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08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31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65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2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1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51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36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71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9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43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61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F688-17A6-7647-9BD4-2342CC892007}" type="datetimeFigureOut">
              <a:rPr lang="it-IT" smtClean="0"/>
              <a:t>10/12/17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DFF4-F2BF-784C-9A43-76EEF0C6B9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56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CLOPE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C1:</a:t>
            </a:r>
          </a:p>
          <a:p>
            <a:pPr lvl="1"/>
            <a:r>
              <a:rPr lang="it-IT" sz="2400" dirty="0" smtClean="0"/>
              <a:t>a: 4, b:3, c: 2  (</a:t>
            </a:r>
            <a:r>
              <a:rPr lang="it-IT" sz="2400" b="1" dirty="0" smtClean="0"/>
              <a:t>sol</a:t>
            </a:r>
            <a:r>
              <a:rPr lang="it-IT" sz="2400" dirty="0" smtClean="0"/>
              <a:t>: </a:t>
            </a:r>
            <a:r>
              <a:rPr lang="it-IT" sz="2400" b="1" dirty="0" smtClean="0"/>
              <a:t>W</a:t>
            </a:r>
            <a:r>
              <a:rPr lang="it-IT" sz="2400" dirty="0" smtClean="0"/>
              <a:t>=3; </a:t>
            </a:r>
            <a:r>
              <a:rPr lang="it-IT" sz="2400" b="1" dirty="0" smtClean="0"/>
              <a:t>H</a:t>
            </a:r>
            <a:r>
              <a:rPr lang="it-IT" sz="2400" dirty="0" smtClean="0"/>
              <a:t>=9/3=3; </a:t>
            </a:r>
            <a:r>
              <a:rPr lang="it-IT" sz="2400" b="1" dirty="0" smtClean="0"/>
              <a:t>H/W</a:t>
            </a:r>
            <a:r>
              <a:rPr lang="it-IT" sz="2400" dirty="0" smtClean="0"/>
              <a:t>=1)</a:t>
            </a:r>
          </a:p>
          <a:p>
            <a:pPr lvl="1"/>
            <a:r>
              <a:rPr lang="it-IT" sz="2400" dirty="0"/>
              <a:t>d</a:t>
            </a:r>
            <a:r>
              <a:rPr lang="it-IT" sz="2400" dirty="0" smtClean="0"/>
              <a:t>: 3, e:3</a:t>
            </a:r>
            <a:r>
              <a:rPr lang="it-IT" sz="2400" dirty="0"/>
              <a:t>, </a:t>
            </a:r>
            <a:r>
              <a:rPr lang="it-IT" sz="2400" dirty="0" smtClean="0"/>
              <a:t>f: 1 </a:t>
            </a:r>
            <a:r>
              <a:rPr lang="it-IT" sz="2400" dirty="0"/>
              <a:t> (</a:t>
            </a:r>
            <a:r>
              <a:rPr lang="it-IT" sz="2400" b="1" dirty="0"/>
              <a:t>sol</a:t>
            </a:r>
            <a:r>
              <a:rPr lang="it-IT" sz="2400" dirty="0"/>
              <a:t>: </a:t>
            </a:r>
            <a:r>
              <a:rPr lang="it-IT" sz="2400" b="1" dirty="0"/>
              <a:t>W</a:t>
            </a:r>
            <a:r>
              <a:rPr lang="it-IT" sz="2400" dirty="0"/>
              <a:t>=3; </a:t>
            </a:r>
            <a:r>
              <a:rPr lang="it-IT" sz="2400" b="1" dirty="0" smtClean="0"/>
              <a:t>H</a:t>
            </a:r>
            <a:r>
              <a:rPr lang="it-IT" sz="2400" dirty="0" smtClean="0"/>
              <a:t>=7/3=2.33; </a:t>
            </a:r>
            <a:r>
              <a:rPr lang="it-IT" sz="2400" b="1" dirty="0" smtClean="0"/>
              <a:t>H/W</a:t>
            </a:r>
            <a:r>
              <a:rPr lang="it-IT" sz="2400" dirty="0" smtClean="0"/>
              <a:t>=0.77)</a:t>
            </a:r>
          </a:p>
          <a:p>
            <a:pPr lvl="1"/>
            <a:endParaRPr lang="it-IT" sz="2400" dirty="0" smtClean="0"/>
          </a:p>
          <a:p>
            <a:r>
              <a:rPr lang="it-IT" sz="2400" dirty="0" smtClean="0"/>
              <a:t>C2: </a:t>
            </a:r>
          </a:p>
          <a:p>
            <a:pPr lvl="1"/>
            <a:r>
              <a:rPr lang="it-IT" sz="2400" dirty="0"/>
              <a:t>a: 2</a:t>
            </a:r>
            <a:r>
              <a:rPr lang="it-IT" sz="2400" dirty="0" smtClean="0"/>
              <a:t>, b:2, </a:t>
            </a:r>
            <a:r>
              <a:rPr lang="it-IT" sz="2400" dirty="0"/>
              <a:t>c: </a:t>
            </a:r>
            <a:r>
              <a:rPr lang="it-IT" sz="2400" dirty="0" smtClean="0"/>
              <a:t>1, d:1 </a:t>
            </a:r>
            <a:r>
              <a:rPr lang="it-IT" sz="2400" dirty="0"/>
              <a:t> (</a:t>
            </a:r>
            <a:r>
              <a:rPr lang="it-IT" sz="2400" b="1" dirty="0"/>
              <a:t>sol</a:t>
            </a:r>
            <a:r>
              <a:rPr lang="it-IT" sz="2400" dirty="0"/>
              <a:t>: </a:t>
            </a:r>
            <a:r>
              <a:rPr lang="it-IT" sz="2400" b="1" dirty="0" smtClean="0"/>
              <a:t>W</a:t>
            </a:r>
            <a:r>
              <a:rPr lang="it-IT" sz="2400" dirty="0" smtClean="0"/>
              <a:t>=4; </a:t>
            </a:r>
            <a:r>
              <a:rPr lang="it-IT" sz="2400" b="1" dirty="0" smtClean="0"/>
              <a:t>H</a:t>
            </a:r>
            <a:r>
              <a:rPr lang="it-IT" sz="2400" dirty="0" smtClean="0"/>
              <a:t>=6/4=1.5; </a:t>
            </a:r>
            <a:r>
              <a:rPr lang="it-IT" sz="2400" b="1" dirty="0" smtClean="0"/>
              <a:t>H/W</a:t>
            </a:r>
            <a:r>
              <a:rPr lang="it-IT" sz="2400" dirty="0" smtClean="0"/>
              <a:t>=0.37)</a:t>
            </a:r>
            <a:endParaRPr lang="it-IT" sz="2400" dirty="0"/>
          </a:p>
          <a:p>
            <a:pPr lvl="1"/>
            <a:r>
              <a:rPr lang="it-IT" sz="2400" dirty="0" smtClean="0"/>
              <a:t> e:2, </a:t>
            </a:r>
            <a:r>
              <a:rPr lang="it-IT" sz="2400" dirty="0"/>
              <a:t>c: 2 (</a:t>
            </a:r>
            <a:r>
              <a:rPr lang="it-IT" sz="2400" b="1" dirty="0"/>
              <a:t>sol</a:t>
            </a:r>
            <a:r>
              <a:rPr lang="it-IT" sz="2400" dirty="0"/>
              <a:t>: </a:t>
            </a:r>
            <a:r>
              <a:rPr lang="it-IT" sz="2400" b="1" dirty="0" smtClean="0"/>
              <a:t>W</a:t>
            </a:r>
            <a:r>
              <a:rPr lang="it-IT" sz="2400" dirty="0" smtClean="0"/>
              <a:t>=2; </a:t>
            </a:r>
            <a:r>
              <a:rPr lang="it-IT" sz="2400" b="1" dirty="0" smtClean="0"/>
              <a:t>H</a:t>
            </a:r>
            <a:r>
              <a:rPr lang="it-IT" sz="2400" dirty="0" smtClean="0"/>
              <a:t>=4/2=2; </a:t>
            </a:r>
            <a:r>
              <a:rPr lang="it-IT" sz="2400" b="1" dirty="0" smtClean="0"/>
              <a:t>H/W</a:t>
            </a:r>
            <a:r>
              <a:rPr lang="it-IT" sz="2400" dirty="0" smtClean="0"/>
              <a:t>=1)</a:t>
            </a:r>
          </a:p>
          <a:p>
            <a:pPr marL="457200" lvl="1" indent="0">
              <a:buNone/>
            </a:pPr>
            <a:endParaRPr lang="it-IT" sz="2400" dirty="0" smtClean="0"/>
          </a:p>
          <a:p>
            <a:pPr marL="457200" lvl="1" indent="0">
              <a:buNone/>
            </a:pPr>
            <a:r>
              <a:rPr lang="it-IT" sz="2400" dirty="0" smtClean="0"/>
              <a:t>C1 </a:t>
            </a:r>
            <a:r>
              <a:rPr lang="it-IT" sz="2400" dirty="0" err="1" smtClean="0"/>
              <a:t>is</a:t>
            </a:r>
            <a:r>
              <a:rPr lang="it-IT" sz="2400" dirty="0" smtClean="0"/>
              <a:t> the best </a:t>
            </a:r>
            <a:r>
              <a:rPr lang="it-IT" sz="2400" dirty="0" err="1" smtClean="0"/>
              <a:t>clustering</a:t>
            </a:r>
            <a:endParaRPr lang="it-IT" sz="2400" dirty="0" smtClean="0"/>
          </a:p>
          <a:p>
            <a:pPr marL="457200" lvl="1" indent="0">
              <a:buNone/>
            </a:pPr>
            <a:r>
              <a:rPr lang="it-IT" sz="2400" b="1" dirty="0" smtClean="0"/>
              <a:t>Profit(C1) = (9/3</a:t>
            </a:r>
            <a:r>
              <a:rPr lang="it-IT" b="1" baseline="30000" dirty="0" smtClean="0"/>
              <a:t>2</a:t>
            </a:r>
            <a:r>
              <a:rPr lang="it-IT" b="1" dirty="0" smtClean="0"/>
              <a:t> </a:t>
            </a:r>
            <a:r>
              <a:rPr lang="it-IT" sz="2400" b="1" dirty="0" smtClean="0"/>
              <a:t>* 4 + 7/3</a:t>
            </a:r>
            <a:r>
              <a:rPr lang="it-IT" sz="2400" b="1" baseline="30000" dirty="0" smtClean="0"/>
              <a:t>2 </a:t>
            </a:r>
            <a:r>
              <a:rPr lang="it-IT" sz="2400" b="1" dirty="0"/>
              <a:t>* </a:t>
            </a:r>
            <a:r>
              <a:rPr lang="it-IT" sz="2400" b="1" dirty="0" smtClean="0"/>
              <a:t>3) /7 = 0.90</a:t>
            </a:r>
          </a:p>
          <a:p>
            <a:pPr marL="457200" lvl="1" indent="0">
              <a:buNone/>
            </a:pPr>
            <a:r>
              <a:rPr lang="it-IT" sz="2400" b="1" dirty="0" smtClean="0"/>
              <a:t>Profit(C2) </a:t>
            </a:r>
            <a:r>
              <a:rPr lang="it-IT" sz="2400" b="1" dirty="0"/>
              <a:t>= </a:t>
            </a:r>
            <a:r>
              <a:rPr lang="it-IT" sz="2400" b="1" dirty="0" smtClean="0"/>
              <a:t>(6/4</a:t>
            </a:r>
            <a:r>
              <a:rPr lang="it-IT" sz="2400" b="1" baseline="30000" dirty="0" smtClean="0"/>
              <a:t>2</a:t>
            </a:r>
            <a:r>
              <a:rPr lang="it-IT" sz="2400" b="1" dirty="0" smtClean="0"/>
              <a:t> </a:t>
            </a:r>
            <a:r>
              <a:rPr lang="it-IT" sz="2400" b="1" dirty="0"/>
              <a:t>* </a:t>
            </a:r>
            <a:r>
              <a:rPr lang="it-IT" sz="2400" b="1" dirty="0" smtClean="0"/>
              <a:t>2 </a:t>
            </a:r>
            <a:r>
              <a:rPr lang="it-IT" sz="2400" b="1" dirty="0"/>
              <a:t>+ </a:t>
            </a:r>
            <a:r>
              <a:rPr lang="it-IT" sz="2400" b="1" dirty="0" smtClean="0"/>
              <a:t>4/2</a:t>
            </a:r>
            <a:r>
              <a:rPr lang="it-IT" sz="2400" b="1" baseline="30000" dirty="0" smtClean="0"/>
              <a:t>2 </a:t>
            </a:r>
            <a:r>
              <a:rPr lang="it-IT" sz="2400" b="1" dirty="0"/>
              <a:t>* </a:t>
            </a:r>
            <a:r>
              <a:rPr lang="it-IT" sz="2400" b="1" dirty="0" smtClean="0"/>
              <a:t>2) /4 </a:t>
            </a:r>
            <a:r>
              <a:rPr lang="it-IT" sz="2400" b="1" dirty="0"/>
              <a:t>= </a:t>
            </a:r>
            <a:r>
              <a:rPr lang="it-IT" sz="2400" b="1" dirty="0" smtClean="0"/>
              <a:t>0.16</a:t>
            </a:r>
            <a:endParaRPr lang="it-IT" sz="2400" b="1" dirty="0"/>
          </a:p>
          <a:p>
            <a:pPr marL="457200" lvl="1" indent="0">
              <a:buNone/>
            </a:pPr>
            <a:endParaRPr lang="it-IT" sz="2400" dirty="0" smtClean="0"/>
          </a:p>
          <a:p>
            <a:pPr marL="457200" lvl="1" indent="0">
              <a:buNone/>
            </a:pPr>
            <a:endParaRPr lang="it-IT" sz="2400" u="sng" dirty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0"/>
            <a:ext cx="3887787" cy="184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140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183</Words>
  <Application>Microsoft Macintosh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CLOPE</vt:lpstr>
    </vt:vector>
  </TitlesOfParts>
  <Company>ISTI-CNR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Exercises on Clustering</dc:title>
  <dc:creator>Anna Monreale</dc:creator>
  <cp:lastModifiedBy>Anna Monreale</cp:lastModifiedBy>
  <cp:revision>12</cp:revision>
  <dcterms:created xsi:type="dcterms:W3CDTF">2017-11-26T20:02:27Z</dcterms:created>
  <dcterms:modified xsi:type="dcterms:W3CDTF">2017-12-10T13:14:33Z</dcterms:modified>
</cp:coreProperties>
</file>