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0" r:id="rId2"/>
    <p:sldId id="1193" r:id="rId3"/>
    <p:sldId id="1173" r:id="rId4"/>
    <p:sldId id="1170" r:id="rId5"/>
    <p:sldId id="1171" r:id="rId6"/>
    <p:sldId id="1174" r:id="rId7"/>
    <p:sldId id="1172" r:id="rId8"/>
    <p:sldId id="1175" r:id="rId9"/>
    <p:sldId id="1169" r:id="rId10"/>
    <p:sldId id="1177" r:id="rId11"/>
    <p:sldId id="1203" r:id="rId12"/>
    <p:sldId id="1204" r:id="rId13"/>
    <p:sldId id="1205" r:id="rId14"/>
    <p:sldId id="1210" r:id="rId15"/>
    <p:sldId id="1211" r:id="rId16"/>
    <p:sldId id="1212" r:id="rId17"/>
    <p:sldId id="1213" r:id="rId18"/>
    <p:sldId id="1206" r:id="rId19"/>
    <p:sldId id="1207" r:id="rId20"/>
    <p:sldId id="1208" r:id="rId21"/>
    <p:sldId id="1209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Big Data" id="{7513B5D0-BCF4-C546-B498-6E43F8D9E6C3}">
          <p14:sldIdLst>
            <p14:sldId id="260"/>
            <p14:sldId id="1193"/>
            <p14:sldId id="1173"/>
            <p14:sldId id="1170"/>
            <p14:sldId id="1171"/>
            <p14:sldId id="1174"/>
            <p14:sldId id="1172"/>
            <p14:sldId id="1175"/>
            <p14:sldId id="1169"/>
            <p14:sldId id="1177"/>
            <p14:sldId id="1203"/>
            <p14:sldId id="1204"/>
            <p14:sldId id="1205"/>
            <p14:sldId id="1210"/>
            <p14:sldId id="1211"/>
            <p14:sldId id="1212"/>
            <p14:sldId id="1213"/>
            <p14:sldId id="1206"/>
            <p14:sldId id="1207"/>
            <p14:sldId id="1208"/>
            <p14:sldId id="12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 Windows" initials="UW" lastIdx="1" clrIdx="0">
    <p:extLst>
      <p:ext uri="{19B8F6BF-5375-455C-9EA6-DF929625EA0E}">
        <p15:presenceInfo xmlns:p15="http://schemas.microsoft.com/office/powerpoint/2012/main" userId="Utente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5"/>
    <p:restoredTop sz="87629" autoAdjust="0"/>
  </p:normalViewPr>
  <p:slideViewPr>
    <p:cSldViewPr snapToGrid="0" snapToObjects="1">
      <p:cViewPr varScale="1">
        <p:scale>
          <a:sx n="87" d="100"/>
          <a:sy n="87" d="100"/>
        </p:scale>
        <p:origin x="5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C3110-A815-2F4B-8AFF-2424CB880CDE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56441-450B-C04D-B46C-B1CEEC7D8C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98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9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76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6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F497D"/>
                </a:solidFill>
                <a:latin typeface="Gill Sans"/>
                <a:cs typeface="Gill Sans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"/>
                <a:cs typeface="Gill Sans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Parallelogramma 6"/>
          <p:cNvSpPr/>
          <p:nvPr userDrawn="1"/>
        </p:nvSpPr>
        <p:spPr>
          <a:xfrm>
            <a:off x="-238532" y="6376663"/>
            <a:ext cx="8472198" cy="481338"/>
          </a:xfrm>
          <a:prstGeom prst="parallelogram">
            <a:avLst/>
          </a:prstGeom>
          <a:solidFill>
            <a:srgbClr val="0F4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F406B"/>
              </a:solidFill>
            </a:endParaRPr>
          </a:p>
        </p:txBody>
      </p:sp>
      <p:pic>
        <p:nvPicPr>
          <p:cNvPr id="8" name="Immagine 7" descr="cherubino_pant54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76662"/>
            <a:ext cx="459462" cy="469067"/>
          </a:xfrm>
          <a:prstGeom prst="rect">
            <a:avLst/>
          </a:prstGeom>
        </p:spPr>
      </p:pic>
      <p:pic>
        <p:nvPicPr>
          <p:cNvPr id="9" name="Immagine 8" descr="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7" y="6502430"/>
            <a:ext cx="2395665" cy="2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4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80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68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>
                <a:solidFill>
                  <a:srgbClr val="1F497D"/>
                </a:solidFill>
                <a:latin typeface="Gill Sans"/>
                <a:cs typeface="Gill Sans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Gill Sans MT"/>
                <a:cs typeface="Gill Sans MT"/>
              </a:defRPr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Parallelogramma 6"/>
          <p:cNvSpPr/>
          <p:nvPr userDrawn="1"/>
        </p:nvSpPr>
        <p:spPr>
          <a:xfrm>
            <a:off x="-238532" y="6376663"/>
            <a:ext cx="8472198" cy="481338"/>
          </a:xfrm>
          <a:prstGeom prst="parallelogram">
            <a:avLst/>
          </a:prstGeom>
          <a:solidFill>
            <a:srgbClr val="0F4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F406B"/>
              </a:solidFill>
            </a:endParaRPr>
          </a:p>
        </p:txBody>
      </p:sp>
      <p:pic>
        <p:nvPicPr>
          <p:cNvPr id="8" name="Immagine 7" descr="cherubino_pant54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76662"/>
            <a:ext cx="459462" cy="469067"/>
          </a:xfrm>
          <a:prstGeom prst="rect">
            <a:avLst/>
          </a:prstGeom>
        </p:spPr>
      </p:pic>
      <p:pic>
        <p:nvPicPr>
          <p:cNvPr id="9" name="Immagine 8" descr="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7" y="6502430"/>
            <a:ext cx="2395665" cy="2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8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1F497D"/>
                </a:solidFill>
                <a:latin typeface="Gill Sans"/>
                <a:cs typeface="Gill Sans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Parallelogramma 6"/>
          <p:cNvSpPr/>
          <p:nvPr userDrawn="1"/>
        </p:nvSpPr>
        <p:spPr>
          <a:xfrm>
            <a:off x="-238532" y="6376663"/>
            <a:ext cx="8472198" cy="481338"/>
          </a:xfrm>
          <a:prstGeom prst="parallelogram">
            <a:avLst/>
          </a:prstGeom>
          <a:solidFill>
            <a:srgbClr val="0F4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F406B"/>
              </a:solidFill>
            </a:endParaRPr>
          </a:p>
        </p:txBody>
      </p:sp>
      <p:pic>
        <p:nvPicPr>
          <p:cNvPr id="8" name="Immagine 7" descr="cherubino_pant54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76662"/>
            <a:ext cx="459462" cy="469067"/>
          </a:xfrm>
          <a:prstGeom prst="rect">
            <a:avLst/>
          </a:prstGeom>
        </p:spPr>
      </p:pic>
      <p:pic>
        <p:nvPicPr>
          <p:cNvPr id="9" name="Immagine 8" descr="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7" y="6502430"/>
            <a:ext cx="2395665" cy="2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1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40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6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1F497D"/>
                </a:solidFill>
                <a:latin typeface="Gill Sans"/>
                <a:cs typeface="Gill Sans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6" name="Parallelogramma 5"/>
          <p:cNvSpPr/>
          <p:nvPr userDrawn="1"/>
        </p:nvSpPr>
        <p:spPr>
          <a:xfrm>
            <a:off x="-238532" y="6376663"/>
            <a:ext cx="8472198" cy="481338"/>
          </a:xfrm>
          <a:prstGeom prst="parallelogram">
            <a:avLst/>
          </a:prstGeom>
          <a:solidFill>
            <a:srgbClr val="0F4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F406B"/>
              </a:solidFill>
            </a:endParaRPr>
          </a:p>
        </p:txBody>
      </p:sp>
      <p:pic>
        <p:nvPicPr>
          <p:cNvPr id="7" name="Immagine 6" descr="cherubino_pant54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76662"/>
            <a:ext cx="459462" cy="469067"/>
          </a:xfrm>
          <a:prstGeom prst="rect">
            <a:avLst/>
          </a:prstGeom>
        </p:spPr>
      </p:pic>
      <p:pic>
        <p:nvPicPr>
          <p:cNvPr id="8" name="Immagine 7" descr="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7" y="6502430"/>
            <a:ext cx="2395665" cy="2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3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86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3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21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B5D2-CA2A-6548-955E-9897154AE4E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11C3C-84A5-A346-8CE0-29825D2E2D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51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3350" y="1765450"/>
            <a:ext cx="8034850" cy="1470025"/>
          </a:xfrm>
        </p:spPr>
        <p:txBody>
          <a:bodyPr>
            <a:noAutofit/>
          </a:bodyPr>
          <a:lstStyle/>
          <a:p>
            <a:br>
              <a:rPr lang="en-US" sz="4800" dirty="0">
                <a:solidFill>
                  <a:srgbClr val="00FB92"/>
                </a:solidFill>
              </a:rPr>
            </a:br>
            <a:r>
              <a:rPr lang="en-US" sz="4800" dirty="0"/>
              <a:t>Instance-based Classifiers</a:t>
            </a:r>
            <a:endParaRPr lang="it-IT" sz="4800" dirty="0">
              <a:solidFill>
                <a:schemeClr val="tx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361242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it-IT" sz="2800" dirty="0"/>
              <a:t>Anna Monreale</a:t>
            </a:r>
          </a:p>
          <a:p>
            <a:r>
              <a:rPr lang="en-US" sz="2800" dirty="0"/>
              <a:t>Computer Science Department</a:t>
            </a:r>
          </a:p>
          <a:p>
            <a:endParaRPr lang="en-US" sz="2800" dirty="0"/>
          </a:p>
          <a:p>
            <a:r>
              <a:rPr lang="en-US" altLang="en-IT" sz="2800" dirty="0"/>
              <a:t>Introduction to Data Mining, 2</a:t>
            </a:r>
            <a:r>
              <a:rPr lang="en-US" altLang="en-IT" sz="2800" baseline="30000" dirty="0"/>
              <a:t>nd</a:t>
            </a:r>
            <a:r>
              <a:rPr lang="en-US" altLang="en-IT" sz="2800" dirty="0"/>
              <a:t> Edition</a:t>
            </a:r>
          </a:p>
          <a:p>
            <a:r>
              <a:rPr lang="en-US" sz="2900" dirty="0"/>
              <a:t>Chapter 5.2</a:t>
            </a:r>
            <a:endParaRPr lang="en-GB" sz="2900" dirty="0"/>
          </a:p>
          <a:p>
            <a:r>
              <a:rPr lang="en-US" sz="2800" dirty="0"/>
              <a:t> </a:t>
            </a:r>
          </a:p>
          <a:p>
            <a:endParaRPr lang="en-US" sz="2800" dirty="0"/>
          </a:p>
        </p:txBody>
      </p:sp>
      <p:sp>
        <p:nvSpPr>
          <p:cNvPr id="4" name="Parallelogramma 3"/>
          <p:cNvSpPr/>
          <p:nvPr/>
        </p:nvSpPr>
        <p:spPr>
          <a:xfrm>
            <a:off x="-238532" y="6376663"/>
            <a:ext cx="8472198" cy="481338"/>
          </a:xfrm>
          <a:prstGeom prst="parallelogram">
            <a:avLst/>
          </a:prstGeom>
          <a:solidFill>
            <a:srgbClr val="0F4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F406B"/>
              </a:solidFill>
            </a:endParaRPr>
          </a:p>
        </p:txBody>
      </p:sp>
      <p:pic>
        <p:nvPicPr>
          <p:cNvPr id="6" name="Immagine 5" descr="logo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7" y="6502430"/>
            <a:ext cx="2395665" cy="2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5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69C318-766F-4244-B108-862EC188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Distance Between Nominal Attribute Values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4FFF70-4C59-634C-91CE-A073772E0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6657"/>
            <a:ext cx="8342891" cy="4926943"/>
          </a:xfrm>
        </p:spPr>
        <p:txBody>
          <a:bodyPr>
            <a:normAutofit/>
          </a:bodyPr>
          <a:lstStyle/>
          <a:p>
            <a:r>
              <a:rPr lang="en-US" sz="2000" dirty="0"/>
              <a:t>d(Status=Single, Status=Married) = | 2/4 – 0/4 | + | 2/4 – 4/4 | = 1</a:t>
            </a:r>
          </a:p>
          <a:p>
            <a:r>
              <a:rPr lang="en-US" sz="2000" dirty="0"/>
              <a:t>d(Status=Single, Status=Divorced) = | 2/4 – 1/2 | + | 2/4 – 1/2 | = 0</a:t>
            </a:r>
          </a:p>
          <a:p>
            <a:r>
              <a:rPr lang="en-US" sz="2000" dirty="0"/>
              <a:t>d(Status=Married, Status=Divorced) = | 0/4 – 1/2 | + | 4/4 – 1/2 | = 1</a:t>
            </a:r>
          </a:p>
          <a:p>
            <a:r>
              <a:rPr lang="en-US" sz="2000" dirty="0"/>
              <a:t>d(Refund=Yes, Refund=No) = | 0/3 – 3/7 | + | 3/3 – 4/7 | = 6/7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586ED45-2C87-8645-992A-07F564297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016" y="2891434"/>
            <a:ext cx="2695739" cy="294990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A477A0B-2D73-8343-9120-D42997370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3600221"/>
            <a:ext cx="55530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9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F074EF-C01A-8542-B32C-5B536B8A3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Characteristics of Nearest Neighbor Classifiers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EDE480-1080-254F-9B4B-474A83106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Instance-based learner: makes predictions without maintaining abstraction, i.e., building a model like decision trees.</a:t>
            </a:r>
          </a:p>
          <a:p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It is a lazy learner: classifying a test example can be expensive because need to compute the proximity values between test and training examples.</a:t>
            </a:r>
          </a:p>
          <a:p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In contrast </a:t>
            </a:r>
            <a:r>
              <a:rPr lang="en-US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eager</a:t>
            </a: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 learners </a:t>
            </a:r>
            <a:r>
              <a:rPr lang="en-US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spend time </a:t>
            </a: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building</a:t>
            </a: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 the model but then the classification is fast.</a:t>
            </a:r>
          </a:p>
          <a:p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Make their prediction on local information and for low </a:t>
            </a:r>
            <a:r>
              <a:rPr lang="en-US" sz="2400" i="1" noProof="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 they are susceptible to noise.</a:t>
            </a:r>
          </a:p>
          <a:p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Can produce wrong predictions if inappropriate distance functions and/or preprocessing steps are performed.</a:t>
            </a:r>
          </a:p>
        </p:txBody>
      </p:sp>
    </p:spTree>
    <p:extLst>
      <p:ext uri="{BB962C8B-B14F-4D97-AF65-F5344CB8AC3E}">
        <p14:creationId xmlns:p14="http://schemas.microsoft.com/office/powerpoint/2010/main" val="168996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C3A3AC-3479-954B-8863-B2FCBFDC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References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46C7E5-9491-8A4A-86AB-1AA2743CB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4891204" cy="3263504"/>
          </a:xfrm>
        </p:spPr>
        <p:txBody>
          <a:bodyPr/>
          <a:lstStyle/>
          <a:p>
            <a:r>
              <a:rPr lang="en-US" noProof="0" dirty="0"/>
              <a:t>Nearest Neighbor classifiers. Chapter 5.2. Introduction to Data </a:t>
            </a:r>
            <a:r>
              <a:rPr lang="en-US" noProof="0"/>
              <a:t>Mining.</a:t>
            </a:r>
            <a:endParaRPr lang="en-US" noProof="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7071210-6483-7E4C-BDE3-DBB7686DB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2613422"/>
            <a:ext cx="22860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3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5D9E294-CB5E-5F48-8921-A6F38AA5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 - </a:t>
            </a:r>
            <a:r>
              <a:rPr lang="en-US" dirty="0" err="1"/>
              <a:t>kNN</a:t>
            </a:r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EC1DD36-F117-DB4B-B53C-137B20A1E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3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7DC97A8-E936-1C4E-880E-EC9EA806E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97" y="0"/>
            <a:ext cx="7713406" cy="686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98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C4551AD-0E26-CE41-B2BC-B1151F304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5" y="486696"/>
            <a:ext cx="8770449" cy="50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0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DBFB97F-E8C4-D34E-86B6-E71C611F3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3" y="211989"/>
            <a:ext cx="8760541" cy="65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26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B097F99-DCB0-2242-8FD4-20B5AEC3D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910"/>
          <a:stretch/>
        </p:blipFill>
        <p:spPr>
          <a:xfrm>
            <a:off x="1143000" y="857250"/>
            <a:ext cx="6858000" cy="386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36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DE6E974-1CFC-F54F-8E93-11ED4FD7B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86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66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D6C27E-9AB2-ED43-8F53-CB4BBB62A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78"/>
            <a:ext cx="9144000" cy="68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2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DB3F4-586F-C84A-B8B4-A745B6E24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noProof="0" dirty="0"/>
              <a:t>Instance-based Classifiers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656DB8-E09A-AC45-AA5F-01537102F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4818063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/>
              <a:t>Instead of performing explicit generalization, compare new instances </a:t>
            </a:r>
            <a:r>
              <a:rPr lang="en-US" noProof="0" dirty="0">
                <a:solidFill>
                  <a:srgbClr val="0070C0"/>
                </a:solidFill>
              </a:rPr>
              <a:t>with instances seen in training</a:t>
            </a:r>
            <a:r>
              <a:rPr lang="en-US" noProof="0" dirty="0"/>
              <a:t>, which have been stored in memory.</a:t>
            </a:r>
          </a:p>
          <a:p>
            <a:r>
              <a:rPr lang="en-US" noProof="0" dirty="0"/>
              <a:t>Sometimes called </a:t>
            </a:r>
            <a:r>
              <a:rPr lang="en-US" b="1" noProof="0" dirty="0">
                <a:solidFill>
                  <a:srgbClr val="0070C0"/>
                </a:solidFill>
              </a:rPr>
              <a:t>memory-based</a:t>
            </a:r>
            <a:r>
              <a:rPr lang="en-US" noProof="0" dirty="0"/>
              <a:t> learning.</a:t>
            </a:r>
          </a:p>
          <a:p>
            <a:r>
              <a:rPr lang="en-US" b="1" noProof="0" dirty="0"/>
              <a:t>Advantages</a:t>
            </a:r>
          </a:p>
          <a:p>
            <a:pPr lvl="1"/>
            <a:r>
              <a:rPr lang="en-US" noProof="0" dirty="0"/>
              <a:t>Adapt its model to previously unseen data by storing a new instance or throwing an old instance away.</a:t>
            </a:r>
          </a:p>
          <a:p>
            <a:r>
              <a:rPr lang="en-US" b="1" noProof="0" dirty="0"/>
              <a:t>Disadvantages</a:t>
            </a:r>
            <a:endParaRPr lang="en-US" noProof="0" dirty="0"/>
          </a:p>
          <a:p>
            <a:pPr lvl="1"/>
            <a:r>
              <a:rPr lang="en-US" noProof="0" dirty="0"/>
              <a:t>Lazy learner: it does not build a model explicitly.</a:t>
            </a:r>
          </a:p>
          <a:p>
            <a:pPr lvl="1"/>
            <a:r>
              <a:rPr lang="en-US" noProof="0" dirty="0">
                <a:solidFill>
                  <a:srgbClr val="0070C0"/>
                </a:solidFill>
              </a:rPr>
              <a:t>Classifying unknown records is relatively expensive</a:t>
            </a:r>
            <a:r>
              <a:rPr lang="en-US" noProof="0" dirty="0"/>
              <a:t>: in the worst case, given </a:t>
            </a:r>
            <a:r>
              <a:rPr lang="en-US" i="1" noProof="0" dirty="0"/>
              <a:t>n</a:t>
            </a:r>
            <a:r>
              <a:rPr lang="en-US" noProof="0" dirty="0"/>
              <a:t> training items, the complexity of classifying a single instance is </a:t>
            </a:r>
            <a:r>
              <a:rPr lang="en-US" i="1" noProof="0" dirty="0"/>
              <a:t>O(n)</a:t>
            </a:r>
            <a:r>
              <a:rPr lang="en-US" noProof="0" dirty="0"/>
              <a:t>. 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31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5D59F32-B22D-7744-924F-770AC4D6A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37"/>
            <a:ext cx="9144000" cy="68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8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FEAE71D-095D-2D44-840E-35360B45D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87" y="0"/>
            <a:ext cx="9183687" cy="682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0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C75515-E10C-4D49-8A16-EF1BC279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Nearest-Neighbor Classifier (K-NN)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EFF98A-E3B1-5B40-A227-4D063AFFB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1299"/>
            <a:ext cx="4449743" cy="39786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noProof="0" dirty="0"/>
              <a:t>Basic idea: If it walks like a duck, quacks like a duck, then it’s probably a duck.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Requires three things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noProof="0" dirty="0"/>
              <a:t>Training set </a:t>
            </a:r>
            <a:r>
              <a:rPr lang="en-US" noProof="0" dirty="0"/>
              <a:t>of stored records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noProof="0" dirty="0"/>
              <a:t>Distance metric </a:t>
            </a:r>
            <a:r>
              <a:rPr lang="en-US" noProof="0" dirty="0"/>
              <a:t>to compute distance between records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noProof="0" dirty="0"/>
              <a:t>The value of k</a:t>
            </a:r>
            <a:r>
              <a:rPr lang="en-US" noProof="0" dirty="0"/>
              <a:t>, the number of nearest neighbors to retrieve</a:t>
            </a:r>
          </a:p>
          <a:p>
            <a:pPr marL="385763" indent="-385763">
              <a:buFont typeface="+mj-lt"/>
              <a:buAutoNum type="arabicPeriod"/>
            </a:pPr>
            <a:endParaRPr lang="en-US" noProof="0" dirty="0"/>
          </a:p>
          <a:p>
            <a:pPr marL="385763" indent="-385763">
              <a:buFont typeface="+mj-lt"/>
              <a:buAutoNum type="arabicPeriod"/>
            </a:pPr>
            <a:endParaRPr lang="en-US" noProof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9A32197-626B-2444-B3DB-848EB4017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" t="10632" r="4950" b="9451"/>
          <a:stretch/>
        </p:blipFill>
        <p:spPr>
          <a:xfrm>
            <a:off x="4365865" y="1975541"/>
            <a:ext cx="4778135" cy="186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397225-8A12-2D40-8078-AF1D973E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Nearest-Neighbor Classifier (K-NN)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C651C9-0DB3-0341-B4B5-8FA977B8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639"/>
            <a:ext cx="4819650" cy="4583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noProof="0" dirty="0"/>
              <a:t>Given a set of training records (memory), and a test record: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noProof="0" dirty="0"/>
              <a:t>Compute the distances </a:t>
            </a:r>
            <a:r>
              <a:rPr lang="en-US" noProof="0" dirty="0"/>
              <a:t>from the records in the training to the test.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noProof="0" dirty="0"/>
              <a:t>Identify the k “nearest” records</a:t>
            </a:r>
            <a:r>
              <a:rPr lang="en-US" noProof="0" dirty="0"/>
              <a:t>.</a:t>
            </a:r>
          </a:p>
          <a:p>
            <a:pPr marL="385763" indent="-385763">
              <a:buFont typeface="+mj-lt"/>
              <a:buAutoNum type="arabicPeriod"/>
            </a:pPr>
            <a:r>
              <a:rPr lang="en-US" noProof="0" dirty="0"/>
              <a:t>Use class labels of nearest neighbors to </a:t>
            </a:r>
            <a:r>
              <a:rPr lang="en-US" b="1" noProof="0" dirty="0"/>
              <a:t>determine the class label</a:t>
            </a:r>
            <a:r>
              <a:rPr lang="en-US" noProof="0" dirty="0"/>
              <a:t> of unknown record (e.g., by taking majority vote).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371731E-BCC5-1E48-8E9D-394A1F6FC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"/>
          <a:stretch/>
        </p:blipFill>
        <p:spPr>
          <a:xfrm>
            <a:off x="5448300" y="2147887"/>
            <a:ext cx="3303549" cy="340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3B0F17-F3FE-7447-A4F2-9B3352C2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Definition of Nearest Neighbor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304024-453E-DD49-AE18-4EF8C958E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K</a:t>
            </a:r>
            <a:r>
              <a:rPr lang="en-US" noProof="0" dirty="0"/>
              <a:t>-nearest neighbors of a record </a:t>
            </a:r>
            <a:r>
              <a:rPr lang="en-US" i="1" noProof="0" dirty="0"/>
              <a:t>x</a:t>
            </a:r>
            <a:r>
              <a:rPr lang="en-US" noProof="0" dirty="0"/>
              <a:t> are data points that have the </a:t>
            </a:r>
            <a:r>
              <a:rPr lang="en-US" i="1" noProof="0" dirty="0"/>
              <a:t>k</a:t>
            </a:r>
            <a:r>
              <a:rPr lang="en-US" noProof="0" dirty="0"/>
              <a:t> smallest distance to </a:t>
            </a:r>
            <a:r>
              <a:rPr lang="en-US" i="1" noProof="0" dirty="0"/>
              <a:t>x</a:t>
            </a:r>
            <a:r>
              <a:rPr lang="en-US" noProof="0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42F090E-F076-964C-8C11-915F705A3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32" y="2821800"/>
            <a:ext cx="6849137" cy="30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3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FE43C0-D81A-4E48-A622-87016E22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Choosing the Value of 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0732EB-6B91-B941-8656-EABAAF42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943350" cy="3263504"/>
          </a:xfrm>
        </p:spPr>
        <p:txBody>
          <a:bodyPr>
            <a:normAutofit fontScale="62500" lnSpcReduction="20000"/>
          </a:bodyPr>
          <a:lstStyle/>
          <a:p>
            <a:r>
              <a:rPr lang="en-US" noProof="0" dirty="0"/>
              <a:t>If k is too small, it is sensitive to noise points and it can leads to overfitting to the noise in the training set.</a:t>
            </a:r>
          </a:p>
          <a:p>
            <a:endParaRPr lang="en-US" noProof="0" dirty="0"/>
          </a:p>
          <a:p>
            <a:r>
              <a:rPr lang="en-US" noProof="0" dirty="0"/>
              <a:t>If k is too large, the neighborhood may include points from other classes.</a:t>
            </a:r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General practice k = sqrt(N) where N is the number of samples in the training dataset.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174B6A-48D3-C149-A760-0A690B24B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26469"/>
            <a:ext cx="39909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9ECF33-4C0A-D546-9806-DEBDD674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0A41480-F95D-334E-AB4B-7136E6D6FF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noProof="0" dirty="0"/>
                  <a:t>Compute distance between two points:</a:t>
                </a:r>
              </a:p>
              <a:p>
                <a:r>
                  <a:rPr lang="en-US" noProof="0" dirty="0"/>
                  <a:t>Euclidean distance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noProof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lang="en-US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noProof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noProof="0" dirty="0"/>
              </a:p>
              <a:p>
                <a:pPr marL="0" indent="0">
                  <a:buNone/>
                </a:pPr>
                <a:endParaRPr lang="en-US" noProof="0" dirty="0"/>
              </a:p>
              <a:p>
                <a:pPr marL="0" indent="0">
                  <a:buNone/>
                </a:pPr>
                <a:r>
                  <a:rPr lang="en-US" noProof="0" dirty="0"/>
                  <a:t>Determine the class from nearest neighbors</a:t>
                </a:r>
              </a:p>
              <a:p>
                <a:r>
                  <a:rPr lang="en-US" noProof="0" dirty="0"/>
                  <a:t>take the majority vote of class labels among the k nearest neighbors</a:t>
                </a:r>
              </a:p>
              <a:p>
                <a:r>
                  <a:rPr lang="en-US" noProof="0" dirty="0"/>
                  <a:t>weigh the vote according to distance (e.g. weight factor, w = 1/d</a:t>
                </a:r>
                <a:r>
                  <a:rPr lang="en-US" baseline="30000" noProof="0" dirty="0"/>
                  <a:t>2</a:t>
                </a:r>
                <a:r>
                  <a:rPr lang="en-US" noProof="0" dirty="0"/>
                  <a:t>)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0A41480-F95D-334E-AB4B-7136E6D6FF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5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7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B53440-A32F-A94C-BA97-1478F2FA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Dimensionality and Scaling Issues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8C1F89-67DD-A04A-ADF8-8DDA2F5DB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noProof="0" dirty="0"/>
              <a:t>Problem with Euclidean measure: high dimensional data can cause curse of dimensionality.</a:t>
            </a:r>
          </a:p>
          <a:p>
            <a:pPr lvl="1"/>
            <a:r>
              <a:rPr lang="en-US" noProof="0" dirty="0"/>
              <a:t>Solution: normalize the vectors to unit length </a:t>
            </a:r>
          </a:p>
          <a:p>
            <a:pPr lvl="1"/>
            <a:endParaRPr lang="en-US" noProof="0" dirty="0"/>
          </a:p>
          <a:p>
            <a:r>
              <a:rPr lang="en-US" noProof="0" dirty="0"/>
              <a:t>Attributes may have to be scaled to prevent distance measures from being dominated by one of the attributes.</a:t>
            </a:r>
          </a:p>
          <a:p>
            <a:r>
              <a:rPr lang="en-US" noProof="0" dirty="0"/>
              <a:t>Example:</a:t>
            </a:r>
          </a:p>
          <a:p>
            <a:pPr lvl="1"/>
            <a:r>
              <a:rPr lang="en-US" noProof="0" dirty="0"/>
              <a:t>height of a person may vary from 1.5m to 1.8m</a:t>
            </a:r>
          </a:p>
          <a:p>
            <a:pPr lvl="1"/>
            <a:r>
              <a:rPr lang="en-US" noProof="0" dirty="0"/>
              <a:t>weight of a person may vary from 10km to 200kg</a:t>
            </a:r>
          </a:p>
          <a:p>
            <a:pPr lvl="1"/>
            <a:r>
              <a:rPr lang="en-US" noProof="0" dirty="0"/>
              <a:t>income of a person may vary from $10K to $1M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807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F91D8-5C80-8246-AE5E-440D72EC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58" y="234751"/>
            <a:ext cx="8382242" cy="994172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Parallel Exemplar-Based Learning System (PEBLS)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50AC3838-0FA2-C74F-A8BF-5BB12A731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28924"/>
                <a:ext cx="8229600" cy="489724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noProof="0" dirty="0"/>
                  <a:t>PEBLS is a nearest-neighbor learning system (k=1) designed for applications where the instances have symbolic feature values.</a:t>
                </a:r>
              </a:p>
              <a:p>
                <a:r>
                  <a:rPr lang="en-US" noProof="0" dirty="0"/>
                  <a:t>Works with both continuous and nominal features.</a:t>
                </a:r>
              </a:p>
              <a:p>
                <a:r>
                  <a:rPr lang="en-US" noProof="0" dirty="0"/>
                  <a:t>For nominal features, the distance between two nominal values is computed using Modified Value Difference Metric (MVDM)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noProof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noProof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noProof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 noProof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|</m:t>
                          </m:r>
                          <m:f>
                            <m:fPr>
                              <m:ctrlPr>
                                <a:rPr lang="en-US" i="1" noProof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noProof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 noProof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i="1" noProof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noProof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noProof="0" dirty="0"/>
              </a:p>
              <a:p>
                <a:r>
                  <a:rPr lang="en-US" noProof="0" dirty="0"/>
                  <a:t>Where </a:t>
                </a:r>
                <a:r>
                  <a:rPr lang="en-US" i="1" noProof="0" dirty="0"/>
                  <a:t>n</a:t>
                </a:r>
                <a:r>
                  <a:rPr lang="en-US" i="1" baseline="-25000" noProof="0" dirty="0"/>
                  <a:t>1</a:t>
                </a:r>
                <a:r>
                  <a:rPr lang="en-US" noProof="0" dirty="0"/>
                  <a:t> is the number of records that consists of nominal attribute value </a:t>
                </a:r>
                <a:r>
                  <a:rPr lang="en-US" i="1" noProof="0" dirty="0"/>
                  <a:t>V</a:t>
                </a:r>
                <a:r>
                  <a:rPr lang="en-US" i="1" baseline="-25000" noProof="0" dirty="0"/>
                  <a:t>1</a:t>
                </a:r>
                <a:r>
                  <a:rPr lang="en-US" noProof="0" dirty="0"/>
                  <a:t> and </a:t>
                </a:r>
                <a:r>
                  <a:rPr lang="en-US" i="1" noProof="0" dirty="0"/>
                  <a:t>n</a:t>
                </a:r>
                <a:r>
                  <a:rPr lang="en-US" i="1" baseline="-25000" noProof="0" dirty="0"/>
                  <a:t>1i</a:t>
                </a:r>
                <a:r>
                  <a:rPr lang="en-US" noProof="0" dirty="0"/>
                  <a:t> is the number of records whose target label is class </a:t>
                </a:r>
                <a:r>
                  <a:rPr lang="en-US" i="1" noProof="0" dirty="0" err="1"/>
                  <a:t>i</a:t>
                </a:r>
                <a:r>
                  <a:rPr lang="en-US" noProof="0" dirty="0"/>
                  <a:t>.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50AC3838-0FA2-C74F-A8BF-5BB12A731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28924"/>
                <a:ext cx="8229600" cy="4897240"/>
              </a:xfrm>
              <a:blipFill>
                <a:blip r:embed="rId2"/>
                <a:stretch>
                  <a:fillRect l="-1235" t="-1809" r="-154" b="-14470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73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751</Words>
  <Application>Microsoft Macintosh PowerPoint</Application>
  <PresentationFormat>On-screen Show (4:3)</PresentationFormat>
  <Paragraphs>75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Gill Sans</vt:lpstr>
      <vt:lpstr>Gill Sans MT</vt:lpstr>
      <vt:lpstr>Tema di Office</vt:lpstr>
      <vt:lpstr> Instance-based Classifiers</vt:lpstr>
      <vt:lpstr>Instance-based Classifiers</vt:lpstr>
      <vt:lpstr>Nearest-Neighbor Classifier (K-NN)</vt:lpstr>
      <vt:lpstr>Nearest-Neighbor Classifier (K-NN)</vt:lpstr>
      <vt:lpstr>Definition of Nearest Neighbor</vt:lpstr>
      <vt:lpstr>Choosing the Value of K</vt:lpstr>
      <vt:lpstr>Nearest Neighbor Classification</vt:lpstr>
      <vt:lpstr>Dimensionality and Scaling Issues</vt:lpstr>
      <vt:lpstr>Parallel Exemplar-Based Learning System (PEBLS)</vt:lpstr>
      <vt:lpstr>Distance Between Nominal Attribute Values</vt:lpstr>
      <vt:lpstr>Characteristics of Nearest Neighbor Classifiers</vt:lpstr>
      <vt:lpstr>References</vt:lpstr>
      <vt:lpstr>Exercises - kNN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Mining: Introduction</dc:title>
  <dc:creator>Anna Monreale</dc:creator>
  <cp:lastModifiedBy>Anna Monreale</cp:lastModifiedBy>
  <cp:revision>79</cp:revision>
  <dcterms:created xsi:type="dcterms:W3CDTF">2020-09-09T17:28:03Z</dcterms:created>
  <dcterms:modified xsi:type="dcterms:W3CDTF">2020-10-22T21:22:22Z</dcterms:modified>
</cp:coreProperties>
</file>