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7"/>
  </p:notesMasterIdLst>
  <p:sldIdLst>
    <p:sldId id="256" r:id="rId2"/>
    <p:sldId id="354" r:id="rId3"/>
    <p:sldId id="362" r:id="rId4"/>
    <p:sldId id="349" r:id="rId5"/>
    <p:sldId id="350" r:id="rId6"/>
    <p:sldId id="351" r:id="rId7"/>
    <p:sldId id="286" r:id="rId8"/>
    <p:sldId id="279" r:id="rId9"/>
    <p:sldId id="261" r:id="rId10"/>
    <p:sldId id="262" r:id="rId11"/>
    <p:sldId id="260" r:id="rId12"/>
    <p:sldId id="388" r:id="rId13"/>
    <p:sldId id="389" r:id="rId14"/>
    <p:sldId id="300" r:id="rId15"/>
    <p:sldId id="287" r:id="rId16"/>
    <p:sldId id="288" r:id="rId17"/>
    <p:sldId id="289" r:id="rId18"/>
    <p:sldId id="291" r:id="rId19"/>
    <p:sldId id="293" r:id="rId20"/>
    <p:sldId id="295" r:id="rId21"/>
    <p:sldId id="296" r:id="rId22"/>
    <p:sldId id="297" r:id="rId23"/>
    <p:sldId id="323" r:id="rId24"/>
    <p:sldId id="310" r:id="rId25"/>
    <p:sldId id="322" r:id="rId26"/>
    <p:sldId id="320" r:id="rId27"/>
    <p:sldId id="303" r:id="rId28"/>
    <p:sldId id="364" r:id="rId29"/>
    <p:sldId id="365" r:id="rId30"/>
    <p:sldId id="366" r:id="rId31"/>
    <p:sldId id="367" r:id="rId32"/>
    <p:sldId id="324" r:id="rId33"/>
    <p:sldId id="343" r:id="rId34"/>
    <p:sldId id="327" r:id="rId35"/>
    <p:sldId id="328" r:id="rId36"/>
    <p:sldId id="305" r:id="rId37"/>
    <p:sldId id="306" r:id="rId38"/>
    <p:sldId id="307" r:id="rId39"/>
    <p:sldId id="308" r:id="rId40"/>
    <p:sldId id="301" r:id="rId41"/>
    <p:sldId id="302" r:id="rId42"/>
    <p:sldId id="361" r:id="rId43"/>
    <p:sldId id="355" r:id="rId44"/>
    <p:sldId id="356" r:id="rId45"/>
    <p:sldId id="357" r:id="rId46"/>
    <p:sldId id="358" r:id="rId47"/>
    <p:sldId id="280" r:id="rId48"/>
    <p:sldId id="281" r:id="rId49"/>
    <p:sldId id="267" r:id="rId50"/>
    <p:sldId id="390" r:id="rId51"/>
    <p:sldId id="283" r:id="rId52"/>
    <p:sldId id="285" r:id="rId53"/>
    <p:sldId id="329" r:id="rId54"/>
    <p:sldId id="330" r:id="rId55"/>
    <p:sldId id="335" r:id="rId56"/>
    <p:sldId id="352" r:id="rId57"/>
    <p:sldId id="353" r:id="rId58"/>
    <p:sldId id="337" r:id="rId59"/>
    <p:sldId id="338" r:id="rId60"/>
    <p:sldId id="339" r:id="rId61"/>
    <p:sldId id="340" r:id="rId62"/>
    <p:sldId id="345" r:id="rId63"/>
    <p:sldId id="342" r:id="rId64"/>
    <p:sldId id="264" r:id="rId65"/>
    <p:sldId id="368" r:id="rId66"/>
    <p:sldId id="346" r:id="rId67"/>
    <p:sldId id="369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6" r:id="rId84"/>
    <p:sldId id="387" r:id="rId85"/>
    <p:sldId id="344" r:id="rId8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Objects="1">
      <p:cViewPr varScale="1">
        <p:scale>
          <a:sx n="56" d="100"/>
          <a:sy n="56" d="100"/>
        </p:scale>
        <p:origin x="667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-1943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F201-C81E-46BB-B7B4-58785A064813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31B73B-9BA9-4D7E-8C0B-D03AE8E868F3}">
      <dgm:prSet phldrT="[Text]" custT="1"/>
      <dgm:spPr/>
      <dgm:t>
        <a:bodyPr/>
        <a:lstStyle/>
        <a:p>
          <a:r>
            <a:rPr lang="en-US" sz="2400" dirty="0"/>
            <a:t>text</a:t>
          </a:r>
        </a:p>
      </dgm:t>
    </dgm:pt>
    <dgm:pt modelId="{42CDE09F-AD75-4B67-A2D4-2F81F935A1FD}" type="parTrans" cxnId="{CDF99D82-260D-4024-935B-AD13D4699BD8}">
      <dgm:prSet/>
      <dgm:spPr/>
      <dgm:t>
        <a:bodyPr/>
        <a:lstStyle/>
        <a:p>
          <a:endParaRPr lang="en-US" sz="4400"/>
        </a:p>
      </dgm:t>
    </dgm:pt>
    <dgm:pt modelId="{04360FD6-F416-43CE-AA5A-95E9D0961206}" type="sibTrans" cxnId="{CDF99D82-260D-4024-935B-AD13D4699BD8}">
      <dgm:prSet/>
      <dgm:spPr/>
      <dgm:t>
        <a:bodyPr/>
        <a:lstStyle/>
        <a:p>
          <a:endParaRPr lang="en-US" sz="4400"/>
        </a:p>
      </dgm:t>
    </dgm:pt>
    <dgm:pt modelId="{A3284180-1501-4AD2-A607-3345B6B26B8C}">
      <dgm:prSet phldrT="[Text]" custT="1"/>
      <dgm:spPr/>
      <dgm:t>
        <a:bodyPr/>
        <a:lstStyle/>
        <a:p>
          <a:r>
            <a:rPr lang="en-US" sz="2400" b="1" dirty="0"/>
            <a:t>Sentence Splitter</a:t>
          </a:r>
        </a:p>
      </dgm:t>
    </dgm:pt>
    <dgm:pt modelId="{C3FB63BC-ACD6-48E8-AC24-119E30891027}" type="parTrans" cxnId="{4A24CEDC-D385-45BB-96A0-828DC164AF07}">
      <dgm:prSet/>
      <dgm:spPr/>
      <dgm:t>
        <a:bodyPr/>
        <a:lstStyle/>
        <a:p>
          <a:endParaRPr lang="en-US" sz="4400"/>
        </a:p>
      </dgm:t>
    </dgm:pt>
    <dgm:pt modelId="{B8E1B5EA-FA82-48DD-85DE-02F1017CF2C5}" type="sibTrans" cxnId="{4A24CEDC-D385-45BB-96A0-828DC164AF07}">
      <dgm:prSet/>
      <dgm:spPr/>
      <dgm:t>
        <a:bodyPr/>
        <a:lstStyle/>
        <a:p>
          <a:endParaRPr lang="en-US" sz="4400"/>
        </a:p>
      </dgm:t>
    </dgm:pt>
    <dgm:pt modelId="{3BB88B0A-4C22-4333-9EB3-D93B41F4E60C}">
      <dgm:prSet phldrT="[Text]" custT="1"/>
      <dgm:spPr/>
      <dgm:t>
        <a:bodyPr/>
        <a:lstStyle/>
        <a:p>
          <a:r>
            <a:rPr lang="en-US" sz="2400" dirty="0"/>
            <a:t>Enumerator&lt;string&gt;</a:t>
          </a:r>
        </a:p>
      </dgm:t>
    </dgm:pt>
    <dgm:pt modelId="{FE2E53FF-E06A-4678-8F02-A7952C021ED3}" type="parTrans" cxnId="{902F76D0-91E6-41E1-BB1B-ACA85BC5D217}">
      <dgm:prSet/>
      <dgm:spPr/>
      <dgm:t>
        <a:bodyPr/>
        <a:lstStyle/>
        <a:p>
          <a:endParaRPr lang="en-US" sz="4400"/>
        </a:p>
      </dgm:t>
    </dgm:pt>
    <dgm:pt modelId="{06B63145-C682-4F6B-8B48-6BE5AD68DB4A}" type="sibTrans" cxnId="{902F76D0-91E6-41E1-BB1B-ACA85BC5D217}">
      <dgm:prSet/>
      <dgm:spPr/>
      <dgm:t>
        <a:bodyPr/>
        <a:lstStyle/>
        <a:p>
          <a:endParaRPr lang="en-US" sz="4400"/>
        </a:p>
      </dgm:t>
    </dgm:pt>
    <dgm:pt modelId="{AF88B7CE-0D3D-4F84-8237-BB1498DCBA09}">
      <dgm:prSet phldrT="[Text]" custT="1"/>
      <dgm:spPr/>
      <dgm:t>
        <a:bodyPr/>
        <a:lstStyle/>
        <a:p>
          <a:r>
            <a:rPr lang="en-US" sz="2000" dirty="0"/>
            <a:t>Enumerator&lt;Token&gt;</a:t>
          </a:r>
        </a:p>
      </dgm:t>
    </dgm:pt>
    <dgm:pt modelId="{903B2DFC-4646-41D8-9BC1-BCB57D04EEC8}" type="parTrans" cxnId="{BF70D0D2-EEC1-4045-9FD9-05FC1F468EE7}">
      <dgm:prSet/>
      <dgm:spPr/>
      <dgm:t>
        <a:bodyPr/>
        <a:lstStyle/>
        <a:p>
          <a:endParaRPr lang="en-US" sz="4400"/>
        </a:p>
      </dgm:t>
    </dgm:pt>
    <dgm:pt modelId="{505EB312-338E-4A17-AFFE-588C79BE5D3E}" type="sibTrans" cxnId="{BF70D0D2-EEC1-4045-9FD9-05FC1F468EE7}">
      <dgm:prSet/>
      <dgm:spPr/>
      <dgm:t>
        <a:bodyPr/>
        <a:lstStyle/>
        <a:p>
          <a:endParaRPr lang="en-US" sz="4400"/>
        </a:p>
      </dgm:t>
    </dgm:pt>
    <dgm:pt modelId="{33C83D3A-83A6-4110-B528-3D0EB19EB959}">
      <dgm:prSet phldrT="[Text]" custT="1"/>
      <dgm:spPr/>
      <dgm:t>
        <a:bodyPr/>
        <a:lstStyle/>
        <a:p>
          <a:r>
            <a:rPr lang="en-US" sz="2400" b="1" dirty="0"/>
            <a:t>POS Tagger</a:t>
          </a:r>
        </a:p>
      </dgm:t>
    </dgm:pt>
    <dgm:pt modelId="{FF387D08-8CE1-4E21-8112-CF8799080EA8}" type="parTrans" cxnId="{CDC8597F-A855-4AA0-B5CA-3536F98CA60C}">
      <dgm:prSet/>
      <dgm:spPr/>
      <dgm:t>
        <a:bodyPr/>
        <a:lstStyle/>
        <a:p>
          <a:endParaRPr lang="en-US" sz="4400"/>
        </a:p>
      </dgm:t>
    </dgm:pt>
    <dgm:pt modelId="{ADC5859F-36E3-4E25-A2DF-E160286856ED}" type="sibTrans" cxnId="{CDC8597F-A855-4AA0-B5CA-3536F98CA60C}">
      <dgm:prSet/>
      <dgm:spPr/>
      <dgm:t>
        <a:bodyPr/>
        <a:lstStyle/>
        <a:p>
          <a:endParaRPr lang="en-US" sz="4400"/>
        </a:p>
      </dgm:t>
    </dgm:pt>
    <dgm:pt modelId="{DCE9DE7A-B7D1-4FD3-9FC7-DA70D2998A67}">
      <dgm:prSet phldrT="[Text]" custT="1"/>
      <dgm:spPr/>
      <dgm:t>
        <a:bodyPr/>
        <a:lstStyle/>
        <a:p>
          <a:r>
            <a:rPr lang="en-US" sz="2400" b="1" dirty="0"/>
            <a:t>Word </a:t>
          </a:r>
          <a:r>
            <a:rPr lang="en-US" sz="2400" b="1" dirty="0" err="1"/>
            <a:t>Tokenizer</a:t>
          </a:r>
          <a:endParaRPr lang="en-US" sz="2400" b="1" dirty="0"/>
        </a:p>
      </dgm:t>
    </dgm:pt>
    <dgm:pt modelId="{D6D5C49E-619F-4148-A90F-DE5F93937275}" type="sibTrans" cxnId="{96504189-5E28-4C54-83A2-1D2973A4AC85}">
      <dgm:prSet/>
      <dgm:spPr/>
      <dgm:t>
        <a:bodyPr/>
        <a:lstStyle/>
        <a:p>
          <a:endParaRPr lang="en-US" sz="4400"/>
        </a:p>
      </dgm:t>
    </dgm:pt>
    <dgm:pt modelId="{2E7393CF-26C2-45FE-9917-3B774D086889}" type="parTrans" cxnId="{96504189-5E28-4C54-83A2-1D2973A4AC85}">
      <dgm:prSet/>
      <dgm:spPr/>
      <dgm:t>
        <a:bodyPr/>
        <a:lstStyle/>
        <a:p>
          <a:endParaRPr lang="en-US" sz="4400"/>
        </a:p>
      </dgm:t>
    </dgm:pt>
    <dgm:pt modelId="{9ADE39DF-588D-4D0B-8F7B-3BE12C8FB725}">
      <dgm:prSet phldrT="[Text]" custT="1"/>
      <dgm:spPr/>
      <dgm:t>
        <a:bodyPr/>
        <a:lstStyle/>
        <a:p>
          <a:r>
            <a:rPr lang="en-US" sz="2400" b="1" dirty="0"/>
            <a:t>Parser</a:t>
          </a:r>
        </a:p>
      </dgm:t>
    </dgm:pt>
    <dgm:pt modelId="{ABAF0E35-5DFB-49E3-A1C7-E6C03465747A}" type="parTrans" cxnId="{732CAF98-7072-4603-835C-D32853659DE7}">
      <dgm:prSet/>
      <dgm:spPr/>
      <dgm:t>
        <a:bodyPr/>
        <a:lstStyle/>
        <a:p>
          <a:endParaRPr lang="en-US" sz="4400"/>
        </a:p>
      </dgm:t>
    </dgm:pt>
    <dgm:pt modelId="{C3902730-5263-4E15-A1CE-931599B95910}" type="sibTrans" cxnId="{732CAF98-7072-4603-835C-D32853659DE7}">
      <dgm:prSet/>
      <dgm:spPr/>
      <dgm:t>
        <a:bodyPr/>
        <a:lstStyle/>
        <a:p>
          <a:endParaRPr lang="en-US" sz="4400"/>
        </a:p>
      </dgm:t>
    </dgm:pt>
    <dgm:pt modelId="{7698D44D-D8AA-4BDC-9BB5-E8D183481C33}">
      <dgm:prSet phldrT="[Text]" custT="1"/>
      <dgm:spPr/>
      <dgm:t>
        <a:bodyPr/>
        <a:lstStyle/>
        <a:p>
          <a:r>
            <a:rPr lang="en-US" sz="2400" dirty="0"/>
            <a:t>Enumerator&lt;Token&gt;</a:t>
          </a:r>
        </a:p>
      </dgm:t>
    </dgm:pt>
    <dgm:pt modelId="{0ABB9350-F7E2-4953-B8D8-18564B28E877}" type="parTrans" cxnId="{632461FE-5E39-44A8-AC29-876C7DC2CCD5}">
      <dgm:prSet/>
      <dgm:spPr/>
      <dgm:t>
        <a:bodyPr/>
        <a:lstStyle/>
        <a:p>
          <a:endParaRPr lang="en-US" sz="4400"/>
        </a:p>
      </dgm:t>
    </dgm:pt>
    <dgm:pt modelId="{BE7AAF5F-FAEE-47A5-8086-82878AB2B114}" type="sibTrans" cxnId="{632461FE-5E39-44A8-AC29-876C7DC2CCD5}">
      <dgm:prSet/>
      <dgm:spPr/>
      <dgm:t>
        <a:bodyPr/>
        <a:lstStyle/>
        <a:p>
          <a:endParaRPr lang="en-US" sz="4400"/>
        </a:p>
      </dgm:t>
    </dgm:pt>
    <dgm:pt modelId="{7EE0B8E6-038B-40CF-A64B-BE8651DBD324}">
      <dgm:prSet phldrT="[Text]" custT="1"/>
      <dgm:spPr/>
      <dgm:t>
        <a:bodyPr/>
        <a:lstStyle/>
        <a:p>
          <a:r>
            <a:rPr lang="en-US" sz="2400" dirty="0"/>
            <a:t>Enumerator&lt;vector&lt;Token&gt;&gt;</a:t>
          </a:r>
        </a:p>
      </dgm:t>
    </dgm:pt>
    <dgm:pt modelId="{A50316B2-ECCC-4A5D-8707-CF2F93207066}" type="parTrans" cxnId="{1232C9DA-9B0E-41E2-93A4-6E317737E13C}">
      <dgm:prSet/>
      <dgm:spPr/>
      <dgm:t>
        <a:bodyPr/>
        <a:lstStyle/>
        <a:p>
          <a:endParaRPr lang="en-US" sz="4400"/>
        </a:p>
      </dgm:t>
    </dgm:pt>
    <dgm:pt modelId="{FAC330BC-BF4D-4C42-9AA3-DD9BBFD6CEA1}" type="sibTrans" cxnId="{1232C9DA-9B0E-41E2-93A4-6E317737E13C}">
      <dgm:prSet/>
      <dgm:spPr/>
      <dgm:t>
        <a:bodyPr/>
        <a:lstStyle/>
        <a:p>
          <a:endParaRPr lang="en-US" sz="4400"/>
        </a:p>
      </dgm:t>
    </dgm:pt>
    <dgm:pt modelId="{25AE126C-2FAA-4B69-8200-390D5CF6DB42}">
      <dgm:prSet phldrT="[Text]" custT="1"/>
      <dgm:spPr/>
      <dgm:t>
        <a:bodyPr/>
        <a:lstStyle/>
        <a:p>
          <a:r>
            <a:rPr lang="en-US" sz="2400" b="1" dirty="0"/>
            <a:t>NER Tagger</a:t>
          </a:r>
        </a:p>
      </dgm:t>
    </dgm:pt>
    <dgm:pt modelId="{9A9719DF-5A1C-4EB8-8D4E-E52BEFCFF69B}" type="parTrans" cxnId="{2DD6AA38-347B-4737-9BEC-F686C37362BF}">
      <dgm:prSet/>
      <dgm:spPr/>
      <dgm:t>
        <a:bodyPr/>
        <a:lstStyle/>
        <a:p>
          <a:endParaRPr lang="en-US" sz="3600"/>
        </a:p>
      </dgm:t>
    </dgm:pt>
    <dgm:pt modelId="{93116DAF-349D-4182-ACEB-815876CED081}" type="sibTrans" cxnId="{2DD6AA38-347B-4737-9BEC-F686C37362BF}">
      <dgm:prSet/>
      <dgm:spPr/>
      <dgm:t>
        <a:bodyPr/>
        <a:lstStyle/>
        <a:p>
          <a:endParaRPr lang="en-US" sz="3600"/>
        </a:p>
      </dgm:t>
    </dgm:pt>
    <dgm:pt modelId="{18FCDBC5-C800-4640-829A-3057FC610541}">
      <dgm:prSet phldrT="[Text]" custT="1"/>
      <dgm:spPr/>
      <dgm:t>
        <a:bodyPr/>
        <a:lstStyle/>
        <a:p>
          <a:r>
            <a:rPr lang="en-US" sz="2400" dirty="0"/>
            <a:t>Enumerator&lt;vector&lt;Token&gt;&gt;</a:t>
          </a:r>
        </a:p>
      </dgm:t>
    </dgm:pt>
    <dgm:pt modelId="{D89D725F-3568-4C38-A893-3583CF853E9C}" type="parTrans" cxnId="{E7D15971-973D-4027-88D3-96FEE3E1C5C3}">
      <dgm:prSet/>
      <dgm:spPr/>
      <dgm:t>
        <a:bodyPr/>
        <a:lstStyle/>
        <a:p>
          <a:endParaRPr lang="en-US" sz="3600"/>
        </a:p>
      </dgm:t>
    </dgm:pt>
    <dgm:pt modelId="{D8B869AD-FDAE-4C21-99A2-A5D49EB47525}" type="sibTrans" cxnId="{E7D15971-973D-4027-88D3-96FEE3E1C5C3}">
      <dgm:prSet/>
      <dgm:spPr/>
      <dgm:t>
        <a:bodyPr/>
        <a:lstStyle/>
        <a:p>
          <a:endParaRPr lang="en-US" sz="3600"/>
        </a:p>
      </dgm:t>
    </dgm:pt>
    <dgm:pt modelId="{7EBF38BD-C1B6-44C0-9EE3-EE15B3E24713}">
      <dgm:prSet phldrT="[Text]" custT="1"/>
      <dgm:spPr/>
      <dgm:t>
        <a:bodyPr/>
        <a:lstStyle/>
        <a:p>
          <a:r>
            <a:rPr lang="en-US" sz="2400" b="1" dirty="0" err="1"/>
            <a:t>SuperSense</a:t>
          </a:r>
          <a:r>
            <a:rPr lang="en-US" sz="2400" b="1" dirty="0"/>
            <a:t> Tagger</a:t>
          </a:r>
        </a:p>
      </dgm:t>
    </dgm:pt>
    <dgm:pt modelId="{E469176C-D567-4273-9863-E01E0B6C01AF}" type="parTrans" cxnId="{274BAECD-C7C7-450B-8208-C19263B56C24}">
      <dgm:prSet/>
      <dgm:spPr/>
      <dgm:t>
        <a:bodyPr/>
        <a:lstStyle/>
        <a:p>
          <a:endParaRPr lang="en-US" sz="3600"/>
        </a:p>
      </dgm:t>
    </dgm:pt>
    <dgm:pt modelId="{25BE8674-206B-4017-9C80-4984BD295B36}" type="sibTrans" cxnId="{274BAECD-C7C7-450B-8208-C19263B56C24}">
      <dgm:prSet/>
      <dgm:spPr/>
      <dgm:t>
        <a:bodyPr/>
        <a:lstStyle/>
        <a:p>
          <a:endParaRPr lang="en-US" sz="3600"/>
        </a:p>
      </dgm:t>
    </dgm:pt>
    <dgm:pt modelId="{4A9C306B-ADAB-4BE5-9F66-12FBE43C1581}" type="pres">
      <dgm:prSet presAssocID="{BCFCF201-C81E-46BB-B7B4-58785A0648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6110D3-AD14-4F04-9AEF-CEC389EADBDF}" type="pres">
      <dgm:prSet presAssocID="{18FCDBC5-C800-4640-829A-3057FC610541}" presName="boxAndChildren" presStyleCnt="0"/>
      <dgm:spPr/>
    </dgm:pt>
    <dgm:pt modelId="{90DC42F1-3B60-48CE-9CEC-F5E55C0975E8}" type="pres">
      <dgm:prSet presAssocID="{18FCDBC5-C800-4640-829A-3057FC610541}" presName="parentTextBox" presStyleLbl="node1" presStyleIdx="0" presStyleCnt="6"/>
      <dgm:spPr/>
      <dgm:t>
        <a:bodyPr/>
        <a:lstStyle/>
        <a:p>
          <a:endParaRPr lang="en-US"/>
        </a:p>
      </dgm:t>
    </dgm:pt>
    <dgm:pt modelId="{45F1CE78-7A3A-4CE8-B535-9DF4EAC95925}" type="pres">
      <dgm:prSet presAssocID="{18FCDBC5-C800-4640-829A-3057FC610541}" presName="entireBox" presStyleLbl="node1" presStyleIdx="0" presStyleCnt="6"/>
      <dgm:spPr/>
      <dgm:t>
        <a:bodyPr/>
        <a:lstStyle/>
        <a:p>
          <a:endParaRPr lang="en-US"/>
        </a:p>
      </dgm:t>
    </dgm:pt>
    <dgm:pt modelId="{673D2AFB-ED43-439F-B5B0-5BCECB83724B}" type="pres">
      <dgm:prSet presAssocID="{18FCDBC5-C800-4640-829A-3057FC610541}" presName="descendantBox" presStyleCnt="0"/>
      <dgm:spPr/>
    </dgm:pt>
    <dgm:pt modelId="{351551D9-9391-40FE-8177-DF383DB9B7F4}" type="pres">
      <dgm:prSet presAssocID="{7EBF38BD-C1B6-44C0-9EE3-EE15B3E24713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832B2-7B1F-4370-9CAB-E56B3EA2FE20}" type="pres">
      <dgm:prSet presAssocID="{FAC330BC-BF4D-4C42-9AA3-DD9BBFD6CEA1}" presName="sp" presStyleCnt="0"/>
      <dgm:spPr/>
    </dgm:pt>
    <dgm:pt modelId="{5E359385-D7F6-4268-996A-0B877085F811}" type="pres">
      <dgm:prSet presAssocID="{7EE0B8E6-038B-40CF-A64B-BE8651DBD324}" presName="arrowAndChildren" presStyleCnt="0"/>
      <dgm:spPr/>
    </dgm:pt>
    <dgm:pt modelId="{DF99719D-A571-4CD4-809D-37FA63A61A2B}" type="pres">
      <dgm:prSet presAssocID="{7EE0B8E6-038B-40CF-A64B-BE8651DBD324}" presName="parentTextArrow" presStyleLbl="node1" presStyleIdx="0" presStyleCnt="6"/>
      <dgm:spPr/>
      <dgm:t>
        <a:bodyPr/>
        <a:lstStyle/>
        <a:p>
          <a:endParaRPr lang="en-US"/>
        </a:p>
      </dgm:t>
    </dgm:pt>
    <dgm:pt modelId="{F5ACEE45-9AFA-4CDC-A11C-9C4FE6C5CD4A}" type="pres">
      <dgm:prSet presAssocID="{7EE0B8E6-038B-40CF-A64B-BE8651DBD324}" presName="arrow" presStyleLbl="node1" presStyleIdx="1" presStyleCnt="6"/>
      <dgm:spPr/>
      <dgm:t>
        <a:bodyPr/>
        <a:lstStyle/>
        <a:p>
          <a:endParaRPr lang="en-US"/>
        </a:p>
      </dgm:t>
    </dgm:pt>
    <dgm:pt modelId="{B3CB6827-5741-41E4-9593-422869C0F8AA}" type="pres">
      <dgm:prSet presAssocID="{7EE0B8E6-038B-40CF-A64B-BE8651DBD324}" presName="descendantArrow" presStyleCnt="0"/>
      <dgm:spPr/>
    </dgm:pt>
    <dgm:pt modelId="{B4607EB0-5AEC-4545-BE5E-25E8DB895ADA}" type="pres">
      <dgm:prSet presAssocID="{25AE126C-2FAA-4B69-8200-390D5CF6DB42}" presName="childTextArrow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9D616-70FA-42EA-863B-ECA8357EB23A}" type="pres">
      <dgm:prSet presAssocID="{BE7AAF5F-FAEE-47A5-8086-82878AB2B114}" presName="sp" presStyleCnt="0"/>
      <dgm:spPr/>
    </dgm:pt>
    <dgm:pt modelId="{4EB4E34A-E11B-47F2-8C65-38ABC3DC567E}" type="pres">
      <dgm:prSet presAssocID="{7698D44D-D8AA-4BDC-9BB5-E8D183481C33}" presName="arrowAndChildren" presStyleCnt="0"/>
      <dgm:spPr/>
    </dgm:pt>
    <dgm:pt modelId="{39460947-B352-4A33-A78E-8D481FE1CFDD}" type="pres">
      <dgm:prSet presAssocID="{7698D44D-D8AA-4BDC-9BB5-E8D183481C33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BC95A266-099A-42DA-864E-1C573ED07D09}" type="pres">
      <dgm:prSet presAssocID="{7698D44D-D8AA-4BDC-9BB5-E8D183481C33}" presName="arrow" presStyleLbl="node1" presStyleIdx="2" presStyleCnt="6"/>
      <dgm:spPr/>
      <dgm:t>
        <a:bodyPr/>
        <a:lstStyle/>
        <a:p>
          <a:endParaRPr lang="en-US"/>
        </a:p>
      </dgm:t>
    </dgm:pt>
    <dgm:pt modelId="{0268D293-84BE-499F-88FD-6D6C95AC746F}" type="pres">
      <dgm:prSet presAssocID="{7698D44D-D8AA-4BDC-9BB5-E8D183481C33}" presName="descendantArrow" presStyleCnt="0"/>
      <dgm:spPr/>
    </dgm:pt>
    <dgm:pt modelId="{5D951785-F4C9-484F-9EBC-D6C996638343}" type="pres">
      <dgm:prSet presAssocID="{9ADE39DF-588D-4D0B-8F7B-3BE12C8FB725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1778B-D912-4F49-8736-03C67D5BB243}" type="pres">
      <dgm:prSet presAssocID="{505EB312-338E-4A17-AFFE-588C79BE5D3E}" presName="sp" presStyleCnt="0"/>
      <dgm:spPr/>
    </dgm:pt>
    <dgm:pt modelId="{3DDD41AE-164F-463A-9938-B6A8A79F99B9}" type="pres">
      <dgm:prSet presAssocID="{AF88B7CE-0D3D-4F84-8237-BB1498DCBA09}" presName="arrowAndChildren" presStyleCnt="0"/>
      <dgm:spPr/>
    </dgm:pt>
    <dgm:pt modelId="{4A056785-8910-497C-9C93-18EDD85EAC95}" type="pres">
      <dgm:prSet presAssocID="{AF88B7CE-0D3D-4F84-8237-BB1498DCBA09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3F50E67C-5B33-497F-9727-0E927FAE889B}" type="pres">
      <dgm:prSet presAssocID="{AF88B7CE-0D3D-4F84-8237-BB1498DCBA09}" presName="arrow" presStyleLbl="node1" presStyleIdx="3" presStyleCnt="6"/>
      <dgm:spPr/>
      <dgm:t>
        <a:bodyPr/>
        <a:lstStyle/>
        <a:p>
          <a:endParaRPr lang="en-US"/>
        </a:p>
      </dgm:t>
    </dgm:pt>
    <dgm:pt modelId="{9FE76311-8F37-4DF1-B578-E211123AE4B5}" type="pres">
      <dgm:prSet presAssocID="{AF88B7CE-0D3D-4F84-8237-BB1498DCBA09}" presName="descendantArrow" presStyleCnt="0"/>
      <dgm:spPr/>
    </dgm:pt>
    <dgm:pt modelId="{3888118D-477A-4354-AC0F-9D2D5EF78354}" type="pres">
      <dgm:prSet presAssocID="{33C83D3A-83A6-4110-B528-3D0EB19EB959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1DB97-5727-47FA-89E5-E37440B18AD8}" type="pres">
      <dgm:prSet presAssocID="{06B63145-C682-4F6B-8B48-6BE5AD68DB4A}" presName="sp" presStyleCnt="0"/>
      <dgm:spPr/>
    </dgm:pt>
    <dgm:pt modelId="{E9C90293-F119-48FC-ADDA-D988F6AF1F3D}" type="pres">
      <dgm:prSet presAssocID="{3BB88B0A-4C22-4333-9EB3-D93B41F4E60C}" presName="arrowAndChildren" presStyleCnt="0"/>
      <dgm:spPr/>
    </dgm:pt>
    <dgm:pt modelId="{FF6562E5-9ED8-406F-9591-E8826831BCE8}" type="pres">
      <dgm:prSet presAssocID="{3BB88B0A-4C22-4333-9EB3-D93B41F4E60C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A529F0E9-D729-4CD5-BB53-7818FD8E040B}" type="pres">
      <dgm:prSet presAssocID="{3BB88B0A-4C22-4333-9EB3-D93B41F4E60C}" presName="arrow" presStyleLbl="node1" presStyleIdx="4" presStyleCnt="6"/>
      <dgm:spPr/>
      <dgm:t>
        <a:bodyPr/>
        <a:lstStyle/>
        <a:p>
          <a:endParaRPr lang="en-US"/>
        </a:p>
      </dgm:t>
    </dgm:pt>
    <dgm:pt modelId="{3C0890EC-C87F-40BB-9E69-B6D67B79EFE1}" type="pres">
      <dgm:prSet presAssocID="{3BB88B0A-4C22-4333-9EB3-D93B41F4E60C}" presName="descendantArrow" presStyleCnt="0"/>
      <dgm:spPr/>
    </dgm:pt>
    <dgm:pt modelId="{EAD9CD81-3E42-452D-8FB2-BE458433A9AC}" type="pres">
      <dgm:prSet presAssocID="{DCE9DE7A-B7D1-4FD3-9FC7-DA70D2998A67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BFE4C-84BC-4B55-8AE6-FB14D0205D35}" type="pres">
      <dgm:prSet presAssocID="{04360FD6-F416-43CE-AA5A-95E9D0961206}" presName="sp" presStyleCnt="0"/>
      <dgm:spPr/>
    </dgm:pt>
    <dgm:pt modelId="{619B63F4-6AD2-437B-9D25-0A70578FA6D0}" type="pres">
      <dgm:prSet presAssocID="{7831B73B-9BA9-4D7E-8C0B-D03AE8E868F3}" presName="arrowAndChildren" presStyleCnt="0"/>
      <dgm:spPr/>
    </dgm:pt>
    <dgm:pt modelId="{0479BEC2-9284-426D-9C4A-CAD462228D5A}" type="pres">
      <dgm:prSet presAssocID="{7831B73B-9BA9-4D7E-8C0B-D03AE8E868F3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05D583B2-2D35-480E-A590-4CD5E7295AF3}" type="pres">
      <dgm:prSet presAssocID="{7831B73B-9BA9-4D7E-8C0B-D03AE8E868F3}" presName="arrow" presStyleLbl="node1" presStyleIdx="5" presStyleCnt="6"/>
      <dgm:spPr/>
      <dgm:t>
        <a:bodyPr/>
        <a:lstStyle/>
        <a:p>
          <a:endParaRPr lang="en-US"/>
        </a:p>
      </dgm:t>
    </dgm:pt>
    <dgm:pt modelId="{73A4CD22-2020-41C5-BA78-360B7B015F75}" type="pres">
      <dgm:prSet presAssocID="{7831B73B-9BA9-4D7E-8C0B-D03AE8E868F3}" presName="descendantArrow" presStyleCnt="0"/>
      <dgm:spPr/>
    </dgm:pt>
    <dgm:pt modelId="{F51EF3FA-56C5-47AB-BE6E-30FC33273258}" type="pres">
      <dgm:prSet presAssocID="{A3284180-1501-4AD2-A607-3345B6B26B8C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2E9E4A-7D88-4B3E-8378-E3991CCB9518}" type="presOf" srcId="{7EE0B8E6-038B-40CF-A64B-BE8651DBD324}" destId="{DF99719D-A571-4CD4-809D-37FA63A61A2B}" srcOrd="0" destOrd="0" presId="urn:microsoft.com/office/officeart/2005/8/layout/process4"/>
    <dgm:cxn modelId="{47B00953-E5D1-463C-9743-4976059FE733}" type="presOf" srcId="{BCFCF201-C81E-46BB-B7B4-58785A064813}" destId="{4A9C306B-ADAB-4BE5-9F66-12FBE43C1581}" srcOrd="0" destOrd="0" presId="urn:microsoft.com/office/officeart/2005/8/layout/process4"/>
    <dgm:cxn modelId="{8B8D1F15-60B4-457D-9896-C6431765F91F}" type="presOf" srcId="{3BB88B0A-4C22-4333-9EB3-D93B41F4E60C}" destId="{FF6562E5-9ED8-406F-9591-E8826831BCE8}" srcOrd="0" destOrd="0" presId="urn:microsoft.com/office/officeart/2005/8/layout/process4"/>
    <dgm:cxn modelId="{3C1465DD-0328-43BD-8CF9-E80A1877B5B6}" type="presOf" srcId="{7EBF38BD-C1B6-44C0-9EE3-EE15B3E24713}" destId="{351551D9-9391-40FE-8177-DF383DB9B7F4}" srcOrd="0" destOrd="0" presId="urn:microsoft.com/office/officeart/2005/8/layout/process4"/>
    <dgm:cxn modelId="{2BE1D170-EAC7-47A3-BB8F-350A6773F446}" type="presOf" srcId="{7698D44D-D8AA-4BDC-9BB5-E8D183481C33}" destId="{BC95A266-099A-42DA-864E-1C573ED07D09}" srcOrd="1" destOrd="0" presId="urn:microsoft.com/office/officeart/2005/8/layout/process4"/>
    <dgm:cxn modelId="{CDF99D82-260D-4024-935B-AD13D4699BD8}" srcId="{BCFCF201-C81E-46BB-B7B4-58785A064813}" destId="{7831B73B-9BA9-4D7E-8C0B-D03AE8E868F3}" srcOrd="0" destOrd="0" parTransId="{42CDE09F-AD75-4B67-A2D4-2F81F935A1FD}" sibTransId="{04360FD6-F416-43CE-AA5A-95E9D0961206}"/>
    <dgm:cxn modelId="{B94B8678-CDC2-464D-BB9D-B4A56F47A147}" type="presOf" srcId="{3BB88B0A-4C22-4333-9EB3-D93B41F4E60C}" destId="{A529F0E9-D729-4CD5-BB53-7818FD8E040B}" srcOrd="1" destOrd="0" presId="urn:microsoft.com/office/officeart/2005/8/layout/process4"/>
    <dgm:cxn modelId="{7CB416E8-F4AC-4744-BA5D-EC1C5FCE3A16}" type="presOf" srcId="{33C83D3A-83A6-4110-B528-3D0EB19EB959}" destId="{3888118D-477A-4354-AC0F-9D2D5EF78354}" srcOrd="0" destOrd="0" presId="urn:microsoft.com/office/officeart/2005/8/layout/process4"/>
    <dgm:cxn modelId="{1DE08374-D980-4D0B-83B1-ABC43B4A9B9F}" type="presOf" srcId="{18FCDBC5-C800-4640-829A-3057FC610541}" destId="{45F1CE78-7A3A-4CE8-B535-9DF4EAC95925}" srcOrd="1" destOrd="0" presId="urn:microsoft.com/office/officeart/2005/8/layout/process4"/>
    <dgm:cxn modelId="{902F76D0-91E6-41E1-BB1B-ACA85BC5D217}" srcId="{BCFCF201-C81E-46BB-B7B4-58785A064813}" destId="{3BB88B0A-4C22-4333-9EB3-D93B41F4E60C}" srcOrd="1" destOrd="0" parTransId="{FE2E53FF-E06A-4678-8F02-A7952C021ED3}" sibTransId="{06B63145-C682-4F6B-8B48-6BE5AD68DB4A}"/>
    <dgm:cxn modelId="{96504189-5E28-4C54-83A2-1D2973A4AC85}" srcId="{3BB88B0A-4C22-4333-9EB3-D93B41F4E60C}" destId="{DCE9DE7A-B7D1-4FD3-9FC7-DA70D2998A67}" srcOrd="0" destOrd="0" parTransId="{2E7393CF-26C2-45FE-9917-3B774D086889}" sibTransId="{D6D5C49E-619F-4148-A90F-DE5F93937275}"/>
    <dgm:cxn modelId="{A4FBE35B-39D9-4746-A44B-07E8045E46CD}" type="presOf" srcId="{18FCDBC5-C800-4640-829A-3057FC610541}" destId="{90DC42F1-3B60-48CE-9CEC-F5E55C0975E8}" srcOrd="0" destOrd="0" presId="urn:microsoft.com/office/officeart/2005/8/layout/process4"/>
    <dgm:cxn modelId="{871AA31F-3CB7-4768-AAC5-F8E35A6CF959}" type="presOf" srcId="{A3284180-1501-4AD2-A607-3345B6B26B8C}" destId="{F51EF3FA-56C5-47AB-BE6E-30FC33273258}" srcOrd="0" destOrd="0" presId="urn:microsoft.com/office/officeart/2005/8/layout/process4"/>
    <dgm:cxn modelId="{DAC36025-6A9F-4748-961C-B202D5B49E84}" type="presOf" srcId="{9ADE39DF-588D-4D0B-8F7B-3BE12C8FB725}" destId="{5D951785-F4C9-484F-9EBC-D6C996638343}" srcOrd="0" destOrd="0" presId="urn:microsoft.com/office/officeart/2005/8/layout/process4"/>
    <dgm:cxn modelId="{291E4C14-98C7-4FAA-B89F-F337E7FC0194}" type="presOf" srcId="{7831B73B-9BA9-4D7E-8C0B-D03AE8E868F3}" destId="{05D583B2-2D35-480E-A590-4CD5E7295AF3}" srcOrd="1" destOrd="0" presId="urn:microsoft.com/office/officeart/2005/8/layout/process4"/>
    <dgm:cxn modelId="{E7D15971-973D-4027-88D3-96FEE3E1C5C3}" srcId="{BCFCF201-C81E-46BB-B7B4-58785A064813}" destId="{18FCDBC5-C800-4640-829A-3057FC610541}" srcOrd="5" destOrd="0" parTransId="{D89D725F-3568-4C38-A893-3583CF853E9C}" sibTransId="{D8B869AD-FDAE-4C21-99A2-A5D49EB47525}"/>
    <dgm:cxn modelId="{647F40AC-46B4-4CE6-BFF6-693EBBAC043E}" type="presOf" srcId="{DCE9DE7A-B7D1-4FD3-9FC7-DA70D2998A67}" destId="{EAD9CD81-3E42-452D-8FB2-BE458433A9AC}" srcOrd="0" destOrd="0" presId="urn:microsoft.com/office/officeart/2005/8/layout/process4"/>
    <dgm:cxn modelId="{BF70D0D2-EEC1-4045-9FD9-05FC1F468EE7}" srcId="{BCFCF201-C81E-46BB-B7B4-58785A064813}" destId="{AF88B7CE-0D3D-4F84-8237-BB1498DCBA09}" srcOrd="2" destOrd="0" parTransId="{903B2DFC-4646-41D8-9BC1-BCB57D04EEC8}" sibTransId="{505EB312-338E-4A17-AFFE-588C79BE5D3E}"/>
    <dgm:cxn modelId="{CDC8597F-A855-4AA0-B5CA-3536F98CA60C}" srcId="{AF88B7CE-0D3D-4F84-8237-BB1498DCBA09}" destId="{33C83D3A-83A6-4110-B528-3D0EB19EB959}" srcOrd="0" destOrd="0" parTransId="{FF387D08-8CE1-4E21-8112-CF8799080EA8}" sibTransId="{ADC5859F-36E3-4E25-A2DF-E160286856ED}"/>
    <dgm:cxn modelId="{1232C9DA-9B0E-41E2-93A4-6E317737E13C}" srcId="{BCFCF201-C81E-46BB-B7B4-58785A064813}" destId="{7EE0B8E6-038B-40CF-A64B-BE8651DBD324}" srcOrd="4" destOrd="0" parTransId="{A50316B2-ECCC-4A5D-8707-CF2F93207066}" sibTransId="{FAC330BC-BF4D-4C42-9AA3-DD9BBFD6CEA1}"/>
    <dgm:cxn modelId="{632461FE-5E39-44A8-AC29-876C7DC2CCD5}" srcId="{BCFCF201-C81E-46BB-B7B4-58785A064813}" destId="{7698D44D-D8AA-4BDC-9BB5-E8D183481C33}" srcOrd="3" destOrd="0" parTransId="{0ABB9350-F7E2-4953-B8D8-18564B28E877}" sibTransId="{BE7AAF5F-FAEE-47A5-8086-82878AB2B114}"/>
    <dgm:cxn modelId="{274BAECD-C7C7-450B-8208-C19263B56C24}" srcId="{18FCDBC5-C800-4640-829A-3057FC610541}" destId="{7EBF38BD-C1B6-44C0-9EE3-EE15B3E24713}" srcOrd="0" destOrd="0" parTransId="{E469176C-D567-4273-9863-E01E0B6C01AF}" sibTransId="{25BE8674-206B-4017-9C80-4984BD295B36}"/>
    <dgm:cxn modelId="{C2ED52AB-15C4-4B3F-9516-0D8E09C37707}" type="presOf" srcId="{7831B73B-9BA9-4D7E-8C0B-D03AE8E868F3}" destId="{0479BEC2-9284-426D-9C4A-CAD462228D5A}" srcOrd="0" destOrd="0" presId="urn:microsoft.com/office/officeart/2005/8/layout/process4"/>
    <dgm:cxn modelId="{2DD6AA38-347B-4737-9BEC-F686C37362BF}" srcId="{7EE0B8E6-038B-40CF-A64B-BE8651DBD324}" destId="{25AE126C-2FAA-4B69-8200-390D5CF6DB42}" srcOrd="0" destOrd="0" parTransId="{9A9719DF-5A1C-4EB8-8D4E-E52BEFCFF69B}" sibTransId="{93116DAF-349D-4182-ACEB-815876CED081}"/>
    <dgm:cxn modelId="{281AF966-76EA-4598-949E-2AFDBC70FF54}" type="presOf" srcId="{AF88B7CE-0D3D-4F84-8237-BB1498DCBA09}" destId="{4A056785-8910-497C-9C93-18EDD85EAC95}" srcOrd="0" destOrd="0" presId="urn:microsoft.com/office/officeart/2005/8/layout/process4"/>
    <dgm:cxn modelId="{732CAF98-7072-4603-835C-D32853659DE7}" srcId="{7698D44D-D8AA-4BDC-9BB5-E8D183481C33}" destId="{9ADE39DF-588D-4D0B-8F7B-3BE12C8FB725}" srcOrd="0" destOrd="0" parTransId="{ABAF0E35-5DFB-49E3-A1C7-E6C03465747A}" sibTransId="{C3902730-5263-4E15-A1CE-931599B95910}"/>
    <dgm:cxn modelId="{39E96A38-566E-4DE7-860A-699791568442}" type="presOf" srcId="{AF88B7CE-0D3D-4F84-8237-BB1498DCBA09}" destId="{3F50E67C-5B33-497F-9727-0E927FAE889B}" srcOrd="1" destOrd="0" presId="urn:microsoft.com/office/officeart/2005/8/layout/process4"/>
    <dgm:cxn modelId="{4A24CEDC-D385-45BB-96A0-828DC164AF07}" srcId="{7831B73B-9BA9-4D7E-8C0B-D03AE8E868F3}" destId="{A3284180-1501-4AD2-A607-3345B6B26B8C}" srcOrd="0" destOrd="0" parTransId="{C3FB63BC-ACD6-48E8-AC24-119E30891027}" sibTransId="{B8E1B5EA-FA82-48DD-85DE-02F1017CF2C5}"/>
    <dgm:cxn modelId="{22E99E49-AB0D-49E0-BB09-0C656B70B58F}" type="presOf" srcId="{25AE126C-2FAA-4B69-8200-390D5CF6DB42}" destId="{B4607EB0-5AEC-4545-BE5E-25E8DB895ADA}" srcOrd="0" destOrd="0" presId="urn:microsoft.com/office/officeart/2005/8/layout/process4"/>
    <dgm:cxn modelId="{09045DBF-8D0A-43F2-AC54-3BE66C0719D3}" type="presOf" srcId="{7698D44D-D8AA-4BDC-9BB5-E8D183481C33}" destId="{39460947-B352-4A33-A78E-8D481FE1CFDD}" srcOrd="0" destOrd="0" presId="urn:microsoft.com/office/officeart/2005/8/layout/process4"/>
    <dgm:cxn modelId="{AF86B988-0C68-4D6F-8697-9C4EE6F3A19B}" type="presOf" srcId="{7EE0B8E6-038B-40CF-A64B-BE8651DBD324}" destId="{F5ACEE45-9AFA-4CDC-A11C-9C4FE6C5CD4A}" srcOrd="1" destOrd="0" presId="urn:microsoft.com/office/officeart/2005/8/layout/process4"/>
    <dgm:cxn modelId="{BD3A6A4F-9C42-4769-9CC0-D24865BB5FD6}" type="presParOf" srcId="{4A9C306B-ADAB-4BE5-9F66-12FBE43C1581}" destId="{936110D3-AD14-4F04-9AEF-CEC389EADBDF}" srcOrd="0" destOrd="0" presId="urn:microsoft.com/office/officeart/2005/8/layout/process4"/>
    <dgm:cxn modelId="{C0A1A6F6-7AFE-40A0-9E4F-04465E17FB8F}" type="presParOf" srcId="{936110D3-AD14-4F04-9AEF-CEC389EADBDF}" destId="{90DC42F1-3B60-48CE-9CEC-F5E55C0975E8}" srcOrd="0" destOrd="0" presId="urn:microsoft.com/office/officeart/2005/8/layout/process4"/>
    <dgm:cxn modelId="{6EBC2FAA-B238-4861-BF58-3FA6D0C82379}" type="presParOf" srcId="{936110D3-AD14-4F04-9AEF-CEC389EADBDF}" destId="{45F1CE78-7A3A-4CE8-B535-9DF4EAC95925}" srcOrd="1" destOrd="0" presId="urn:microsoft.com/office/officeart/2005/8/layout/process4"/>
    <dgm:cxn modelId="{E453AC8E-AD7B-4572-93F8-4E250003C0F1}" type="presParOf" srcId="{936110D3-AD14-4F04-9AEF-CEC389EADBDF}" destId="{673D2AFB-ED43-439F-B5B0-5BCECB83724B}" srcOrd="2" destOrd="0" presId="urn:microsoft.com/office/officeart/2005/8/layout/process4"/>
    <dgm:cxn modelId="{1883C2DE-2BB0-4570-ADBE-53A2774E4681}" type="presParOf" srcId="{673D2AFB-ED43-439F-B5B0-5BCECB83724B}" destId="{351551D9-9391-40FE-8177-DF383DB9B7F4}" srcOrd="0" destOrd="0" presId="urn:microsoft.com/office/officeart/2005/8/layout/process4"/>
    <dgm:cxn modelId="{0F6B2B80-7E6E-4E18-A708-2EBD5E24FBA1}" type="presParOf" srcId="{4A9C306B-ADAB-4BE5-9F66-12FBE43C1581}" destId="{E18832B2-7B1F-4370-9CAB-E56B3EA2FE20}" srcOrd="1" destOrd="0" presId="urn:microsoft.com/office/officeart/2005/8/layout/process4"/>
    <dgm:cxn modelId="{9CB2BA8C-792C-439D-83DE-20D4DCAB595F}" type="presParOf" srcId="{4A9C306B-ADAB-4BE5-9F66-12FBE43C1581}" destId="{5E359385-D7F6-4268-996A-0B877085F811}" srcOrd="2" destOrd="0" presId="urn:microsoft.com/office/officeart/2005/8/layout/process4"/>
    <dgm:cxn modelId="{1C745462-D49C-41AA-AA06-A27D68048956}" type="presParOf" srcId="{5E359385-D7F6-4268-996A-0B877085F811}" destId="{DF99719D-A571-4CD4-809D-37FA63A61A2B}" srcOrd="0" destOrd="0" presId="urn:microsoft.com/office/officeart/2005/8/layout/process4"/>
    <dgm:cxn modelId="{8518E8A3-3C33-4867-946A-0784F0DEA3CA}" type="presParOf" srcId="{5E359385-D7F6-4268-996A-0B877085F811}" destId="{F5ACEE45-9AFA-4CDC-A11C-9C4FE6C5CD4A}" srcOrd="1" destOrd="0" presId="urn:microsoft.com/office/officeart/2005/8/layout/process4"/>
    <dgm:cxn modelId="{6CF5530A-AA2A-4571-94E3-5BE80C1A43D8}" type="presParOf" srcId="{5E359385-D7F6-4268-996A-0B877085F811}" destId="{B3CB6827-5741-41E4-9593-422869C0F8AA}" srcOrd="2" destOrd="0" presId="urn:microsoft.com/office/officeart/2005/8/layout/process4"/>
    <dgm:cxn modelId="{342827AA-4B77-4006-A86A-97DE3C6D515D}" type="presParOf" srcId="{B3CB6827-5741-41E4-9593-422869C0F8AA}" destId="{B4607EB0-5AEC-4545-BE5E-25E8DB895ADA}" srcOrd="0" destOrd="0" presId="urn:microsoft.com/office/officeart/2005/8/layout/process4"/>
    <dgm:cxn modelId="{D9935853-4DAC-4F72-9B53-E013A2683DA9}" type="presParOf" srcId="{4A9C306B-ADAB-4BE5-9F66-12FBE43C1581}" destId="{A699D616-70FA-42EA-863B-ECA8357EB23A}" srcOrd="3" destOrd="0" presId="urn:microsoft.com/office/officeart/2005/8/layout/process4"/>
    <dgm:cxn modelId="{E3DB1C10-5DF7-46C0-9B0A-7B1759720252}" type="presParOf" srcId="{4A9C306B-ADAB-4BE5-9F66-12FBE43C1581}" destId="{4EB4E34A-E11B-47F2-8C65-38ABC3DC567E}" srcOrd="4" destOrd="0" presId="urn:microsoft.com/office/officeart/2005/8/layout/process4"/>
    <dgm:cxn modelId="{DDC6D6A8-E2AA-48F9-9104-2D2D467BF635}" type="presParOf" srcId="{4EB4E34A-E11B-47F2-8C65-38ABC3DC567E}" destId="{39460947-B352-4A33-A78E-8D481FE1CFDD}" srcOrd="0" destOrd="0" presId="urn:microsoft.com/office/officeart/2005/8/layout/process4"/>
    <dgm:cxn modelId="{2BF19827-53A3-4ED1-AEAB-A7B84EEA8259}" type="presParOf" srcId="{4EB4E34A-E11B-47F2-8C65-38ABC3DC567E}" destId="{BC95A266-099A-42DA-864E-1C573ED07D09}" srcOrd="1" destOrd="0" presId="urn:microsoft.com/office/officeart/2005/8/layout/process4"/>
    <dgm:cxn modelId="{F01FBE7C-0BBC-426C-97ED-EF2CA2A68E4A}" type="presParOf" srcId="{4EB4E34A-E11B-47F2-8C65-38ABC3DC567E}" destId="{0268D293-84BE-499F-88FD-6D6C95AC746F}" srcOrd="2" destOrd="0" presId="urn:microsoft.com/office/officeart/2005/8/layout/process4"/>
    <dgm:cxn modelId="{7063A619-AC15-42F0-96FE-D28293DA3088}" type="presParOf" srcId="{0268D293-84BE-499F-88FD-6D6C95AC746F}" destId="{5D951785-F4C9-484F-9EBC-D6C996638343}" srcOrd="0" destOrd="0" presId="urn:microsoft.com/office/officeart/2005/8/layout/process4"/>
    <dgm:cxn modelId="{73BDE27B-39C6-4707-91ED-18DE9908BD87}" type="presParOf" srcId="{4A9C306B-ADAB-4BE5-9F66-12FBE43C1581}" destId="{0121778B-D912-4F49-8736-03C67D5BB243}" srcOrd="5" destOrd="0" presId="urn:microsoft.com/office/officeart/2005/8/layout/process4"/>
    <dgm:cxn modelId="{B33F953E-2B62-4A78-8856-7C7C252C0957}" type="presParOf" srcId="{4A9C306B-ADAB-4BE5-9F66-12FBE43C1581}" destId="{3DDD41AE-164F-463A-9938-B6A8A79F99B9}" srcOrd="6" destOrd="0" presId="urn:microsoft.com/office/officeart/2005/8/layout/process4"/>
    <dgm:cxn modelId="{B47F3630-9A19-46A6-9D83-E9687F46F439}" type="presParOf" srcId="{3DDD41AE-164F-463A-9938-B6A8A79F99B9}" destId="{4A056785-8910-497C-9C93-18EDD85EAC95}" srcOrd="0" destOrd="0" presId="urn:microsoft.com/office/officeart/2005/8/layout/process4"/>
    <dgm:cxn modelId="{579D6D25-D8D4-483D-A469-EE13FB543348}" type="presParOf" srcId="{3DDD41AE-164F-463A-9938-B6A8A79F99B9}" destId="{3F50E67C-5B33-497F-9727-0E927FAE889B}" srcOrd="1" destOrd="0" presId="urn:microsoft.com/office/officeart/2005/8/layout/process4"/>
    <dgm:cxn modelId="{C09AEAFA-458F-471F-944E-78297FD5A995}" type="presParOf" srcId="{3DDD41AE-164F-463A-9938-B6A8A79F99B9}" destId="{9FE76311-8F37-4DF1-B578-E211123AE4B5}" srcOrd="2" destOrd="0" presId="urn:microsoft.com/office/officeart/2005/8/layout/process4"/>
    <dgm:cxn modelId="{56BA152C-66EC-498A-BEFB-CE0157132943}" type="presParOf" srcId="{9FE76311-8F37-4DF1-B578-E211123AE4B5}" destId="{3888118D-477A-4354-AC0F-9D2D5EF78354}" srcOrd="0" destOrd="0" presId="urn:microsoft.com/office/officeart/2005/8/layout/process4"/>
    <dgm:cxn modelId="{0691D8DC-1CB6-4C60-A082-126442D2A1A6}" type="presParOf" srcId="{4A9C306B-ADAB-4BE5-9F66-12FBE43C1581}" destId="{39B1DB97-5727-47FA-89E5-E37440B18AD8}" srcOrd="7" destOrd="0" presId="urn:microsoft.com/office/officeart/2005/8/layout/process4"/>
    <dgm:cxn modelId="{F31FC8BA-1081-405E-A8C4-88D0CC17CDB3}" type="presParOf" srcId="{4A9C306B-ADAB-4BE5-9F66-12FBE43C1581}" destId="{E9C90293-F119-48FC-ADDA-D988F6AF1F3D}" srcOrd="8" destOrd="0" presId="urn:microsoft.com/office/officeart/2005/8/layout/process4"/>
    <dgm:cxn modelId="{688860BC-CC60-4F81-A4BD-48C740654C7F}" type="presParOf" srcId="{E9C90293-F119-48FC-ADDA-D988F6AF1F3D}" destId="{FF6562E5-9ED8-406F-9591-E8826831BCE8}" srcOrd="0" destOrd="0" presId="urn:microsoft.com/office/officeart/2005/8/layout/process4"/>
    <dgm:cxn modelId="{D1F1D99E-A618-4CB7-AAC2-AD48936BCDB4}" type="presParOf" srcId="{E9C90293-F119-48FC-ADDA-D988F6AF1F3D}" destId="{A529F0E9-D729-4CD5-BB53-7818FD8E040B}" srcOrd="1" destOrd="0" presId="urn:microsoft.com/office/officeart/2005/8/layout/process4"/>
    <dgm:cxn modelId="{D1C010A5-AD44-4B35-BDE9-BEA92951DE94}" type="presParOf" srcId="{E9C90293-F119-48FC-ADDA-D988F6AF1F3D}" destId="{3C0890EC-C87F-40BB-9E69-B6D67B79EFE1}" srcOrd="2" destOrd="0" presId="urn:microsoft.com/office/officeart/2005/8/layout/process4"/>
    <dgm:cxn modelId="{144DFEB7-0ABB-48FC-9927-D7946D0D0AC1}" type="presParOf" srcId="{3C0890EC-C87F-40BB-9E69-B6D67B79EFE1}" destId="{EAD9CD81-3E42-452D-8FB2-BE458433A9AC}" srcOrd="0" destOrd="0" presId="urn:microsoft.com/office/officeart/2005/8/layout/process4"/>
    <dgm:cxn modelId="{DCC1AB7F-0CD1-4B71-B861-D1A204AC5479}" type="presParOf" srcId="{4A9C306B-ADAB-4BE5-9F66-12FBE43C1581}" destId="{16EBFE4C-84BC-4B55-8AE6-FB14D0205D35}" srcOrd="9" destOrd="0" presId="urn:microsoft.com/office/officeart/2005/8/layout/process4"/>
    <dgm:cxn modelId="{6A250D22-D3A3-4C35-AC89-05E5A90B18D7}" type="presParOf" srcId="{4A9C306B-ADAB-4BE5-9F66-12FBE43C1581}" destId="{619B63F4-6AD2-437B-9D25-0A70578FA6D0}" srcOrd="10" destOrd="0" presId="urn:microsoft.com/office/officeart/2005/8/layout/process4"/>
    <dgm:cxn modelId="{2F0E5573-3C94-4DE5-9940-B8309EF837B0}" type="presParOf" srcId="{619B63F4-6AD2-437B-9D25-0A70578FA6D0}" destId="{0479BEC2-9284-426D-9C4A-CAD462228D5A}" srcOrd="0" destOrd="0" presId="urn:microsoft.com/office/officeart/2005/8/layout/process4"/>
    <dgm:cxn modelId="{9AE2BD2D-A28E-4296-8662-0F7525B2660C}" type="presParOf" srcId="{619B63F4-6AD2-437B-9D25-0A70578FA6D0}" destId="{05D583B2-2D35-480E-A590-4CD5E7295AF3}" srcOrd="1" destOrd="0" presId="urn:microsoft.com/office/officeart/2005/8/layout/process4"/>
    <dgm:cxn modelId="{810EEC65-1DD5-43A0-A337-72DBF924543F}" type="presParOf" srcId="{619B63F4-6AD2-437B-9D25-0A70578FA6D0}" destId="{73A4CD22-2020-41C5-BA78-360B7B015F75}" srcOrd="2" destOrd="0" presId="urn:microsoft.com/office/officeart/2005/8/layout/process4"/>
    <dgm:cxn modelId="{EF2DB3FF-DC03-4FF1-8CC8-56E8A13B25AD}" type="presParOf" srcId="{73A4CD22-2020-41C5-BA78-360B7B015F75}" destId="{F51EF3FA-56C5-47AB-BE6E-30FC33273258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1CE78-7A3A-4CE8-B535-9DF4EAC95925}">
      <dsp:nvSpPr>
        <dsp:cNvPr id="0" name=""/>
        <dsp:cNvSpPr/>
      </dsp:nvSpPr>
      <dsp:spPr>
        <a:xfrm>
          <a:off x="0" y="4986462"/>
          <a:ext cx="4430866" cy="6544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Enumerator&lt;vector&lt;Token&gt;&gt;</a:t>
          </a:r>
        </a:p>
      </dsp:txBody>
      <dsp:txXfrm>
        <a:off x="0" y="4986462"/>
        <a:ext cx="4430866" cy="353414"/>
      </dsp:txXfrm>
    </dsp:sp>
    <dsp:sp modelId="{351551D9-9391-40FE-8177-DF383DB9B7F4}">
      <dsp:nvSpPr>
        <dsp:cNvPr id="0" name=""/>
        <dsp:cNvSpPr/>
      </dsp:nvSpPr>
      <dsp:spPr>
        <a:xfrm>
          <a:off x="0" y="5326786"/>
          <a:ext cx="4430866" cy="3010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/>
            <a:t>SuperSense</a:t>
          </a:r>
          <a:r>
            <a:rPr lang="en-US" sz="2400" b="1" kern="1200" dirty="0"/>
            <a:t> Tagger</a:t>
          </a:r>
        </a:p>
      </dsp:txBody>
      <dsp:txXfrm>
        <a:off x="0" y="5326786"/>
        <a:ext cx="4430866" cy="301056"/>
      </dsp:txXfrm>
    </dsp:sp>
    <dsp:sp modelId="{F5ACEE45-9AFA-4CDC-A11C-9C4FE6C5CD4A}">
      <dsp:nvSpPr>
        <dsp:cNvPr id="0" name=""/>
        <dsp:cNvSpPr/>
      </dsp:nvSpPr>
      <dsp:spPr>
        <a:xfrm rot="10800000">
          <a:off x="0" y="3989703"/>
          <a:ext cx="4430866" cy="100657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Enumerator&lt;vector&lt;Token&gt;&gt;</a:t>
          </a:r>
        </a:p>
      </dsp:txBody>
      <dsp:txXfrm rot="-10800000">
        <a:off x="0" y="3989703"/>
        <a:ext cx="4430866" cy="353308"/>
      </dsp:txXfrm>
    </dsp:sp>
    <dsp:sp modelId="{B4607EB0-5AEC-4545-BE5E-25E8DB895ADA}">
      <dsp:nvSpPr>
        <dsp:cNvPr id="0" name=""/>
        <dsp:cNvSpPr/>
      </dsp:nvSpPr>
      <dsp:spPr>
        <a:xfrm>
          <a:off x="0" y="4343011"/>
          <a:ext cx="4430866" cy="3009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NER Tagger</a:t>
          </a:r>
        </a:p>
      </dsp:txBody>
      <dsp:txXfrm>
        <a:off x="0" y="4343011"/>
        <a:ext cx="4430866" cy="300966"/>
      </dsp:txXfrm>
    </dsp:sp>
    <dsp:sp modelId="{BC95A266-099A-42DA-864E-1C573ED07D09}">
      <dsp:nvSpPr>
        <dsp:cNvPr id="0" name=""/>
        <dsp:cNvSpPr/>
      </dsp:nvSpPr>
      <dsp:spPr>
        <a:xfrm rot="10800000">
          <a:off x="0" y="2992945"/>
          <a:ext cx="4430866" cy="100657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Enumerator&lt;Token&gt;</a:t>
          </a:r>
        </a:p>
      </dsp:txBody>
      <dsp:txXfrm rot="-10800000">
        <a:off x="0" y="2992945"/>
        <a:ext cx="4430866" cy="353308"/>
      </dsp:txXfrm>
    </dsp:sp>
    <dsp:sp modelId="{5D951785-F4C9-484F-9EBC-D6C996638343}">
      <dsp:nvSpPr>
        <dsp:cNvPr id="0" name=""/>
        <dsp:cNvSpPr/>
      </dsp:nvSpPr>
      <dsp:spPr>
        <a:xfrm>
          <a:off x="0" y="3346253"/>
          <a:ext cx="4430866" cy="3009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Parser</a:t>
          </a:r>
        </a:p>
      </dsp:txBody>
      <dsp:txXfrm>
        <a:off x="0" y="3346253"/>
        <a:ext cx="4430866" cy="300966"/>
      </dsp:txXfrm>
    </dsp:sp>
    <dsp:sp modelId="{3F50E67C-5B33-497F-9727-0E927FAE889B}">
      <dsp:nvSpPr>
        <dsp:cNvPr id="0" name=""/>
        <dsp:cNvSpPr/>
      </dsp:nvSpPr>
      <dsp:spPr>
        <a:xfrm rot="10800000">
          <a:off x="0" y="1996186"/>
          <a:ext cx="4430866" cy="100657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Enumerator&lt;Token&gt;</a:t>
          </a:r>
        </a:p>
      </dsp:txBody>
      <dsp:txXfrm rot="-10800000">
        <a:off x="0" y="1996186"/>
        <a:ext cx="4430866" cy="353308"/>
      </dsp:txXfrm>
    </dsp:sp>
    <dsp:sp modelId="{3888118D-477A-4354-AC0F-9D2D5EF78354}">
      <dsp:nvSpPr>
        <dsp:cNvPr id="0" name=""/>
        <dsp:cNvSpPr/>
      </dsp:nvSpPr>
      <dsp:spPr>
        <a:xfrm>
          <a:off x="0" y="2349494"/>
          <a:ext cx="4430866" cy="3009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POS Tagger</a:t>
          </a:r>
        </a:p>
      </dsp:txBody>
      <dsp:txXfrm>
        <a:off x="0" y="2349494"/>
        <a:ext cx="4430866" cy="300966"/>
      </dsp:txXfrm>
    </dsp:sp>
    <dsp:sp modelId="{A529F0E9-D729-4CD5-BB53-7818FD8E040B}">
      <dsp:nvSpPr>
        <dsp:cNvPr id="0" name=""/>
        <dsp:cNvSpPr/>
      </dsp:nvSpPr>
      <dsp:spPr>
        <a:xfrm rot="10800000">
          <a:off x="0" y="999428"/>
          <a:ext cx="4430866" cy="100657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Enumerator&lt;string&gt;</a:t>
          </a:r>
        </a:p>
      </dsp:txBody>
      <dsp:txXfrm rot="-10800000">
        <a:off x="0" y="999428"/>
        <a:ext cx="4430866" cy="353308"/>
      </dsp:txXfrm>
    </dsp:sp>
    <dsp:sp modelId="{EAD9CD81-3E42-452D-8FB2-BE458433A9AC}">
      <dsp:nvSpPr>
        <dsp:cNvPr id="0" name=""/>
        <dsp:cNvSpPr/>
      </dsp:nvSpPr>
      <dsp:spPr>
        <a:xfrm>
          <a:off x="0" y="1352736"/>
          <a:ext cx="4430866" cy="3009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Word </a:t>
          </a:r>
          <a:r>
            <a:rPr lang="en-US" sz="2400" b="1" kern="1200" dirty="0" err="1"/>
            <a:t>Tokenizer</a:t>
          </a:r>
          <a:endParaRPr lang="en-US" sz="2400" b="1" kern="1200" dirty="0"/>
        </a:p>
      </dsp:txBody>
      <dsp:txXfrm>
        <a:off x="0" y="1352736"/>
        <a:ext cx="4430866" cy="300966"/>
      </dsp:txXfrm>
    </dsp:sp>
    <dsp:sp modelId="{05D583B2-2D35-480E-A590-4CD5E7295AF3}">
      <dsp:nvSpPr>
        <dsp:cNvPr id="0" name=""/>
        <dsp:cNvSpPr/>
      </dsp:nvSpPr>
      <dsp:spPr>
        <a:xfrm rot="10800000">
          <a:off x="0" y="2669"/>
          <a:ext cx="4430866" cy="100657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text</a:t>
          </a:r>
        </a:p>
      </dsp:txBody>
      <dsp:txXfrm rot="-10800000">
        <a:off x="0" y="2669"/>
        <a:ext cx="4430866" cy="353308"/>
      </dsp:txXfrm>
    </dsp:sp>
    <dsp:sp modelId="{F51EF3FA-56C5-47AB-BE6E-30FC33273258}">
      <dsp:nvSpPr>
        <dsp:cNvPr id="0" name=""/>
        <dsp:cNvSpPr/>
      </dsp:nvSpPr>
      <dsp:spPr>
        <a:xfrm>
          <a:off x="0" y="355977"/>
          <a:ext cx="4430866" cy="3009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Sentence Splitter</a:t>
          </a:r>
        </a:p>
      </dsp:txBody>
      <dsp:txXfrm>
        <a:off x="0" y="355977"/>
        <a:ext cx="4430866" cy="300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93082F-03AA-4F7B-945E-8AAC8911F320}" type="datetimeFigureOut">
              <a:rPr lang="en-US"/>
              <a:pPr>
                <a:defRPr/>
              </a:pPr>
              <a:t>22/9/2016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07FC2B8-7A63-47B8-A3DD-4A480A7E3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36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BB031F-083B-4032-B573-77F272F5E6EA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5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A4D61E-D313-46C8-9B45-2731C67FC2B7}" type="slidenum">
              <a:rPr lang="en-GB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GB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C02F6C-97D8-4722-BA34-51BF7D9D8231}" type="slidenum">
              <a:rPr lang="en-GB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4533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82687B-BF06-43E2-A36B-4057081021ED}" type="slidenum">
              <a:rPr lang="en-GB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GB" altLang="en-US" smtClean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36295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731BC-A0AE-468A-B5D0-3FDC704D82A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4478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FFFFFF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447800"/>
            <a:ext cx="9142413" cy="1752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w Cen MT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88" y="2492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98625"/>
            <a:ext cx="77724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8346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88" y="2492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98625"/>
            <a:ext cx="381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b="0">
                <a:latin typeface="Tw Cen M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8625"/>
            <a:ext cx="381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b="0">
                <a:latin typeface="Tw Cen M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4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98625"/>
            <a:ext cx="3810000" cy="4835525"/>
          </a:xfrm>
        </p:spPr>
        <p:txBody>
          <a:bodyPr/>
          <a:lstStyle>
            <a:lvl1pPr>
              <a:defRPr sz="2800" b="0">
                <a:latin typeface="Tw Cen MT" pitchFamily="34" charset="0"/>
              </a:defRPr>
            </a:lvl1pPr>
            <a:lvl2pPr>
              <a:defRPr sz="2400" b="0">
                <a:latin typeface="Tw Cen MT" pitchFamily="34" charset="0"/>
              </a:defRPr>
            </a:lvl2pPr>
            <a:lvl3pPr>
              <a:defRPr sz="2000" b="0">
                <a:latin typeface="Tw Cen MT" pitchFamily="34" charset="0"/>
              </a:defRPr>
            </a:lvl3pPr>
            <a:lvl4pPr>
              <a:defRPr sz="1800"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8625"/>
            <a:ext cx="3810000" cy="4835525"/>
          </a:xfrm>
        </p:spPr>
        <p:txBody>
          <a:bodyPr/>
          <a:lstStyle>
            <a:lvl1pPr>
              <a:defRPr sz="2800" b="0">
                <a:latin typeface="Tw Cen MT" pitchFamily="34" charset="0"/>
              </a:defRPr>
            </a:lvl1pPr>
            <a:lvl2pPr>
              <a:defRPr sz="2400" b="0">
                <a:latin typeface="Tw Cen MT" pitchFamily="34" charset="0"/>
              </a:defRPr>
            </a:lvl2pPr>
            <a:lvl3pPr>
              <a:defRPr sz="2000" b="0">
                <a:latin typeface="Tw Cen MT" pitchFamily="34" charset="0"/>
              </a:defRPr>
            </a:lvl3pPr>
            <a:lvl4pPr>
              <a:defRPr sz="1800"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defRPr sz="2000">
                <a:latin typeface="Tw Cen MT" pitchFamily="34" charset="0"/>
              </a:defRPr>
            </a:lvl2pPr>
            <a:lvl3pPr>
              <a:defRPr sz="1800">
                <a:latin typeface="Tw Cen MT" pitchFamily="34" charset="0"/>
              </a:defRPr>
            </a:lvl3pPr>
            <a:lvl4pPr>
              <a:defRPr sz="1600">
                <a:latin typeface="Tw Cen MT" pitchFamily="34" charset="0"/>
              </a:defRPr>
            </a:lvl4pPr>
            <a:lvl5pPr>
              <a:defRPr sz="1600">
                <a:latin typeface="Tw Cen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defRPr sz="2000">
                <a:latin typeface="Tw Cen MT" pitchFamily="34" charset="0"/>
              </a:defRPr>
            </a:lvl2pPr>
            <a:lvl3pPr>
              <a:defRPr sz="1800">
                <a:latin typeface="Tw Cen MT" pitchFamily="34" charset="0"/>
              </a:defRPr>
            </a:lvl3pPr>
            <a:lvl4pPr>
              <a:defRPr sz="1600">
                <a:latin typeface="Tw Cen MT" pitchFamily="34" charset="0"/>
              </a:defRPr>
            </a:lvl4pPr>
            <a:lvl5pPr>
              <a:defRPr sz="1600">
                <a:latin typeface="Tw Cen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4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3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44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ounded Rectangle 4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0">
                <a:latin typeface="Tw Cen MT" pitchFamily="34" charset="0"/>
              </a:defRPr>
            </a:lvl1pPr>
            <a:lvl2pPr>
              <a:defRPr sz="2800" b="0">
                <a:latin typeface="Tw Cen MT" pitchFamily="34" charset="0"/>
              </a:defRPr>
            </a:lvl2pPr>
            <a:lvl3pPr>
              <a:defRPr sz="2400" b="0">
                <a:latin typeface="Tw Cen MT" pitchFamily="34" charset="0"/>
              </a:defRPr>
            </a:lvl3pPr>
            <a:lvl4pPr>
              <a:defRPr sz="2000" b="0">
                <a:latin typeface="Tw Cen MT" pitchFamily="34" charset="0"/>
              </a:defRPr>
            </a:lvl4pPr>
            <a:lvl5pPr>
              <a:defRPr sz="2000" b="0">
                <a:latin typeface="Tw Cen MT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47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685800" cy="68564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443038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63137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6313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3588" y="452438"/>
            <a:ext cx="8380412" cy="76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74688" y="2492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98625"/>
            <a:ext cx="77724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22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OelvQtWhfKf-rM&amp;tbnid=yGlOb-4Pr2bGbM:&amp;ved=0CAUQjRw&amp;url=http://google.wikia.com/wiki/File:Google_Translate_iOS_logo.png&amp;ei=V646Uo7ANKap0QXw-oCIDg&amp;psig=AFQjCNG8kWaSWhJ6tgc1hwx-SmpEbj28zg&amp;ust=1379663650627042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frm=1&amp;source=images&amp;cd=&amp;cad=rja&amp;docid=b910v2oAXwAvYM&amp;tbnid=vHDdipEjrrlfYM:&amp;ved=0CAUQjRw&amp;url=http://www.prwatch.org/spin/2011/11/11160/apples-new-iphone-4s-opposes-abortion&amp;ei=bq86UvaxBq3y0gWgl4DYDA&amp;psig=AFQjCNG7YW8SAUyZKpBmEKPvnXlg96mSVA&amp;ust=13796640680630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41ZDnfJp2vKJUM&amp;tbnid=BT2lfNiNVBUt2M:&amp;ved=0CAUQjRw&amp;url=http://mentalfloss.com/article/51543/what-ibm-watson-7-videos-jeopardy-era&amp;ei=cqw6UuqgDsTlswaR24HwCg&amp;psig=AFQjCNG_n1579zOxVRvU9rrZl0Y7l72Brg&amp;ust=1379663111274137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google.com/url?sa=i&amp;rct=j&amp;q=&amp;esrc=s&amp;frm=1&amp;source=images&amp;cd=&amp;cad=rja&amp;docid=EkAbALVOGSGkLM&amp;tbnid=lG0Y6aUdoOCIeM:&amp;ved=0CAUQjRw&amp;url=http://reliablesoftwares.com/blog/2013/02/20/google-now-your-personal-assistant/google-now-logo/&amp;ei=3sI6UuTtMrGa0QXm94DwDw&amp;psig=AFQjCNHMjGCpG46L6gl6i3C_K-CC5hmmrg&amp;ust=1379669077546274" TargetMode="Externa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TXJCEvCDYk?t=848" TargetMode="External"/><Relationship Id="rId2" Type="http://schemas.openxmlformats.org/officeDocument/2006/relationships/hyperlink" Target="https://www.youtube.com/watch?v=kTXJCEvCDY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b/bb/Musopen_-_In_the_Hall_Of_The_Mountain_King.og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anl.di.unipi.it/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m/url?sa=i&amp;rct=j&amp;q=&amp;esrc=s&amp;frm=1&amp;source=images&amp;cd=&amp;cad=rja&amp;docid=0b8hK-A4_zzukM&amp;tbnid=8ow18y0-7JcH1M:&amp;ved=0CAUQjRw&amp;url=http://www.windturbinesyndrome.com/2012/pierponts-research-on-wind-turbine-infrasound-vindicated/&amp;ei=zgQ7UpeJNsGv0QXfrYC4Dw&amp;psig=AFQjCNES1bv3U84YoM42XQg8nAVVgJRi7w&amp;ust=1379685095616454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tanl.di.unipi.it/search/demo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1412.200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Toward%20Neural%20Network-based%20Reasoning" TargetMode="External"/><Relationship Id="rId2" Type="http://schemas.openxmlformats.org/officeDocument/2006/relationships/hyperlink" Target="http://arxiv.org/abs/1406.3676v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1505.05612" TargetMode="External"/><Relationship Id="rId4" Type="http://schemas.openxmlformats.org/officeDocument/2006/relationships/hyperlink" Target="http://arxiv.org/pdf/1506.07285v3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trec.nist.gov/pubs/trec15/papers/upisa.blog.final.pdf" TargetMode="External"/><Relationship Id="rId2" Type="http://schemas.openxmlformats.org/officeDocument/2006/relationships/hyperlink" Target="http://trec.nist.gov/pubs/trec14/papers/upisa.tera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ef-initiative.eu/documents/71612/f12b5bf7-43a3-4ee2-a51c-c54c37e2353a" TargetMode="External"/><Relationship Id="rId4" Type="http://schemas.openxmlformats.org/officeDocument/2006/relationships/hyperlink" Target="file:///C:\ASUS%20WebStorage\attardi\MySyncFolder\Beppe\Web\Paper\LREC10%20Pipeline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600" dirty="0" err="1" smtClean="0"/>
              <a:t>L’età</a:t>
            </a:r>
            <a:r>
              <a:rPr lang="en-US" altLang="en-US" sz="6600" dirty="0" smtClean="0"/>
              <a:t> </a:t>
            </a:r>
            <a:r>
              <a:rPr lang="en-US" altLang="en-US" sz="6600" dirty="0" err="1" smtClean="0"/>
              <a:t>della</a:t>
            </a:r>
            <a:r>
              <a:rPr lang="en-US" altLang="en-US" sz="6600" dirty="0" smtClean="0"/>
              <a:t> </a:t>
            </a:r>
            <a:r>
              <a:rPr lang="en-US" altLang="en-US" sz="6600" dirty="0" err="1" smtClean="0"/>
              <a:t>parola</a:t>
            </a:r>
            <a:endParaRPr lang="it-IT" altLang="it-IT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>
                <a:latin typeface="Arial" charset="0"/>
                <a:cs typeface="Arial" charset="0"/>
              </a:rPr>
              <a:t>Giuseppe Attardi</a:t>
            </a:r>
            <a:br>
              <a:rPr lang="it-IT" altLang="it-IT" dirty="0">
                <a:latin typeface="Arial" charset="0"/>
                <a:cs typeface="Arial" charset="0"/>
              </a:rPr>
            </a:br>
            <a:r>
              <a:rPr lang="it-IT" altLang="it-IT" dirty="0">
                <a:latin typeface="Arial" charset="0"/>
                <a:cs typeface="Arial" charset="0"/>
              </a:rPr>
              <a:t>Dipartimento di Informatica</a:t>
            </a:r>
            <a:br>
              <a:rPr lang="it-IT" altLang="it-IT" dirty="0">
                <a:latin typeface="Arial" charset="0"/>
                <a:cs typeface="Arial" charset="0"/>
              </a:rPr>
            </a:br>
            <a:r>
              <a:rPr lang="it-IT" altLang="it-IT" dirty="0">
                <a:latin typeface="Arial" charset="0"/>
                <a:cs typeface="Arial" charset="0"/>
              </a:rPr>
              <a:t>Università di Pisa</a:t>
            </a:r>
            <a:endParaRPr lang="en-US" dirty="0"/>
          </a:p>
        </p:txBody>
      </p:sp>
      <p:pic>
        <p:nvPicPr>
          <p:cNvPr id="4100" name="Picture 5" descr="cherubino_pant_bl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217488"/>
            <a:ext cx="8905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173788"/>
            <a:ext cx="9144000" cy="368300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tabLst>
                <a:tab pos="1524000" algn="l"/>
                <a:tab pos="8697913" algn="r"/>
              </a:tabLst>
              <a:defRPr/>
            </a:pPr>
            <a:r>
              <a:rPr lang="en-US" dirty="0">
                <a:latin typeface="Tw Cen MT" panose="020B0602020104020603" pitchFamily="34" charset="0"/>
              </a:rPr>
              <a:t>	</a:t>
            </a:r>
            <a:r>
              <a:rPr lang="en-US" dirty="0" smtClean="0">
                <a:latin typeface="Tw Cen MT" panose="020B0602020104020603" pitchFamily="34" charset="0"/>
              </a:rPr>
              <a:t>NLP</a:t>
            </a:r>
            <a:r>
              <a:rPr lang="en-US" dirty="0">
                <a:latin typeface="Tw Cen MT" panose="020B0602020104020603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 dirty="0" smtClean="0"/>
              <a:t>Statistical Machine Learning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50498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/>
              <a:t>Supervised Training</a:t>
            </a:r>
          </a:p>
          <a:p>
            <a:pPr eaLnBrk="1" hangingPunct="1">
              <a:defRPr/>
            </a:pPr>
            <a:r>
              <a:rPr lang="en-US" altLang="en-US" sz="3600" dirty="0" smtClean="0"/>
              <a:t>Annotated document collections</a:t>
            </a:r>
          </a:p>
          <a:p>
            <a:pPr eaLnBrk="1" hangingPunct="1">
              <a:defRPr/>
            </a:pPr>
            <a:r>
              <a:rPr lang="en-US" altLang="en-US" sz="3600" dirty="0" smtClean="0"/>
              <a:t>Ability to process Big Data</a:t>
            </a:r>
          </a:p>
          <a:p>
            <a:pPr lvl="1" eaLnBrk="1" hangingPunct="1">
              <a:defRPr/>
            </a:pPr>
            <a:r>
              <a:rPr lang="en-US" altLang="en-US" sz="3200" dirty="0" smtClean="0"/>
              <a:t>If we used same algorithms 10 years ago they would still be running</a:t>
            </a:r>
          </a:p>
          <a:p>
            <a:pPr eaLnBrk="1" hangingPunct="1">
              <a:defRPr/>
            </a:pPr>
            <a:r>
              <a:rPr lang="en-US" altLang="en-US" sz="3600" dirty="0" smtClean="0"/>
              <a:t>Similar techniques for speech and 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98500" y="1984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Breakthrough </a:t>
            </a:r>
            <a:r>
              <a:rPr lang="en-US" altLang="en-US" dirty="0" err="1" smtClean="0"/>
              <a:t>recenti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4400" dirty="0" smtClean="0">
                <a:latin typeface="Tw Cen MT" panose="020B0602020104020603" pitchFamily="34" charset="0"/>
              </a:rPr>
              <a:t>Speech to text</a:t>
            </a: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  <a:defRPr/>
            </a:pPr>
            <a:r>
              <a:rPr lang="en-US" sz="3600" b="1" dirty="0">
                <a:latin typeface="Tw Cen MT" panose="020B0602020104020603" pitchFamily="34" charset="0"/>
              </a:rPr>
              <a:t>Apple </a:t>
            </a:r>
            <a:r>
              <a:rPr lang="en-US" sz="3600" b="1" dirty="0" err="1">
                <a:latin typeface="Tw Cen MT" panose="020B0602020104020603" pitchFamily="34" charset="0"/>
              </a:rPr>
              <a:t>Siri</a:t>
            </a:r>
            <a:r>
              <a:rPr lang="en-US" sz="3600" b="1" dirty="0">
                <a:latin typeface="Tw Cen MT" panose="020B0602020104020603" pitchFamily="34" charset="0"/>
              </a:rPr>
              <a:t>, Google </a:t>
            </a:r>
            <a:r>
              <a:rPr lang="en-US" sz="3600" b="1" dirty="0" smtClean="0">
                <a:latin typeface="Tw Cen MT" panose="020B0602020104020603" pitchFamily="34" charset="0"/>
              </a:rPr>
              <a:t>Now</a:t>
            </a:r>
            <a:endParaRPr lang="en-US" sz="3600" b="1" dirty="0">
              <a:latin typeface="Tw Cen MT" panose="020B0602020104020603" pitchFamily="34" charset="0"/>
            </a:endParaRPr>
          </a:p>
          <a:p>
            <a:pPr eaLnBrk="1" hangingPunct="1">
              <a:defRPr/>
            </a:pPr>
            <a:r>
              <a:rPr lang="en-US" sz="4400" dirty="0" smtClean="0">
                <a:latin typeface="Tw Cen MT" panose="020B0602020104020603" pitchFamily="34" charset="0"/>
              </a:rPr>
              <a:t>Machine Translation</a:t>
            </a:r>
          </a:p>
          <a:p>
            <a:pPr lvl="1" eaLnBrk="1" hangingPunct="1">
              <a:defRPr/>
            </a:pPr>
            <a:r>
              <a:rPr lang="en-US" sz="4000" b="1" dirty="0" smtClean="0">
                <a:latin typeface="Tw Cen MT" panose="020B0602020104020603" pitchFamily="34" charset="0"/>
              </a:rPr>
              <a:t>Google translate</a:t>
            </a:r>
          </a:p>
          <a:p>
            <a:pPr eaLnBrk="1" hangingPunct="1">
              <a:defRPr/>
            </a:pPr>
            <a:r>
              <a:rPr lang="en-US" sz="4400" dirty="0" smtClean="0">
                <a:latin typeface="Tw Cen MT" panose="020B0602020104020603" pitchFamily="34" charset="0"/>
              </a:rPr>
              <a:t>Question Answering</a:t>
            </a:r>
          </a:p>
          <a:p>
            <a:pPr lvl="1" eaLnBrk="1" hangingPunct="1">
              <a:defRPr/>
            </a:pPr>
            <a:r>
              <a:rPr lang="en-US" sz="4000" b="1" dirty="0" smtClean="0">
                <a:latin typeface="Tw Cen MT" panose="020B0602020104020603" pitchFamily="34" charset="0"/>
              </a:rPr>
              <a:t>IBM Watson </a:t>
            </a:r>
          </a:p>
          <a:p>
            <a:pPr lvl="1" eaLnBrk="1" hangingPunct="1">
              <a:defRPr/>
            </a:pPr>
            <a:r>
              <a:rPr lang="en-US" sz="4000" b="1" dirty="0" err="1" smtClean="0">
                <a:latin typeface="Tw Cen MT" panose="020B0602020104020603" pitchFamily="34" charset="0"/>
              </a:rPr>
              <a:t>battuti</a:t>
            </a:r>
            <a:r>
              <a:rPr lang="en-US" sz="4000" b="1" dirty="0" smtClean="0">
                <a:latin typeface="Tw Cen MT" panose="020B0602020104020603" pitchFamily="34" charset="0"/>
              </a:rPr>
              <a:t> </a:t>
            </a:r>
            <a:r>
              <a:rPr lang="en-US" sz="4000" b="1" dirty="0" err="1" smtClean="0">
                <a:latin typeface="Tw Cen MT" panose="020B0602020104020603" pitchFamily="34" charset="0"/>
              </a:rPr>
              <a:t>i</a:t>
            </a:r>
            <a:r>
              <a:rPr lang="en-US" sz="4000" b="1" dirty="0" smtClean="0">
                <a:latin typeface="Tw Cen MT" panose="020B0602020104020603" pitchFamily="34" charset="0"/>
              </a:rPr>
              <a:t> </a:t>
            </a:r>
            <a:r>
              <a:rPr lang="en-US" sz="4000" b="1" dirty="0" err="1" smtClean="0">
                <a:latin typeface="Tw Cen MT" panose="020B0602020104020603" pitchFamily="34" charset="0"/>
              </a:rPr>
              <a:t>campioni</a:t>
            </a:r>
            <a:r>
              <a:rPr lang="en-US" sz="4000" b="1" dirty="0" smtClean="0">
                <a:latin typeface="Tw Cen MT" panose="020B0602020104020603" pitchFamily="34" charset="0"/>
              </a:rPr>
              <a:t> del quiz </a:t>
            </a:r>
            <a:r>
              <a:rPr lang="en-US" sz="4000" b="1" dirty="0" err="1" smtClean="0">
                <a:latin typeface="Tw Cen MT" panose="020B0602020104020603" pitchFamily="34" charset="0"/>
              </a:rPr>
              <a:t>televisivo</a:t>
            </a:r>
            <a:r>
              <a:rPr lang="en-US" sz="4000" b="1" dirty="0" smtClean="0">
                <a:latin typeface="Tw Cen MT" panose="020B0602020104020603" pitchFamily="34" charset="0"/>
              </a:rPr>
              <a:t> Jeopardy!</a:t>
            </a:r>
          </a:p>
        </p:txBody>
      </p:sp>
      <p:sp>
        <p:nvSpPr>
          <p:cNvPr id="14340" name="AutoShape 9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1" name="AutoShape 11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2" name="AutoShape 13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3683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pic>
        <p:nvPicPr>
          <p:cNvPr id="5137" name="Picture 17" descr="http://www.prwatch.org/files/images/siri-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205038"/>
            <a:ext cx="21256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http://reliablesoftwares.com/blog/wp-content/uploads/2013/02/Google-Now-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265363"/>
            <a:ext cx="28384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mentalfloss.com/sites/default/files/styles/article_640x430/public/watson_jeopard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08025"/>
            <a:ext cx="4638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://images.wikia.com/google/images/1/13/Google_Translate_iOS_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36941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Iyyer</a:t>
            </a:r>
            <a:r>
              <a:rPr lang="en-US" dirty="0"/>
              <a:t> </a:t>
            </a:r>
            <a:r>
              <a:rPr lang="en-US" dirty="0" smtClean="0"/>
              <a:t>et </a:t>
            </a:r>
            <a:r>
              <a:rPr lang="pt-BR" dirty="0" smtClean="0"/>
              <a:t>al. </a:t>
            </a:r>
            <a:r>
              <a:rPr lang="de-DE" dirty="0" smtClean="0"/>
              <a:t>2014: A </a:t>
            </a:r>
            <a:r>
              <a:rPr lang="de-DE" dirty="0" err="1" smtClean="0"/>
              <a:t>Neural</a:t>
            </a:r>
            <a:r>
              <a:rPr lang="de-DE" dirty="0" smtClean="0"/>
              <a:t> Network </a:t>
            </a:r>
            <a:r>
              <a:rPr lang="de-DE" dirty="0" err="1" smtClean="0"/>
              <a:t>for</a:t>
            </a:r>
            <a:r>
              <a:rPr lang="de-DE" dirty="0"/>
              <a:t> </a:t>
            </a:r>
            <a:r>
              <a:rPr lang="de-DE" dirty="0" err="1" smtClean="0"/>
              <a:t>Factoid</a:t>
            </a:r>
            <a:r>
              <a:rPr lang="de-DE" dirty="0" smtClean="0"/>
              <a:t> </a:t>
            </a:r>
            <a:r>
              <a:rPr lang="de-DE" dirty="0" err="1" smtClean="0"/>
              <a:t>Question</a:t>
            </a:r>
            <a:r>
              <a:rPr lang="de-DE" dirty="0" smtClean="0"/>
              <a:t> </a:t>
            </a:r>
            <a:r>
              <a:rPr lang="de-DE" dirty="0" err="1" smtClean="0"/>
              <a:t>Answering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/>
              <a:t> </a:t>
            </a:r>
            <a:r>
              <a:rPr lang="de-DE" dirty="0" smtClean="0"/>
              <a:t>Paragraphs</a:t>
            </a:r>
            <a:endParaRPr lang="de-DE" dirty="0"/>
          </a:p>
          <a:p>
            <a:r>
              <a:rPr lang="de-DE" dirty="0" smtClean="0"/>
              <a:t>QUESTION</a:t>
            </a:r>
            <a:r>
              <a:rPr lang="de-DE" dirty="0"/>
              <a:t>:</a:t>
            </a:r>
          </a:p>
          <a:p>
            <a:pPr marL="400050" lvl="1" indent="0">
              <a:buNone/>
            </a:pPr>
            <a:r>
              <a:rPr lang="de-DE" dirty="0" smtClean="0"/>
              <a:t>He </a:t>
            </a:r>
            <a:r>
              <a:rPr lang="ru-RU" dirty="0" err="1" smtClean="0"/>
              <a:t>le</a:t>
            </a:r>
            <a:r>
              <a:rPr lang="en-US" dirty="0" err="1" smtClean="0"/>
              <a:t>ft</a:t>
            </a:r>
            <a:r>
              <a:rPr lang="en-US" dirty="0"/>
              <a:t> </a:t>
            </a:r>
            <a:r>
              <a:rPr lang="en-US" dirty="0" smtClean="0"/>
              <a:t>unfinished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novel</a:t>
            </a:r>
            <a:r>
              <a:rPr lang="en-US" dirty="0"/>
              <a:t> </a:t>
            </a:r>
            <a:r>
              <a:rPr lang="en-US" dirty="0" smtClean="0"/>
              <a:t>whose</a:t>
            </a:r>
            <a:r>
              <a:rPr lang="en-US" dirty="0"/>
              <a:t> </a:t>
            </a:r>
            <a:r>
              <a:rPr lang="en-US" dirty="0" smtClean="0"/>
              <a:t>title character</a:t>
            </a:r>
            <a:r>
              <a:rPr lang="en-US" dirty="0"/>
              <a:t> </a:t>
            </a:r>
            <a:r>
              <a:rPr lang="en-US" dirty="0" smtClean="0"/>
              <a:t>forges</a:t>
            </a:r>
            <a:r>
              <a:rPr lang="en-US" dirty="0"/>
              <a:t> </a:t>
            </a:r>
            <a:r>
              <a:rPr lang="en-US" dirty="0" smtClean="0"/>
              <a:t>his</a:t>
            </a:r>
            <a:r>
              <a:rPr lang="en-US" dirty="0"/>
              <a:t> </a:t>
            </a:r>
            <a:r>
              <a:rPr lang="en-US" dirty="0" smtClean="0"/>
              <a:t>father’s</a:t>
            </a:r>
            <a:r>
              <a:rPr lang="en-US" dirty="0"/>
              <a:t> </a:t>
            </a:r>
            <a:r>
              <a:rPr lang="en-US" dirty="0" smtClean="0"/>
              <a:t>signature</a:t>
            </a:r>
            <a:r>
              <a:rPr lang="en-US" dirty="0"/>
              <a:t>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get</a:t>
            </a:r>
            <a:r>
              <a:rPr lang="en-US" dirty="0"/>
              <a:t> </a:t>
            </a:r>
            <a:r>
              <a:rPr lang="en-US" dirty="0" smtClean="0"/>
              <a:t>out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school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avoids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draft by</a:t>
            </a:r>
            <a:r>
              <a:rPr lang="en-US" dirty="0"/>
              <a:t> </a:t>
            </a:r>
            <a:r>
              <a:rPr lang="en-US" dirty="0" smtClean="0"/>
              <a:t>feigning</a:t>
            </a:r>
            <a:r>
              <a:rPr lang="en-US" dirty="0"/>
              <a:t> </a:t>
            </a:r>
            <a:r>
              <a:rPr lang="en-US" dirty="0" smtClean="0"/>
              <a:t>desire</a:t>
            </a:r>
            <a:r>
              <a:rPr lang="en-US" dirty="0"/>
              <a:t>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join.</a:t>
            </a:r>
          </a:p>
          <a:p>
            <a:pPr marL="400050" lvl="1" indent="0">
              <a:buNone/>
            </a:pPr>
            <a:r>
              <a:rPr lang="en-US" dirty="0" smtClean="0"/>
              <a:t>One of his</a:t>
            </a:r>
            <a:r>
              <a:rPr lang="en-US" dirty="0"/>
              <a:t> </a:t>
            </a:r>
            <a:r>
              <a:rPr lang="en-US" dirty="0" smtClean="0"/>
              <a:t>novels</a:t>
            </a:r>
            <a:r>
              <a:rPr lang="en-US" dirty="0"/>
              <a:t> </a:t>
            </a:r>
            <a:r>
              <a:rPr lang="en-US" dirty="0" smtClean="0"/>
              <a:t>features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err="1" smtClean="0"/>
              <a:t>jesuit</a:t>
            </a:r>
            <a:r>
              <a:rPr lang="en-US" dirty="0"/>
              <a:t> </a:t>
            </a:r>
            <a:r>
              <a:rPr lang="en-US" dirty="0" err="1" smtClean="0"/>
              <a:t>Naptha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his</a:t>
            </a:r>
            <a:r>
              <a:rPr lang="en-US" dirty="0"/>
              <a:t> </a:t>
            </a:r>
            <a:r>
              <a:rPr lang="en-US" dirty="0" smtClean="0"/>
              <a:t>opponent</a:t>
            </a:r>
            <a:r>
              <a:rPr lang="en-US" dirty="0"/>
              <a:t> </a:t>
            </a:r>
            <a:r>
              <a:rPr lang="en-US" dirty="0" err="1" smtClean="0"/>
              <a:t>Settembrini</a:t>
            </a:r>
            <a:r>
              <a:rPr lang="en-US" dirty="0" smtClean="0"/>
              <a:t>, while</a:t>
            </a:r>
            <a:r>
              <a:rPr lang="en-US" dirty="0"/>
              <a:t> </a:t>
            </a:r>
            <a:r>
              <a:rPr lang="en-US" dirty="0" smtClean="0"/>
              <a:t>his</a:t>
            </a:r>
            <a:r>
              <a:rPr lang="en-US" dirty="0"/>
              <a:t> </a:t>
            </a:r>
            <a:r>
              <a:rPr lang="en-US" dirty="0" smtClean="0"/>
              <a:t>most</a:t>
            </a:r>
            <a:r>
              <a:rPr lang="en-US" dirty="0"/>
              <a:t> </a:t>
            </a:r>
            <a:r>
              <a:rPr lang="en-US" dirty="0" smtClean="0"/>
              <a:t>famous</a:t>
            </a:r>
            <a:r>
              <a:rPr lang="en-US" dirty="0"/>
              <a:t> </a:t>
            </a:r>
            <a:r>
              <a:rPr lang="en-US" dirty="0" smtClean="0"/>
              <a:t>work</a:t>
            </a:r>
            <a:r>
              <a:rPr lang="en-US" dirty="0"/>
              <a:t> </a:t>
            </a:r>
            <a:r>
              <a:rPr lang="en-US" dirty="0" smtClean="0"/>
              <a:t>depicts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aging</a:t>
            </a:r>
            <a:r>
              <a:rPr lang="en-US" dirty="0"/>
              <a:t> </a:t>
            </a:r>
            <a:r>
              <a:rPr lang="en-US" dirty="0" smtClean="0"/>
              <a:t>writer</a:t>
            </a:r>
            <a:r>
              <a:rPr lang="en-US" dirty="0"/>
              <a:t> </a:t>
            </a:r>
            <a:r>
              <a:rPr lang="en-US" dirty="0" smtClean="0"/>
              <a:t>Gustav</a:t>
            </a:r>
            <a:r>
              <a:rPr lang="en-US" dirty="0"/>
              <a:t> </a:t>
            </a:r>
            <a:r>
              <a:rPr lang="en-US" dirty="0" smtClean="0"/>
              <a:t>von</a:t>
            </a:r>
            <a:r>
              <a:rPr lang="en-US" dirty="0"/>
              <a:t> </a:t>
            </a:r>
            <a:r>
              <a:rPr lang="en-US" dirty="0" err="1" smtClean="0"/>
              <a:t>Aschenbach</a:t>
            </a:r>
            <a:r>
              <a:rPr lang="en-US" dirty="0" smtClean="0"/>
              <a:t>.</a:t>
            </a:r>
          </a:p>
          <a:p>
            <a:pPr marL="400050" lvl="1" indent="0">
              <a:buNone/>
            </a:pPr>
            <a:r>
              <a:rPr lang="en-US" dirty="0" smtClean="0"/>
              <a:t>Name this</a:t>
            </a:r>
            <a:r>
              <a:rPr lang="en-US" dirty="0"/>
              <a:t> </a:t>
            </a:r>
            <a:r>
              <a:rPr lang="en-US" dirty="0" smtClean="0"/>
              <a:t>German</a:t>
            </a:r>
            <a:r>
              <a:rPr lang="en-US" dirty="0"/>
              <a:t> </a:t>
            </a:r>
            <a:r>
              <a:rPr lang="en-US" dirty="0" smtClean="0"/>
              <a:t>author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Magic</a:t>
            </a:r>
            <a:r>
              <a:rPr lang="en-US" dirty="0"/>
              <a:t> </a:t>
            </a:r>
            <a:r>
              <a:rPr lang="en-US" dirty="0" smtClean="0"/>
              <a:t>Mountain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Death</a:t>
            </a:r>
            <a:r>
              <a:rPr lang="en-US" dirty="0"/>
              <a:t> </a:t>
            </a:r>
            <a:r>
              <a:rPr lang="en-US" dirty="0" smtClean="0"/>
              <a:t>in</a:t>
            </a:r>
            <a:r>
              <a:rPr lang="en-US" dirty="0"/>
              <a:t> </a:t>
            </a:r>
            <a:r>
              <a:rPr lang="en-US" dirty="0" smtClean="0"/>
              <a:t>Venice.</a:t>
            </a:r>
          </a:p>
          <a:p>
            <a:r>
              <a:rPr lang="en-US" dirty="0" smtClean="0"/>
              <a:t>ANSWER: Thomas 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QANTA vs Ken Jennings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3"/>
              </a:rPr>
              <a:t>QUESTION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r>
              <a:rPr lang="en-US" dirty="0" smtClean="0"/>
              <a:t>Along with Evangelista Torricelli, this man is the namesake of a point the minimizes the distances to the vertices of a triangle.</a:t>
            </a:r>
          </a:p>
          <a:p>
            <a:pPr marL="457200" lvl="1" indent="0">
              <a:buNone/>
            </a:pPr>
            <a:r>
              <a:rPr lang="en-US" dirty="0" smtClean="0"/>
              <a:t>He developed a factorization method </a:t>
            </a:r>
            <a:r>
              <a:rPr lang="is-IS" dirty="0" smtClean="0"/>
              <a:t>…</a:t>
            </a:r>
          </a:p>
          <a:p>
            <a:pPr marL="457200" lvl="1" indent="0">
              <a:buNone/>
            </a:pPr>
            <a:r>
              <a:rPr lang="is-IS" dirty="0" smtClean="0"/>
              <a:t>ANSWER: Fermat</a:t>
            </a:r>
          </a:p>
          <a:p>
            <a:pPr marL="514350" indent="-457200"/>
            <a:r>
              <a:rPr lang="is-IS" dirty="0" smtClean="0"/>
              <a:t>QUESTION:</a:t>
            </a:r>
          </a:p>
          <a:p>
            <a:pPr marL="457200" lvl="1" indent="0">
              <a:buNone/>
            </a:pPr>
            <a:r>
              <a:rPr lang="is-IS" dirty="0" smtClean="0"/>
              <a:t>A movie by this director contains several scenes set in the Yoshiwara Nightclub.</a:t>
            </a:r>
          </a:p>
          <a:p>
            <a:pPr marL="457200" lvl="1" indent="0">
              <a:buNone/>
            </a:pPr>
            <a:r>
              <a:rPr lang="is-IS" dirty="0" smtClean="0"/>
              <a:t>In a movie by this director a man is recognized by a blind beggar because he is wistlin</a:t>
            </a:r>
            <a:r>
              <a:rPr lang="is-IS" dirty="0" smtClean="0">
                <a:hlinkClick r:id="rId4"/>
              </a:rPr>
              <a:t>In the hall of the mountain king</a:t>
            </a:r>
            <a:r>
              <a:rPr lang="is-IS" dirty="0" smtClean="0"/>
              <a:t>.</a:t>
            </a:r>
          </a:p>
          <a:p>
            <a:pPr marL="457200" lvl="1" indent="0">
              <a:buNone/>
            </a:pPr>
            <a:r>
              <a:rPr lang="is-IS" dirty="0" smtClean="0"/>
              <a:t>ANSWER: Fritz Lang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2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Speech Understanding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The parts of a speech understanding system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95400" y="1562100"/>
            <a:ext cx="2235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FRONT-END</a:t>
            </a:r>
          </a:p>
          <a:p>
            <a:pPr algn="ctr">
              <a:defRPr/>
            </a:pPr>
            <a:r>
              <a:rPr lang="en-US" sz="1400" dirty="0"/>
              <a:t>From speech to features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46400" y="2425700"/>
            <a:ext cx="2235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SEARCH</a:t>
            </a:r>
          </a:p>
          <a:p>
            <a:pPr algn="ctr">
              <a:defRPr/>
            </a:pPr>
            <a:r>
              <a:rPr lang="en-US" sz="1400" dirty="0"/>
              <a:t>From features to words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24400" y="3416300"/>
            <a:ext cx="26543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LANGUAGE</a:t>
            </a:r>
          </a:p>
          <a:p>
            <a:pPr algn="ctr">
              <a:defRPr/>
            </a:pPr>
            <a:r>
              <a:rPr lang="en-US" dirty="0"/>
              <a:t>UNDERSTANDING</a:t>
            </a:r>
          </a:p>
          <a:p>
            <a:pPr algn="ctr">
              <a:defRPr/>
            </a:pPr>
            <a:r>
              <a:rPr lang="en-US" sz="1400" dirty="0"/>
              <a:t>From words to meaning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15100" y="4445000"/>
            <a:ext cx="2235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DIALOG</a:t>
            </a:r>
          </a:p>
          <a:p>
            <a:pPr algn="ctr">
              <a:defRPr/>
            </a:pPr>
            <a:r>
              <a:rPr lang="en-US" sz="1400" dirty="0"/>
              <a:t>From meaning to actions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82575" y="1727200"/>
            <a:ext cx="5026025" cy="698500"/>
            <a:chOff x="282087" y="1727200"/>
            <a:chExt cx="5026513" cy="698500"/>
          </a:xfrm>
        </p:grpSpPr>
        <p:pic>
          <p:nvPicPr>
            <p:cNvPr id="164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87" y="1727200"/>
              <a:ext cx="807425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0" y="1727200"/>
              <a:ext cx="15621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308600" y="2395538"/>
            <a:ext cx="2162175" cy="896937"/>
            <a:chOff x="5308600" y="2396144"/>
            <a:chExt cx="2162967" cy="896112"/>
          </a:xfrm>
        </p:grpSpPr>
        <p:sp>
          <p:nvSpPr>
            <p:cNvPr id="16402" name="TextBox 11"/>
            <p:cNvSpPr txBox="1">
              <a:spLocks noChangeArrowheads="1"/>
            </p:cNvSpPr>
            <p:nvPr/>
          </p:nvSpPr>
          <p:spPr bwMode="auto">
            <a:xfrm>
              <a:off x="5308600" y="2616200"/>
              <a:ext cx="2408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I</a:t>
              </a:r>
            </a:p>
          </p:txBody>
        </p:sp>
        <p:sp>
          <p:nvSpPr>
            <p:cNvPr id="16403" name="TextBox 12"/>
            <p:cNvSpPr txBox="1">
              <a:spLocks noChangeArrowheads="1"/>
            </p:cNvSpPr>
            <p:nvPr/>
          </p:nvSpPr>
          <p:spPr bwMode="auto">
            <a:xfrm rot="-1534784">
              <a:off x="5435600" y="2918599"/>
              <a:ext cx="5052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want</a:t>
              </a:r>
            </a:p>
          </p:txBody>
        </p:sp>
        <p:sp>
          <p:nvSpPr>
            <p:cNvPr id="16404" name="TextBox 13"/>
            <p:cNvSpPr txBox="1">
              <a:spLocks noChangeArrowheads="1"/>
            </p:cNvSpPr>
            <p:nvPr/>
          </p:nvSpPr>
          <p:spPr bwMode="auto">
            <a:xfrm rot="985389">
              <a:off x="5669329" y="2684595"/>
              <a:ext cx="11007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San Francisco</a:t>
              </a:r>
            </a:p>
          </p:txBody>
        </p:sp>
        <p:sp>
          <p:nvSpPr>
            <p:cNvPr id="16405" name="TextBox 14"/>
            <p:cNvSpPr txBox="1">
              <a:spLocks noChangeArrowheads="1"/>
            </p:cNvSpPr>
            <p:nvPr/>
          </p:nvSpPr>
          <p:spPr bwMode="auto">
            <a:xfrm rot="-667891">
              <a:off x="5999338" y="2982789"/>
              <a:ext cx="3513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fly</a:t>
              </a:r>
            </a:p>
          </p:txBody>
        </p:sp>
        <p:sp>
          <p:nvSpPr>
            <p:cNvPr id="16406" name="TextBox 15"/>
            <p:cNvSpPr txBox="1">
              <a:spLocks noChangeArrowheads="1"/>
            </p:cNvSpPr>
            <p:nvPr/>
          </p:nvSpPr>
          <p:spPr bwMode="auto">
            <a:xfrm rot="-667891">
              <a:off x="5971050" y="2396144"/>
              <a:ext cx="3145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to</a:t>
              </a:r>
            </a:p>
          </p:txBody>
        </p:sp>
        <p:sp>
          <p:nvSpPr>
            <p:cNvPr id="16407" name="TextBox 16"/>
            <p:cNvSpPr txBox="1">
              <a:spLocks noChangeArrowheads="1"/>
            </p:cNvSpPr>
            <p:nvPr/>
          </p:nvSpPr>
          <p:spPr bwMode="auto">
            <a:xfrm rot="-452718">
              <a:off x="6147230" y="2457013"/>
              <a:ext cx="9994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leaving from</a:t>
              </a:r>
            </a:p>
          </p:txBody>
        </p:sp>
        <p:sp>
          <p:nvSpPr>
            <p:cNvPr id="16408" name="TextBox 17"/>
            <p:cNvSpPr txBox="1">
              <a:spLocks noChangeArrowheads="1"/>
            </p:cNvSpPr>
            <p:nvPr/>
          </p:nvSpPr>
          <p:spPr bwMode="auto">
            <a:xfrm rot="-712685">
              <a:off x="6537489" y="3015257"/>
              <a:ext cx="851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New York</a:t>
              </a:r>
            </a:p>
          </p:txBody>
        </p:sp>
        <p:sp>
          <p:nvSpPr>
            <p:cNvPr id="16409" name="TextBox 18"/>
            <p:cNvSpPr txBox="1">
              <a:spLocks noChangeArrowheads="1"/>
            </p:cNvSpPr>
            <p:nvPr/>
          </p:nvSpPr>
          <p:spPr bwMode="auto">
            <a:xfrm rot="-712685">
              <a:off x="6722644" y="2684576"/>
              <a:ext cx="7489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 b="0"/>
                <a:t>morning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91413" y="3613150"/>
            <a:ext cx="1477962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latin typeface="Courier New"/>
                <a:cs typeface="Courier New"/>
              </a:rPr>
              <a:t>request(flight)</a:t>
            </a:r>
          </a:p>
          <a:p>
            <a:pPr>
              <a:defRPr/>
            </a:pPr>
            <a:r>
              <a:rPr lang="en-US" sz="1050" b="1" dirty="0">
                <a:latin typeface="Courier New"/>
                <a:cs typeface="Courier New"/>
              </a:rPr>
              <a:t>origin(SFO)</a:t>
            </a:r>
          </a:p>
          <a:p>
            <a:pPr>
              <a:defRPr/>
            </a:pPr>
            <a:r>
              <a:rPr lang="en-US" sz="1050" b="1" dirty="0">
                <a:latin typeface="Courier New"/>
                <a:cs typeface="Courier New"/>
              </a:rPr>
              <a:t>destination(NYC)</a:t>
            </a:r>
          </a:p>
          <a:p>
            <a:pPr>
              <a:defRPr/>
            </a:pPr>
            <a:r>
              <a:rPr lang="en-US" sz="1050" b="1" dirty="0">
                <a:latin typeface="Courier New"/>
                <a:cs typeface="Courier New"/>
              </a:rPr>
              <a:t>time(morning)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992938" y="5653088"/>
            <a:ext cx="1684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200">
                <a:solidFill>
                  <a:srgbClr val="FF6600"/>
                </a:solidFill>
              </a:rPr>
              <a:t>What date do you want to leave?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570038" y="3492500"/>
            <a:ext cx="3398837" cy="2452688"/>
            <a:chOff x="1569884" y="3492500"/>
            <a:chExt cx="3399503" cy="2453131"/>
          </a:xfrm>
        </p:grpSpPr>
        <p:sp>
          <p:nvSpPr>
            <p:cNvPr id="24" name="Oval 23"/>
            <p:cNvSpPr/>
            <p:nvPr/>
          </p:nvSpPr>
          <p:spPr>
            <a:xfrm>
              <a:off x="1569884" y="3841813"/>
              <a:ext cx="1810105" cy="159255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/>
                <a:t>Acoustic Models</a:t>
              </a:r>
            </a:p>
            <a:p>
              <a:pPr algn="ctr">
                <a:defRPr/>
              </a:pPr>
              <a:r>
                <a:rPr lang="en-US" sz="1200" dirty="0"/>
                <a:t>Representation of speech units derived from data</a:t>
              </a:r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159282" y="4353080"/>
              <a:ext cx="1810105" cy="159255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/>
                <a:t>Language Models</a:t>
              </a:r>
            </a:p>
            <a:p>
              <a:pPr algn="ctr">
                <a:defRPr/>
              </a:pPr>
              <a:r>
                <a:rPr lang="en-US" sz="1200" dirty="0"/>
                <a:t>Representation of sequences of words derived from data</a:t>
              </a:r>
            </a:p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7" name="Straight Arrow Connector 26"/>
            <p:cNvCxnSpPr>
              <a:stCxn id="24" idx="7"/>
              <a:endCxn id="6" idx="2"/>
            </p:cNvCxnSpPr>
            <p:nvPr/>
          </p:nvCxnSpPr>
          <p:spPr>
            <a:xfrm flipV="1">
              <a:off x="3114824" y="3492500"/>
              <a:ext cx="949511" cy="582718"/>
            </a:xfrm>
            <a:prstGeom prst="straightConnector1">
              <a:avLst/>
            </a:prstGeom>
            <a:ln>
              <a:solidFill>
                <a:srgbClr val="DFAF0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5" idx="0"/>
              <a:endCxn id="6" idx="2"/>
            </p:cNvCxnSpPr>
            <p:nvPr/>
          </p:nvCxnSpPr>
          <p:spPr>
            <a:xfrm flipV="1">
              <a:off x="4064335" y="3492500"/>
              <a:ext cx="0" cy="860580"/>
            </a:xfrm>
            <a:prstGeom prst="straightConnector1">
              <a:avLst/>
            </a:prstGeom>
            <a:ln>
              <a:solidFill>
                <a:srgbClr val="DFAF0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61925" y="2520950"/>
            <a:ext cx="1408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000"/>
              <a:t>I want to fly to San Francisco leaving from New York in the morning</a:t>
            </a:r>
          </a:p>
        </p:txBody>
      </p:sp>
      <p:sp>
        <p:nvSpPr>
          <p:cNvPr id="16397" name="TextBox 1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0" grpId="0"/>
      <p:bldP spid="2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The parts of a speech understanding system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366838" y="2065338"/>
            <a:ext cx="2235200" cy="10668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FRONT-END</a:t>
            </a:r>
          </a:p>
          <a:p>
            <a:pPr algn="ctr">
              <a:defRPr/>
            </a:pPr>
            <a:r>
              <a:rPr lang="en-US" sz="1400" dirty="0"/>
              <a:t>From speech to features</a:t>
            </a:r>
          </a:p>
        </p:txBody>
      </p:sp>
      <p:grpSp>
        <p:nvGrpSpPr>
          <p:cNvPr id="17412" name="Group 21"/>
          <p:cNvGrpSpPr>
            <a:grpSpLocks/>
          </p:cNvGrpSpPr>
          <p:nvPr/>
        </p:nvGrpSpPr>
        <p:grpSpPr bwMode="auto">
          <a:xfrm>
            <a:off x="354013" y="2230438"/>
            <a:ext cx="5026025" cy="698500"/>
            <a:chOff x="282087" y="1727200"/>
            <a:chExt cx="5026513" cy="698500"/>
          </a:xfrm>
        </p:grpSpPr>
        <p:pic>
          <p:nvPicPr>
            <p:cNvPr id="1742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87" y="1727200"/>
              <a:ext cx="807425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0" y="1727200"/>
              <a:ext cx="15621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TextBox 49"/>
          <p:cNvSpPr txBox="1">
            <a:spLocks noChangeArrowheads="1"/>
          </p:cNvSpPr>
          <p:nvPr/>
        </p:nvSpPr>
        <p:spPr bwMode="auto">
          <a:xfrm>
            <a:off x="233363" y="3024188"/>
            <a:ext cx="1408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000" b="0"/>
              <a:t>I want to fly to San Francisco leaving from New York in the morning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5800" y="3952875"/>
            <a:ext cx="818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/>
              <a:t>For decades we have been using variations and transformations of a coarse spectral representation of each 10 msec. segment of speech (frames)</a:t>
            </a:r>
          </a:p>
        </p:txBody>
      </p:sp>
      <p:pic>
        <p:nvPicPr>
          <p:cNvPr id="13" name="Picture 12" descr="spectrogramTemp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798638"/>
            <a:ext cx="39465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pectrogramTemplateQuantiz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790700"/>
            <a:ext cx="39465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367213" y="2481263"/>
            <a:ext cx="1597025" cy="5207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" y="4868863"/>
            <a:ext cx="8185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/>
              <a:t>But … what does the human brain use as its front-end? After all the human brain is the best “speech recognizer” we know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Emulating the human brain cortex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628775"/>
            <a:ext cx="3951287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627188"/>
            <a:ext cx="69469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47065" y="3222275"/>
            <a:ext cx="3105355" cy="198283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Reduction of up to 52% word error rate in noisy digits </a:t>
            </a:r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(Stern, Morgan, IEEE Signal Processing Magazine, 2012) </a:t>
            </a:r>
            <a:endParaRPr lang="en-US" dirty="0"/>
          </a:p>
        </p:txBody>
      </p:sp>
      <p:sp>
        <p:nvSpPr>
          <p:cNvPr id="18440" name="TextBox 6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688" y="188913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The parts of a speech understanding system</a:t>
            </a:r>
            <a:endParaRPr lang="en-US" dirty="0"/>
          </a:p>
        </p:txBody>
      </p:sp>
      <p:grpSp>
        <p:nvGrpSpPr>
          <p:cNvPr id="19459" name="Group 21"/>
          <p:cNvGrpSpPr>
            <a:grpSpLocks/>
          </p:cNvGrpSpPr>
          <p:nvPr/>
        </p:nvGrpSpPr>
        <p:grpSpPr bwMode="auto">
          <a:xfrm>
            <a:off x="1570038" y="1727200"/>
            <a:ext cx="5900737" cy="4217988"/>
            <a:chOff x="1569884" y="1727200"/>
            <a:chExt cx="5901683" cy="4218431"/>
          </a:xfrm>
        </p:grpSpPr>
        <p:sp>
          <p:nvSpPr>
            <p:cNvPr id="6" name="Rounded Rectangle 5"/>
            <p:cNvSpPr/>
            <p:nvPr/>
          </p:nvSpPr>
          <p:spPr>
            <a:xfrm>
              <a:off x="2946467" y="2425773"/>
              <a:ext cx="2235558" cy="10669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SEARCH</a:t>
              </a:r>
            </a:p>
            <a:p>
              <a:pPr algn="ctr">
                <a:defRPr/>
              </a:pPr>
              <a:r>
                <a:rPr lang="en-US" sz="1400" dirty="0"/>
                <a:t>From features to words</a:t>
              </a:r>
            </a:p>
          </p:txBody>
        </p:sp>
        <p:pic>
          <p:nvPicPr>
            <p:cNvPr id="1946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0" y="1727200"/>
              <a:ext cx="15621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8" name="Group 22"/>
            <p:cNvGrpSpPr>
              <a:grpSpLocks/>
            </p:cNvGrpSpPr>
            <p:nvPr/>
          </p:nvGrpSpPr>
          <p:grpSpPr bwMode="auto">
            <a:xfrm>
              <a:off x="5308600" y="2396144"/>
              <a:ext cx="2162967" cy="896112"/>
              <a:chOff x="5308600" y="2396144"/>
              <a:chExt cx="2162967" cy="896112"/>
            </a:xfrm>
          </p:grpSpPr>
          <p:sp>
            <p:nvSpPr>
              <p:cNvPr id="19474" name="TextBox 11"/>
              <p:cNvSpPr txBox="1">
                <a:spLocks noChangeArrowheads="1"/>
              </p:cNvSpPr>
              <p:nvPr/>
            </p:nvSpPr>
            <p:spPr bwMode="auto">
              <a:xfrm>
                <a:off x="5308600" y="2616200"/>
                <a:ext cx="24087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I</a:t>
                </a:r>
              </a:p>
            </p:txBody>
          </p:sp>
          <p:sp>
            <p:nvSpPr>
              <p:cNvPr id="19475" name="TextBox 12"/>
              <p:cNvSpPr txBox="1">
                <a:spLocks noChangeArrowheads="1"/>
              </p:cNvSpPr>
              <p:nvPr/>
            </p:nvSpPr>
            <p:spPr bwMode="auto">
              <a:xfrm rot="-1534784">
                <a:off x="5435600" y="2918599"/>
                <a:ext cx="5052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want</a:t>
                </a:r>
              </a:p>
            </p:txBody>
          </p:sp>
          <p:sp>
            <p:nvSpPr>
              <p:cNvPr id="19476" name="TextBox 13"/>
              <p:cNvSpPr txBox="1">
                <a:spLocks noChangeArrowheads="1"/>
              </p:cNvSpPr>
              <p:nvPr/>
            </p:nvSpPr>
            <p:spPr bwMode="auto">
              <a:xfrm rot="985389">
                <a:off x="5669329" y="2684595"/>
                <a:ext cx="110070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San Francisco</a:t>
                </a:r>
              </a:p>
            </p:txBody>
          </p:sp>
          <p:sp>
            <p:nvSpPr>
              <p:cNvPr id="19477" name="TextBox 14"/>
              <p:cNvSpPr txBox="1">
                <a:spLocks noChangeArrowheads="1"/>
              </p:cNvSpPr>
              <p:nvPr/>
            </p:nvSpPr>
            <p:spPr bwMode="auto">
              <a:xfrm rot="-667891">
                <a:off x="5999338" y="2982789"/>
                <a:ext cx="35137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fly</a:t>
                </a:r>
              </a:p>
            </p:txBody>
          </p:sp>
          <p:sp>
            <p:nvSpPr>
              <p:cNvPr id="19478" name="TextBox 15"/>
              <p:cNvSpPr txBox="1">
                <a:spLocks noChangeArrowheads="1"/>
              </p:cNvSpPr>
              <p:nvPr/>
            </p:nvSpPr>
            <p:spPr bwMode="auto">
              <a:xfrm rot="-667891">
                <a:off x="5971050" y="2396144"/>
                <a:ext cx="31450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to</a:t>
                </a:r>
              </a:p>
            </p:txBody>
          </p:sp>
          <p:sp>
            <p:nvSpPr>
              <p:cNvPr id="19479" name="TextBox 16"/>
              <p:cNvSpPr txBox="1">
                <a:spLocks noChangeArrowheads="1"/>
              </p:cNvSpPr>
              <p:nvPr/>
            </p:nvSpPr>
            <p:spPr bwMode="auto">
              <a:xfrm rot="-452718">
                <a:off x="6147230" y="2457013"/>
                <a:ext cx="9994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leaving from</a:t>
                </a:r>
              </a:p>
            </p:txBody>
          </p:sp>
          <p:sp>
            <p:nvSpPr>
              <p:cNvPr id="19480" name="TextBox 17"/>
              <p:cNvSpPr txBox="1">
                <a:spLocks noChangeArrowheads="1"/>
              </p:cNvSpPr>
              <p:nvPr/>
            </p:nvSpPr>
            <p:spPr bwMode="auto">
              <a:xfrm rot="-712685">
                <a:off x="6537489" y="3015257"/>
                <a:ext cx="85151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New York</a:t>
                </a:r>
              </a:p>
            </p:txBody>
          </p:sp>
          <p:sp>
            <p:nvSpPr>
              <p:cNvPr id="19481" name="TextBox 18"/>
              <p:cNvSpPr txBox="1">
                <a:spLocks noChangeArrowheads="1"/>
              </p:cNvSpPr>
              <p:nvPr/>
            </p:nvSpPr>
            <p:spPr bwMode="auto">
              <a:xfrm rot="-712685">
                <a:off x="6722644" y="2684576"/>
                <a:ext cx="74892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kumimoji="1"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 kumimoji="1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n-US" sz="1200" b="0"/>
                  <a:t>morning</a:t>
                </a:r>
              </a:p>
            </p:txBody>
          </p:sp>
        </p:grpSp>
        <p:grpSp>
          <p:nvGrpSpPr>
            <p:cNvPr id="19469" name="Group 30"/>
            <p:cNvGrpSpPr>
              <a:grpSpLocks/>
            </p:cNvGrpSpPr>
            <p:nvPr/>
          </p:nvGrpSpPr>
          <p:grpSpPr bwMode="auto">
            <a:xfrm>
              <a:off x="1569884" y="3492685"/>
              <a:ext cx="3399382" cy="2452946"/>
              <a:chOff x="1569884" y="3492685"/>
              <a:chExt cx="3399382" cy="245294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569884" y="3841972"/>
                <a:ext cx="1810040" cy="159243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  <a:p>
                <a:pPr algn="ctr">
                  <a:defRPr/>
                </a:pPr>
                <a:r>
                  <a:rPr lang="en-US" dirty="0"/>
                  <a:t>Acoustic Models</a:t>
                </a:r>
              </a:p>
              <a:p>
                <a:pPr algn="ctr">
                  <a:defRPr/>
                </a:pPr>
                <a:r>
                  <a:rPr lang="en-US" sz="1200" dirty="0"/>
                  <a:t>Representation of speech units derived from data</a:t>
                </a:r>
              </a:p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159226" y="4353201"/>
                <a:ext cx="1810040" cy="159243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  <a:p>
                <a:pPr algn="ctr">
                  <a:defRPr/>
                </a:pPr>
                <a:r>
                  <a:rPr lang="en-US" dirty="0"/>
                  <a:t>Language Models</a:t>
                </a:r>
              </a:p>
              <a:p>
                <a:pPr algn="ctr">
                  <a:defRPr/>
                </a:pPr>
                <a:r>
                  <a:rPr lang="en-US" sz="1200" dirty="0"/>
                  <a:t>Representation of sequences of words derived from data</a:t>
                </a:r>
              </a:p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27" name="Straight Arrow Connector 26"/>
              <p:cNvCxnSpPr>
                <a:stCxn id="24" idx="7"/>
                <a:endCxn id="6" idx="2"/>
              </p:cNvCxnSpPr>
              <p:nvPr/>
            </p:nvCxnSpPr>
            <p:spPr>
              <a:xfrm flipV="1">
                <a:off x="3114769" y="3492685"/>
                <a:ext cx="949477" cy="582674"/>
              </a:xfrm>
              <a:prstGeom prst="straightConnector1">
                <a:avLst/>
              </a:prstGeom>
              <a:ln>
                <a:solidFill>
                  <a:srgbClr val="DFAF0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5" idx="0"/>
                <a:endCxn id="6" idx="2"/>
              </p:cNvCxnSpPr>
              <p:nvPr/>
            </p:nvCxnSpPr>
            <p:spPr>
              <a:xfrm flipV="1">
                <a:off x="4064246" y="3492685"/>
                <a:ext cx="0" cy="860516"/>
              </a:xfrm>
              <a:prstGeom prst="straightConnector1">
                <a:avLst/>
              </a:prstGeom>
              <a:ln>
                <a:solidFill>
                  <a:srgbClr val="DFAF0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742950" y="3778250"/>
            <a:ext cx="8185150" cy="923925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Since the 1970s, the leading approach to acoustic modeling has been that of Hidden Markov Models (HMM) based on parametric statistical distributions (Gaussian Mixture Models or GMMs)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2950" y="4840288"/>
            <a:ext cx="8185150" cy="646112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Both assumptions are known to be wrong with respect to the properties of human speech, but useful to simplify the models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81100"/>
            <a:ext cx="77089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330325"/>
            <a:ext cx="277336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42950" y="5627688"/>
            <a:ext cx="8185150" cy="646112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But now with have so much more data and so much computer power that we could try to find better and fitter models</a:t>
            </a:r>
          </a:p>
        </p:txBody>
      </p:sp>
      <p:sp>
        <p:nvSpPr>
          <p:cNvPr id="19465" name="TextBox 27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54025"/>
            <a:ext cx="396875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1209675"/>
            <a:ext cx="36258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3200">
                <a:latin typeface="Herculanum"/>
                <a:ea typeface="Herculanum"/>
                <a:cs typeface="Herculanum"/>
              </a:rPr>
              <a:t>The return of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3200">
              <a:solidFill>
                <a:srgbClr val="FF0000"/>
              </a:solidFill>
              <a:latin typeface="Herculanum"/>
              <a:ea typeface="Herculanum"/>
              <a:cs typeface="Herculanum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3200">
                <a:solidFill>
                  <a:srgbClr val="FF0000"/>
                </a:solidFill>
                <a:latin typeface="Herculanum"/>
                <a:ea typeface="Herculanum"/>
                <a:cs typeface="Herculanum"/>
              </a:rPr>
              <a:t>Artificial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3200">
                <a:solidFill>
                  <a:srgbClr val="FF0000"/>
                </a:solidFill>
                <a:latin typeface="Herculanum"/>
                <a:ea typeface="Herculanum"/>
                <a:cs typeface="Herculanum"/>
              </a:rPr>
              <a:t>neural networks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w Cen MT" pitchFamily="34" charset="0"/>
              </a:rPr>
              <a:t>Children </a:t>
            </a:r>
            <a:r>
              <a:rPr lang="en-US" altLang="en-US" dirty="0">
                <a:solidFill>
                  <a:srgbClr val="FF0000"/>
                </a:solidFill>
                <a:latin typeface="Tw Cen MT" pitchFamily="34" charset="0"/>
              </a:rPr>
              <a:t>reach the age of talking </a:t>
            </a:r>
            <a:r>
              <a:rPr lang="en-US" altLang="en-US" dirty="0" smtClean="0">
                <a:solidFill>
                  <a:srgbClr val="FF0000"/>
                </a:solidFill>
                <a:latin typeface="Tw Cen MT" pitchFamily="34" charset="0"/>
              </a:rPr>
              <a:t>at </a:t>
            </a:r>
            <a:r>
              <a:rPr lang="en-US" altLang="en-US" dirty="0">
                <a:solidFill>
                  <a:srgbClr val="FF0000"/>
                </a:solidFill>
                <a:latin typeface="Tw Cen MT" pitchFamily="34" charset="0"/>
              </a:rPr>
              <a:t>3 </a:t>
            </a:r>
            <a:r>
              <a:rPr lang="en-US" altLang="en-US" dirty="0" smtClean="0">
                <a:solidFill>
                  <a:srgbClr val="FF0000"/>
                </a:solidFill>
                <a:latin typeface="Tw Cen MT" pitchFamily="34" charset="0"/>
              </a:rPr>
              <a:t>years</a:t>
            </a:r>
          </a:p>
          <a:p>
            <a:pPr>
              <a:defRPr/>
            </a:pPr>
            <a:r>
              <a:rPr lang="en-US" altLang="en-US" dirty="0" smtClean="0">
                <a:latin typeface="Tw Cen MT" pitchFamily="34" charset="0"/>
              </a:rPr>
              <a:t>When will computers reach the age of talking?</a:t>
            </a:r>
          </a:p>
          <a:p>
            <a:pPr>
              <a:defRPr/>
            </a:pPr>
            <a:r>
              <a:rPr lang="en-US" altLang="en-US" dirty="0" smtClean="0">
                <a:latin typeface="Tw Cen MT" pitchFamily="34" charset="0"/>
              </a:rPr>
              <a:t>Are we making progress?</a:t>
            </a:r>
          </a:p>
          <a:p>
            <a:pPr>
              <a:defRPr/>
            </a:pPr>
            <a:r>
              <a:rPr lang="en-US" altLang="en-US" dirty="0" smtClean="0">
                <a:latin typeface="Tw Cen MT" pitchFamily="34" charset="0"/>
              </a:rPr>
              <a:t>What are the promising directions?</a:t>
            </a:r>
          </a:p>
          <a:p>
            <a:pPr>
              <a:defRPr/>
            </a:pPr>
            <a:r>
              <a:rPr lang="en-US" altLang="en-US" dirty="0" smtClean="0">
                <a:latin typeface="Tw Cen MT" pitchFamily="34" charset="0"/>
              </a:rPr>
              <a:t>How to exploit large processing capabilities and big data?</a:t>
            </a:r>
          </a:p>
          <a:p>
            <a:pPr>
              <a:defRPr/>
            </a:pPr>
            <a:r>
              <a:rPr lang="en-US" altLang="en-US" dirty="0" smtClean="0">
                <a:latin typeface="Tw Cen MT" pitchFamily="34" charset="0"/>
              </a:rPr>
              <a:t>Can we take inspiration from biology?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The return of Artificial Neural Networks</a:t>
            </a:r>
            <a:endParaRPr lang="en-US" sz="3600" dirty="0"/>
          </a:p>
        </p:txBody>
      </p:sp>
      <p:grpSp>
        <p:nvGrpSpPr>
          <p:cNvPr id="21507" name="Group 15"/>
          <p:cNvGrpSpPr>
            <a:grpSpLocks/>
          </p:cNvGrpSpPr>
          <p:nvPr/>
        </p:nvGrpSpPr>
        <p:grpSpPr bwMode="auto">
          <a:xfrm>
            <a:off x="2120900" y="5410200"/>
            <a:ext cx="554038" cy="1063625"/>
            <a:chOff x="1256559" y="5366180"/>
            <a:chExt cx="553977" cy="1064567"/>
          </a:xfrm>
        </p:grpSpPr>
        <p:sp>
          <p:nvSpPr>
            <p:cNvPr id="5" name="Oval 4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endCxn id="5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1323975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509" name="Group 16"/>
          <p:cNvGrpSpPr>
            <a:grpSpLocks/>
          </p:cNvGrpSpPr>
          <p:nvPr/>
        </p:nvGrpSpPr>
        <p:grpSpPr bwMode="auto">
          <a:xfrm>
            <a:off x="2851150" y="5410200"/>
            <a:ext cx="554038" cy="1063625"/>
            <a:chOff x="1256559" y="5366180"/>
            <a:chExt cx="553977" cy="1064567"/>
          </a:xfrm>
        </p:grpSpPr>
        <p:sp>
          <p:nvSpPr>
            <p:cNvPr id="18" name="Oval 17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Arrow Connector 18"/>
            <p:cNvCxnSpPr>
              <a:endCxn id="18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10" name="Group 19"/>
          <p:cNvGrpSpPr>
            <a:grpSpLocks/>
          </p:cNvGrpSpPr>
          <p:nvPr/>
        </p:nvGrpSpPr>
        <p:grpSpPr bwMode="auto">
          <a:xfrm>
            <a:off x="3582988" y="5410200"/>
            <a:ext cx="554037" cy="1063625"/>
            <a:chOff x="1256559" y="5366180"/>
            <a:chExt cx="553977" cy="1064567"/>
          </a:xfrm>
        </p:grpSpPr>
        <p:sp>
          <p:nvSpPr>
            <p:cNvPr id="21" name="Oval 20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2" name="Straight Arrow Connector 21"/>
            <p:cNvCxnSpPr>
              <a:endCxn id="21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11" name="Group 22"/>
          <p:cNvGrpSpPr>
            <a:grpSpLocks/>
          </p:cNvGrpSpPr>
          <p:nvPr/>
        </p:nvGrpSpPr>
        <p:grpSpPr bwMode="auto">
          <a:xfrm>
            <a:off x="4314825" y="5410200"/>
            <a:ext cx="554038" cy="1063625"/>
            <a:chOff x="1256559" y="5366180"/>
            <a:chExt cx="553977" cy="1064567"/>
          </a:xfrm>
        </p:grpSpPr>
        <p:sp>
          <p:nvSpPr>
            <p:cNvPr id="24" name="Oval 23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>
              <a:endCxn id="24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12" name="Group 25"/>
          <p:cNvGrpSpPr>
            <a:grpSpLocks/>
          </p:cNvGrpSpPr>
          <p:nvPr/>
        </p:nvGrpSpPr>
        <p:grpSpPr bwMode="auto">
          <a:xfrm>
            <a:off x="5045075" y="5410200"/>
            <a:ext cx="554038" cy="1063625"/>
            <a:chOff x="1256559" y="5366180"/>
            <a:chExt cx="553977" cy="1064567"/>
          </a:xfrm>
        </p:grpSpPr>
        <p:sp>
          <p:nvSpPr>
            <p:cNvPr id="27" name="Oval 26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Arrow Connector 27"/>
            <p:cNvCxnSpPr>
              <a:endCxn id="27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2090738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859088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7438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95788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62550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930900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/>
          <p:cNvCxnSpPr>
            <a:stCxn id="5" idx="0"/>
            <a:endCxn id="15" idx="4"/>
          </p:cNvCxnSpPr>
          <p:nvPr/>
        </p:nvCxnSpPr>
        <p:spPr>
          <a:xfrm flipH="1" flipV="1">
            <a:off x="1600200" y="4929188"/>
            <a:ext cx="7969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" idx="0"/>
            <a:endCxn id="35" idx="4"/>
          </p:cNvCxnSpPr>
          <p:nvPr/>
        </p:nvCxnSpPr>
        <p:spPr>
          <a:xfrm flipH="1" flipV="1">
            <a:off x="2368550" y="4929188"/>
            <a:ext cx="285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0"/>
            <a:endCxn id="36" idx="4"/>
          </p:cNvCxnSpPr>
          <p:nvPr/>
        </p:nvCxnSpPr>
        <p:spPr>
          <a:xfrm flipV="1">
            <a:off x="2397125" y="4929188"/>
            <a:ext cx="7397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5" idx="0"/>
            <a:endCxn id="37" idx="4"/>
          </p:cNvCxnSpPr>
          <p:nvPr/>
        </p:nvCxnSpPr>
        <p:spPr>
          <a:xfrm flipV="1">
            <a:off x="2397125" y="4929188"/>
            <a:ext cx="15065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0"/>
            <a:endCxn id="38" idx="4"/>
          </p:cNvCxnSpPr>
          <p:nvPr/>
        </p:nvCxnSpPr>
        <p:spPr>
          <a:xfrm flipV="1">
            <a:off x="2397125" y="4929188"/>
            <a:ext cx="22748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" idx="0"/>
            <a:endCxn id="39" idx="4"/>
          </p:cNvCxnSpPr>
          <p:nvPr/>
        </p:nvCxnSpPr>
        <p:spPr>
          <a:xfrm flipV="1">
            <a:off x="2397125" y="4929188"/>
            <a:ext cx="30432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0"/>
            <a:endCxn id="40" idx="4"/>
          </p:cNvCxnSpPr>
          <p:nvPr/>
        </p:nvCxnSpPr>
        <p:spPr>
          <a:xfrm flipV="1">
            <a:off x="2397125" y="4929188"/>
            <a:ext cx="38115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0"/>
            <a:endCxn id="15" idx="4"/>
          </p:cNvCxnSpPr>
          <p:nvPr/>
        </p:nvCxnSpPr>
        <p:spPr>
          <a:xfrm flipH="1" flipV="1">
            <a:off x="1600200" y="4929188"/>
            <a:ext cx="152876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0"/>
          </p:cNvCxnSpPr>
          <p:nvPr/>
        </p:nvCxnSpPr>
        <p:spPr>
          <a:xfrm flipH="1" flipV="1">
            <a:off x="2243138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8" idx="0"/>
            <a:endCxn id="36" idx="4"/>
          </p:cNvCxnSpPr>
          <p:nvPr/>
        </p:nvCxnSpPr>
        <p:spPr>
          <a:xfrm flipV="1">
            <a:off x="3128963" y="4929188"/>
            <a:ext cx="793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8" idx="0"/>
            <a:endCxn id="37" idx="4"/>
          </p:cNvCxnSpPr>
          <p:nvPr/>
        </p:nvCxnSpPr>
        <p:spPr>
          <a:xfrm flipV="1">
            <a:off x="3128963" y="4929188"/>
            <a:ext cx="7747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8" idx="0"/>
            <a:endCxn id="39" idx="4"/>
          </p:cNvCxnSpPr>
          <p:nvPr/>
        </p:nvCxnSpPr>
        <p:spPr>
          <a:xfrm flipV="1">
            <a:off x="3128963" y="4929188"/>
            <a:ext cx="23114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8" idx="0"/>
            <a:endCxn id="40" idx="4"/>
          </p:cNvCxnSpPr>
          <p:nvPr/>
        </p:nvCxnSpPr>
        <p:spPr>
          <a:xfrm flipV="1">
            <a:off x="3128963" y="4929188"/>
            <a:ext cx="30797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1" idx="0"/>
            <a:endCxn id="15" idx="4"/>
          </p:cNvCxnSpPr>
          <p:nvPr/>
        </p:nvCxnSpPr>
        <p:spPr>
          <a:xfrm flipH="1" flipV="1">
            <a:off x="1600200" y="4929188"/>
            <a:ext cx="22606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1" idx="0"/>
            <a:endCxn id="35" idx="4"/>
          </p:cNvCxnSpPr>
          <p:nvPr/>
        </p:nvCxnSpPr>
        <p:spPr>
          <a:xfrm flipH="1" flipV="1">
            <a:off x="2368550" y="4929188"/>
            <a:ext cx="14922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1" idx="0"/>
            <a:endCxn id="36" idx="4"/>
          </p:cNvCxnSpPr>
          <p:nvPr/>
        </p:nvCxnSpPr>
        <p:spPr>
          <a:xfrm flipH="1" flipV="1">
            <a:off x="3136900" y="4929188"/>
            <a:ext cx="7239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1" idx="0"/>
            <a:endCxn id="38" idx="4"/>
          </p:cNvCxnSpPr>
          <p:nvPr/>
        </p:nvCxnSpPr>
        <p:spPr>
          <a:xfrm flipV="1">
            <a:off x="3860800" y="4929188"/>
            <a:ext cx="81121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1" idx="0"/>
            <a:endCxn id="39" idx="4"/>
          </p:cNvCxnSpPr>
          <p:nvPr/>
        </p:nvCxnSpPr>
        <p:spPr>
          <a:xfrm flipV="1">
            <a:off x="3860800" y="4929188"/>
            <a:ext cx="157956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1" idx="0"/>
            <a:endCxn id="40" idx="4"/>
          </p:cNvCxnSpPr>
          <p:nvPr/>
        </p:nvCxnSpPr>
        <p:spPr>
          <a:xfrm flipV="1">
            <a:off x="3860800" y="4929188"/>
            <a:ext cx="234791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24" idx="0"/>
            <a:endCxn id="15" idx="4"/>
          </p:cNvCxnSpPr>
          <p:nvPr/>
        </p:nvCxnSpPr>
        <p:spPr>
          <a:xfrm flipH="1" flipV="1">
            <a:off x="1600200" y="4929188"/>
            <a:ext cx="29908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4" idx="0"/>
          </p:cNvCxnSpPr>
          <p:nvPr/>
        </p:nvCxnSpPr>
        <p:spPr>
          <a:xfrm flipH="1" flipV="1">
            <a:off x="2243138" y="4929188"/>
            <a:ext cx="23479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4" idx="0"/>
            <a:endCxn id="36" idx="4"/>
          </p:cNvCxnSpPr>
          <p:nvPr/>
        </p:nvCxnSpPr>
        <p:spPr>
          <a:xfrm flipH="1" flipV="1">
            <a:off x="3136900" y="4929188"/>
            <a:ext cx="14541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4" idx="0"/>
            <a:endCxn id="37" idx="4"/>
          </p:cNvCxnSpPr>
          <p:nvPr/>
        </p:nvCxnSpPr>
        <p:spPr>
          <a:xfrm flipH="1" flipV="1">
            <a:off x="3903663" y="4929188"/>
            <a:ext cx="68738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24" idx="0"/>
            <a:endCxn id="38" idx="4"/>
          </p:cNvCxnSpPr>
          <p:nvPr/>
        </p:nvCxnSpPr>
        <p:spPr>
          <a:xfrm flipV="1">
            <a:off x="4591050" y="4929188"/>
            <a:ext cx="8096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4" idx="0"/>
            <a:endCxn id="39" idx="4"/>
          </p:cNvCxnSpPr>
          <p:nvPr/>
        </p:nvCxnSpPr>
        <p:spPr>
          <a:xfrm flipV="1">
            <a:off x="4591050" y="4929188"/>
            <a:ext cx="84931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4" idx="0"/>
            <a:endCxn id="40" idx="4"/>
          </p:cNvCxnSpPr>
          <p:nvPr/>
        </p:nvCxnSpPr>
        <p:spPr>
          <a:xfrm flipV="1">
            <a:off x="4591050" y="4929188"/>
            <a:ext cx="161766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27" idx="0"/>
            <a:endCxn id="15" idx="4"/>
          </p:cNvCxnSpPr>
          <p:nvPr/>
        </p:nvCxnSpPr>
        <p:spPr>
          <a:xfrm flipH="1" flipV="1">
            <a:off x="1600200" y="4929188"/>
            <a:ext cx="37226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27" idx="0"/>
            <a:endCxn id="35" idx="4"/>
          </p:cNvCxnSpPr>
          <p:nvPr/>
        </p:nvCxnSpPr>
        <p:spPr>
          <a:xfrm flipH="1" flipV="1">
            <a:off x="2368550" y="4929188"/>
            <a:ext cx="29543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7" idx="0"/>
            <a:endCxn id="37" idx="4"/>
          </p:cNvCxnSpPr>
          <p:nvPr/>
        </p:nvCxnSpPr>
        <p:spPr>
          <a:xfrm flipH="1" flipV="1">
            <a:off x="3903663" y="4929188"/>
            <a:ext cx="14192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27" idx="0"/>
            <a:endCxn id="38" idx="4"/>
          </p:cNvCxnSpPr>
          <p:nvPr/>
        </p:nvCxnSpPr>
        <p:spPr>
          <a:xfrm flipH="1" flipV="1">
            <a:off x="4672013" y="4929188"/>
            <a:ext cx="6508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27" idx="0"/>
            <a:endCxn id="39" idx="4"/>
          </p:cNvCxnSpPr>
          <p:nvPr/>
        </p:nvCxnSpPr>
        <p:spPr>
          <a:xfrm flipV="1">
            <a:off x="5322888" y="4929188"/>
            <a:ext cx="1174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27" idx="0"/>
            <a:endCxn id="40" idx="4"/>
          </p:cNvCxnSpPr>
          <p:nvPr/>
        </p:nvCxnSpPr>
        <p:spPr>
          <a:xfrm flipV="1">
            <a:off x="5322888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51" name="TextBox 159"/>
          <p:cNvSpPr txBox="1">
            <a:spLocks noChangeArrowheads="1"/>
          </p:cNvSpPr>
          <p:nvPr/>
        </p:nvSpPr>
        <p:spPr bwMode="auto">
          <a:xfrm>
            <a:off x="5930900" y="6103938"/>
            <a:ext cx="1677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cs typeface="Arial" pitchFamily="34" charset="0"/>
              </a:rPr>
              <a:t>INPUT LAYER</a:t>
            </a:r>
          </a:p>
        </p:txBody>
      </p:sp>
      <p:sp>
        <p:nvSpPr>
          <p:cNvPr id="21552" name="TextBox 160"/>
          <p:cNvSpPr txBox="1">
            <a:spLocks noChangeArrowheads="1"/>
          </p:cNvSpPr>
          <p:nvPr/>
        </p:nvSpPr>
        <p:spPr bwMode="auto">
          <a:xfrm>
            <a:off x="6769100" y="44053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cs typeface="Arial" pitchFamily="34" charset="0"/>
              </a:rPr>
              <a:t>HIDDEN LAYER</a:t>
            </a:r>
          </a:p>
        </p:txBody>
      </p:sp>
      <p:grpSp>
        <p:nvGrpSpPr>
          <p:cNvPr id="21553" name="Group 162"/>
          <p:cNvGrpSpPr>
            <a:grpSpLocks/>
          </p:cNvGrpSpPr>
          <p:nvPr/>
        </p:nvGrpSpPr>
        <p:grpSpPr bwMode="auto">
          <a:xfrm>
            <a:off x="1636713" y="2768600"/>
            <a:ext cx="6781800" cy="1606550"/>
            <a:chOff x="1447959" y="2768811"/>
            <a:chExt cx="6781976" cy="1606035"/>
          </a:xfrm>
        </p:grpSpPr>
        <p:sp>
          <p:nvSpPr>
            <p:cNvPr id="110" name="Oval 109"/>
            <p:cNvSpPr/>
            <p:nvPr/>
          </p:nvSpPr>
          <p:spPr>
            <a:xfrm>
              <a:off x="1932159" y="3279822"/>
              <a:ext cx="554052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387934" y="3279822"/>
              <a:ext cx="554051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843709" y="3279822"/>
              <a:ext cx="554052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4" name="Straight Arrow Connector 113"/>
            <p:cNvCxnSpPr>
              <a:stCxn id="15" idx="0"/>
              <a:endCxn id="110" idx="4"/>
            </p:cNvCxnSpPr>
            <p:nvPr/>
          </p:nvCxnSpPr>
          <p:spPr>
            <a:xfrm flipV="1">
              <a:off x="1447959" y="3833683"/>
              <a:ext cx="760432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5" idx="0"/>
              <a:endCxn id="111" idx="4"/>
            </p:cNvCxnSpPr>
            <p:nvPr/>
          </p:nvCxnSpPr>
          <p:spPr>
            <a:xfrm flipV="1">
              <a:off x="1447959" y="3833683"/>
              <a:ext cx="2217795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5" idx="0"/>
              <a:endCxn id="112" idx="4"/>
            </p:cNvCxnSpPr>
            <p:nvPr/>
          </p:nvCxnSpPr>
          <p:spPr>
            <a:xfrm flipV="1">
              <a:off x="1447959" y="3833683"/>
              <a:ext cx="367357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35" idx="0"/>
              <a:endCxn id="110" idx="4"/>
            </p:cNvCxnSpPr>
            <p:nvPr/>
          </p:nvCxnSpPr>
          <p:spPr>
            <a:xfrm flipH="1" flipV="1">
              <a:off x="2208391" y="3833683"/>
              <a:ext cx="7938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35" idx="0"/>
              <a:endCxn id="111" idx="4"/>
            </p:cNvCxnSpPr>
            <p:nvPr/>
          </p:nvCxnSpPr>
          <p:spPr>
            <a:xfrm flipV="1">
              <a:off x="2216329" y="3833683"/>
              <a:ext cx="1449425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35" idx="0"/>
              <a:endCxn id="112" idx="4"/>
            </p:cNvCxnSpPr>
            <p:nvPr/>
          </p:nvCxnSpPr>
          <p:spPr>
            <a:xfrm flipV="1">
              <a:off x="2216329" y="3833683"/>
              <a:ext cx="290520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36" idx="0"/>
              <a:endCxn id="110" idx="4"/>
            </p:cNvCxnSpPr>
            <p:nvPr/>
          </p:nvCxnSpPr>
          <p:spPr>
            <a:xfrm flipH="1" flipV="1">
              <a:off x="2208391" y="3833683"/>
              <a:ext cx="77472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36" idx="0"/>
              <a:endCxn id="111" idx="4"/>
            </p:cNvCxnSpPr>
            <p:nvPr/>
          </p:nvCxnSpPr>
          <p:spPr>
            <a:xfrm flipV="1">
              <a:off x="2983111" y="3833683"/>
              <a:ext cx="682643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36" idx="0"/>
              <a:endCxn id="112" idx="4"/>
            </p:cNvCxnSpPr>
            <p:nvPr/>
          </p:nvCxnSpPr>
          <p:spPr>
            <a:xfrm flipV="1">
              <a:off x="2983111" y="3833683"/>
              <a:ext cx="2138418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37" idx="0"/>
              <a:endCxn id="110" idx="4"/>
            </p:cNvCxnSpPr>
            <p:nvPr/>
          </p:nvCxnSpPr>
          <p:spPr>
            <a:xfrm flipH="1" flipV="1">
              <a:off x="2208391" y="3833683"/>
              <a:ext cx="154309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37" idx="0"/>
              <a:endCxn id="111" idx="4"/>
            </p:cNvCxnSpPr>
            <p:nvPr/>
          </p:nvCxnSpPr>
          <p:spPr>
            <a:xfrm flipH="1" flipV="1">
              <a:off x="3665754" y="3833683"/>
              <a:ext cx="85727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37" idx="0"/>
              <a:endCxn id="112" idx="4"/>
            </p:cNvCxnSpPr>
            <p:nvPr/>
          </p:nvCxnSpPr>
          <p:spPr>
            <a:xfrm flipV="1">
              <a:off x="3751481" y="3833683"/>
              <a:ext cx="1370049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38" idx="0"/>
              <a:endCxn id="110" idx="4"/>
            </p:cNvCxnSpPr>
            <p:nvPr/>
          </p:nvCxnSpPr>
          <p:spPr>
            <a:xfrm flipH="1" flipV="1">
              <a:off x="2208391" y="3833683"/>
              <a:ext cx="231146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38" idx="0"/>
              <a:endCxn id="111" idx="4"/>
            </p:cNvCxnSpPr>
            <p:nvPr/>
          </p:nvCxnSpPr>
          <p:spPr>
            <a:xfrm flipH="1" flipV="1">
              <a:off x="3665754" y="3833683"/>
              <a:ext cx="854097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38" idx="0"/>
              <a:endCxn id="112" idx="4"/>
            </p:cNvCxnSpPr>
            <p:nvPr/>
          </p:nvCxnSpPr>
          <p:spPr>
            <a:xfrm flipV="1">
              <a:off x="4519851" y="3833683"/>
              <a:ext cx="601679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39" idx="0"/>
              <a:endCxn id="110" idx="4"/>
            </p:cNvCxnSpPr>
            <p:nvPr/>
          </p:nvCxnSpPr>
          <p:spPr>
            <a:xfrm flipH="1" flipV="1">
              <a:off x="2208391" y="3833683"/>
              <a:ext cx="307983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39" idx="0"/>
              <a:endCxn id="111" idx="4"/>
            </p:cNvCxnSpPr>
            <p:nvPr/>
          </p:nvCxnSpPr>
          <p:spPr>
            <a:xfrm flipH="1" flipV="1">
              <a:off x="3665754" y="3833683"/>
              <a:ext cx="1622467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39" idx="0"/>
              <a:endCxn id="112" idx="4"/>
            </p:cNvCxnSpPr>
            <p:nvPr/>
          </p:nvCxnSpPr>
          <p:spPr>
            <a:xfrm flipH="1" flipV="1">
              <a:off x="5121529" y="3833683"/>
              <a:ext cx="166691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40" idx="0"/>
              <a:endCxn id="110" idx="4"/>
            </p:cNvCxnSpPr>
            <p:nvPr/>
          </p:nvCxnSpPr>
          <p:spPr>
            <a:xfrm flipH="1" flipV="1">
              <a:off x="2208391" y="3833683"/>
              <a:ext cx="3846613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40" idx="0"/>
              <a:endCxn id="111" idx="4"/>
            </p:cNvCxnSpPr>
            <p:nvPr/>
          </p:nvCxnSpPr>
          <p:spPr>
            <a:xfrm flipH="1" flipV="1">
              <a:off x="3665754" y="3833683"/>
              <a:ext cx="238925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>
              <a:stCxn id="40" idx="0"/>
              <a:endCxn id="112" idx="4"/>
            </p:cNvCxnSpPr>
            <p:nvPr/>
          </p:nvCxnSpPr>
          <p:spPr>
            <a:xfrm flipH="1" flipV="1">
              <a:off x="5121529" y="3833683"/>
              <a:ext cx="933474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2208391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3662578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5134230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85" name="TextBox 161"/>
            <p:cNvSpPr txBox="1">
              <a:spLocks noChangeArrowheads="1"/>
            </p:cNvSpPr>
            <p:nvPr/>
          </p:nvSpPr>
          <p:spPr bwMode="auto">
            <a:xfrm>
              <a:off x="6296556" y="3279469"/>
              <a:ext cx="19333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OUTPUT LAYER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706438" y="1031875"/>
            <a:ext cx="8186737" cy="646113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</a:lstStyle>
          <a:p>
            <a:pPr>
              <a:defRPr/>
            </a:pPr>
            <a:r>
              <a:rPr lang="en-US" dirty="0">
                <a:latin typeface="Arial" charset="0"/>
              </a:rPr>
              <a:t>Although many tried to use Artificial Neural Networks as an alternative to Hidden Markov Models, no one could really outperform the mighty HMMs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00088" y="1782763"/>
            <a:ext cx="8185150" cy="646112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</a:lstStyle>
          <a:p>
            <a:pPr>
              <a:defRPr/>
            </a:pPr>
            <a:r>
              <a:rPr lang="en-US" dirty="0">
                <a:latin typeface="Arial" charset="0"/>
              </a:rPr>
              <a:t>Through the years, the only successful use of neural network was  as probability density estimators in hybrid HMMs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06438" y="2574925"/>
            <a:ext cx="8186737" cy="646113"/>
          </a:xfrm>
          <a:prstGeom prst="rect">
            <a:avLst/>
          </a:prstGeom>
          <a:solidFill>
            <a:schemeClr val="bg1">
              <a:lumMod val="65000"/>
              <a:lumOff val="35000"/>
              <a:alpha val="77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</a:lstStyle>
          <a:p>
            <a:pPr>
              <a:defRPr/>
            </a:pPr>
            <a:r>
              <a:rPr lang="en-US" dirty="0">
                <a:latin typeface="Arial" charset="0"/>
              </a:rPr>
              <a:t>… speech research forgot about them … until recently, when some tried to go deeper …  as in DEEP NEURAL NETWORKS</a:t>
            </a:r>
          </a:p>
        </p:txBody>
      </p:sp>
      <p:sp>
        <p:nvSpPr>
          <p:cNvPr id="21557" name="TextBox 93"/>
          <p:cNvSpPr txBox="1">
            <a:spLocks noChangeArrowheads="1"/>
          </p:cNvSpPr>
          <p:nvPr/>
        </p:nvSpPr>
        <p:spPr bwMode="auto">
          <a:xfrm>
            <a:off x="1187450" y="6551613"/>
            <a:ext cx="2290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Deep Neural Networks</a:t>
            </a:r>
            <a:endParaRPr lang="en-US" dirty="0"/>
          </a:p>
        </p:txBody>
      </p:sp>
      <p:grpSp>
        <p:nvGrpSpPr>
          <p:cNvPr id="22531" name="Group 15"/>
          <p:cNvGrpSpPr>
            <a:grpSpLocks/>
          </p:cNvGrpSpPr>
          <p:nvPr/>
        </p:nvGrpSpPr>
        <p:grpSpPr bwMode="auto">
          <a:xfrm>
            <a:off x="1931988" y="5410200"/>
            <a:ext cx="554037" cy="1063625"/>
            <a:chOff x="1256559" y="5366180"/>
            <a:chExt cx="553977" cy="1064567"/>
          </a:xfrm>
        </p:grpSpPr>
        <p:sp>
          <p:nvSpPr>
            <p:cNvPr id="5" name="Oval 4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endCxn id="5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1135063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533" name="Group 16"/>
          <p:cNvGrpSpPr>
            <a:grpSpLocks/>
          </p:cNvGrpSpPr>
          <p:nvPr/>
        </p:nvGrpSpPr>
        <p:grpSpPr bwMode="auto">
          <a:xfrm>
            <a:off x="2663825" y="5410200"/>
            <a:ext cx="554038" cy="1063625"/>
            <a:chOff x="1256559" y="5366180"/>
            <a:chExt cx="553977" cy="1064567"/>
          </a:xfrm>
        </p:grpSpPr>
        <p:sp>
          <p:nvSpPr>
            <p:cNvPr id="18" name="Oval 17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Arrow Connector 18"/>
            <p:cNvCxnSpPr>
              <a:endCxn id="18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34" name="Group 19"/>
          <p:cNvGrpSpPr>
            <a:grpSpLocks/>
          </p:cNvGrpSpPr>
          <p:nvPr/>
        </p:nvGrpSpPr>
        <p:grpSpPr bwMode="auto">
          <a:xfrm>
            <a:off x="3394075" y="5410200"/>
            <a:ext cx="554038" cy="1063625"/>
            <a:chOff x="1256559" y="5366180"/>
            <a:chExt cx="553977" cy="1064567"/>
          </a:xfrm>
        </p:grpSpPr>
        <p:sp>
          <p:nvSpPr>
            <p:cNvPr id="21" name="Oval 20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2" name="Straight Arrow Connector 21"/>
            <p:cNvCxnSpPr>
              <a:endCxn id="21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35" name="Group 22"/>
          <p:cNvGrpSpPr>
            <a:grpSpLocks/>
          </p:cNvGrpSpPr>
          <p:nvPr/>
        </p:nvGrpSpPr>
        <p:grpSpPr bwMode="auto">
          <a:xfrm>
            <a:off x="4125913" y="5410200"/>
            <a:ext cx="554037" cy="1063625"/>
            <a:chOff x="1256559" y="5366180"/>
            <a:chExt cx="553977" cy="1064567"/>
          </a:xfrm>
        </p:grpSpPr>
        <p:sp>
          <p:nvSpPr>
            <p:cNvPr id="24" name="Oval 23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>
              <a:endCxn id="24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36" name="Group 25"/>
          <p:cNvGrpSpPr>
            <a:grpSpLocks/>
          </p:cNvGrpSpPr>
          <p:nvPr/>
        </p:nvGrpSpPr>
        <p:grpSpPr bwMode="auto">
          <a:xfrm>
            <a:off x="4856163" y="5410200"/>
            <a:ext cx="554037" cy="1063625"/>
            <a:chOff x="1256559" y="5366180"/>
            <a:chExt cx="553977" cy="1064567"/>
          </a:xfrm>
        </p:grpSpPr>
        <p:sp>
          <p:nvSpPr>
            <p:cNvPr id="27" name="Oval 26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Arrow Connector 27"/>
            <p:cNvCxnSpPr>
              <a:endCxn id="27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1903413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670175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38525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206875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975225" y="4375150"/>
            <a:ext cx="554038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741988" y="4375150"/>
            <a:ext cx="554037" cy="5540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/>
          <p:cNvCxnSpPr>
            <a:stCxn id="5" idx="0"/>
            <a:endCxn id="15" idx="4"/>
          </p:cNvCxnSpPr>
          <p:nvPr/>
        </p:nvCxnSpPr>
        <p:spPr>
          <a:xfrm flipH="1" flipV="1">
            <a:off x="1411288" y="4929188"/>
            <a:ext cx="7985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" idx="0"/>
            <a:endCxn id="35" idx="4"/>
          </p:cNvCxnSpPr>
          <p:nvPr/>
        </p:nvCxnSpPr>
        <p:spPr>
          <a:xfrm flipH="1" flipV="1">
            <a:off x="2179638" y="4929188"/>
            <a:ext cx="301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0"/>
            <a:endCxn id="36" idx="4"/>
          </p:cNvCxnSpPr>
          <p:nvPr/>
        </p:nvCxnSpPr>
        <p:spPr>
          <a:xfrm flipV="1">
            <a:off x="2209800" y="4929188"/>
            <a:ext cx="7381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5" idx="0"/>
            <a:endCxn id="37" idx="4"/>
          </p:cNvCxnSpPr>
          <p:nvPr/>
        </p:nvCxnSpPr>
        <p:spPr>
          <a:xfrm flipV="1">
            <a:off x="2209800" y="4929188"/>
            <a:ext cx="15065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0"/>
            <a:endCxn id="38" idx="4"/>
          </p:cNvCxnSpPr>
          <p:nvPr/>
        </p:nvCxnSpPr>
        <p:spPr>
          <a:xfrm flipV="1">
            <a:off x="2209800" y="4929188"/>
            <a:ext cx="22733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" idx="0"/>
            <a:endCxn id="39" idx="4"/>
          </p:cNvCxnSpPr>
          <p:nvPr/>
        </p:nvCxnSpPr>
        <p:spPr>
          <a:xfrm flipV="1">
            <a:off x="2209800" y="4929188"/>
            <a:ext cx="30416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0"/>
            <a:endCxn id="40" idx="4"/>
          </p:cNvCxnSpPr>
          <p:nvPr/>
        </p:nvCxnSpPr>
        <p:spPr>
          <a:xfrm flipV="1">
            <a:off x="2209800" y="4929188"/>
            <a:ext cx="38100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0"/>
            <a:endCxn id="15" idx="4"/>
          </p:cNvCxnSpPr>
          <p:nvPr/>
        </p:nvCxnSpPr>
        <p:spPr>
          <a:xfrm flipH="1" flipV="1">
            <a:off x="1411288" y="4929188"/>
            <a:ext cx="15287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0"/>
          </p:cNvCxnSpPr>
          <p:nvPr/>
        </p:nvCxnSpPr>
        <p:spPr>
          <a:xfrm flipH="1" flipV="1">
            <a:off x="2054225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8" idx="0"/>
            <a:endCxn id="36" idx="4"/>
          </p:cNvCxnSpPr>
          <p:nvPr/>
        </p:nvCxnSpPr>
        <p:spPr>
          <a:xfrm flipV="1">
            <a:off x="2940050" y="4929188"/>
            <a:ext cx="79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8" idx="0"/>
            <a:endCxn id="37" idx="4"/>
          </p:cNvCxnSpPr>
          <p:nvPr/>
        </p:nvCxnSpPr>
        <p:spPr>
          <a:xfrm flipV="1">
            <a:off x="2940050" y="4929188"/>
            <a:ext cx="7762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8" idx="0"/>
            <a:endCxn id="39" idx="4"/>
          </p:cNvCxnSpPr>
          <p:nvPr/>
        </p:nvCxnSpPr>
        <p:spPr>
          <a:xfrm flipV="1">
            <a:off x="2940050" y="4929188"/>
            <a:ext cx="23114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8" idx="0"/>
            <a:endCxn id="40" idx="4"/>
          </p:cNvCxnSpPr>
          <p:nvPr/>
        </p:nvCxnSpPr>
        <p:spPr>
          <a:xfrm flipV="1">
            <a:off x="2940050" y="4929188"/>
            <a:ext cx="30797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1" idx="0"/>
            <a:endCxn id="15" idx="4"/>
          </p:cNvCxnSpPr>
          <p:nvPr/>
        </p:nvCxnSpPr>
        <p:spPr>
          <a:xfrm flipH="1" flipV="1">
            <a:off x="1411288" y="4929188"/>
            <a:ext cx="22606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1" idx="0"/>
            <a:endCxn id="35" idx="4"/>
          </p:cNvCxnSpPr>
          <p:nvPr/>
        </p:nvCxnSpPr>
        <p:spPr>
          <a:xfrm flipH="1" flipV="1">
            <a:off x="2179638" y="4929188"/>
            <a:ext cx="14922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1" idx="0"/>
            <a:endCxn id="36" idx="4"/>
          </p:cNvCxnSpPr>
          <p:nvPr/>
        </p:nvCxnSpPr>
        <p:spPr>
          <a:xfrm flipH="1" flipV="1">
            <a:off x="2947988" y="4929188"/>
            <a:ext cx="7239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1" idx="0"/>
            <a:endCxn id="38" idx="4"/>
          </p:cNvCxnSpPr>
          <p:nvPr/>
        </p:nvCxnSpPr>
        <p:spPr>
          <a:xfrm flipV="1">
            <a:off x="3671888" y="4929188"/>
            <a:ext cx="8112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1" idx="0"/>
            <a:endCxn id="39" idx="4"/>
          </p:cNvCxnSpPr>
          <p:nvPr/>
        </p:nvCxnSpPr>
        <p:spPr>
          <a:xfrm flipV="1">
            <a:off x="3671888" y="4929188"/>
            <a:ext cx="15795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1" idx="0"/>
            <a:endCxn id="40" idx="4"/>
          </p:cNvCxnSpPr>
          <p:nvPr/>
        </p:nvCxnSpPr>
        <p:spPr>
          <a:xfrm flipV="1">
            <a:off x="3671888" y="4929188"/>
            <a:ext cx="23479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24" idx="0"/>
            <a:endCxn id="15" idx="4"/>
          </p:cNvCxnSpPr>
          <p:nvPr/>
        </p:nvCxnSpPr>
        <p:spPr>
          <a:xfrm flipH="1" flipV="1">
            <a:off x="1411288" y="4929188"/>
            <a:ext cx="29908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4" idx="0"/>
          </p:cNvCxnSpPr>
          <p:nvPr/>
        </p:nvCxnSpPr>
        <p:spPr>
          <a:xfrm flipH="1" flipV="1">
            <a:off x="2054225" y="4929188"/>
            <a:ext cx="234791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4" idx="0"/>
            <a:endCxn id="36" idx="4"/>
          </p:cNvCxnSpPr>
          <p:nvPr/>
        </p:nvCxnSpPr>
        <p:spPr>
          <a:xfrm flipH="1" flipV="1">
            <a:off x="2947988" y="4929188"/>
            <a:ext cx="14541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4" idx="0"/>
            <a:endCxn id="37" idx="4"/>
          </p:cNvCxnSpPr>
          <p:nvPr/>
        </p:nvCxnSpPr>
        <p:spPr>
          <a:xfrm flipH="1" flipV="1">
            <a:off x="3716338" y="4929188"/>
            <a:ext cx="6858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24" idx="0"/>
            <a:endCxn id="38" idx="4"/>
          </p:cNvCxnSpPr>
          <p:nvPr/>
        </p:nvCxnSpPr>
        <p:spPr>
          <a:xfrm flipV="1">
            <a:off x="4402138" y="4929188"/>
            <a:ext cx="809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4" idx="0"/>
            <a:endCxn id="39" idx="4"/>
          </p:cNvCxnSpPr>
          <p:nvPr/>
        </p:nvCxnSpPr>
        <p:spPr>
          <a:xfrm flipV="1">
            <a:off x="4402138" y="4929188"/>
            <a:ext cx="8493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4" idx="0"/>
            <a:endCxn id="40" idx="4"/>
          </p:cNvCxnSpPr>
          <p:nvPr/>
        </p:nvCxnSpPr>
        <p:spPr>
          <a:xfrm flipV="1">
            <a:off x="4402138" y="4929188"/>
            <a:ext cx="16176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27" idx="0"/>
            <a:endCxn id="15" idx="4"/>
          </p:cNvCxnSpPr>
          <p:nvPr/>
        </p:nvCxnSpPr>
        <p:spPr>
          <a:xfrm flipH="1" flipV="1">
            <a:off x="1411288" y="4929188"/>
            <a:ext cx="372268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27" idx="0"/>
            <a:endCxn id="35" idx="4"/>
          </p:cNvCxnSpPr>
          <p:nvPr/>
        </p:nvCxnSpPr>
        <p:spPr>
          <a:xfrm flipH="1" flipV="1">
            <a:off x="2179638" y="4929188"/>
            <a:ext cx="295433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7" idx="0"/>
            <a:endCxn id="37" idx="4"/>
          </p:cNvCxnSpPr>
          <p:nvPr/>
        </p:nvCxnSpPr>
        <p:spPr>
          <a:xfrm flipH="1" flipV="1">
            <a:off x="3716338" y="4929188"/>
            <a:ext cx="141763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27" idx="0"/>
            <a:endCxn id="38" idx="4"/>
          </p:cNvCxnSpPr>
          <p:nvPr/>
        </p:nvCxnSpPr>
        <p:spPr>
          <a:xfrm flipH="1" flipV="1">
            <a:off x="4483100" y="4929188"/>
            <a:ext cx="6508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27" idx="0"/>
            <a:endCxn id="39" idx="4"/>
          </p:cNvCxnSpPr>
          <p:nvPr/>
        </p:nvCxnSpPr>
        <p:spPr>
          <a:xfrm flipV="1">
            <a:off x="5133975" y="4929188"/>
            <a:ext cx="1174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27" idx="0"/>
            <a:endCxn id="40" idx="4"/>
          </p:cNvCxnSpPr>
          <p:nvPr/>
        </p:nvCxnSpPr>
        <p:spPr>
          <a:xfrm flipV="1">
            <a:off x="5133975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75" name="TextBox 159"/>
          <p:cNvSpPr txBox="1">
            <a:spLocks noChangeArrowheads="1"/>
          </p:cNvSpPr>
          <p:nvPr/>
        </p:nvSpPr>
        <p:spPr bwMode="auto">
          <a:xfrm>
            <a:off x="5741988" y="6103938"/>
            <a:ext cx="1677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cs typeface="Arial" pitchFamily="34" charset="0"/>
              </a:rPr>
              <a:t>INPUT LAYER</a:t>
            </a:r>
          </a:p>
        </p:txBody>
      </p:sp>
      <p:sp>
        <p:nvSpPr>
          <p:cNvPr id="22576" name="TextBox 160"/>
          <p:cNvSpPr txBox="1">
            <a:spLocks noChangeArrowheads="1"/>
          </p:cNvSpPr>
          <p:nvPr/>
        </p:nvSpPr>
        <p:spPr bwMode="auto">
          <a:xfrm>
            <a:off x="6581775" y="4405313"/>
            <a:ext cx="187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cs typeface="Arial" pitchFamily="34" charset="0"/>
              </a:rPr>
              <a:t>HIDDEN LAYER</a:t>
            </a:r>
          </a:p>
        </p:txBody>
      </p:sp>
      <p:grpSp>
        <p:nvGrpSpPr>
          <p:cNvPr id="163" name="Group 162"/>
          <p:cNvGrpSpPr>
            <a:grpSpLocks/>
          </p:cNvGrpSpPr>
          <p:nvPr/>
        </p:nvGrpSpPr>
        <p:grpSpPr bwMode="auto">
          <a:xfrm>
            <a:off x="1411288" y="2768600"/>
            <a:ext cx="6818312" cy="1606550"/>
            <a:chOff x="1411955" y="2768811"/>
            <a:chExt cx="6817980" cy="1606035"/>
          </a:xfrm>
        </p:grpSpPr>
        <p:sp>
          <p:nvSpPr>
            <p:cNvPr id="110" name="Oval 109"/>
            <p:cNvSpPr/>
            <p:nvPr/>
          </p:nvSpPr>
          <p:spPr>
            <a:xfrm>
              <a:off x="1932630" y="3279822"/>
              <a:ext cx="554010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388296" y="3279822"/>
              <a:ext cx="554011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843963" y="3279822"/>
              <a:ext cx="554010" cy="55386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4" name="Straight Arrow Connector 113"/>
            <p:cNvCxnSpPr>
              <a:stCxn id="15" idx="0"/>
              <a:endCxn id="110" idx="4"/>
            </p:cNvCxnSpPr>
            <p:nvPr/>
          </p:nvCxnSpPr>
          <p:spPr>
            <a:xfrm flipV="1">
              <a:off x="1411955" y="3833683"/>
              <a:ext cx="796886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5" idx="0"/>
              <a:endCxn id="111" idx="4"/>
            </p:cNvCxnSpPr>
            <p:nvPr/>
          </p:nvCxnSpPr>
          <p:spPr>
            <a:xfrm flipV="1">
              <a:off x="1411955" y="3833683"/>
              <a:ext cx="2252552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5" idx="0"/>
              <a:endCxn id="112" idx="4"/>
            </p:cNvCxnSpPr>
            <p:nvPr/>
          </p:nvCxnSpPr>
          <p:spPr>
            <a:xfrm flipV="1">
              <a:off x="1411955" y="3833683"/>
              <a:ext cx="3709806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35" idx="0"/>
              <a:endCxn id="110" idx="4"/>
            </p:cNvCxnSpPr>
            <p:nvPr/>
          </p:nvCxnSpPr>
          <p:spPr>
            <a:xfrm flipV="1">
              <a:off x="2180268" y="3833683"/>
              <a:ext cx="28574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35" idx="0"/>
              <a:endCxn id="111" idx="4"/>
            </p:cNvCxnSpPr>
            <p:nvPr/>
          </p:nvCxnSpPr>
          <p:spPr>
            <a:xfrm flipV="1">
              <a:off x="2180268" y="3833683"/>
              <a:ext cx="148424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35" idx="0"/>
              <a:endCxn id="112" idx="4"/>
            </p:cNvCxnSpPr>
            <p:nvPr/>
          </p:nvCxnSpPr>
          <p:spPr>
            <a:xfrm flipV="1">
              <a:off x="2180268" y="3833683"/>
              <a:ext cx="2941494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36" idx="0"/>
              <a:endCxn id="110" idx="4"/>
            </p:cNvCxnSpPr>
            <p:nvPr/>
          </p:nvCxnSpPr>
          <p:spPr>
            <a:xfrm flipH="1" flipV="1">
              <a:off x="2208841" y="3833683"/>
              <a:ext cx="739739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36" idx="0"/>
              <a:endCxn id="111" idx="4"/>
            </p:cNvCxnSpPr>
            <p:nvPr/>
          </p:nvCxnSpPr>
          <p:spPr>
            <a:xfrm flipV="1">
              <a:off x="2948580" y="3833683"/>
              <a:ext cx="715927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36" idx="0"/>
              <a:endCxn id="112" idx="4"/>
            </p:cNvCxnSpPr>
            <p:nvPr/>
          </p:nvCxnSpPr>
          <p:spPr>
            <a:xfrm flipV="1">
              <a:off x="2948580" y="3833683"/>
              <a:ext cx="2173181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37" idx="0"/>
              <a:endCxn id="110" idx="4"/>
            </p:cNvCxnSpPr>
            <p:nvPr/>
          </p:nvCxnSpPr>
          <p:spPr>
            <a:xfrm flipH="1" flipV="1">
              <a:off x="2208841" y="3833683"/>
              <a:ext cx="1506464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37" idx="0"/>
              <a:endCxn id="111" idx="4"/>
            </p:cNvCxnSpPr>
            <p:nvPr/>
          </p:nvCxnSpPr>
          <p:spPr>
            <a:xfrm flipH="1" flipV="1">
              <a:off x="3664507" y="3833683"/>
              <a:ext cx="50798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37" idx="0"/>
              <a:endCxn id="112" idx="4"/>
            </p:cNvCxnSpPr>
            <p:nvPr/>
          </p:nvCxnSpPr>
          <p:spPr>
            <a:xfrm flipV="1">
              <a:off x="3715305" y="3833683"/>
              <a:ext cx="1406457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38" idx="0"/>
              <a:endCxn id="110" idx="4"/>
            </p:cNvCxnSpPr>
            <p:nvPr/>
          </p:nvCxnSpPr>
          <p:spPr>
            <a:xfrm flipH="1" flipV="1">
              <a:off x="2208841" y="3833683"/>
              <a:ext cx="2274776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38" idx="0"/>
              <a:endCxn id="111" idx="4"/>
            </p:cNvCxnSpPr>
            <p:nvPr/>
          </p:nvCxnSpPr>
          <p:spPr>
            <a:xfrm flipH="1" flipV="1">
              <a:off x="3664507" y="3833683"/>
              <a:ext cx="819110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38" idx="0"/>
              <a:endCxn id="112" idx="4"/>
            </p:cNvCxnSpPr>
            <p:nvPr/>
          </p:nvCxnSpPr>
          <p:spPr>
            <a:xfrm flipV="1">
              <a:off x="4483617" y="3833683"/>
              <a:ext cx="638144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39" idx="0"/>
              <a:endCxn id="110" idx="4"/>
            </p:cNvCxnSpPr>
            <p:nvPr/>
          </p:nvCxnSpPr>
          <p:spPr>
            <a:xfrm flipH="1" flipV="1">
              <a:off x="2208841" y="3833683"/>
              <a:ext cx="3043089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39" idx="0"/>
              <a:endCxn id="111" idx="4"/>
            </p:cNvCxnSpPr>
            <p:nvPr/>
          </p:nvCxnSpPr>
          <p:spPr>
            <a:xfrm flipH="1" flipV="1">
              <a:off x="3664507" y="3833683"/>
              <a:ext cx="1587423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39" idx="0"/>
              <a:endCxn id="112" idx="4"/>
            </p:cNvCxnSpPr>
            <p:nvPr/>
          </p:nvCxnSpPr>
          <p:spPr>
            <a:xfrm flipH="1" flipV="1">
              <a:off x="5121761" y="3833683"/>
              <a:ext cx="130169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40" idx="0"/>
              <a:endCxn id="110" idx="4"/>
            </p:cNvCxnSpPr>
            <p:nvPr/>
          </p:nvCxnSpPr>
          <p:spPr>
            <a:xfrm flipH="1" flipV="1">
              <a:off x="2208841" y="3833683"/>
              <a:ext cx="3811401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40" idx="0"/>
              <a:endCxn id="111" idx="4"/>
            </p:cNvCxnSpPr>
            <p:nvPr/>
          </p:nvCxnSpPr>
          <p:spPr>
            <a:xfrm flipH="1" flipV="1">
              <a:off x="3664507" y="3833683"/>
              <a:ext cx="2355735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>
              <a:stCxn id="40" idx="0"/>
              <a:endCxn id="112" idx="4"/>
            </p:cNvCxnSpPr>
            <p:nvPr/>
          </p:nvCxnSpPr>
          <p:spPr>
            <a:xfrm flipH="1" flipV="1">
              <a:off x="5121761" y="3833683"/>
              <a:ext cx="898481" cy="541163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2208841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3661332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5134461" y="2768811"/>
              <a:ext cx="0" cy="51101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06" name="TextBox 161"/>
            <p:cNvSpPr txBox="1">
              <a:spLocks noChangeArrowheads="1"/>
            </p:cNvSpPr>
            <p:nvPr/>
          </p:nvSpPr>
          <p:spPr bwMode="auto">
            <a:xfrm>
              <a:off x="6296556" y="3279469"/>
              <a:ext cx="19333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OUTPUT LAYER</a:t>
              </a:r>
            </a:p>
          </p:txBody>
        </p:sp>
      </p:grpSp>
      <p:sp>
        <p:nvSpPr>
          <p:cNvPr id="22578" name="TextBox 87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Deep Neural Networks</a:t>
            </a:r>
            <a:endParaRPr lang="en-US" dirty="0"/>
          </a:p>
        </p:txBody>
      </p:sp>
      <p:grpSp>
        <p:nvGrpSpPr>
          <p:cNvPr id="23555" name="Group 15"/>
          <p:cNvGrpSpPr>
            <a:grpSpLocks/>
          </p:cNvGrpSpPr>
          <p:nvPr/>
        </p:nvGrpSpPr>
        <p:grpSpPr bwMode="auto">
          <a:xfrm>
            <a:off x="1931988" y="5410200"/>
            <a:ext cx="554037" cy="1063625"/>
            <a:chOff x="1256559" y="5366180"/>
            <a:chExt cx="553977" cy="1064567"/>
          </a:xfrm>
        </p:grpSpPr>
        <p:sp>
          <p:nvSpPr>
            <p:cNvPr id="5" name="Oval 4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endCxn id="5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16"/>
          <p:cNvGrpSpPr>
            <a:grpSpLocks/>
          </p:cNvGrpSpPr>
          <p:nvPr/>
        </p:nvGrpSpPr>
        <p:grpSpPr bwMode="auto">
          <a:xfrm>
            <a:off x="2663825" y="5410200"/>
            <a:ext cx="554038" cy="1063625"/>
            <a:chOff x="1256559" y="5366180"/>
            <a:chExt cx="553977" cy="1064567"/>
          </a:xfrm>
        </p:grpSpPr>
        <p:sp>
          <p:nvSpPr>
            <p:cNvPr id="18" name="Oval 17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Arrow Connector 18"/>
            <p:cNvCxnSpPr>
              <a:endCxn id="18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7" name="Group 19"/>
          <p:cNvGrpSpPr>
            <a:grpSpLocks/>
          </p:cNvGrpSpPr>
          <p:nvPr/>
        </p:nvGrpSpPr>
        <p:grpSpPr bwMode="auto">
          <a:xfrm>
            <a:off x="3394075" y="5410200"/>
            <a:ext cx="554038" cy="1063625"/>
            <a:chOff x="1256559" y="5366180"/>
            <a:chExt cx="553977" cy="1064567"/>
          </a:xfrm>
        </p:grpSpPr>
        <p:sp>
          <p:nvSpPr>
            <p:cNvPr id="21" name="Oval 20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2" name="Straight Arrow Connector 21"/>
            <p:cNvCxnSpPr>
              <a:endCxn id="21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8" name="Group 22"/>
          <p:cNvGrpSpPr>
            <a:grpSpLocks/>
          </p:cNvGrpSpPr>
          <p:nvPr/>
        </p:nvGrpSpPr>
        <p:grpSpPr bwMode="auto">
          <a:xfrm>
            <a:off x="4125913" y="5410200"/>
            <a:ext cx="554037" cy="1063625"/>
            <a:chOff x="1256559" y="5366180"/>
            <a:chExt cx="553977" cy="1064567"/>
          </a:xfrm>
        </p:grpSpPr>
        <p:sp>
          <p:nvSpPr>
            <p:cNvPr id="24" name="Oval 23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>
              <a:endCxn id="24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9" name="Group 25"/>
          <p:cNvGrpSpPr>
            <a:grpSpLocks/>
          </p:cNvGrpSpPr>
          <p:nvPr/>
        </p:nvGrpSpPr>
        <p:grpSpPr bwMode="auto">
          <a:xfrm>
            <a:off x="4856163" y="5410200"/>
            <a:ext cx="554037" cy="1063625"/>
            <a:chOff x="1256559" y="5366180"/>
            <a:chExt cx="553977" cy="1064567"/>
          </a:xfrm>
        </p:grpSpPr>
        <p:sp>
          <p:nvSpPr>
            <p:cNvPr id="27" name="Oval 26"/>
            <p:cNvSpPr/>
            <p:nvPr/>
          </p:nvSpPr>
          <p:spPr>
            <a:xfrm>
              <a:off x="1256559" y="5366180"/>
              <a:ext cx="553977" cy="55452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Arrow Connector 27"/>
            <p:cNvCxnSpPr>
              <a:endCxn id="27" idx="4"/>
            </p:cNvCxnSpPr>
            <p:nvPr/>
          </p:nvCxnSpPr>
          <p:spPr>
            <a:xfrm flipV="1">
              <a:off x="1534341" y="5920709"/>
              <a:ext cx="0" cy="51003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>
            <a:stCxn id="5" idx="0"/>
            <a:endCxn id="15" idx="4"/>
          </p:cNvCxnSpPr>
          <p:nvPr/>
        </p:nvCxnSpPr>
        <p:spPr>
          <a:xfrm flipH="1" flipV="1">
            <a:off x="1411288" y="4929188"/>
            <a:ext cx="7985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" idx="0"/>
            <a:endCxn id="35" idx="4"/>
          </p:cNvCxnSpPr>
          <p:nvPr/>
        </p:nvCxnSpPr>
        <p:spPr>
          <a:xfrm flipH="1" flipV="1">
            <a:off x="2179638" y="4929188"/>
            <a:ext cx="301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0"/>
            <a:endCxn id="36" idx="4"/>
          </p:cNvCxnSpPr>
          <p:nvPr/>
        </p:nvCxnSpPr>
        <p:spPr>
          <a:xfrm flipV="1">
            <a:off x="2209800" y="4929188"/>
            <a:ext cx="7381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5" idx="0"/>
            <a:endCxn id="37" idx="4"/>
          </p:cNvCxnSpPr>
          <p:nvPr/>
        </p:nvCxnSpPr>
        <p:spPr>
          <a:xfrm flipV="1">
            <a:off x="2209800" y="4929188"/>
            <a:ext cx="15065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0"/>
            <a:endCxn id="38" idx="4"/>
          </p:cNvCxnSpPr>
          <p:nvPr/>
        </p:nvCxnSpPr>
        <p:spPr>
          <a:xfrm flipV="1">
            <a:off x="2209800" y="4929188"/>
            <a:ext cx="22733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" idx="0"/>
            <a:endCxn id="39" idx="4"/>
          </p:cNvCxnSpPr>
          <p:nvPr/>
        </p:nvCxnSpPr>
        <p:spPr>
          <a:xfrm flipV="1">
            <a:off x="2209800" y="4929188"/>
            <a:ext cx="30416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0"/>
            <a:endCxn id="40" idx="4"/>
          </p:cNvCxnSpPr>
          <p:nvPr/>
        </p:nvCxnSpPr>
        <p:spPr>
          <a:xfrm flipV="1">
            <a:off x="2209800" y="4929188"/>
            <a:ext cx="38100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0"/>
            <a:endCxn id="15" idx="4"/>
          </p:cNvCxnSpPr>
          <p:nvPr/>
        </p:nvCxnSpPr>
        <p:spPr>
          <a:xfrm flipH="1" flipV="1">
            <a:off x="1411288" y="4929188"/>
            <a:ext cx="15287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0"/>
          </p:cNvCxnSpPr>
          <p:nvPr/>
        </p:nvCxnSpPr>
        <p:spPr>
          <a:xfrm flipH="1" flipV="1">
            <a:off x="2054225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8" idx="0"/>
            <a:endCxn id="36" idx="4"/>
          </p:cNvCxnSpPr>
          <p:nvPr/>
        </p:nvCxnSpPr>
        <p:spPr>
          <a:xfrm flipV="1">
            <a:off x="2940050" y="4929188"/>
            <a:ext cx="793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8" idx="0"/>
            <a:endCxn id="37" idx="4"/>
          </p:cNvCxnSpPr>
          <p:nvPr/>
        </p:nvCxnSpPr>
        <p:spPr>
          <a:xfrm flipV="1">
            <a:off x="2940050" y="4929188"/>
            <a:ext cx="776288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8" idx="0"/>
            <a:endCxn id="39" idx="4"/>
          </p:cNvCxnSpPr>
          <p:nvPr/>
        </p:nvCxnSpPr>
        <p:spPr>
          <a:xfrm flipV="1">
            <a:off x="2940050" y="4929188"/>
            <a:ext cx="23114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8" idx="0"/>
            <a:endCxn id="40" idx="4"/>
          </p:cNvCxnSpPr>
          <p:nvPr/>
        </p:nvCxnSpPr>
        <p:spPr>
          <a:xfrm flipV="1">
            <a:off x="2940050" y="4929188"/>
            <a:ext cx="30797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1" idx="0"/>
            <a:endCxn id="15" idx="4"/>
          </p:cNvCxnSpPr>
          <p:nvPr/>
        </p:nvCxnSpPr>
        <p:spPr>
          <a:xfrm flipH="1" flipV="1">
            <a:off x="1411288" y="4929188"/>
            <a:ext cx="22606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1" idx="0"/>
            <a:endCxn id="35" idx="4"/>
          </p:cNvCxnSpPr>
          <p:nvPr/>
        </p:nvCxnSpPr>
        <p:spPr>
          <a:xfrm flipH="1" flipV="1">
            <a:off x="2179638" y="4929188"/>
            <a:ext cx="14922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1" idx="0"/>
            <a:endCxn id="36" idx="4"/>
          </p:cNvCxnSpPr>
          <p:nvPr/>
        </p:nvCxnSpPr>
        <p:spPr>
          <a:xfrm flipH="1" flipV="1">
            <a:off x="2947988" y="4929188"/>
            <a:ext cx="7239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1" idx="0"/>
            <a:endCxn id="38" idx="4"/>
          </p:cNvCxnSpPr>
          <p:nvPr/>
        </p:nvCxnSpPr>
        <p:spPr>
          <a:xfrm flipV="1">
            <a:off x="3671888" y="4929188"/>
            <a:ext cx="8112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1" idx="0"/>
            <a:endCxn id="39" idx="4"/>
          </p:cNvCxnSpPr>
          <p:nvPr/>
        </p:nvCxnSpPr>
        <p:spPr>
          <a:xfrm flipV="1">
            <a:off x="3671888" y="4929188"/>
            <a:ext cx="15795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1" idx="0"/>
            <a:endCxn id="40" idx="4"/>
          </p:cNvCxnSpPr>
          <p:nvPr/>
        </p:nvCxnSpPr>
        <p:spPr>
          <a:xfrm flipV="1">
            <a:off x="3671888" y="4929188"/>
            <a:ext cx="23479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24" idx="0"/>
            <a:endCxn id="15" idx="4"/>
          </p:cNvCxnSpPr>
          <p:nvPr/>
        </p:nvCxnSpPr>
        <p:spPr>
          <a:xfrm flipH="1" flipV="1">
            <a:off x="1411288" y="4929188"/>
            <a:ext cx="29908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4" idx="0"/>
          </p:cNvCxnSpPr>
          <p:nvPr/>
        </p:nvCxnSpPr>
        <p:spPr>
          <a:xfrm flipH="1" flipV="1">
            <a:off x="2054225" y="4929188"/>
            <a:ext cx="2347913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4" idx="0"/>
            <a:endCxn id="36" idx="4"/>
          </p:cNvCxnSpPr>
          <p:nvPr/>
        </p:nvCxnSpPr>
        <p:spPr>
          <a:xfrm flipH="1" flipV="1">
            <a:off x="2947988" y="4929188"/>
            <a:ext cx="145415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4" idx="0"/>
            <a:endCxn id="37" idx="4"/>
          </p:cNvCxnSpPr>
          <p:nvPr/>
        </p:nvCxnSpPr>
        <p:spPr>
          <a:xfrm flipH="1" flipV="1">
            <a:off x="3716338" y="4929188"/>
            <a:ext cx="685800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24" idx="0"/>
            <a:endCxn id="38" idx="4"/>
          </p:cNvCxnSpPr>
          <p:nvPr/>
        </p:nvCxnSpPr>
        <p:spPr>
          <a:xfrm flipV="1">
            <a:off x="4402138" y="4929188"/>
            <a:ext cx="809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4" idx="0"/>
            <a:endCxn id="39" idx="4"/>
          </p:cNvCxnSpPr>
          <p:nvPr/>
        </p:nvCxnSpPr>
        <p:spPr>
          <a:xfrm flipV="1">
            <a:off x="4402138" y="4929188"/>
            <a:ext cx="84931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4" idx="0"/>
            <a:endCxn id="40" idx="4"/>
          </p:cNvCxnSpPr>
          <p:nvPr/>
        </p:nvCxnSpPr>
        <p:spPr>
          <a:xfrm flipV="1">
            <a:off x="4402138" y="4929188"/>
            <a:ext cx="1617662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27" idx="0"/>
            <a:endCxn id="15" idx="4"/>
          </p:cNvCxnSpPr>
          <p:nvPr/>
        </p:nvCxnSpPr>
        <p:spPr>
          <a:xfrm flipH="1" flipV="1">
            <a:off x="1411288" y="4929188"/>
            <a:ext cx="372268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27" idx="0"/>
            <a:endCxn id="35" idx="4"/>
          </p:cNvCxnSpPr>
          <p:nvPr/>
        </p:nvCxnSpPr>
        <p:spPr>
          <a:xfrm flipH="1" flipV="1">
            <a:off x="2179638" y="4929188"/>
            <a:ext cx="295433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7" idx="0"/>
            <a:endCxn id="37" idx="4"/>
          </p:cNvCxnSpPr>
          <p:nvPr/>
        </p:nvCxnSpPr>
        <p:spPr>
          <a:xfrm flipH="1" flipV="1">
            <a:off x="3716338" y="4929188"/>
            <a:ext cx="1417637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27" idx="0"/>
            <a:endCxn id="38" idx="4"/>
          </p:cNvCxnSpPr>
          <p:nvPr/>
        </p:nvCxnSpPr>
        <p:spPr>
          <a:xfrm flipH="1" flipV="1">
            <a:off x="4483100" y="4929188"/>
            <a:ext cx="6508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27" idx="0"/>
            <a:endCxn id="39" idx="4"/>
          </p:cNvCxnSpPr>
          <p:nvPr/>
        </p:nvCxnSpPr>
        <p:spPr>
          <a:xfrm flipV="1">
            <a:off x="5133975" y="4929188"/>
            <a:ext cx="11747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27" idx="0"/>
            <a:endCxn id="40" idx="4"/>
          </p:cNvCxnSpPr>
          <p:nvPr/>
        </p:nvCxnSpPr>
        <p:spPr>
          <a:xfrm flipV="1">
            <a:off x="5133975" y="4929188"/>
            <a:ext cx="885825" cy="481012"/>
          </a:xfrm>
          <a:prstGeom prst="straightConnector1">
            <a:avLst/>
          </a:prstGeom>
          <a:ln w="952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92" name="TextBox 159"/>
          <p:cNvSpPr txBox="1">
            <a:spLocks noChangeArrowheads="1"/>
          </p:cNvSpPr>
          <p:nvPr/>
        </p:nvSpPr>
        <p:spPr bwMode="auto">
          <a:xfrm>
            <a:off x="5741988" y="6103938"/>
            <a:ext cx="1677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cs typeface="Arial" pitchFamily="34" charset="0"/>
              </a:rPr>
              <a:t>INPUT LAYER</a:t>
            </a:r>
          </a:p>
        </p:txBody>
      </p:sp>
      <p:grpSp>
        <p:nvGrpSpPr>
          <p:cNvPr id="23593" name="Group 3"/>
          <p:cNvGrpSpPr>
            <a:grpSpLocks/>
          </p:cNvGrpSpPr>
          <p:nvPr/>
        </p:nvGrpSpPr>
        <p:grpSpPr bwMode="auto">
          <a:xfrm>
            <a:off x="1135063" y="4375150"/>
            <a:ext cx="7323137" cy="554038"/>
            <a:chOff x="1134966" y="4374846"/>
            <a:chExt cx="7323530" cy="553909"/>
          </a:xfrm>
        </p:grpSpPr>
        <p:sp>
          <p:nvSpPr>
            <p:cNvPr id="15" name="Oval 14"/>
            <p:cNvSpPr/>
            <p:nvPr/>
          </p:nvSpPr>
          <p:spPr>
            <a:xfrm>
              <a:off x="1134966" y="4374846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903357" y="4374846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670160" y="4374846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438552" y="4374846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206943" y="4374846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975334" y="4374846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742138" y="4374846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88" name="TextBox 160"/>
            <p:cNvSpPr txBox="1">
              <a:spLocks noChangeArrowheads="1"/>
            </p:cNvSpPr>
            <p:nvPr/>
          </p:nvSpPr>
          <p:spPr bwMode="auto">
            <a:xfrm>
              <a:off x="6581059" y="4405991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35063" y="3729038"/>
            <a:ext cx="7323137" cy="554037"/>
            <a:chOff x="1142222" y="3728954"/>
            <a:chExt cx="7323530" cy="553909"/>
          </a:xfrm>
        </p:grpSpPr>
        <p:sp>
          <p:nvSpPr>
            <p:cNvPr id="88" name="Oval 87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80" name="TextBox 101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1135063" y="3076575"/>
            <a:ext cx="7323137" cy="554038"/>
            <a:chOff x="1142222" y="3728954"/>
            <a:chExt cx="7323530" cy="553909"/>
          </a:xfrm>
        </p:grpSpPr>
        <p:sp>
          <p:nvSpPr>
            <p:cNvPr id="105" name="Oval 104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72" name="TextBox 120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123" name="Group 122"/>
          <p:cNvGrpSpPr>
            <a:grpSpLocks/>
          </p:cNvGrpSpPr>
          <p:nvPr/>
        </p:nvGrpSpPr>
        <p:grpSpPr bwMode="auto">
          <a:xfrm>
            <a:off x="1135063" y="2435225"/>
            <a:ext cx="7323137" cy="554038"/>
            <a:chOff x="1142222" y="3728954"/>
            <a:chExt cx="7323530" cy="553909"/>
          </a:xfrm>
        </p:grpSpPr>
        <p:sp>
          <p:nvSpPr>
            <p:cNvPr id="125" name="Oval 124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64" name="TextBox 138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215" name="Group 214"/>
          <p:cNvGrpSpPr>
            <a:grpSpLocks/>
          </p:cNvGrpSpPr>
          <p:nvPr/>
        </p:nvGrpSpPr>
        <p:grpSpPr bwMode="auto">
          <a:xfrm>
            <a:off x="1411288" y="1249363"/>
            <a:ext cx="6353175" cy="1185862"/>
            <a:chOff x="1411955" y="1249405"/>
            <a:chExt cx="6353114" cy="1185377"/>
          </a:xfrm>
        </p:grpSpPr>
        <p:sp>
          <p:nvSpPr>
            <p:cNvPr id="143" name="Oval 142"/>
            <p:cNvSpPr/>
            <p:nvPr/>
          </p:nvSpPr>
          <p:spPr>
            <a:xfrm>
              <a:off x="1913600" y="1627075"/>
              <a:ext cx="554032" cy="55381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369323" y="1627075"/>
              <a:ext cx="554033" cy="55381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25047" y="1627075"/>
              <a:ext cx="554032" cy="55381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9" name="Straight Arrow Connector 148"/>
            <p:cNvCxnSpPr>
              <a:stCxn id="125" idx="0"/>
              <a:endCxn id="143" idx="4"/>
            </p:cNvCxnSpPr>
            <p:nvPr/>
          </p:nvCxnSpPr>
          <p:spPr>
            <a:xfrm flipV="1">
              <a:off x="1411955" y="2180886"/>
              <a:ext cx="777868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stCxn id="125" idx="0"/>
              <a:endCxn id="145" idx="4"/>
            </p:cNvCxnSpPr>
            <p:nvPr/>
          </p:nvCxnSpPr>
          <p:spPr>
            <a:xfrm flipV="1">
              <a:off x="1411955" y="2180886"/>
              <a:ext cx="2235179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25" idx="0"/>
              <a:endCxn id="147" idx="4"/>
            </p:cNvCxnSpPr>
            <p:nvPr/>
          </p:nvCxnSpPr>
          <p:spPr>
            <a:xfrm flipV="1">
              <a:off x="1411955" y="2180886"/>
              <a:ext cx="3690902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127" idx="0"/>
              <a:endCxn id="143" idx="4"/>
            </p:cNvCxnSpPr>
            <p:nvPr/>
          </p:nvCxnSpPr>
          <p:spPr>
            <a:xfrm flipV="1">
              <a:off x="2180298" y="2180886"/>
              <a:ext cx="9525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27" idx="0"/>
              <a:endCxn id="145" idx="4"/>
            </p:cNvCxnSpPr>
            <p:nvPr/>
          </p:nvCxnSpPr>
          <p:spPr>
            <a:xfrm flipV="1">
              <a:off x="2180298" y="2180886"/>
              <a:ext cx="1466836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stCxn id="127" idx="0"/>
              <a:endCxn id="147" idx="4"/>
            </p:cNvCxnSpPr>
            <p:nvPr/>
          </p:nvCxnSpPr>
          <p:spPr>
            <a:xfrm flipV="1">
              <a:off x="2180298" y="2180886"/>
              <a:ext cx="2922559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stCxn id="129" idx="0"/>
              <a:endCxn id="143" idx="4"/>
            </p:cNvCxnSpPr>
            <p:nvPr/>
          </p:nvCxnSpPr>
          <p:spPr>
            <a:xfrm flipH="1" flipV="1">
              <a:off x="2189823" y="2180886"/>
              <a:ext cx="757230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stCxn id="129" idx="0"/>
              <a:endCxn id="145" idx="4"/>
            </p:cNvCxnSpPr>
            <p:nvPr/>
          </p:nvCxnSpPr>
          <p:spPr>
            <a:xfrm flipV="1">
              <a:off x="2947052" y="2180886"/>
              <a:ext cx="700081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29" idx="0"/>
              <a:endCxn id="147" idx="4"/>
            </p:cNvCxnSpPr>
            <p:nvPr/>
          </p:nvCxnSpPr>
          <p:spPr>
            <a:xfrm flipV="1">
              <a:off x="2947052" y="2180886"/>
              <a:ext cx="2155804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131" idx="0"/>
              <a:endCxn id="143" idx="4"/>
            </p:cNvCxnSpPr>
            <p:nvPr/>
          </p:nvCxnSpPr>
          <p:spPr>
            <a:xfrm flipH="1" flipV="1">
              <a:off x="2189823" y="2180886"/>
              <a:ext cx="1525572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31" idx="0"/>
              <a:endCxn id="145" idx="4"/>
            </p:cNvCxnSpPr>
            <p:nvPr/>
          </p:nvCxnSpPr>
          <p:spPr>
            <a:xfrm flipH="1" flipV="1">
              <a:off x="3647134" y="2180886"/>
              <a:ext cx="68261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31" idx="0"/>
              <a:endCxn id="147" idx="4"/>
            </p:cNvCxnSpPr>
            <p:nvPr/>
          </p:nvCxnSpPr>
          <p:spPr>
            <a:xfrm flipV="1">
              <a:off x="3715395" y="2180886"/>
              <a:ext cx="1387462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stCxn id="133" idx="0"/>
              <a:endCxn id="143" idx="4"/>
            </p:cNvCxnSpPr>
            <p:nvPr/>
          </p:nvCxnSpPr>
          <p:spPr>
            <a:xfrm flipH="1" flipV="1">
              <a:off x="2189823" y="2180886"/>
              <a:ext cx="2293915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33" idx="0"/>
              <a:endCxn id="145" idx="4"/>
            </p:cNvCxnSpPr>
            <p:nvPr/>
          </p:nvCxnSpPr>
          <p:spPr>
            <a:xfrm flipH="1" flipV="1">
              <a:off x="3647134" y="2180886"/>
              <a:ext cx="836604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133" idx="0"/>
              <a:endCxn id="147" idx="4"/>
            </p:cNvCxnSpPr>
            <p:nvPr/>
          </p:nvCxnSpPr>
          <p:spPr>
            <a:xfrm flipV="1">
              <a:off x="4483738" y="2180886"/>
              <a:ext cx="619119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35" idx="0"/>
              <a:endCxn id="143" idx="4"/>
            </p:cNvCxnSpPr>
            <p:nvPr/>
          </p:nvCxnSpPr>
          <p:spPr>
            <a:xfrm flipH="1" flipV="1">
              <a:off x="2189823" y="2180886"/>
              <a:ext cx="3062258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35" idx="0"/>
              <a:endCxn id="145" idx="4"/>
            </p:cNvCxnSpPr>
            <p:nvPr/>
          </p:nvCxnSpPr>
          <p:spPr>
            <a:xfrm flipH="1" flipV="1">
              <a:off x="3647134" y="2180886"/>
              <a:ext cx="1604947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35" idx="0"/>
              <a:endCxn id="147" idx="4"/>
            </p:cNvCxnSpPr>
            <p:nvPr/>
          </p:nvCxnSpPr>
          <p:spPr>
            <a:xfrm flipH="1" flipV="1">
              <a:off x="5102857" y="2180886"/>
              <a:ext cx="149224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137" idx="0"/>
              <a:endCxn id="143" idx="4"/>
            </p:cNvCxnSpPr>
            <p:nvPr/>
          </p:nvCxnSpPr>
          <p:spPr>
            <a:xfrm flipH="1" flipV="1">
              <a:off x="2189823" y="2180886"/>
              <a:ext cx="3829013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>
              <a:stCxn id="137" idx="0"/>
              <a:endCxn id="145" idx="4"/>
            </p:cNvCxnSpPr>
            <p:nvPr/>
          </p:nvCxnSpPr>
          <p:spPr>
            <a:xfrm flipH="1" flipV="1">
              <a:off x="3647134" y="2180886"/>
              <a:ext cx="2371702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>
              <a:stCxn id="137" idx="0"/>
              <a:endCxn id="147" idx="4"/>
            </p:cNvCxnSpPr>
            <p:nvPr/>
          </p:nvCxnSpPr>
          <p:spPr>
            <a:xfrm flipH="1" flipV="1">
              <a:off x="5102857" y="2180886"/>
              <a:ext cx="915979" cy="253896"/>
            </a:xfrm>
            <a:prstGeom prst="straightConnector1">
              <a:avLst/>
            </a:prstGeom>
            <a:ln w="9525" cmpd="sng"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>
              <a:stCxn id="143" idx="0"/>
            </p:cNvCxnSpPr>
            <p:nvPr/>
          </p:nvCxnSpPr>
          <p:spPr>
            <a:xfrm flipV="1">
              <a:off x="2189823" y="1249405"/>
              <a:ext cx="0" cy="37767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54" name="TextBox 181"/>
            <p:cNvSpPr txBox="1">
              <a:spLocks noChangeArrowheads="1"/>
            </p:cNvSpPr>
            <p:nvPr/>
          </p:nvSpPr>
          <p:spPr bwMode="auto">
            <a:xfrm>
              <a:off x="5831690" y="1697397"/>
              <a:ext cx="19333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OUTPUT LAYER</a:t>
              </a: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V="1">
              <a:off x="3647134" y="1249405"/>
              <a:ext cx="0" cy="37767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5102857" y="1249405"/>
              <a:ext cx="0" cy="37767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>
            <a:grpSpLocks/>
          </p:cNvGrpSpPr>
          <p:nvPr/>
        </p:nvGrpSpPr>
        <p:grpSpPr bwMode="auto">
          <a:xfrm>
            <a:off x="1287463" y="4011613"/>
            <a:ext cx="7323137" cy="554037"/>
            <a:chOff x="1142222" y="3728954"/>
            <a:chExt cx="7323530" cy="553909"/>
          </a:xfrm>
        </p:grpSpPr>
        <p:sp>
          <p:nvSpPr>
            <p:cNvPr id="188" name="Oval 187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28" name="TextBox 194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196" name="Group 195"/>
          <p:cNvGrpSpPr>
            <a:grpSpLocks/>
          </p:cNvGrpSpPr>
          <p:nvPr/>
        </p:nvGrpSpPr>
        <p:grpSpPr bwMode="auto">
          <a:xfrm>
            <a:off x="1287463" y="3352800"/>
            <a:ext cx="7323137" cy="552450"/>
            <a:chOff x="1142222" y="3728954"/>
            <a:chExt cx="7323530" cy="553909"/>
          </a:xfrm>
        </p:grpSpPr>
        <p:sp>
          <p:nvSpPr>
            <p:cNvPr id="197" name="Oval 196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20" name="TextBox 203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grpSp>
        <p:nvGrpSpPr>
          <p:cNvPr id="206" name="Group 205"/>
          <p:cNvGrpSpPr>
            <a:grpSpLocks/>
          </p:cNvGrpSpPr>
          <p:nvPr/>
        </p:nvGrpSpPr>
        <p:grpSpPr bwMode="auto">
          <a:xfrm>
            <a:off x="1287463" y="2763838"/>
            <a:ext cx="7323137" cy="554037"/>
            <a:chOff x="1142222" y="3728954"/>
            <a:chExt cx="7323530" cy="553909"/>
          </a:xfrm>
        </p:grpSpPr>
        <p:sp>
          <p:nvSpPr>
            <p:cNvPr id="207" name="Oval 206"/>
            <p:cNvSpPr/>
            <p:nvPr/>
          </p:nvSpPr>
          <p:spPr>
            <a:xfrm>
              <a:off x="1142222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1910613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2677416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445808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214199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982590" y="3728954"/>
              <a:ext cx="554068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749394" y="3728954"/>
              <a:ext cx="554067" cy="553909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12" name="TextBox 213"/>
            <p:cNvSpPr txBox="1">
              <a:spLocks noChangeArrowheads="1"/>
            </p:cNvSpPr>
            <p:nvPr/>
          </p:nvSpPr>
          <p:spPr bwMode="auto">
            <a:xfrm>
              <a:off x="6588315" y="3760099"/>
              <a:ext cx="18774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kumimoji="1"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kumimoji="1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800" b="0">
                  <a:cs typeface="Arial" pitchFamily="34" charset="0"/>
                </a:rPr>
                <a:t>HIDDEN LAYER</a:t>
              </a:r>
            </a:p>
          </p:txBody>
        </p:sp>
      </p:grpSp>
      <p:sp>
        <p:nvSpPr>
          <p:cNvPr id="216" name="Rounded Rectangle 215"/>
          <p:cNvSpPr/>
          <p:nvPr/>
        </p:nvSpPr>
        <p:spPr>
          <a:xfrm>
            <a:off x="3438525" y="3905250"/>
            <a:ext cx="5248275" cy="660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Multiple layers could provide better classification accuracy 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3590925" y="4718050"/>
            <a:ext cx="5248275" cy="6588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…but training them from scratch is hard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3878263" y="5529263"/>
            <a:ext cx="5248275" cy="944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However, providing them with a proper initialization before training seems to work quite well</a:t>
            </a:r>
          </a:p>
        </p:txBody>
      </p:sp>
      <p:sp>
        <p:nvSpPr>
          <p:cNvPr id="23604" name="TextBox 145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R. Pieraccini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animBg="1"/>
      <p:bldP spid="2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Deep Neural Networks (before 2006)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163988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Standard learning strategy</a:t>
            </a:r>
          </a:p>
          <a:p>
            <a:pPr lvl="1" eaLnBrk="1" hangingPunct="1">
              <a:defRPr/>
            </a:pPr>
            <a:r>
              <a:rPr lang="en-US" dirty="0" smtClean="0"/>
              <a:t>Randomly initializing the weights of the network</a:t>
            </a:r>
          </a:p>
          <a:p>
            <a:pPr lvl="1" eaLnBrk="1" hangingPunct="1">
              <a:defRPr/>
            </a:pPr>
            <a:r>
              <a:rPr lang="en-US" dirty="0" smtClean="0"/>
              <a:t>Applying gradient descent using </a:t>
            </a:r>
            <a:r>
              <a:rPr lang="en-US" dirty="0" err="1" smtClean="0"/>
              <a:t>backpropagation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But, </a:t>
            </a:r>
            <a:r>
              <a:rPr lang="en-US" dirty="0" err="1" smtClean="0"/>
              <a:t>backpropagation</a:t>
            </a:r>
            <a:r>
              <a:rPr lang="en-US" dirty="0" smtClean="0"/>
              <a:t> does not work well </a:t>
            </a:r>
            <a:br>
              <a:rPr lang="en-US" dirty="0" smtClean="0"/>
            </a:br>
            <a:r>
              <a:rPr lang="en-US" dirty="0" smtClean="0"/>
              <a:t>(if randomly initialized)  </a:t>
            </a:r>
          </a:p>
          <a:p>
            <a:pPr lvl="1" eaLnBrk="1" hangingPunct="1">
              <a:defRPr/>
            </a:pPr>
            <a:r>
              <a:rPr lang="en-US" dirty="0" smtClean="0"/>
              <a:t>Deep networks trained with back-propagation (without unsupervised pre-train) perform worse than shallow networks </a:t>
            </a:r>
          </a:p>
          <a:p>
            <a:pPr lvl="1" eaLnBrk="1" hangingPunct="1">
              <a:defRPr/>
            </a:pPr>
            <a:r>
              <a:rPr lang="en-US" dirty="0" smtClean="0"/>
              <a:t>ANN have been limited to one or two layers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603250"/>
            <a:ext cx="10058401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3988" y="6827838"/>
            <a:ext cx="3216275" cy="341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credit 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Yoshua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Layer-wise Unsupervised Pre-training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3659188" y="5445125"/>
            <a:ext cx="217487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971925" y="54451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84663" y="54451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076825" y="54451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48038" y="4724400"/>
            <a:ext cx="215900" cy="2174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659188" y="4724400"/>
            <a:ext cx="217487" cy="2174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71925" y="4724400"/>
            <a:ext cx="215900" cy="2174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284663" y="4724400"/>
            <a:ext cx="215900" cy="2174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76825" y="4724400"/>
            <a:ext cx="215900" cy="2174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8684" name="TextBox 13"/>
          <p:cNvSpPr txBox="1">
            <a:spLocks noChangeArrowheads="1"/>
          </p:cNvSpPr>
          <p:nvPr/>
        </p:nvSpPr>
        <p:spPr bwMode="auto">
          <a:xfrm>
            <a:off x="4608513" y="5300663"/>
            <a:ext cx="468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/>
              <a:t>…</a:t>
            </a:r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4643438" y="4608513"/>
            <a:ext cx="46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/>
              <a:t>…</a:t>
            </a: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3600450" y="3906838"/>
            <a:ext cx="215900" cy="215900"/>
          </a:xfrm>
          <a:prstGeom prst="ellipse">
            <a:avLst/>
          </a:prstGeom>
          <a:solidFill>
            <a:srgbClr val="00B0F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pitchFamily="18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3911600" y="3906838"/>
            <a:ext cx="215900" cy="215900"/>
          </a:xfrm>
          <a:prstGeom prst="ellipse">
            <a:avLst/>
          </a:prstGeom>
          <a:solidFill>
            <a:srgbClr val="00B0F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pitchFamily="18" charset="0"/>
            </a:endParaRPr>
          </a:p>
        </p:txBody>
      </p:sp>
      <p:sp>
        <p:nvSpPr>
          <p:cNvPr id="28688" name="Oval 19"/>
          <p:cNvSpPr>
            <a:spLocks noChangeArrowheads="1"/>
          </p:cNvSpPr>
          <p:nvPr/>
        </p:nvSpPr>
        <p:spPr bwMode="auto">
          <a:xfrm>
            <a:off x="4859338" y="3906838"/>
            <a:ext cx="217487" cy="215900"/>
          </a:xfrm>
          <a:prstGeom prst="ellipse">
            <a:avLst/>
          </a:prstGeom>
          <a:solidFill>
            <a:srgbClr val="00B0F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pitchFamily="18" charset="0"/>
            </a:endParaRPr>
          </a:p>
        </p:txBody>
      </p:sp>
      <p:sp>
        <p:nvSpPr>
          <p:cNvPr id="28689" name="TextBox 20"/>
          <p:cNvSpPr txBox="1">
            <a:spLocks noChangeArrowheads="1"/>
          </p:cNvSpPr>
          <p:nvPr/>
        </p:nvSpPr>
        <p:spPr bwMode="auto">
          <a:xfrm>
            <a:off x="4464050" y="3789363"/>
            <a:ext cx="468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/>
              <a:t>…</a:t>
            </a:r>
          </a:p>
        </p:txBody>
      </p:sp>
      <p:sp>
        <p:nvSpPr>
          <p:cNvPr id="28690" name="TextBox 27"/>
          <p:cNvSpPr txBox="1">
            <a:spLocks noChangeArrowheads="1"/>
          </p:cNvSpPr>
          <p:nvPr/>
        </p:nvSpPr>
        <p:spPr bwMode="auto">
          <a:xfrm>
            <a:off x="863600" y="3681413"/>
            <a:ext cx="21605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0"/>
              <a:t>reconstruction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0"/>
              <a:t>of input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000" b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0"/>
              <a:t>features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000" b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0"/>
              <a:t>input</a:t>
            </a:r>
          </a:p>
        </p:txBody>
      </p:sp>
      <p:cxnSp>
        <p:nvCxnSpPr>
          <p:cNvPr id="28691" name="Straight Arrow Connector 29"/>
          <p:cNvCxnSpPr>
            <a:cxnSpLocks noChangeShapeType="1"/>
            <a:stCxn id="5" idx="1"/>
            <a:endCxn id="9" idx="4"/>
          </p:cNvCxnSpPr>
          <p:nvPr/>
        </p:nvCxnSpPr>
        <p:spPr bwMode="auto">
          <a:xfrm flipH="1" flipV="1">
            <a:off x="3455988" y="4941888"/>
            <a:ext cx="234950" cy="534987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2" name="Straight Arrow Connector 31"/>
          <p:cNvCxnSpPr>
            <a:cxnSpLocks noChangeShapeType="1"/>
            <a:stCxn id="5" idx="0"/>
            <a:endCxn id="10" idx="4"/>
          </p:cNvCxnSpPr>
          <p:nvPr/>
        </p:nvCxnSpPr>
        <p:spPr bwMode="auto">
          <a:xfrm flipV="1">
            <a:off x="3767138" y="4941888"/>
            <a:ext cx="0" cy="503237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3" name="Straight Arrow Connector 36"/>
          <p:cNvCxnSpPr>
            <a:cxnSpLocks noChangeShapeType="1"/>
            <a:stCxn id="5" idx="7"/>
            <a:endCxn id="12" idx="3"/>
          </p:cNvCxnSpPr>
          <p:nvPr/>
        </p:nvCxnSpPr>
        <p:spPr bwMode="auto">
          <a:xfrm flipV="1">
            <a:off x="3844925" y="4910138"/>
            <a:ext cx="471488" cy="566737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Straight Arrow Connector 39"/>
          <p:cNvCxnSpPr>
            <a:cxnSpLocks noChangeShapeType="1"/>
            <a:stCxn id="8" idx="0"/>
          </p:cNvCxnSpPr>
          <p:nvPr/>
        </p:nvCxnSpPr>
        <p:spPr bwMode="auto">
          <a:xfrm flipH="1" flipV="1">
            <a:off x="4751388" y="4976813"/>
            <a:ext cx="433387" cy="468312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5" name="Straight Arrow Connector 42"/>
          <p:cNvCxnSpPr>
            <a:cxnSpLocks noChangeShapeType="1"/>
            <a:stCxn id="8" idx="0"/>
            <a:endCxn id="13" idx="4"/>
          </p:cNvCxnSpPr>
          <p:nvPr/>
        </p:nvCxnSpPr>
        <p:spPr bwMode="auto">
          <a:xfrm flipV="1">
            <a:off x="5184775" y="4941888"/>
            <a:ext cx="0" cy="503237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6" name="Straight Arrow Connector 45"/>
          <p:cNvCxnSpPr>
            <a:cxnSpLocks noChangeShapeType="1"/>
            <a:endCxn id="28686" idx="4"/>
          </p:cNvCxnSpPr>
          <p:nvPr/>
        </p:nvCxnSpPr>
        <p:spPr bwMode="auto">
          <a:xfrm flipV="1">
            <a:off x="3455988" y="4122738"/>
            <a:ext cx="252412" cy="606425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7" name="Straight Arrow Connector 47"/>
          <p:cNvCxnSpPr>
            <a:cxnSpLocks noChangeShapeType="1"/>
            <a:stCxn id="9" idx="7"/>
            <a:endCxn id="28687" idx="4"/>
          </p:cNvCxnSpPr>
          <p:nvPr/>
        </p:nvCxnSpPr>
        <p:spPr bwMode="auto">
          <a:xfrm flipV="1">
            <a:off x="3532188" y="4122738"/>
            <a:ext cx="487362" cy="633412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8" name="Straight Arrow Connector 49"/>
          <p:cNvCxnSpPr>
            <a:cxnSpLocks noChangeShapeType="1"/>
            <a:endCxn id="28688" idx="4"/>
          </p:cNvCxnSpPr>
          <p:nvPr/>
        </p:nvCxnSpPr>
        <p:spPr bwMode="auto">
          <a:xfrm flipH="1" flipV="1">
            <a:off x="4967288" y="4122738"/>
            <a:ext cx="217487" cy="606425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9" name="Straight Arrow Connector 5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4464050" y="4122738"/>
            <a:ext cx="642938" cy="633412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Straight Arrow Connector 69"/>
          <p:cNvCxnSpPr>
            <a:cxnSpLocks noChangeShapeType="1"/>
          </p:cNvCxnSpPr>
          <p:nvPr/>
        </p:nvCxnSpPr>
        <p:spPr bwMode="auto">
          <a:xfrm flipH="1">
            <a:off x="5616575" y="4086225"/>
            <a:ext cx="34925" cy="1395413"/>
          </a:xfrm>
          <a:prstGeom prst="straightConnector1">
            <a:avLst/>
          </a:prstGeom>
          <a:noFill/>
          <a:ln w="63500" cap="sq" algn="ctr">
            <a:solidFill>
              <a:srgbClr val="FF0000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Oval 71"/>
          <p:cNvSpPr/>
          <p:nvPr/>
        </p:nvSpPr>
        <p:spPr bwMode="auto">
          <a:xfrm>
            <a:off x="5964238" y="38830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6276975" y="38830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6588125" y="38830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7380288" y="3883025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defTabSz="914400" eaLnBrk="0" hangingPunct="0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8705" name="TextBox 75"/>
          <p:cNvSpPr txBox="1">
            <a:spLocks noChangeArrowheads="1"/>
          </p:cNvSpPr>
          <p:nvPr/>
        </p:nvSpPr>
        <p:spPr bwMode="auto">
          <a:xfrm>
            <a:off x="6948488" y="3765550"/>
            <a:ext cx="46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/>
              <a:t>…</a:t>
            </a:r>
          </a:p>
        </p:txBody>
      </p:sp>
      <p:sp>
        <p:nvSpPr>
          <p:cNvPr id="28706" name="TextBox 76"/>
          <p:cNvSpPr txBox="1">
            <a:spLocks noChangeArrowheads="1"/>
          </p:cNvSpPr>
          <p:nvPr/>
        </p:nvSpPr>
        <p:spPr bwMode="auto">
          <a:xfrm>
            <a:off x="5400675" y="3476625"/>
            <a:ext cx="503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/>
              <a:t>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/>
              <a:t>=</a:t>
            </a:r>
          </a:p>
        </p:txBody>
      </p:sp>
      <p:sp>
        <p:nvSpPr>
          <p:cNvPr id="28707" name="Oval 46"/>
          <p:cNvSpPr>
            <a:spLocks noChangeArrowheads="1"/>
          </p:cNvSpPr>
          <p:nvPr/>
        </p:nvSpPr>
        <p:spPr bwMode="auto">
          <a:xfrm>
            <a:off x="4248150" y="3897313"/>
            <a:ext cx="215900" cy="215900"/>
          </a:xfrm>
          <a:prstGeom prst="ellipse">
            <a:avLst/>
          </a:prstGeom>
          <a:solidFill>
            <a:srgbClr val="00B0F0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pitchFamily="18" charset="0"/>
            </a:endParaRPr>
          </a:p>
        </p:txBody>
      </p:sp>
      <p:sp>
        <p:nvSpPr>
          <p:cNvPr id="28708" name="TextBox 31"/>
          <p:cNvSpPr txBox="1">
            <a:spLocks noChangeArrowheads="1"/>
          </p:cNvSpPr>
          <p:nvPr/>
        </p:nvSpPr>
        <p:spPr bwMode="auto">
          <a:xfrm>
            <a:off x="1089025" y="6551613"/>
            <a:ext cx="229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G. Hinton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50" y="-315913"/>
            <a:ext cx="10058400" cy="7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Box 31"/>
          <p:cNvSpPr txBox="1">
            <a:spLocks noChangeArrowheads="1"/>
          </p:cNvSpPr>
          <p:nvPr/>
        </p:nvSpPr>
        <p:spPr bwMode="auto">
          <a:xfrm>
            <a:off x="358775" y="7127875"/>
            <a:ext cx="229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0">
                <a:latin typeface="Tw Cen MT" pitchFamily="34" charset="0"/>
              </a:rPr>
              <a:t>Courtesy: G. Hinton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Deep Learning in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55638" y="273050"/>
            <a:ext cx="7559675" cy="1050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err="1" smtClean="0">
                <a:ea typeface="ＭＳ Ｐゴシック" pitchFamily="34" charset="-128"/>
              </a:rPr>
              <a:t>DeSR</a:t>
            </a:r>
            <a:r>
              <a:rPr lang="en-US" sz="4000" dirty="0" smtClean="0">
                <a:ea typeface="ＭＳ Ｐゴシック" pitchFamily="34" charset="-128"/>
              </a:rPr>
              <a:t>: Dependency Shift Reduce Parser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95325" y="1635125"/>
            <a:ext cx="8183563" cy="471487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Multilanguage statistical transition based dependency parser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Multilayer Perceptron learning (designed with </a:t>
            </a:r>
            <a:r>
              <a:rPr lang="en-US" dirty="0" err="1" smtClean="0">
                <a:ea typeface="ＭＳ Ｐゴシック" pitchFamily="34" charset="-128"/>
              </a:rPr>
              <a:t>Bengio’s</a:t>
            </a:r>
            <a:r>
              <a:rPr lang="en-US" dirty="0" smtClean="0">
                <a:ea typeface="ＭＳ Ｐゴシック" pitchFamily="34" charset="-128"/>
              </a:rPr>
              <a:t> group in Montréal)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Fast linear algorithm</a:t>
            </a:r>
          </a:p>
          <a:p>
            <a:pPr lvl="1" eaLnBrk="1" hangingPunct="1">
              <a:defRPr/>
            </a:pPr>
            <a:r>
              <a:rPr lang="en-US" dirty="0">
                <a:ea typeface="ＭＳ Ｐゴシック" pitchFamily="34" charset="-128"/>
              </a:rPr>
              <a:t>5</a:t>
            </a:r>
            <a:r>
              <a:rPr lang="en-US" dirty="0" smtClean="0">
                <a:ea typeface="ＭＳ Ｐゴシック" pitchFamily="34" charset="-128"/>
              </a:rPr>
              <a:t>0,000 token/sec (single core)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Handles non-</a:t>
            </a:r>
            <a:r>
              <a:rPr lang="en-US" dirty="0" err="1" smtClean="0">
                <a:ea typeface="ＭＳ Ｐゴシック" pitchFamily="34" charset="-128"/>
              </a:rPr>
              <a:t>projectivity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Customizable feature model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Available from: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	http://desr.sourceforge.net/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101574" y="665718"/>
          <a:ext cx="443086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701675"/>
            <a:ext cx="2844800" cy="2187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err="1" smtClean="0"/>
              <a:t>Tanl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smtClean="0"/>
              <a:t>Linguistic</a:t>
            </a:r>
            <a:br>
              <a:rPr lang="en-US" altLang="en-US" dirty="0" smtClean="0"/>
            </a:br>
            <a:r>
              <a:rPr lang="en-US" altLang="en-US" dirty="0" smtClean="0"/>
              <a:t>Pipeline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Language is the most distinctive feature of human intelligence</a:t>
            </a:r>
          </a:p>
          <a:p>
            <a:pPr>
              <a:defRPr/>
            </a:pPr>
            <a:r>
              <a:rPr lang="en-US" dirty="0" smtClean="0"/>
              <a:t>Language shapes thought</a:t>
            </a:r>
          </a:p>
          <a:p>
            <a:pPr>
              <a:defRPr/>
            </a:pPr>
            <a:r>
              <a:rPr lang="en-US" dirty="0" smtClean="0"/>
              <a:t>Emulating language capabilities is a scientific challenge</a:t>
            </a:r>
          </a:p>
          <a:p>
            <a:pPr>
              <a:defRPr/>
            </a:pPr>
            <a:r>
              <a:rPr lang="en-US" dirty="0" smtClean="0"/>
              <a:t>Keystone for intelligent systems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Performance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10.000 words per second</a:t>
            </a:r>
          </a:p>
          <a:p>
            <a:pPr eaLnBrk="1" hangingPunct="1">
              <a:defRPr/>
            </a:pPr>
            <a:r>
              <a:rPr lang="en-US" altLang="en-US" dirty="0" smtClean="0"/>
              <a:t>Accuracy:</a:t>
            </a:r>
          </a:p>
          <a:p>
            <a:pPr lvl="1" eaLnBrk="1" hangingPunct="1">
              <a:defRPr/>
            </a:pPr>
            <a:r>
              <a:rPr lang="en-US" altLang="en-US" dirty="0" smtClean="0"/>
              <a:t>POS: 97,9 %</a:t>
            </a:r>
          </a:p>
          <a:p>
            <a:pPr lvl="1" eaLnBrk="1" hangingPunct="1">
              <a:defRPr/>
            </a:pPr>
            <a:r>
              <a:rPr lang="en-US" altLang="en-US" dirty="0" smtClean="0"/>
              <a:t>Parsing: 85-90 %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84313"/>
            <a:ext cx="3048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087563" y="4257675"/>
            <a:ext cx="5113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3600" b="0"/>
              <a:t>http://tanl.di.unipi.it/it/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Alternative to pipelines: Multi-Task Learning</a:t>
            </a:r>
            <a:endParaRPr lang="ja-JP" altLang="en-US" dirty="0"/>
          </a:p>
        </p:txBody>
      </p:sp>
      <p:pic>
        <p:nvPicPr>
          <p:cNvPr id="36867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54175"/>
            <a:ext cx="66421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Ronan </a:t>
            </a:r>
            <a:r>
              <a:rPr lang="en-US" altLang="ja-JP" dirty="0" err="1"/>
              <a:t>Collobert</a:t>
            </a:r>
            <a:r>
              <a:rPr lang="en-US" altLang="ja-JP" dirty="0"/>
              <a:t> et al. Natural Language Processing (Almost) from Scratch. Journal of Machine Learning Research vol.12 (2011)</a:t>
            </a:r>
            <a:endParaRPr lang="ja-JP" alt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Transforming Words into Feature Vectors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Word </a:t>
            </a:r>
            <a:r>
              <a:rPr lang="en-US" altLang="ja-JP" dirty="0" err="1" smtClean="0"/>
              <a:t>Embeddings</a:t>
            </a:r>
            <a:r>
              <a:rPr lang="en-US" altLang="ja-JP" dirty="0" smtClean="0"/>
              <a:t> after Training for SRL</a:t>
            </a:r>
            <a:endParaRPr lang="ja-JP" altLang="en-US" dirty="0"/>
          </a:p>
        </p:txBody>
      </p:sp>
      <p:pic>
        <p:nvPicPr>
          <p:cNvPr id="4096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24063"/>
            <a:ext cx="84264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4213" y="5475288"/>
            <a:ext cx="8416925" cy="52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neighboring words are </a:t>
            </a:r>
            <a:r>
              <a:rPr lang="en-US" sz="2800" b="1" dirty="0">
                <a:solidFill>
                  <a:srgbClr val="FF0000"/>
                </a:solidFill>
              </a:rPr>
              <a:t>not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semantically related</a:t>
            </a:r>
            <a:endParaRPr lang="en-US" altLang="ja-JP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Language Model based on Acceptability</a:t>
            </a:r>
            <a:endParaRPr lang="ja-JP" altLang="en-US" dirty="0"/>
          </a:p>
        </p:txBody>
      </p:sp>
      <p:pic>
        <p:nvPicPr>
          <p:cNvPr id="41987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638300"/>
            <a:ext cx="90297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3059113" y="1681163"/>
            <a:ext cx="21256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sz="2800"/>
              <a:t>to minimize: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Lots of Unlabeled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dirty="0" smtClean="0"/>
              <a:t>LM1</a:t>
            </a:r>
          </a:p>
          <a:p>
            <a:pPr lvl="1" eaLnBrk="1" hangingPunct="1">
              <a:defRPr/>
            </a:pPr>
            <a:r>
              <a:rPr lang="en-US" altLang="ja-JP" dirty="0" smtClean="0"/>
              <a:t>Wikipedia: 631 M words</a:t>
            </a:r>
          </a:p>
          <a:p>
            <a:pPr lvl="1" eaLnBrk="1" hangingPunct="1">
              <a:defRPr/>
            </a:pPr>
            <a:r>
              <a:rPr lang="en-US" altLang="ja-JP" dirty="0" smtClean="0"/>
              <a:t>order dictionary words by frequency</a:t>
            </a:r>
          </a:p>
          <a:p>
            <a:pPr lvl="1" eaLnBrk="1" hangingPunct="1">
              <a:defRPr/>
            </a:pPr>
            <a:r>
              <a:rPr lang="en-US" altLang="ja-JP" dirty="0" smtClean="0"/>
              <a:t>dictionary size: 100,000</a:t>
            </a:r>
          </a:p>
          <a:p>
            <a:pPr lvl="1" eaLnBrk="1" hangingPunct="1">
              <a:defRPr/>
            </a:pPr>
            <a:r>
              <a:rPr lang="en-US" altLang="ja-JP" dirty="0" smtClean="0"/>
              <a:t>4 weeks of training</a:t>
            </a:r>
          </a:p>
          <a:p>
            <a:pPr eaLnBrk="1" hangingPunct="1">
              <a:defRPr/>
            </a:pPr>
            <a:r>
              <a:rPr lang="en-US" altLang="ja-JP" dirty="0" smtClean="0"/>
              <a:t>LM2</a:t>
            </a:r>
          </a:p>
          <a:p>
            <a:pPr lvl="1" eaLnBrk="1" hangingPunct="1">
              <a:defRPr/>
            </a:pPr>
            <a:r>
              <a:rPr lang="en-US" altLang="ja-JP" dirty="0" smtClean="0"/>
              <a:t>Wikipedia + Reuter = 852 M words</a:t>
            </a:r>
          </a:p>
          <a:p>
            <a:pPr lvl="1" eaLnBrk="1" hangingPunct="1">
              <a:defRPr/>
            </a:pPr>
            <a:r>
              <a:rPr lang="en-US" altLang="ja-JP" dirty="0" smtClean="0"/>
              <a:t>initialized with LM1, dictionary size is 130,000</a:t>
            </a:r>
          </a:p>
          <a:p>
            <a:pPr lvl="1" eaLnBrk="1" hangingPunct="1">
              <a:defRPr/>
            </a:pPr>
            <a:r>
              <a:rPr lang="en-US" altLang="ja-JP" dirty="0" smtClean="0"/>
              <a:t>30,000 additional most frequent Reuters words</a:t>
            </a:r>
          </a:p>
          <a:p>
            <a:pPr lvl="1" eaLnBrk="1" hangingPunct="1">
              <a:defRPr/>
            </a:pPr>
            <a:r>
              <a:rPr lang="en-US" altLang="ja-JP" dirty="0" smtClean="0"/>
              <a:t>3 additional weeks of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Word Embeddings</a:t>
            </a:r>
            <a:endParaRPr lang="ja-JP" altLang="en-US" dirty="0"/>
          </a:p>
        </p:txBody>
      </p:sp>
      <p:pic>
        <p:nvPicPr>
          <p:cNvPr id="44035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625600"/>
            <a:ext cx="90551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27075" y="5475288"/>
            <a:ext cx="8416925" cy="5222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neighboring words are semantically related</a:t>
            </a:r>
            <a:endParaRPr lang="en-US" altLang="ja-JP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Deep Learning Performance</a:t>
            </a:r>
            <a:endParaRPr lang="ja-JP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116013" y="2168525"/>
          <a:ext cx="6840537" cy="14843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8162"/>
                <a:gridCol w="1116088"/>
                <a:gridCol w="1188093"/>
                <a:gridCol w="1080087"/>
                <a:gridCol w="1368107"/>
              </a:tblGrid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Approach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CHUNK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SRL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Best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97.24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94.13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88.76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79.92</a:t>
                      </a:r>
                      <a:endParaRPr lang="en-US" sz="1800" b="1" dirty="0"/>
                    </a:p>
                  </a:txBody>
                  <a:tcPr marL="91437" marR="91437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CNN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96.85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88.82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81.61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51.16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CNN+Embeddings</a:t>
                      </a:r>
                      <a:endParaRPr lang="en-US" sz="1800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97.29</a:t>
                      </a:r>
                      <a:endParaRPr lang="en-US" sz="1800" b="1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94.32</a:t>
                      </a:r>
                      <a:endParaRPr lang="en-US" sz="1800" b="1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89.59</a:t>
                      </a:r>
                      <a:endParaRPr lang="en-US" sz="1800" b="1" dirty="0"/>
                    </a:p>
                  </a:txBody>
                  <a:tcPr marL="91437" marR="91437" marT="45749" marB="4574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74.55</a:t>
                      </a:r>
                    </a:p>
                  </a:txBody>
                  <a:tcPr marL="91437" marR="91437" marT="45749" marB="4574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55650" y="4724400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/>
              <a:t>…and bad airline food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9100"/>
            <a:ext cx="7770813" cy="777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2001 a space Odyssey: 40 years later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08025" y="1747838"/>
            <a:ext cx="7896225" cy="2135187"/>
            <a:chOff x="307057" y="1793867"/>
            <a:chExt cx="7896029" cy="2134317"/>
          </a:xfrm>
        </p:grpSpPr>
        <p:sp>
          <p:nvSpPr>
            <p:cNvPr id="7191" name="TextBox 7"/>
            <p:cNvSpPr txBox="1">
              <a:spLocks noChangeArrowheads="1"/>
            </p:cNvSpPr>
            <p:nvPr/>
          </p:nvSpPr>
          <p:spPr bwMode="auto">
            <a:xfrm>
              <a:off x="307057" y="1793867"/>
              <a:ext cx="19928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Computer chess</a:t>
              </a:r>
            </a:p>
          </p:txBody>
        </p:sp>
        <p:pic>
          <p:nvPicPr>
            <p:cNvPr id="7192" name="Picture 8" descr="32_ches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265" y="1793867"/>
              <a:ext cx="4599821" cy="2134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55650" y="2373313"/>
            <a:ext cx="8012113" cy="1663700"/>
            <a:chOff x="343843" y="2373768"/>
            <a:chExt cx="8012661" cy="1663700"/>
          </a:xfrm>
        </p:grpSpPr>
        <p:sp>
          <p:nvSpPr>
            <p:cNvPr id="7189" name="TextBox 10"/>
            <p:cNvSpPr txBox="1">
              <a:spLocks noChangeArrowheads="1"/>
            </p:cNvSpPr>
            <p:nvPr/>
          </p:nvSpPr>
          <p:spPr bwMode="auto">
            <a:xfrm>
              <a:off x="343843" y="2373768"/>
              <a:ext cx="3288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Audio-video communication</a:t>
              </a:r>
            </a:p>
          </p:txBody>
        </p:sp>
        <p:pic>
          <p:nvPicPr>
            <p:cNvPr id="7190" name="Picture 11" descr="On_Space_Station_V,_Dr._Heywood_Floyd_places_a_videocall_to_his_daughter_on_Ear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04" y="2373768"/>
              <a:ext cx="412750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84213" y="3041650"/>
            <a:ext cx="7046912" cy="2214563"/>
            <a:chOff x="343843" y="3041628"/>
            <a:chExt cx="7047151" cy="2214475"/>
          </a:xfrm>
        </p:grpSpPr>
        <p:sp>
          <p:nvSpPr>
            <p:cNvPr id="7187" name="TextBox 13"/>
            <p:cNvSpPr txBox="1">
              <a:spLocks noChangeArrowheads="1"/>
            </p:cNvSpPr>
            <p:nvPr/>
          </p:nvSpPr>
          <p:spPr bwMode="auto">
            <a:xfrm>
              <a:off x="343843" y="3041628"/>
              <a:ext cx="28007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On board entertainment</a:t>
              </a:r>
            </a:p>
          </p:txBody>
        </p:sp>
        <p:pic>
          <p:nvPicPr>
            <p:cNvPr id="7188" name="Picture 14" descr="IMAG362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708" y="3041628"/>
              <a:ext cx="3928286" cy="22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96913" y="3357563"/>
            <a:ext cx="6970712" cy="2311400"/>
            <a:chOff x="343843" y="3410960"/>
            <a:chExt cx="6971809" cy="2311600"/>
          </a:xfrm>
        </p:grpSpPr>
        <p:sp>
          <p:nvSpPr>
            <p:cNvPr id="7185" name="TextBox 16"/>
            <p:cNvSpPr txBox="1">
              <a:spLocks noChangeArrowheads="1"/>
            </p:cNvSpPr>
            <p:nvPr/>
          </p:nvSpPr>
          <p:spPr bwMode="auto">
            <a:xfrm>
              <a:off x="343843" y="3760119"/>
              <a:ext cx="23006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Computer graphics</a:t>
              </a:r>
            </a:p>
          </p:txBody>
        </p:sp>
        <p:pic>
          <p:nvPicPr>
            <p:cNvPr id="7186" name="Picture 17" descr="hal9000-20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106" y="3410960"/>
              <a:ext cx="4273546" cy="2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684213" y="4343400"/>
            <a:ext cx="8012112" cy="2106613"/>
            <a:chOff x="343843" y="4343970"/>
            <a:chExt cx="8012661" cy="2105432"/>
          </a:xfrm>
        </p:grpSpPr>
        <p:sp>
          <p:nvSpPr>
            <p:cNvPr id="7183" name="TextBox 23"/>
            <p:cNvSpPr txBox="1">
              <a:spLocks noChangeArrowheads="1"/>
            </p:cNvSpPr>
            <p:nvPr/>
          </p:nvSpPr>
          <p:spPr bwMode="auto">
            <a:xfrm>
              <a:off x="343843" y="4343970"/>
              <a:ext cx="17577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Tablet devices</a:t>
              </a:r>
            </a:p>
          </p:txBody>
        </p:sp>
        <p:pic>
          <p:nvPicPr>
            <p:cNvPr id="7184" name="Picture 24" descr="2001clipsamsung-520991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730" y="4392855"/>
              <a:ext cx="4598774" cy="205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3887788" y="1417638"/>
            <a:ext cx="5003800" cy="3187700"/>
          </a:xfrm>
          <a:prstGeom prst="roundRect">
            <a:avLst>
              <a:gd name="adj" fmla="val 759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Technology surpassed the vision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Internet</a:t>
            </a:r>
          </a:p>
          <a:p>
            <a:pPr algn="ctr">
              <a:defRPr/>
            </a:pPr>
            <a:r>
              <a:rPr lang="en-US" dirty="0"/>
              <a:t>The Web</a:t>
            </a:r>
          </a:p>
          <a:p>
            <a:pPr algn="ctr">
              <a:defRPr/>
            </a:pPr>
            <a:r>
              <a:rPr lang="en-US" dirty="0"/>
              <a:t>Smartphones</a:t>
            </a:r>
          </a:p>
          <a:p>
            <a:pPr algn="ctr">
              <a:defRPr/>
            </a:pPr>
            <a:r>
              <a:rPr lang="en-US" dirty="0"/>
              <a:t>Genomics</a:t>
            </a:r>
          </a:p>
          <a:p>
            <a:pPr algn="ctr">
              <a:defRPr/>
            </a:pPr>
            <a:r>
              <a:rPr lang="en-US" dirty="0"/>
              <a:t>Unmanned space exploration</a:t>
            </a:r>
          </a:p>
          <a:p>
            <a:pPr algn="ctr">
              <a:defRPr/>
            </a:pPr>
            <a:r>
              <a:rPr lang="en-US" dirty="0"/>
              <a:t>Home computing</a:t>
            </a:r>
          </a:p>
          <a:p>
            <a:pPr algn="ctr">
              <a:defRPr/>
            </a:pPr>
            <a:r>
              <a:rPr lang="en-US" dirty="0"/>
              <a:t>Big data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950" y="3260725"/>
            <a:ext cx="5003800" cy="3189288"/>
          </a:xfrm>
          <a:prstGeom prst="roundRect">
            <a:avLst>
              <a:gd name="adj" fmla="val 65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00300" y="3979863"/>
            <a:ext cx="1227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Except for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32000" y="4614863"/>
            <a:ext cx="192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Speech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09775" y="5213350"/>
            <a:ext cx="186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Vision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62150" y="5811838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cognition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28" grpId="0" animBg="1"/>
      <p:bldP spid="29" grpId="0" animBg="1"/>
      <p:bldP spid="6" grpId="0"/>
      <p:bldP spid="30" grpId="0"/>
      <p:bldP spid="30" grpId="1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Unreasonable </a:t>
            </a:r>
            <a:r>
              <a:rPr lang="en-US" dirty="0" smtClean="0"/>
              <a:t>Effectiveness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Peter </a:t>
            </a:r>
            <a:r>
              <a:rPr lang="en-US" dirty="0" err="1" smtClean="0"/>
              <a:t>Norvig</a:t>
            </a:r>
            <a:r>
              <a:rPr lang="en-US" dirty="0" smtClean="0"/>
              <a:t>, Fernando Pereira argue with Noam Chomsky</a:t>
            </a:r>
          </a:p>
          <a:p>
            <a:pPr eaLnBrk="1" hangingPunct="1">
              <a:defRPr/>
            </a:pPr>
            <a:r>
              <a:rPr lang="en-US" dirty="0" smtClean="0"/>
              <a:t>Chomsky dismisses statistical approaches as “non scientific”: without a mathematical model there is no understanding</a:t>
            </a:r>
          </a:p>
          <a:p>
            <a:pPr eaLnBrk="1" hangingPunct="1">
              <a:defRPr/>
            </a:pPr>
            <a:r>
              <a:rPr lang="en-US" dirty="0" err="1" smtClean="0"/>
              <a:t>Norvig</a:t>
            </a:r>
            <a:r>
              <a:rPr lang="en-US" dirty="0" smtClean="0"/>
              <a:t> &amp; Pereira counter with the fact that models are often abstractions that dismiss lots of special or border cases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Machine Translation</a:t>
            </a:r>
            <a:endParaRPr lang="en-US" dirty="0"/>
          </a:p>
        </p:txBody>
      </p:sp>
      <p:graphicFrame>
        <p:nvGraphicFramePr>
          <p:cNvPr id="47107" name="Content Placeholder 3"/>
          <p:cNvGraphicFramePr>
            <a:graphicFrameLocks noGrp="1"/>
          </p:cNvGraphicFramePr>
          <p:nvPr>
            <p:ph idx="1"/>
          </p:nvPr>
        </p:nvGraphicFramePr>
        <p:xfrm>
          <a:off x="1425575" y="1647825"/>
          <a:ext cx="7083425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7" r:id="rId3" imgW="7084166" imgH="3633531" progId="Excel.Chart.8">
                  <p:embed/>
                </p:oleObj>
              </mc:Choice>
              <mc:Fallback>
                <p:oleObj r:id="rId3" imgW="7084166" imgH="3633531" progId="Excel.Char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1647825"/>
                        <a:ext cx="7083425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8888" y="5487988"/>
            <a:ext cx="73088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Arabic to English, five-gram language models, of varying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Deep </a:t>
            </a:r>
            <a:r>
              <a:rPr lang="en-US" dirty="0" err="1" smtClean="0"/>
              <a:t>vs</a:t>
            </a:r>
            <a:r>
              <a:rPr lang="en-US" dirty="0" smtClean="0"/>
              <a:t> Shallow Analysis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Shallow Analysis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98500" y="1636713"/>
            <a:ext cx="8229600" cy="4852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Tagging:</a:t>
            </a:r>
          </a:p>
          <a:p>
            <a:pPr lvl="1" eaLnBrk="1" hangingPunct="1">
              <a:defRPr/>
            </a:pPr>
            <a:r>
              <a:rPr lang="en-US" altLang="en-US" dirty="0" smtClean="0"/>
              <a:t>Part of Speech</a:t>
            </a:r>
          </a:p>
          <a:p>
            <a:pPr lvl="1" eaLnBrk="1" hangingPunct="1">
              <a:defRPr/>
            </a:pPr>
            <a:r>
              <a:rPr lang="en-US" altLang="en-US" dirty="0" smtClean="0"/>
              <a:t>Named Entity Recognition</a:t>
            </a:r>
          </a:p>
          <a:p>
            <a:pPr eaLnBrk="1" hangingPunct="1">
              <a:defRPr/>
            </a:pPr>
            <a:r>
              <a:rPr lang="en-US" altLang="en-US" dirty="0" smtClean="0"/>
              <a:t>Classification and clustering</a:t>
            </a:r>
          </a:p>
          <a:p>
            <a:pPr eaLnBrk="1" hangingPunct="1">
              <a:defRPr/>
            </a:pPr>
            <a:r>
              <a:rPr lang="en-US" altLang="en-US" dirty="0" smtClean="0"/>
              <a:t>Summarization</a:t>
            </a:r>
          </a:p>
          <a:p>
            <a:pPr eaLnBrk="1" hangingPunct="1">
              <a:defRPr/>
            </a:pPr>
            <a:r>
              <a:rPr lang="en-US" altLang="en-US" dirty="0" smtClean="0"/>
              <a:t>Machine Translation</a:t>
            </a:r>
          </a:p>
          <a:p>
            <a:pPr eaLnBrk="1" hangingPunct="1">
              <a:defRPr/>
            </a:pPr>
            <a:r>
              <a:rPr lang="en-US" altLang="en-US" dirty="0" smtClean="0"/>
              <a:t>Sentiment Analysis (sort of)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Deep analysis required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Parsing</a:t>
            </a:r>
          </a:p>
          <a:p>
            <a:pPr eaLnBrk="1" hangingPunct="1">
              <a:defRPr/>
            </a:pPr>
            <a:r>
              <a:rPr lang="en-US" altLang="en-US" dirty="0" smtClean="0"/>
              <a:t>Word Sense Disambiguation</a:t>
            </a:r>
          </a:p>
          <a:p>
            <a:pPr eaLnBrk="1" hangingPunct="1">
              <a:defRPr/>
            </a:pPr>
            <a:r>
              <a:rPr lang="en-US" altLang="en-US" dirty="0" err="1" smtClean="0"/>
              <a:t>Anafora</a:t>
            </a:r>
            <a:r>
              <a:rPr lang="en-US" altLang="en-US" dirty="0" smtClean="0"/>
              <a:t> Resolution</a:t>
            </a:r>
          </a:p>
          <a:p>
            <a:pPr eaLnBrk="1" hangingPunct="1">
              <a:defRPr/>
            </a:pPr>
            <a:r>
              <a:rPr lang="en-US" altLang="en-US" dirty="0" smtClean="0"/>
              <a:t>Information Extraction</a:t>
            </a:r>
          </a:p>
          <a:p>
            <a:pPr eaLnBrk="1" hangingPunct="1">
              <a:defRPr/>
            </a:pPr>
            <a:r>
              <a:rPr lang="en-US" altLang="en-US" dirty="0" smtClean="0"/>
              <a:t>Sentiment Analysis</a:t>
            </a:r>
          </a:p>
          <a:p>
            <a:pPr eaLnBrk="1" hangingPunct="1">
              <a:defRPr/>
            </a:pPr>
            <a:r>
              <a:rPr lang="en-US" altLang="en-US" dirty="0" smtClean="0"/>
              <a:t>Text Entailment</a:t>
            </a:r>
          </a:p>
          <a:p>
            <a:pPr eaLnBrk="1" hangingPunct="1">
              <a:defRPr/>
            </a:pPr>
            <a:r>
              <a:rPr lang="en-US" altLang="en-US" dirty="0" smtClean="0"/>
              <a:t>Question Answering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Deep Analysis for Sentiment Analysis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09613" y="1600200"/>
            <a:ext cx="7931150" cy="4525963"/>
          </a:xfrm>
        </p:spPr>
        <p:txBody>
          <a:bodyPr/>
          <a:lstStyle/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err="1" smtClean="0"/>
              <a:t>L’iPhone</a:t>
            </a:r>
            <a:r>
              <a:rPr lang="en-US" altLang="en-US" dirty="0" smtClean="0"/>
              <a:t> è </a:t>
            </a:r>
            <a:r>
              <a:rPr lang="en-US" altLang="en-US" dirty="0" err="1" smtClean="0"/>
              <a:t>il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preferito</a:t>
            </a:r>
            <a:endParaRPr lang="en-US" altLang="en-US" dirty="0" smtClean="0"/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smtClean="0"/>
              <a:t>Android è </a:t>
            </a:r>
            <a:r>
              <a:rPr lang="en-US" altLang="en-US" dirty="0" err="1" smtClean="0"/>
              <a:t>preferito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all’iPhone</a:t>
            </a:r>
            <a:endParaRPr lang="en-US" altLang="en-US" dirty="0" smtClean="0"/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smtClean="0"/>
              <a:t>Android è </a:t>
            </a:r>
            <a:r>
              <a:rPr lang="en-US" altLang="en-US" dirty="0" err="1" smtClean="0"/>
              <a:t>meno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preferito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dell’iPhone</a:t>
            </a:r>
            <a:endParaRPr lang="en-US" altLang="en-US" dirty="0" smtClean="0"/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smtClean="0"/>
              <a:t>Il </a:t>
            </a:r>
            <a:r>
              <a:rPr lang="en-US" altLang="en-US" dirty="0" err="1" smtClean="0"/>
              <a:t>gioco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preferito</a:t>
            </a:r>
            <a:r>
              <a:rPr lang="en-US" altLang="en-US" dirty="0" smtClean="0"/>
              <a:t> per Android</a:t>
            </a:r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smtClean="0"/>
              <a:t>Android è </a:t>
            </a:r>
            <a:r>
              <a:rPr lang="en-US" altLang="en-US" dirty="0" err="1" smtClean="0"/>
              <a:t>l’obiettivo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preferito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pirati</a:t>
            </a:r>
            <a:endParaRPr lang="en-US" altLang="en-US" dirty="0" smtClean="0"/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 smtClean="0"/>
              <a:t>Lo </a:t>
            </a:r>
            <a:r>
              <a:rPr lang="en-US" altLang="en-US" dirty="0" err="1" smtClean="0"/>
              <a:t>schermo</a:t>
            </a:r>
            <a:r>
              <a:rPr lang="en-US" altLang="en-US" dirty="0" smtClean="0"/>
              <a:t> non è </a:t>
            </a:r>
            <a:r>
              <a:rPr lang="en-US" altLang="en-US" dirty="0" err="1" smtClean="0"/>
              <a:t>tanto</a:t>
            </a:r>
            <a:r>
              <a:rPr lang="en-US" altLang="en-US" dirty="0" smtClean="0"/>
              <a:t> bello</a:t>
            </a:r>
          </a:p>
          <a:p>
            <a:pPr marL="450850" indent="-4508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2268538" y="1844675"/>
            <a:ext cx="122555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816350" y="2457450"/>
            <a:ext cx="43180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2087563" y="2492375"/>
            <a:ext cx="32385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2087563" y="3105150"/>
            <a:ext cx="32385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4787900" y="3105150"/>
            <a:ext cx="720725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755650" y="5048250"/>
            <a:ext cx="43180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35263" y="5048250"/>
            <a:ext cx="973137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55650" y="1844675"/>
            <a:ext cx="32385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719138" y="3789363"/>
            <a:ext cx="323850" cy="36036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3402013" y="3752850"/>
            <a:ext cx="630237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2051050" y="4400550"/>
            <a:ext cx="504825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5400675" y="4400550"/>
            <a:ext cx="539750" cy="3603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Syntax Tree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4932363" y="3500438"/>
            <a:ext cx="814387" cy="554037"/>
          </a:xfrm>
          <a:custGeom>
            <a:avLst/>
            <a:gdLst>
              <a:gd name="T0" fmla="*/ 1635480347 w 600"/>
              <a:gd name="T1" fmla="*/ 785625289 h 360"/>
              <a:gd name="T2" fmla="*/ 16354803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sz="1600" dirty="0"/>
              <a:t>COMP</a:t>
            </a: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87450" y="3429000"/>
            <a:ext cx="974725" cy="635000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SUBJ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H="1">
            <a:off x="5867400" y="3500438"/>
            <a:ext cx="720725" cy="547687"/>
          </a:xfrm>
          <a:custGeom>
            <a:avLst/>
            <a:gdLst>
              <a:gd name="T0" fmla="*/ 2147483647 w 600"/>
              <a:gd name="T1" fmla="*/ 1300409560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1300409560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sz="1400" dirty="0"/>
              <a:t>PREP</a:t>
            </a:r>
            <a:endParaRPr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H="1">
            <a:off x="3646488" y="3536950"/>
            <a:ext cx="1055687" cy="531813"/>
          </a:xfrm>
          <a:custGeom>
            <a:avLst/>
            <a:gdLst>
              <a:gd name="T0" fmla="*/ 783869367 w 600"/>
              <a:gd name="T1" fmla="*/ 785625289 h 360"/>
              <a:gd name="T2" fmla="*/ 78386936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MOD</a:t>
            </a: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 flipH="1">
            <a:off x="6767513" y="3500438"/>
            <a:ext cx="885825" cy="531812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MOD</a:t>
            </a: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flipH="1">
            <a:off x="2390775" y="2954338"/>
            <a:ext cx="1065213" cy="1158875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  <a:gd name="connsiteX0" fmla="*/ 10000 w 10000"/>
              <a:gd name="connsiteY0" fmla="*/ 10000 h 10442"/>
              <a:gd name="connsiteX1" fmla="*/ 10000 w 10000"/>
              <a:gd name="connsiteY1" fmla="*/ 0 h 10442"/>
              <a:gd name="connsiteX2" fmla="*/ 0 w 10000"/>
              <a:gd name="connsiteY2" fmla="*/ 0 h 10442"/>
              <a:gd name="connsiteX3" fmla="*/ 0 w 10000"/>
              <a:gd name="connsiteY3" fmla="*/ 10442 h 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442">
                <a:moveTo>
                  <a:pt x="10000" y="10000"/>
                </a:moveTo>
                <a:lnTo>
                  <a:pt x="10000" y="0"/>
                </a:lnTo>
                <a:lnTo>
                  <a:pt x="0" y="0"/>
                </a:lnTo>
                <a:lnTo>
                  <a:pt x="0" y="10442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0" rIns="0"/>
          <a:lstStyle/>
          <a:p>
            <a:pPr algn="ctr">
              <a:defRPr/>
            </a:pPr>
            <a:r>
              <a:rPr lang="en-US" dirty="0"/>
              <a:t>PRED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2501900" y="3573463"/>
            <a:ext cx="774700" cy="525462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  <a:gd name="connsiteX0" fmla="*/ 10000 w 10000"/>
              <a:gd name="connsiteY0" fmla="*/ 10000 h 10442"/>
              <a:gd name="connsiteX1" fmla="*/ 10000 w 10000"/>
              <a:gd name="connsiteY1" fmla="*/ 0 h 10442"/>
              <a:gd name="connsiteX2" fmla="*/ 0 w 10000"/>
              <a:gd name="connsiteY2" fmla="*/ 0 h 10442"/>
              <a:gd name="connsiteX3" fmla="*/ 0 w 10000"/>
              <a:gd name="connsiteY3" fmla="*/ 10442 h 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442">
                <a:moveTo>
                  <a:pt x="10000" y="10000"/>
                </a:moveTo>
                <a:lnTo>
                  <a:pt x="10000" y="0"/>
                </a:lnTo>
                <a:lnTo>
                  <a:pt x="0" y="0"/>
                </a:lnTo>
                <a:lnTo>
                  <a:pt x="0" y="10442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2270125" y="2389188"/>
            <a:ext cx="860425" cy="1697037"/>
          </a:xfrm>
          <a:custGeom>
            <a:avLst/>
            <a:gdLst>
              <a:gd name="T0" fmla="*/ 241934981 w 600"/>
              <a:gd name="T1" fmla="*/ 399872842 h 360"/>
              <a:gd name="T2" fmla="*/ 241934981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  <a:gd name="connsiteX0" fmla="*/ 10000 w 10000"/>
              <a:gd name="connsiteY0" fmla="*/ 10000 h 29655"/>
              <a:gd name="connsiteX1" fmla="*/ 10000 w 10000"/>
              <a:gd name="connsiteY1" fmla="*/ 0 h 29655"/>
              <a:gd name="connsiteX2" fmla="*/ 0 w 10000"/>
              <a:gd name="connsiteY2" fmla="*/ 0 h 29655"/>
              <a:gd name="connsiteX3" fmla="*/ 297 w 10000"/>
              <a:gd name="connsiteY3" fmla="*/ 29655 h 29655"/>
              <a:gd name="connsiteX0" fmla="*/ 10000 w 10000"/>
              <a:gd name="connsiteY0" fmla="*/ 172 h 29655"/>
              <a:gd name="connsiteX1" fmla="*/ 10000 w 10000"/>
              <a:gd name="connsiteY1" fmla="*/ 0 h 29655"/>
              <a:gd name="connsiteX2" fmla="*/ 0 w 10000"/>
              <a:gd name="connsiteY2" fmla="*/ 0 h 29655"/>
              <a:gd name="connsiteX3" fmla="*/ 297 w 10000"/>
              <a:gd name="connsiteY3" fmla="*/ 29655 h 29655"/>
              <a:gd name="connsiteX0" fmla="*/ 10000 w 10000"/>
              <a:gd name="connsiteY0" fmla="*/ 172 h 29655"/>
              <a:gd name="connsiteX1" fmla="*/ 10000 w 10000"/>
              <a:gd name="connsiteY1" fmla="*/ 0 h 29655"/>
              <a:gd name="connsiteX2" fmla="*/ 0 w 10000"/>
              <a:gd name="connsiteY2" fmla="*/ 0 h 29655"/>
              <a:gd name="connsiteX3" fmla="*/ 0 w 10000"/>
              <a:gd name="connsiteY3" fmla="*/ 29655 h 2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29655">
                <a:moveTo>
                  <a:pt x="10000" y="172"/>
                </a:moveTo>
                <a:lnTo>
                  <a:pt x="10000" y="0"/>
                </a:lnTo>
                <a:lnTo>
                  <a:pt x="0" y="0"/>
                </a:lnTo>
                <a:lnTo>
                  <a:pt x="0" y="29655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ROOT</a:t>
            </a:r>
          </a:p>
        </p:txBody>
      </p:sp>
      <p:sp>
        <p:nvSpPr>
          <p:cNvPr id="52235" name="TextBox 13"/>
          <p:cNvSpPr txBox="1">
            <a:spLocks noChangeArrowheads="1"/>
          </p:cNvSpPr>
          <p:nvPr/>
        </p:nvSpPr>
        <p:spPr bwMode="auto">
          <a:xfrm>
            <a:off x="719138" y="4113213"/>
            <a:ext cx="796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b="0"/>
              <a:t>Android è l’ obiettivo preferito dai pirati informatici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Analisi profonda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Parte dall’albero sintattico</a:t>
            </a:r>
          </a:p>
          <a:p>
            <a:pPr eaLnBrk="1" hangingPunct="1">
              <a:defRPr/>
            </a:pPr>
            <a:r>
              <a:rPr lang="en-US" altLang="en-US" smtClean="0"/>
              <a:t>Identifica menzioni e relazioni</a:t>
            </a:r>
          </a:p>
          <a:p>
            <a:pPr eaLnBrk="1" hangingPunct="1">
              <a:defRPr/>
            </a:pPr>
            <a:r>
              <a:rPr lang="en-US" altLang="en-US" smtClean="0"/>
              <a:t>Applica filtri</a:t>
            </a:r>
          </a:p>
          <a:p>
            <a:pPr eaLnBrk="1" hangingPunct="1">
              <a:defRPr/>
            </a:pPr>
            <a:r>
              <a:rPr lang="en-US" altLang="en-US" smtClean="0"/>
              <a:t>Assegna punteggio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Example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9138" y="3355975"/>
            <a:ext cx="8229600" cy="3276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Mention 1: </a:t>
            </a:r>
            <a:r>
              <a:rPr lang="en-US" i="1" dirty="0" err="1" smtClean="0"/>
              <a:t>il</a:t>
            </a:r>
            <a:r>
              <a:rPr lang="en-US" i="1" dirty="0" smtClean="0"/>
              <a:t> </a:t>
            </a:r>
            <a:r>
              <a:rPr lang="en-US" i="1" dirty="0" err="1" smtClean="0"/>
              <a:t>prezzo</a:t>
            </a:r>
            <a:r>
              <a:rPr lang="en-US" i="1" dirty="0" smtClean="0"/>
              <a:t> è </a:t>
            </a:r>
            <a:r>
              <a:rPr lang="en-US" i="1" dirty="0" err="1" smtClean="0"/>
              <a:t>elevato</a:t>
            </a:r>
            <a:endParaRPr lang="en-US" i="1" dirty="0" smtClean="0"/>
          </a:p>
          <a:p>
            <a:pPr lvl="1" eaLnBrk="1" hangingPunct="1">
              <a:defRPr/>
            </a:pPr>
            <a:r>
              <a:rPr lang="en-US" dirty="0" smtClean="0"/>
              <a:t>Concept: </a:t>
            </a:r>
            <a:r>
              <a:rPr lang="en-US" dirty="0" err="1" smtClean="0"/>
              <a:t>prezzo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Attribute: </a:t>
            </a:r>
            <a:r>
              <a:rPr lang="en-US" dirty="0" err="1" smtClean="0"/>
              <a:t>elevato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Value: -1.00</a:t>
            </a:r>
          </a:p>
          <a:p>
            <a:pPr eaLnBrk="1" hangingPunct="1">
              <a:defRPr/>
            </a:pPr>
            <a:r>
              <a:rPr lang="en-US" dirty="0" smtClean="0"/>
              <a:t>Mention 2: </a:t>
            </a:r>
            <a:r>
              <a:rPr lang="en-US" i="1" dirty="0" smtClean="0"/>
              <a:t>la </a:t>
            </a:r>
            <a:r>
              <a:rPr lang="en-US" i="1" dirty="0" err="1" smtClean="0"/>
              <a:t>qualità</a:t>
            </a:r>
            <a:r>
              <a:rPr lang="en-US" i="1" dirty="0" smtClean="0"/>
              <a:t> è </a:t>
            </a:r>
            <a:r>
              <a:rPr lang="en-US" i="1" dirty="0" err="1" smtClean="0"/>
              <a:t>notevole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Concept: </a:t>
            </a:r>
            <a:r>
              <a:rPr lang="en-US" dirty="0" err="1" smtClean="0"/>
              <a:t>qualità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Attribute: </a:t>
            </a:r>
            <a:r>
              <a:rPr lang="en-US" dirty="0" err="1" smtClean="0"/>
              <a:t>elevato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Value: +4.00</a:t>
            </a: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076825" y="2141538"/>
            <a:ext cx="669925" cy="554037"/>
          </a:xfrm>
          <a:custGeom>
            <a:avLst/>
            <a:gdLst>
              <a:gd name="T0" fmla="*/ 1635480347 w 600"/>
              <a:gd name="T1" fmla="*/ 785625289 h 360"/>
              <a:gd name="T2" fmla="*/ 16354803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016125" y="2046288"/>
            <a:ext cx="793750" cy="635000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SUBJ</a:t>
            </a: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867400" y="2147888"/>
            <a:ext cx="684213" cy="547687"/>
          </a:xfrm>
          <a:custGeom>
            <a:avLst/>
            <a:gdLst>
              <a:gd name="T0" fmla="*/ 2147483647 w 600"/>
              <a:gd name="T1" fmla="*/ 1300409560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1300409560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SUBJ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H="1">
            <a:off x="2916238" y="1687513"/>
            <a:ext cx="1692275" cy="1003300"/>
          </a:xfrm>
          <a:custGeom>
            <a:avLst/>
            <a:gdLst>
              <a:gd name="T0" fmla="*/ 783869367 w 600"/>
              <a:gd name="T1" fmla="*/ 785625289 h 360"/>
              <a:gd name="T2" fmla="*/ 78386936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CONJ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flipH="1">
            <a:off x="6767513" y="2163763"/>
            <a:ext cx="885825" cy="531812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>
              <a:defRPr/>
            </a:pPr>
            <a:r>
              <a:rPr lang="en-US" dirty="0"/>
              <a:t>PRED</a:t>
            </a: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4703763" y="1687513"/>
            <a:ext cx="1955800" cy="1050925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  <a:gd name="connsiteX0" fmla="*/ 10000 w 10000"/>
              <a:gd name="connsiteY0" fmla="*/ 10000 h 10442"/>
              <a:gd name="connsiteX1" fmla="*/ 10000 w 10000"/>
              <a:gd name="connsiteY1" fmla="*/ 0 h 10442"/>
              <a:gd name="connsiteX2" fmla="*/ 0 w 10000"/>
              <a:gd name="connsiteY2" fmla="*/ 0 h 10442"/>
              <a:gd name="connsiteX3" fmla="*/ 0 w 10000"/>
              <a:gd name="connsiteY3" fmla="*/ 10442 h 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442">
                <a:moveTo>
                  <a:pt x="10000" y="10000"/>
                </a:moveTo>
                <a:lnTo>
                  <a:pt x="10000" y="0"/>
                </a:lnTo>
                <a:lnTo>
                  <a:pt x="0" y="0"/>
                </a:lnTo>
                <a:lnTo>
                  <a:pt x="0" y="10442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0" rIns="0"/>
          <a:lstStyle/>
          <a:p>
            <a:pPr algn="ctr">
              <a:defRPr/>
            </a:pPr>
            <a:r>
              <a:rPr lang="en-US" dirty="0"/>
              <a:t>PRED</a:t>
            </a: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 flipH="1">
            <a:off x="3033713" y="2185988"/>
            <a:ext cx="530225" cy="525462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  <a:gd name="connsiteX0" fmla="*/ 10000 w 10000"/>
              <a:gd name="connsiteY0" fmla="*/ 10000 h 10442"/>
              <a:gd name="connsiteX1" fmla="*/ 10000 w 10000"/>
              <a:gd name="connsiteY1" fmla="*/ 0 h 10442"/>
              <a:gd name="connsiteX2" fmla="*/ 0 w 10000"/>
              <a:gd name="connsiteY2" fmla="*/ 0 h 10442"/>
              <a:gd name="connsiteX3" fmla="*/ 0 w 10000"/>
              <a:gd name="connsiteY3" fmla="*/ 10442 h 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442">
                <a:moveTo>
                  <a:pt x="10000" y="10000"/>
                </a:moveTo>
                <a:lnTo>
                  <a:pt x="10000" y="0"/>
                </a:lnTo>
                <a:lnTo>
                  <a:pt x="0" y="0"/>
                </a:lnTo>
                <a:lnTo>
                  <a:pt x="0" y="10442"/>
                </a:lnTo>
              </a:path>
            </a:pathLst>
          </a:custGeom>
          <a:ln w="444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83" name="TextBox 11"/>
          <p:cNvSpPr txBox="1">
            <a:spLocks noChangeArrowheads="1"/>
          </p:cNvSpPr>
          <p:nvPr/>
        </p:nvSpPr>
        <p:spPr bwMode="auto">
          <a:xfrm>
            <a:off x="719138" y="2725738"/>
            <a:ext cx="796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b="0"/>
              <a:t>Il prezzo è elevato ma la qualità è notevole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WebSays + Tiscali</a:t>
            </a:r>
          </a:p>
        </p:txBody>
      </p:sp>
      <p:pic>
        <p:nvPicPr>
          <p:cNvPr id="4" name="Picture 3" descr="https://photos-1.dropbox.com/t/0/AAAoKYsVu2jNpdroNtgzDf4ZadwQa7sciqKrWvY6cGGp7A/10/10804296/jpeg/32x32/2/1362175200/0/2/tiscali-netsentiment.jpg_415368877.jpg/xNTPvWB5CzPd1TpsDJwhsDyOCw1WUVZ-vWjfqjep-Zw?size=1024x768&amp;size_mode=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700213"/>
            <a:ext cx="7272338" cy="48244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88125" y="5795963"/>
            <a:ext cx="1512888" cy="36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17/1/2013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Speech technology in 2001: the vision</a:t>
            </a:r>
            <a:endParaRPr lang="en-US" dirty="0"/>
          </a:p>
        </p:txBody>
      </p:sp>
      <p:pic>
        <p:nvPicPr>
          <p:cNvPr id="4" name="DoYoReadMeH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4191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Brexit Referendum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8" y="2780928"/>
            <a:ext cx="3642676" cy="264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43" y="3032410"/>
            <a:ext cx="3330229" cy="2392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596" y="2060848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Predicted by Web Analysis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01847" y="2060848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Exit Polls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6036887"/>
            <a:ext cx="297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http://www.sense-eu.info/</a:t>
            </a:r>
          </a:p>
        </p:txBody>
      </p:sp>
    </p:spTree>
    <p:extLst>
      <p:ext uri="{BB962C8B-B14F-4D97-AF65-F5344CB8AC3E}">
        <p14:creationId xmlns:p14="http://schemas.microsoft.com/office/powerpoint/2010/main" val="33413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Potential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err="1" smtClean="0"/>
              <a:t>Individuazione</a:t>
            </a:r>
            <a:r>
              <a:rPr lang="en-US" dirty="0" smtClean="0"/>
              <a:t> di </a:t>
            </a:r>
            <a:r>
              <a:rPr lang="en-US" dirty="0" err="1" smtClean="0"/>
              <a:t>entità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Estrazione</a:t>
            </a:r>
            <a:r>
              <a:rPr lang="en-US" dirty="0" smtClean="0"/>
              <a:t> di </a:t>
            </a:r>
            <a:r>
              <a:rPr lang="en-US" dirty="0" err="1" smtClean="0"/>
              <a:t>concetti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Estrazione</a:t>
            </a:r>
            <a:r>
              <a:rPr lang="en-US" dirty="0" smtClean="0"/>
              <a:t> di </a:t>
            </a:r>
            <a:r>
              <a:rPr lang="en-US" dirty="0" err="1" smtClean="0"/>
              <a:t>eventi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i </a:t>
            </a:r>
            <a:r>
              <a:rPr lang="en-US" dirty="0" err="1" smtClean="0"/>
              <a:t>Sentimenti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Classificazione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Intenzione</a:t>
            </a:r>
            <a:r>
              <a:rPr lang="en-US" dirty="0" smtClean="0"/>
              <a:t> di </a:t>
            </a:r>
            <a:r>
              <a:rPr lang="en-US" dirty="0" err="1" smtClean="0"/>
              <a:t>acquisto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Raccomandazione</a:t>
            </a:r>
            <a:r>
              <a:rPr lang="en-US" dirty="0" smtClean="0"/>
              <a:t> 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Supporto</a:t>
            </a:r>
            <a:r>
              <a:rPr lang="en-US" dirty="0" smtClean="0"/>
              <a:t> al </a:t>
            </a:r>
            <a:r>
              <a:rPr lang="en-US" dirty="0" err="1" smtClean="0"/>
              <a:t>cliente</a:t>
            </a:r>
            <a:r>
              <a:rPr lang="en-US" dirty="0" smtClean="0"/>
              <a:t> (CRM)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Individuazione</a:t>
            </a:r>
            <a:r>
              <a:rPr lang="en-US" dirty="0" smtClean="0"/>
              <a:t> di </a:t>
            </a:r>
            <a:r>
              <a:rPr lang="en-US" dirty="0" err="1" smtClean="0"/>
              <a:t>interessi</a:t>
            </a: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semantica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Data Needed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Data are an asset</a:t>
            </a:r>
          </a:p>
          <a:p>
            <a:pPr lvl="1" eaLnBrk="1" hangingPunct="1">
              <a:defRPr/>
            </a:pPr>
            <a:r>
              <a:rPr lang="en-US" altLang="en-US" dirty="0" smtClean="0"/>
              <a:t>Not just content from publishers</a:t>
            </a:r>
          </a:p>
          <a:p>
            <a:pPr lvl="1" eaLnBrk="1" hangingPunct="1">
              <a:defRPr/>
            </a:pPr>
            <a:r>
              <a:rPr lang="en-US" altLang="en-US" dirty="0" smtClean="0"/>
              <a:t>User generated content</a:t>
            </a:r>
          </a:p>
          <a:p>
            <a:pPr lvl="1" eaLnBrk="1" hangingPunct="1">
              <a:defRPr/>
            </a:pPr>
            <a:r>
              <a:rPr lang="en-US" altLang="en-US" dirty="0" smtClean="0"/>
              <a:t>Usage data</a:t>
            </a:r>
          </a:p>
          <a:p>
            <a:pPr lvl="1" eaLnBrk="1" hangingPunct="1">
              <a:defRPr/>
            </a:pPr>
            <a:r>
              <a:rPr lang="en-US" altLang="en-US" dirty="0" smtClean="0"/>
              <a:t>Social interaction</a:t>
            </a:r>
          </a:p>
          <a:p>
            <a:pPr eaLnBrk="1" hangingPunct="1">
              <a:defRPr/>
            </a:pPr>
            <a:r>
              <a:rPr lang="en-US" altLang="en-US" dirty="0" smtClean="0"/>
              <a:t>A few companies own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Big data, Big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Google </a:t>
            </a:r>
            <a:r>
              <a:rPr lang="en-US" dirty="0" err="1" smtClean="0"/>
              <a:t>DistrBelief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Cluster capable of simulating 100 billion connections</a:t>
            </a:r>
          </a:p>
          <a:p>
            <a:pPr lvl="1" eaLnBrk="1" hangingPunct="1">
              <a:defRPr/>
            </a:pPr>
            <a:r>
              <a:rPr lang="en-US" dirty="0" smtClean="0"/>
              <a:t>Used to learn unsupervised image classification</a:t>
            </a:r>
          </a:p>
          <a:p>
            <a:pPr lvl="1" eaLnBrk="1" hangingPunct="1">
              <a:defRPr/>
            </a:pPr>
            <a:r>
              <a:rPr lang="en-US" dirty="0" smtClean="0"/>
              <a:t>Used to produce tiny ASR model</a:t>
            </a:r>
          </a:p>
          <a:p>
            <a:pPr eaLnBrk="1" hangingPunct="1">
              <a:defRPr/>
            </a:pPr>
            <a:r>
              <a:rPr lang="en-US" dirty="0" smtClean="0"/>
              <a:t>Similar basic capability for processing image, audio and language</a:t>
            </a:r>
          </a:p>
          <a:p>
            <a:pPr eaLnBrk="1" hangingPunct="1">
              <a:defRPr/>
            </a:pPr>
            <a:r>
              <a:rPr lang="en-US" dirty="0" smtClean="0"/>
              <a:t>European FET Brain project</a:t>
            </a:r>
          </a:p>
          <a:p>
            <a:pPr eaLnBrk="1" hangingPunct="1">
              <a:defRPr/>
            </a:pPr>
            <a:r>
              <a:rPr lang="en-US" dirty="0" smtClean="0"/>
              <a:t>Biologically inspired solutions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 Real Language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Most successful application are self referential: input text, output text</a:t>
            </a:r>
          </a:p>
          <a:p>
            <a:pPr eaLnBrk="1" hangingPunct="1">
              <a:defRPr/>
            </a:pPr>
            <a:r>
              <a:rPr lang="en-US" dirty="0" smtClean="0"/>
              <a:t>Examples:</a:t>
            </a:r>
          </a:p>
          <a:p>
            <a:pPr lvl="1" eaLnBrk="1" hangingPunct="1">
              <a:defRPr/>
            </a:pPr>
            <a:r>
              <a:rPr lang="it-IT" dirty="0" smtClean="0"/>
              <a:t>machine </a:t>
            </a:r>
            <a:r>
              <a:rPr lang="it-IT" dirty="0" err="1" smtClean="0"/>
              <a:t>translation</a:t>
            </a:r>
            <a:endParaRPr lang="it-IT" dirty="0" smtClean="0"/>
          </a:p>
          <a:p>
            <a:pPr lvl="1" eaLnBrk="1" hangingPunct="1">
              <a:defRPr/>
            </a:pPr>
            <a:r>
              <a:rPr lang="it-IT" dirty="0" err="1"/>
              <a:t>tasks</a:t>
            </a:r>
            <a:r>
              <a:rPr lang="it-IT" dirty="0"/>
              <a:t> </a:t>
            </a:r>
            <a:r>
              <a:rPr lang="it-IT" dirty="0" err="1" smtClean="0"/>
              <a:t>reducible</a:t>
            </a:r>
            <a:r>
              <a:rPr lang="it-IT" dirty="0" smtClean="0"/>
              <a:t> to </a:t>
            </a:r>
            <a:r>
              <a:rPr lang="it-IT" dirty="0" err="1" smtClean="0"/>
              <a:t>classification</a:t>
            </a:r>
            <a:r>
              <a:rPr lang="it-IT" dirty="0" smtClean="0"/>
              <a:t>:</a:t>
            </a:r>
          </a:p>
          <a:p>
            <a:pPr lvl="2" algn="just" eaLnBrk="1" hangingPunct="1">
              <a:defRPr/>
            </a:pPr>
            <a:r>
              <a:rPr lang="it-IT" dirty="0" err="1" smtClean="0"/>
              <a:t>tagging</a:t>
            </a:r>
            <a:endParaRPr lang="it-IT" dirty="0" smtClean="0"/>
          </a:p>
          <a:p>
            <a:pPr lvl="2" algn="just" eaLnBrk="1" hangingPunct="1">
              <a:defRPr/>
            </a:pPr>
            <a:r>
              <a:rPr lang="it-IT" dirty="0" err="1" smtClean="0"/>
              <a:t>parsing</a:t>
            </a:r>
            <a:endParaRPr lang="it-IT" dirty="0" smtClean="0"/>
          </a:p>
          <a:p>
            <a:pPr lvl="2" algn="just" eaLnBrk="1" hangingPunct="1">
              <a:defRPr/>
            </a:pPr>
            <a:r>
              <a:rPr lang="en-US" dirty="0" smtClean="0"/>
              <a:t>sentiment analysis</a:t>
            </a:r>
            <a:endParaRPr lang="it-IT" dirty="0" smtClean="0"/>
          </a:p>
          <a:p>
            <a:pPr lvl="1" eaLnBrk="1" hangingPunct="1">
              <a:defRPr/>
            </a:pPr>
            <a:r>
              <a:rPr lang="it-IT" dirty="0" err="1" smtClean="0"/>
              <a:t>entity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endParaRPr lang="it-IT" dirty="0" smtClean="0"/>
          </a:p>
          <a:p>
            <a:pPr lvl="1" eaLnBrk="1" hangingPunct="1">
              <a:defRPr/>
            </a:pPr>
            <a:r>
              <a:rPr lang="it-IT" dirty="0" err="1" smtClean="0"/>
              <a:t>summarization</a:t>
            </a:r>
            <a:endParaRPr lang="it-IT" dirty="0" smtClean="0"/>
          </a:p>
          <a:p>
            <a:pPr lvl="1" eaLnBrk="1" hangingPunct="1">
              <a:defRPr/>
            </a:pPr>
            <a:r>
              <a:rPr lang="it-IT" dirty="0" err="1" smtClean="0"/>
              <a:t>clustering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Knowledge Representation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Knowledge must be represented in some abstract representation in order to be used (Levesque)</a:t>
            </a:r>
          </a:p>
          <a:p>
            <a:pPr>
              <a:defRPr/>
            </a:pPr>
            <a:r>
              <a:rPr lang="en-US" dirty="0" smtClean="0"/>
              <a:t>In 1979 I did agree: Omega was one of the earliest Description Logics</a:t>
            </a:r>
          </a:p>
          <a:p>
            <a:pPr>
              <a:defRPr/>
            </a:pPr>
            <a:r>
              <a:rPr lang="en-US" dirty="0"/>
              <a:t>Omega was conceived </a:t>
            </a:r>
            <a:r>
              <a:rPr lang="en-US" dirty="0" smtClean="0"/>
              <a:t>as a semantic network, consisting of a large tangle </a:t>
            </a:r>
            <a:r>
              <a:rPr lang="en-US" dirty="0"/>
              <a:t>of </a:t>
            </a:r>
            <a:r>
              <a:rPr lang="en-US" dirty="0" smtClean="0"/>
              <a:t>concepts</a:t>
            </a:r>
          </a:p>
          <a:p>
            <a:pPr>
              <a:defRPr/>
            </a:pPr>
            <a:r>
              <a:rPr lang="en-US" dirty="0" smtClean="0"/>
              <a:t>What if such representation does not exists?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Alternative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latin typeface="Tw Cen MT" panose="020B0602020104020603" pitchFamily="34" charset="0"/>
              </a:rPr>
              <a:t>Imagine instead a </a:t>
            </a:r>
            <a:r>
              <a:rPr lang="en-US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structure</a:t>
            </a:r>
            <a:r>
              <a:rPr lang="en-US" sz="3200" dirty="0">
                <a:latin typeface="Tw Cen MT" panose="020B0602020104020603" pitchFamily="34" charset="0"/>
              </a:rPr>
              <a:t> that just stores elementary utterances and a huge tangle of connections between </a:t>
            </a:r>
            <a:r>
              <a:rPr lang="en-US" sz="3200" dirty="0" smtClean="0">
                <a:latin typeface="Tw Cen MT" panose="020B0602020104020603" pitchFamily="34" charset="0"/>
              </a:rPr>
              <a:t>them</a:t>
            </a:r>
          </a:p>
          <a:p>
            <a:pPr>
              <a:defRPr/>
            </a:pPr>
            <a:r>
              <a:rPr lang="en-US" sz="3200" dirty="0" smtClean="0">
                <a:latin typeface="Tw Cen MT" panose="020B0602020104020603" pitchFamily="34" charset="0"/>
              </a:rPr>
              <a:t>Even further, subunits of words, i.e. features</a:t>
            </a:r>
          </a:p>
          <a:p>
            <a:pPr>
              <a:defRPr/>
            </a:pPr>
            <a:r>
              <a:rPr lang="en-US" sz="3200" dirty="0" smtClean="0">
                <a:latin typeface="Tw Cen MT" panose="020B0602020104020603" pitchFamily="34" charset="0"/>
              </a:rPr>
              <a:t>… and links have weights</a:t>
            </a:r>
            <a:endParaRPr lang="en-US" sz="3200" dirty="0"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sz="3200" dirty="0">
                <a:latin typeface="Tw Cen MT" panose="020B0602020104020603" pitchFamily="34" charset="0"/>
              </a:rPr>
              <a:t>Question answering can be easily dealt</a:t>
            </a:r>
          </a:p>
          <a:p>
            <a:pPr>
              <a:defRPr/>
            </a:pPr>
            <a:r>
              <a:rPr lang="en-US" sz="3200" dirty="0">
                <a:latin typeface="Tw Cen MT" panose="020B0602020104020603" pitchFamily="34" charset="0"/>
              </a:rPr>
              <a:t>Understanding is recognizing the presence of a large number of interconnections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 experiment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260350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CLEF QA Task on Alzheimer Disease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09613" y="1785938"/>
            <a:ext cx="8183562" cy="471487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Multiple Choice Reading Comprehension test</a:t>
            </a:r>
          </a:p>
          <a:p>
            <a:pPr>
              <a:defRPr/>
            </a:pPr>
            <a:r>
              <a:rPr lang="en-US" altLang="en-US" dirty="0" smtClean="0"/>
              <a:t>4 articles on Alzheimer’s disease</a:t>
            </a:r>
          </a:p>
          <a:p>
            <a:pPr>
              <a:defRPr/>
            </a:pPr>
            <a:r>
              <a:rPr lang="en-US" altLang="en-US" dirty="0" smtClean="0"/>
              <a:t>10 questions on each</a:t>
            </a:r>
          </a:p>
          <a:p>
            <a:pPr>
              <a:defRPr/>
            </a:pPr>
            <a:r>
              <a:rPr lang="en-US" altLang="en-US" dirty="0" smtClean="0"/>
              <a:t>5 possible answers for each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260350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Index Expansion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709613" y="1628775"/>
            <a:ext cx="8183562" cy="495617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Index Expansion</a:t>
            </a:r>
          </a:p>
          <a:p>
            <a:pPr lvl="1">
              <a:defRPr/>
            </a:pPr>
            <a:r>
              <a:rPr lang="en-US" altLang="en-US" dirty="0" smtClean="0"/>
              <a:t>less noise than query expansion</a:t>
            </a:r>
          </a:p>
          <a:p>
            <a:pPr lvl="1">
              <a:defRPr/>
            </a:pPr>
            <a:r>
              <a:rPr lang="en-US" altLang="en-US" dirty="0" smtClean="0"/>
              <a:t>document provides context for disambiguation</a:t>
            </a:r>
          </a:p>
          <a:p>
            <a:pPr>
              <a:defRPr/>
            </a:pPr>
            <a:r>
              <a:rPr lang="en-US" altLang="en-US" dirty="0" smtClean="0"/>
              <a:t>Document analysis provides connections:</a:t>
            </a:r>
          </a:p>
          <a:p>
            <a:pPr lvl="1">
              <a:defRPr/>
            </a:pPr>
            <a:r>
              <a:rPr lang="en-US" altLang="en-US" dirty="0" smtClean="0"/>
              <a:t>POS, lemma, Stanford dependencies</a:t>
            </a:r>
          </a:p>
          <a:p>
            <a:pPr lvl="1">
              <a:defRPr/>
            </a:pPr>
            <a:r>
              <a:rPr lang="en-US" altLang="en-US" dirty="0"/>
              <a:t>s</a:t>
            </a:r>
            <a:r>
              <a:rPr lang="en-US" altLang="en-US" dirty="0" smtClean="0"/>
              <a:t>ynonym, </a:t>
            </a:r>
            <a:r>
              <a:rPr lang="en-US" altLang="en-US" dirty="0" err="1" smtClean="0"/>
              <a:t>hypernym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Index</a:t>
            </a:r>
          </a:p>
          <a:p>
            <a:pPr lvl="1">
              <a:defRPr/>
            </a:pPr>
            <a:r>
              <a:rPr lang="en-US" altLang="en-US" dirty="0" smtClean="0"/>
              <a:t>special multilayer index</a:t>
            </a:r>
          </a:p>
          <a:p>
            <a:pPr lvl="1">
              <a:defRPr/>
            </a:pPr>
            <a:r>
              <a:rPr lang="en-US" altLang="en-US" dirty="0"/>
              <a:t>represents dependencies as posting lists</a:t>
            </a:r>
          </a:p>
          <a:p>
            <a:pPr lvl="1">
              <a:defRPr/>
            </a:pPr>
            <a:r>
              <a:rPr lang="en-US" altLang="en-US" dirty="0" smtClean="0"/>
              <a:t>sort </a:t>
            </a:r>
            <a:r>
              <a:rPr lang="en-US" altLang="en-US" dirty="0"/>
              <a:t>of DB </a:t>
            </a:r>
            <a:r>
              <a:rPr lang="en-US" altLang="en-US" dirty="0" err="1" smtClean="0"/>
              <a:t>denormalization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Speech technology in 2001: the reality</a:t>
            </a:r>
            <a:endParaRPr lang="en-US" dirty="0"/>
          </a:p>
        </p:txBody>
      </p:sp>
      <p:pic>
        <p:nvPicPr>
          <p:cNvPr id="8" name="Picture 7" descr="hal9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17" y="1453817"/>
            <a:ext cx="7205578" cy="5404183"/>
          </a:xfrm>
          <a:prstGeom prst="rect">
            <a:avLst/>
          </a:prstGeom>
        </p:spPr>
      </p:pic>
      <p:pic>
        <p:nvPicPr>
          <p:cNvPr id="9" name="H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549" y="5829057"/>
            <a:ext cx="340555" cy="340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20" y="2384970"/>
            <a:ext cx="269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Design: Jonathan Bloom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Realization: Peter Krogh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254000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Layered Multi-Sentence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0363" y="1447800"/>
          <a:ext cx="8712199" cy="522163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83730"/>
                <a:gridCol w="1368152"/>
                <a:gridCol w="575741"/>
                <a:gridCol w="399803"/>
                <a:gridCol w="1121237"/>
                <a:gridCol w="1076635"/>
                <a:gridCol w="1243892"/>
                <a:gridCol w="1343009"/>
              </a:tblGrid>
              <a:tr h="434498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w Cen MT" panose="020B0602020104020603" pitchFamily="34" charset="0"/>
                        </a:rPr>
                        <a:t>form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lemma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POS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H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dep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NE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w Cen MT" panose="020B0602020104020603" pitchFamily="34" charset="0"/>
                        </a:rPr>
                        <a:t>Synonym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hypernym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 anchor="ctr"/>
                </a:tc>
              </a:tr>
              <a:tr h="312470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the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the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DT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4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det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O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</a:tr>
              <a:tr h="359863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γ-secretase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γ-secretase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JJ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3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amod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B-protein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</a:tr>
              <a:tr h="548594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inhibitor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inhibitor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NN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4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appos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O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inhibitor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substance drug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</a:tr>
              <a:tr h="548594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w Cen MT" panose="020B0602020104020603" pitchFamily="34" charset="0"/>
                        </a:rPr>
                        <a:t>Semacestat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w Cen MT" panose="020B0602020104020603" pitchFamily="34" charset="0"/>
                        </a:rPr>
                        <a:t>Semacestat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NN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11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nsubj_pass dobj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O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</a:tr>
              <a:tr h="3017269"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tested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test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VBN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4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w Cen MT" panose="020B0602020104020603" pitchFamily="34" charset="0"/>
                        </a:rPr>
                        <a:t>nmod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w Cen MT" panose="020B0602020104020603" pitchFamily="34" charset="0"/>
                        </a:rPr>
                        <a:t>O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w Cen MT" panose="020B0602020104020603" pitchFamily="34" charset="0"/>
                        </a:rPr>
                        <a:t>essay run exam screen examine prove try trial test examination</a:t>
                      </a:r>
                      <a:endParaRPr lang="en-US" sz="180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w Cen MT" panose="020B0602020104020603" pitchFamily="34" charset="0"/>
                        </a:rPr>
                        <a:t>examine evaluate judge submit check experiment attempt effort endeavor check see ascertain watch ...</a:t>
                      </a:r>
                      <a:endParaRPr lang="en-US" sz="1800" dirty="0">
                        <a:effectLst/>
                        <a:latin typeface="Tw Cen MT" panose="020B06020201040206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192" marR="3619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225425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Apposition and Passive Forms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709613" y="1785938"/>
            <a:ext cx="8183562" cy="471487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Apposition</a:t>
            </a:r>
          </a:p>
          <a:p>
            <a:pPr lvl="1">
              <a:defRPr/>
            </a:pPr>
            <a:r>
              <a:rPr lang="en-US" altLang="en-US" dirty="0" smtClean="0"/>
              <a:t>“inhibitor” is added as </a:t>
            </a:r>
            <a:r>
              <a:rPr lang="en-US" altLang="en-US" dirty="0" err="1"/>
              <a:t>h</a:t>
            </a:r>
            <a:r>
              <a:rPr lang="en-US" altLang="en-US" dirty="0" err="1" smtClean="0"/>
              <a:t>ypernym</a:t>
            </a:r>
            <a:r>
              <a:rPr lang="en-US" altLang="en-US" dirty="0" smtClean="0"/>
              <a:t> of “</a:t>
            </a:r>
            <a:r>
              <a:rPr lang="en-US" altLang="en-US" dirty="0" err="1" smtClean="0"/>
              <a:t>Semacestat</a:t>
            </a:r>
            <a:r>
              <a:rPr lang="en-US" altLang="en-US" dirty="0" smtClean="0"/>
              <a:t>”</a:t>
            </a:r>
          </a:p>
          <a:p>
            <a:pPr>
              <a:defRPr/>
            </a:pPr>
            <a:r>
              <a:rPr lang="en-US" altLang="en-US" dirty="0" smtClean="0"/>
              <a:t>Alternative </a:t>
            </a:r>
            <a:r>
              <a:rPr lang="en-US" altLang="en-US" dirty="0"/>
              <a:t>passive forms:</a:t>
            </a:r>
          </a:p>
          <a:p>
            <a:pPr lvl="1">
              <a:defRPr/>
            </a:pPr>
            <a:r>
              <a:rPr lang="en-US" altLang="en-US" dirty="0" smtClean="0"/>
              <a:t>“</a:t>
            </a:r>
            <a:r>
              <a:rPr lang="en-US" altLang="en-US" dirty="0" err="1" smtClean="0"/>
              <a:t>Semacestat</a:t>
            </a:r>
            <a:r>
              <a:rPr lang="en-US" altLang="en-US" dirty="0" smtClean="0"/>
              <a:t>” annotated also as “</a:t>
            </a:r>
            <a:r>
              <a:rPr lang="en-US" altLang="en-US" dirty="0" err="1"/>
              <a:t>dobj</a:t>
            </a:r>
            <a:r>
              <a:rPr lang="en-US" altLang="en-US" dirty="0" smtClean="0"/>
              <a:t>” of “test”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60350"/>
            <a:ext cx="8183563" cy="10509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DeepSearch</a:t>
            </a:r>
            <a:r>
              <a:rPr lang="en-US" dirty="0" smtClean="0"/>
              <a:t> Queries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90575" y="2074863"/>
            <a:ext cx="8183563" cy="35147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en-US" altLang="en-US" dirty="0" err="1" smtClean="0"/>
              <a:t>ne:protein</a:t>
            </a:r>
            <a:r>
              <a:rPr lang="en-US" altLang="en-US" dirty="0" smtClean="0"/>
              <a:t> | </a:t>
            </a:r>
            <a:r>
              <a:rPr lang="en-US" altLang="en-US" dirty="0" err="1" smtClean="0"/>
              <a:t>dep:nsubj</a:t>
            </a:r>
            <a:endParaRPr lang="en-US" altLang="en-US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en-US" altLang="en-US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en-US" altLang="en-US" dirty="0" smtClean="0"/>
          </a:p>
          <a:p>
            <a:pPr marL="0" indent="0">
              <a:buFont typeface="Wingdings 2" pitchFamily="18" charset="2"/>
              <a:buNone/>
              <a:defRPr/>
            </a:pPr>
            <a:r>
              <a:rPr lang="it-IT" altLang="en-US" dirty="0" smtClean="0"/>
              <a:t>(</a:t>
            </a:r>
            <a:r>
              <a:rPr lang="it-IT" altLang="en-US" dirty="0" err="1" smtClean="0"/>
              <a:t>ne:protein|dep:nsubj</a:t>
            </a:r>
            <a:r>
              <a:rPr lang="it-IT" altLang="en-US" dirty="0" smtClean="0"/>
              <a:t> &lt;- </a:t>
            </a:r>
            <a:r>
              <a:rPr lang="it-IT" altLang="en-US" dirty="0" err="1" smtClean="0"/>
              <a:t>lemma:test</a:t>
            </a:r>
            <a:r>
              <a:rPr lang="it-IT" altLang="en-US" dirty="0" smtClean="0"/>
              <a:t>)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it-IT" altLang="en-US" dirty="0" smtClean="0"/>
          </a:p>
          <a:p>
            <a:pPr marL="0" indent="0">
              <a:buFont typeface="Wingdings 2" pitchFamily="18" charset="2"/>
              <a:buNone/>
              <a:defRPr/>
            </a:pPr>
            <a:r>
              <a:rPr lang="en-US" altLang="en-US" dirty="0" smtClean="0"/>
              <a:t>(phase &lt;- </a:t>
            </a:r>
            <a:r>
              <a:rPr lang="en-US" altLang="en-US" dirty="0" err="1" smtClean="0"/>
              <a:t>lemma:trial</a:t>
            </a:r>
            <a:r>
              <a:rPr lang="en-US" altLang="en-US" dirty="0" smtClean="0"/>
              <a:t> &lt;- </a:t>
            </a:r>
            <a:r>
              <a:rPr lang="en-US" altLang="en-US" dirty="0" err="1" smtClean="0"/>
              <a:t>lemma:test</a:t>
            </a:r>
            <a:r>
              <a:rPr lang="en-US" altLang="en-US" dirty="0" smtClean="0"/>
              <a:t>)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00113" y="1341438"/>
            <a:ext cx="2735262" cy="647700"/>
          </a:xfrm>
          <a:prstGeom prst="wedgeRoundRectCallout">
            <a:avLst>
              <a:gd name="adj1" fmla="val -34598"/>
              <a:gd name="adj2" fmla="val 79816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Named Entity layer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356100" y="3068638"/>
            <a:ext cx="2232025" cy="360362"/>
          </a:xfrm>
          <a:prstGeom prst="wedgeRoundRectCallout">
            <a:avLst>
              <a:gd name="adj1" fmla="val -39266"/>
              <a:gd name="adj2" fmla="val 12599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dependency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0825" y="2960688"/>
            <a:ext cx="2449513" cy="468312"/>
          </a:xfrm>
          <a:prstGeom prst="wedgeRoundRectCallout">
            <a:avLst>
              <a:gd name="adj1" fmla="val 46395"/>
              <a:gd name="adj2" fmla="val -1255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align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5732463"/>
            <a:ext cx="8208963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Search on Pilot test documents at:</a:t>
            </a:r>
          </a:p>
          <a:p>
            <a:pPr>
              <a:defRPr/>
            </a:pPr>
            <a:r>
              <a:rPr lang="en-US" b="1" dirty="0"/>
              <a:t>http://semawiki.di.unipi.it/alzheimer/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60350"/>
            <a:ext cx="8183563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Question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13" y="1785938"/>
            <a:ext cx="8183562" cy="47148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Query generation: from parse tree of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i="1" dirty="0">
                <a:latin typeface="+mj-lt"/>
              </a:rPr>
              <a:t>What candidate drug that blocks the γ-</a:t>
            </a:r>
            <a:r>
              <a:rPr lang="en-US" i="1" dirty="0" err="1">
                <a:latin typeface="+mj-lt"/>
              </a:rPr>
              <a:t>secretase</a:t>
            </a:r>
            <a:r>
              <a:rPr lang="en-US" i="1" dirty="0">
                <a:latin typeface="+mj-lt"/>
              </a:rPr>
              <a:t> is now tested in clinical trials</a:t>
            </a:r>
            <a:r>
              <a:rPr lang="en-US" i="1" dirty="0" smtClean="0">
                <a:latin typeface="+mj-lt"/>
              </a:rPr>
              <a:t>?</a:t>
            </a:r>
          </a:p>
          <a:p>
            <a:pPr>
              <a:defRPr/>
            </a:pPr>
            <a:r>
              <a:rPr lang="en-US" dirty="0" smtClean="0"/>
              <a:t>Generate base query (edited):</a:t>
            </a:r>
          </a:p>
          <a:p>
            <a:pPr marL="400050" lvl="1" indent="0">
              <a:buFont typeface="Wingdings 2" pitchFamily="18" charset="2"/>
              <a:buNone/>
              <a:defRPr/>
            </a:pPr>
            <a:r>
              <a:rPr lang="en-US" sz="2800" b="1" dirty="0" err="1" smtClean="0">
                <a:latin typeface="Tw Cen MT" panose="020B0602020104020603" pitchFamily="34" charset="0"/>
              </a:rPr>
              <a:t>syn:candidate</a:t>
            </a:r>
            <a:r>
              <a:rPr lang="en-US" sz="2800" b="1" dirty="0" smtClean="0">
                <a:latin typeface="Tw Cen MT" panose="020B0602020104020603" pitchFamily="34" charset="0"/>
              </a:rPr>
              <a:t> OR </a:t>
            </a:r>
            <a:r>
              <a:rPr lang="en-US" sz="2800" b="1" dirty="0" err="1">
                <a:latin typeface="Tw Cen MT" panose="020B0602020104020603" pitchFamily="34" charset="0"/>
              </a:rPr>
              <a:t>syn:drug</a:t>
            </a:r>
            <a:r>
              <a:rPr lang="en-US" sz="2800" b="1" dirty="0">
                <a:latin typeface="Tw Cen MT" panose="020B0602020104020603" pitchFamily="34" charset="0"/>
              </a:rPr>
              <a:t> </a:t>
            </a:r>
            <a:r>
              <a:rPr lang="en-US" sz="2800" b="1" dirty="0" smtClean="0">
                <a:latin typeface="Tw Cen MT" panose="020B0602020104020603" pitchFamily="34" charset="0"/>
              </a:rPr>
              <a:t>OR </a:t>
            </a:r>
            <a:r>
              <a:rPr lang="en-US" sz="2800" b="1" dirty="0" err="1" smtClean="0">
                <a:latin typeface="Tw Cen MT" panose="020B0602020104020603" pitchFamily="34" charset="0"/>
              </a:rPr>
              <a:t>syn:γ-secretase</a:t>
            </a:r>
            <a:r>
              <a:rPr lang="en-US" sz="2800" b="1" dirty="0" smtClean="0">
                <a:latin typeface="Tw Cen MT" panose="020B0602020104020603" pitchFamily="34" charset="0"/>
              </a:rPr>
              <a:t> OR</a:t>
            </a:r>
          </a:p>
          <a:p>
            <a:pPr marL="400050" lvl="1" indent="0">
              <a:buFont typeface="Wingdings 2" pitchFamily="18" charset="2"/>
              <a:buNone/>
              <a:defRPr/>
            </a:pPr>
            <a:r>
              <a:rPr lang="en-US" sz="2800" b="1" dirty="0" err="1" smtClean="0">
                <a:latin typeface="Tw Cen MT" panose="020B0602020104020603" pitchFamily="34" charset="0"/>
              </a:rPr>
              <a:t>syn:clinical</a:t>
            </a:r>
            <a:r>
              <a:rPr lang="en-US" sz="2800" b="1" dirty="0" smtClean="0">
                <a:latin typeface="Tw Cen MT" panose="020B0602020104020603" pitchFamily="34" charset="0"/>
              </a:rPr>
              <a:t> OR</a:t>
            </a:r>
          </a:p>
          <a:p>
            <a:pPr marL="400050" lvl="1" indent="0">
              <a:buFont typeface="Wingdings 2" pitchFamily="18" charset="2"/>
              <a:buNone/>
              <a:defRPr/>
            </a:pPr>
            <a:r>
              <a:rPr lang="en-US" sz="2800" b="1" dirty="0" smtClean="0">
                <a:latin typeface="Tw Cen MT" panose="020B0602020104020603" pitchFamily="34" charset="0"/>
              </a:rPr>
              <a:t>(</a:t>
            </a:r>
            <a:r>
              <a:rPr lang="en-US" sz="2800" b="1" dirty="0" err="1" smtClean="0">
                <a:latin typeface="Tw Cen MT" panose="020B0602020104020603" pitchFamily="34" charset="0"/>
              </a:rPr>
              <a:t>hyp:drug</a:t>
            </a:r>
            <a:r>
              <a:rPr lang="en-US" sz="2800" b="1" dirty="0" smtClean="0">
                <a:latin typeface="Tw Cen MT" panose="020B0602020104020603" pitchFamily="34" charset="0"/>
              </a:rPr>
              <a:t> </a:t>
            </a:r>
            <a:r>
              <a:rPr lang="en-US" sz="2800" b="1" dirty="0">
                <a:latin typeface="Tw Cen MT" panose="020B0602020104020603" pitchFamily="34" charset="0"/>
              </a:rPr>
              <a:t>&lt;- </a:t>
            </a:r>
            <a:r>
              <a:rPr lang="en-US" sz="2800" b="1" dirty="0" err="1" smtClean="0">
                <a:latin typeface="Tw Cen MT" panose="020B0602020104020603" pitchFamily="34" charset="0"/>
              </a:rPr>
              <a:t>lemma:block</a:t>
            </a:r>
            <a:r>
              <a:rPr lang="en-US" sz="2800" b="1" dirty="0">
                <a:latin typeface="Tw Cen MT" panose="020B0602020104020603" pitchFamily="34" charset="0"/>
              </a:rPr>
              <a:t> </a:t>
            </a:r>
            <a:r>
              <a:rPr lang="en-US" sz="2800" b="1" dirty="0" smtClean="0">
                <a:latin typeface="Tw Cen MT" panose="020B0602020104020603" pitchFamily="34" charset="0"/>
              </a:rPr>
              <a:t>-&gt; </a:t>
            </a:r>
            <a:r>
              <a:rPr lang="en-US" sz="2800" b="1" dirty="0" err="1" smtClean="0">
                <a:latin typeface="Tw Cen MT" panose="020B0602020104020603" pitchFamily="34" charset="0"/>
              </a:rPr>
              <a:t>syn:γ-secretase</a:t>
            </a:r>
            <a:r>
              <a:rPr lang="en-US" sz="2800" b="1" dirty="0" smtClean="0">
                <a:latin typeface="Tw Cen MT" panose="020B0602020104020603" pitchFamily="34" charset="0"/>
              </a:rPr>
              <a:t>) OR</a:t>
            </a:r>
          </a:p>
          <a:p>
            <a:pPr marL="400050" lvl="1" indent="0">
              <a:buFont typeface="Wingdings 2" pitchFamily="18" charset="2"/>
              <a:buNone/>
              <a:defRPr/>
            </a:pPr>
            <a:r>
              <a:rPr lang="en-US" sz="2800" b="1" dirty="0" smtClean="0">
                <a:latin typeface="Tw Cen MT" panose="020B0602020104020603" pitchFamily="34" charset="0"/>
              </a:rPr>
              <a:t>(</a:t>
            </a:r>
            <a:r>
              <a:rPr lang="en-US" sz="2800" b="1" dirty="0" err="1" smtClean="0">
                <a:latin typeface="Tw Cen MT" panose="020B0602020104020603" pitchFamily="34" charset="0"/>
              </a:rPr>
              <a:t>hyp:drug</a:t>
            </a:r>
            <a:r>
              <a:rPr lang="en-US" sz="2800" b="1" dirty="0" smtClean="0">
                <a:latin typeface="Tw Cen MT" panose="020B0602020104020603" pitchFamily="34" charset="0"/>
              </a:rPr>
              <a:t> &lt;- </a:t>
            </a:r>
            <a:r>
              <a:rPr lang="en-US" sz="2800" b="1" dirty="0" err="1" smtClean="0">
                <a:latin typeface="Tw Cen MT" panose="020B0602020104020603" pitchFamily="34" charset="0"/>
              </a:rPr>
              <a:t>lemma:test</a:t>
            </a:r>
            <a:r>
              <a:rPr lang="en-US" sz="2800" b="1" dirty="0" smtClean="0">
                <a:latin typeface="Tw Cen MT" panose="020B0602020104020603" pitchFamily="34" charset="0"/>
              </a:rPr>
              <a:t> -&gt; </a:t>
            </a:r>
            <a:r>
              <a:rPr lang="en-US" sz="2800" b="1" dirty="0" err="1" smtClean="0">
                <a:latin typeface="Tw Cen MT" panose="020B0602020104020603" pitchFamily="34" charset="0"/>
              </a:rPr>
              <a:t>lemma:trial</a:t>
            </a:r>
            <a:r>
              <a:rPr lang="en-US" sz="2800" b="1" dirty="0" smtClean="0">
                <a:latin typeface="Tw Cen MT" panose="020B0602020104020603" pitchFamily="34" charset="0"/>
              </a:rPr>
              <a:t>)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 bwMode="auto">
          <a:xfrm>
            <a:off x="5003800" y="2770188"/>
            <a:ext cx="1871663" cy="420687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239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Syntactic and Semantic Analysis</a:t>
            </a:r>
          </a:p>
        </p:txBody>
      </p:sp>
      <p:sp>
        <p:nvSpPr>
          <p:cNvPr id="70660" name="Text Box 9"/>
          <p:cNvSpPr txBox="1">
            <a:spLocks noChangeArrowheads="1"/>
          </p:cNvSpPr>
          <p:nvPr/>
        </p:nvSpPr>
        <p:spPr bwMode="auto">
          <a:xfrm>
            <a:off x="611188" y="2751138"/>
            <a:ext cx="860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 b="0">
                <a:latin typeface="Times New Roman" pitchFamily="18" charset="0"/>
              </a:rPr>
              <a:t>the γ-secretase inhibitor Semacestat failed to slow cognitive decline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727075" y="3429000"/>
            <a:ext cx="7932738" cy="1152525"/>
            <a:chOff x="726573" y="3284580"/>
            <a:chExt cx="7933923" cy="1152532"/>
          </a:xfrm>
        </p:grpSpPr>
        <p:sp>
          <p:nvSpPr>
            <p:cNvPr id="37" name="Rounded Rectangular Callout 36"/>
            <p:cNvSpPr/>
            <p:nvPr/>
          </p:nvSpPr>
          <p:spPr>
            <a:xfrm>
              <a:off x="6083598" y="3284580"/>
              <a:ext cx="2576898" cy="652467"/>
            </a:xfrm>
            <a:prstGeom prst="wedgeRoundRectCallout">
              <a:avLst>
                <a:gd name="adj1" fmla="val 37401"/>
                <a:gd name="adj2" fmla="val -112856"/>
                <a:gd name="adj3" fmla="val 16667"/>
              </a:avLst>
            </a:prstGeom>
            <a:solidFill>
              <a:srgbClr val="00B0F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disorder</a:t>
              </a:r>
            </a:p>
            <a:p>
              <a:pPr algn="ctr">
                <a:defRPr/>
              </a:pPr>
              <a:r>
                <a:rPr lang="en-US" dirty="0" err="1"/>
                <a:t>SnowMed</a:t>
              </a:r>
              <a:r>
                <a:rPr lang="en-US" dirty="0"/>
                <a:t>: C0236848</a:t>
              </a:r>
            </a:p>
          </p:txBody>
        </p:sp>
        <p:sp>
          <p:nvSpPr>
            <p:cNvPr id="43" name="Rounded Rectangular Callout 42"/>
            <p:cNvSpPr/>
            <p:nvPr/>
          </p:nvSpPr>
          <p:spPr>
            <a:xfrm>
              <a:off x="726573" y="3284580"/>
              <a:ext cx="1640133" cy="500066"/>
            </a:xfrm>
            <a:prstGeom prst="wedgeRoundRectCallout">
              <a:avLst>
                <a:gd name="adj1" fmla="val 37401"/>
                <a:gd name="adj2" fmla="val -112856"/>
                <a:gd name="adj3" fmla="val 16667"/>
              </a:avLst>
            </a:prstGeom>
            <a:solidFill>
              <a:srgbClr val="FFC0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protein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2985923" y="3284580"/>
              <a:ext cx="1640132" cy="500066"/>
            </a:xfrm>
            <a:prstGeom prst="wedgeRoundRectCallout">
              <a:avLst>
                <a:gd name="adj1" fmla="val 37401"/>
                <a:gd name="adj2" fmla="val -112856"/>
                <a:gd name="adj3" fmla="val 16667"/>
              </a:avLst>
            </a:prstGeom>
            <a:solidFill>
              <a:srgbClr val="0070C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45" name="Rounded Rectangular Callout 44"/>
            <p:cNvSpPr/>
            <p:nvPr/>
          </p:nvSpPr>
          <p:spPr>
            <a:xfrm>
              <a:off x="1318799" y="3937047"/>
              <a:ext cx="1640132" cy="500065"/>
            </a:xfrm>
            <a:prstGeom prst="wedgeRoundRectCallout">
              <a:avLst>
                <a:gd name="adj1" fmla="val 53718"/>
                <a:gd name="adj2" fmla="val -242193"/>
                <a:gd name="adj3" fmla="val 16667"/>
              </a:avLst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</a:rPr>
                <a:t>substance</a:t>
              </a: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067175" y="4781550"/>
            <a:ext cx="4681538" cy="2076450"/>
            <a:chOff x="4427330" y="4797152"/>
            <a:chExt cx="4680520" cy="2076821"/>
          </a:xfrm>
        </p:grpSpPr>
        <p:pic>
          <p:nvPicPr>
            <p:cNvPr id="70673" name="Picture 29" descr="http://www.windturbinesyndrome.com/wp-content/uploads/2012/09/gold-medal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506" y="4922004"/>
              <a:ext cx="1587601" cy="195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4427330" y="4797152"/>
              <a:ext cx="4680520" cy="523969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QA on Alzheimer Competition</a:t>
              </a:r>
            </a:p>
          </p:txBody>
        </p: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827088" y="1284288"/>
            <a:ext cx="7727950" cy="1697037"/>
            <a:chOff x="827584" y="872716"/>
            <a:chExt cx="7728114" cy="1697989"/>
          </a:xfrm>
        </p:grpSpPr>
        <p:sp>
          <p:nvSpPr>
            <p:cNvPr id="26" name="Freeform 4"/>
            <p:cNvSpPr>
              <a:spLocks/>
            </p:cNvSpPr>
            <p:nvPr/>
          </p:nvSpPr>
          <p:spPr bwMode="auto">
            <a:xfrm>
              <a:off x="827584" y="1408003"/>
              <a:ext cx="2087606" cy="1108697"/>
            </a:xfrm>
            <a:custGeom>
              <a:avLst/>
              <a:gdLst>
                <a:gd name="T0" fmla="*/ 1635480347 w 600"/>
                <a:gd name="T1" fmla="*/ 785625289 h 360"/>
                <a:gd name="T2" fmla="*/ 1635480347 w 600"/>
                <a:gd name="T3" fmla="*/ 0 h 360"/>
                <a:gd name="T4" fmla="*/ 0 w 600"/>
                <a:gd name="T5" fmla="*/ 0 h 360"/>
                <a:gd name="T6" fmla="*/ 0 w 600"/>
                <a:gd name="T7" fmla="*/ 785625289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3131095" y="1408003"/>
              <a:ext cx="2089194" cy="1076929"/>
            </a:xfrm>
            <a:custGeom>
              <a:avLst/>
              <a:gdLst>
                <a:gd name="T0" fmla="*/ 348386353 w 600"/>
                <a:gd name="T1" fmla="*/ 399872842 h 360"/>
                <a:gd name="T2" fmla="*/ 348386353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/>
                <a:t>SUBJ</a:t>
              </a: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 flipH="1">
              <a:off x="6588743" y="1408003"/>
              <a:ext cx="1966955" cy="1095989"/>
            </a:xfrm>
            <a:custGeom>
              <a:avLst/>
              <a:gdLst>
                <a:gd name="T0" fmla="*/ 2147483647 w 600"/>
                <a:gd name="T1" fmla="*/ 1300409560 h 360"/>
                <a:gd name="T2" fmla="*/ 2147483647 w 600"/>
                <a:gd name="T3" fmla="*/ 0 h 360"/>
                <a:gd name="T4" fmla="*/ 0 w 600"/>
                <a:gd name="T5" fmla="*/ 0 h 360"/>
                <a:gd name="T6" fmla="*/ 0 w 600"/>
                <a:gd name="T7" fmla="*/ 1300409560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/>
                <a:t>OBJ</a:t>
              </a: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 flipH="1">
              <a:off x="3300961" y="1952822"/>
              <a:ext cx="1055709" cy="532110"/>
            </a:xfrm>
            <a:custGeom>
              <a:avLst/>
              <a:gdLst>
                <a:gd name="T0" fmla="*/ 783869367 w 600"/>
                <a:gd name="T1" fmla="*/ 785625289 h 360"/>
                <a:gd name="T2" fmla="*/ 783869367 w 600"/>
                <a:gd name="T3" fmla="*/ 0 h 360"/>
                <a:gd name="T4" fmla="*/ 0 w 600"/>
                <a:gd name="T5" fmla="*/ 0 h 360"/>
                <a:gd name="T6" fmla="*/ 0 w 600"/>
                <a:gd name="T7" fmla="*/ 785625289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/>
                <a:t>APPO</a:t>
              </a: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1872181" y="1952822"/>
              <a:ext cx="947757" cy="571821"/>
            </a:xfrm>
            <a:custGeom>
              <a:avLst/>
              <a:gdLst>
                <a:gd name="T0" fmla="*/ 241934981 w 600"/>
                <a:gd name="T1" fmla="*/ 399872842 h 360"/>
                <a:gd name="T2" fmla="*/ 241934981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7503163" y="1952822"/>
              <a:ext cx="885844" cy="532110"/>
            </a:xfrm>
            <a:custGeom>
              <a:avLst/>
              <a:gdLst>
                <a:gd name="T0" fmla="*/ 348386353 w 600"/>
                <a:gd name="T1" fmla="*/ 399872842 h 360"/>
                <a:gd name="T2" fmla="*/ 348386353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360">
                  <a:moveTo>
                    <a:pt x="600" y="360"/>
                  </a:moveTo>
                  <a:lnTo>
                    <a:pt x="600" y="0"/>
                  </a:lnTo>
                  <a:lnTo>
                    <a:pt x="0" y="0"/>
                  </a:lnTo>
                  <a:lnTo>
                    <a:pt x="0" y="360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76200" dist="38100" dir="5400000" rotWithShape="0">
                <a:srgbClr val="000000">
                  <a:alpha val="60000"/>
                </a:srgb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 flipH="1">
              <a:off x="5436194" y="1998884"/>
              <a:ext cx="617551" cy="525758"/>
            </a:xfrm>
            <a:custGeom>
              <a:avLst/>
              <a:gdLst>
                <a:gd name="T0" fmla="*/ 348386353 w 600"/>
                <a:gd name="T1" fmla="*/ 399872842 h 360"/>
                <a:gd name="T2" fmla="*/ 348386353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  <a:gd name="connsiteX0" fmla="*/ 10000 w 10000"/>
                <a:gd name="connsiteY0" fmla="*/ 10000 h 10442"/>
                <a:gd name="connsiteX1" fmla="*/ 10000 w 10000"/>
                <a:gd name="connsiteY1" fmla="*/ 0 h 10442"/>
                <a:gd name="connsiteX2" fmla="*/ 0 w 10000"/>
                <a:gd name="connsiteY2" fmla="*/ 0 h 10442"/>
                <a:gd name="connsiteX3" fmla="*/ 0 w 10000"/>
                <a:gd name="connsiteY3" fmla="*/ 10442 h 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442">
                  <a:moveTo>
                    <a:pt x="10000" y="10000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0" y="10442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lIns="0" rIns="0"/>
            <a:lstStyle/>
            <a:p>
              <a:pPr algn="ctr">
                <a:defRPr/>
              </a:pPr>
              <a:r>
                <a:rPr lang="en-US" dirty="0"/>
                <a:t>OBJ</a:t>
              </a:r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flipH="1">
              <a:off x="6156934" y="1998884"/>
              <a:ext cx="358783" cy="525758"/>
            </a:xfrm>
            <a:custGeom>
              <a:avLst/>
              <a:gdLst>
                <a:gd name="T0" fmla="*/ 348386353 w 600"/>
                <a:gd name="T1" fmla="*/ 399872842 h 360"/>
                <a:gd name="T2" fmla="*/ 348386353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  <a:gd name="connsiteX0" fmla="*/ 10000 w 10000"/>
                <a:gd name="connsiteY0" fmla="*/ 10000 h 10442"/>
                <a:gd name="connsiteX1" fmla="*/ 10000 w 10000"/>
                <a:gd name="connsiteY1" fmla="*/ 0 h 10442"/>
                <a:gd name="connsiteX2" fmla="*/ 0 w 10000"/>
                <a:gd name="connsiteY2" fmla="*/ 0 h 10442"/>
                <a:gd name="connsiteX3" fmla="*/ 0 w 10000"/>
                <a:gd name="connsiteY3" fmla="*/ 10442 h 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442">
                  <a:moveTo>
                    <a:pt x="10000" y="10000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0" y="10442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8"/>
            <p:cNvSpPr>
              <a:spLocks/>
            </p:cNvSpPr>
            <p:nvPr/>
          </p:nvSpPr>
          <p:spPr bwMode="auto">
            <a:xfrm>
              <a:off x="5331417" y="872716"/>
              <a:ext cx="860443" cy="1697989"/>
            </a:xfrm>
            <a:custGeom>
              <a:avLst/>
              <a:gdLst>
                <a:gd name="T0" fmla="*/ 241934981 w 600"/>
                <a:gd name="T1" fmla="*/ 399872842 h 360"/>
                <a:gd name="T2" fmla="*/ 241934981 w 600"/>
                <a:gd name="T3" fmla="*/ 0 h 360"/>
                <a:gd name="T4" fmla="*/ 0 w 600"/>
                <a:gd name="T5" fmla="*/ 0 h 360"/>
                <a:gd name="T6" fmla="*/ 0 w 600"/>
                <a:gd name="T7" fmla="*/ 399872842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360"/>
                <a:gd name="T14" fmla="*/ 600 w 600"/>
                <a:gd name="T15" fmla="*/ 360 h 360"/>
                <a:gd name="connsiteX0" fmla="*/ 10000 w 10000"/>
                <a:gd name="connsiteY0" fmla="*/ 10000 h 29655"/>
                <a:gd name="connsiteX1" fmla="*/ 10000 w 10000"/>
                <a:gd name="connsiteY1" fmla="*/ 0 h 29655"/>
                <a:gd name="connsiteX2" fmla="*/ 0 w 10000"/>
                <a:gd name="connsiteY2" fmla="*/ 0 h 29655"/>
                <a:gd name="connsiteX3" fmla="*/ 297 w 10000"/>
                <a:gd name="connsiteY3" fmla="*/ 29655 h 29655"/>
                <a:gd name="connsiteX0" fmla="*/ 10000 w 10000"/>
                <a:gd name="connsiteY0" fmla="*/ 172 h 29655"/>
                <a:gd name="connsiteX1" fmla="*/ 10000 w 10000"/>
                <a:gd name="connsiteY1" fmla="*/ 0 h 29655"/>
                <a:gd name="connsiteX2" fmla="*/ 0 w 10000"/>
                <a:gd name="connsiteY2" fmla="*/ 0 h 29655"/>
                <a:gd name="connsiteX3" fmla="*/ 297 w 10000"/>
                <a:gd name="connsiteY3" fmla="*/ 29655 h 29655"/>
                <a:gd name="connsiteX0" fmla="*/ 10000 w 10000"/>
                <a:gd name="connsiteY0" fmla="*/ 172 h 29655"/>
                <a:gd name="connsiteX1" fmla="*/ 10000 w 10000"/>
                <a:gd name="connsiteY1" fmla="*/ 0 h 29655"/>
                <a:gd name="connsiteX2" fmla="*/ 0 w 10000"/>
                <a:gd name="connsiteY2" fmla="*/ 0 h 29655"/>
                <a:gd name="connsiteX3" fmla="*/ 0 w 10000"/>
                <a:gd name="connsiteY3" fmla="*/ 29655 h 2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29655">
                  <a:moveTo>
                    <a:pt x="10000" y="172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0" y="29655"/>
                  </a:lnTo>
                </a:path>
              </a:pathLst>
            </a:custGeom>
            <a:ln w="444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/>
                <a:t>ROOT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84313"/>
            <a:ext cx="3048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/>
          <p:cNvSpPr txBox="1">
            <a:spLocks noChangeArrowheads="1"/>
          </p:cNvSpPr>
          <p:nvPr/>
        </p:nvSpPr>
        <p:spPr bwMode="auto">
          <a:xfrm>
            <a:off x="1258888" y="4257675"/>
            <a:ext cx="7885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3600" b="0"/>
              <a:t>http://tanl.di.unipi.it/search/demo.html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260350"/>
            <a:ext cx="8183563" cy="10509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Dependencies and Stanford Dependencies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043" name="Freeform 4"/>
          <p:cNvSpPr>
            <a:spLocks/>
          </p:cNvSpPr>
          <p:nvPr/>
        </p:nvSpPr>
        <p:spPr bwMode="auto">
          <a:xfrm>
            <a:off x="2590800" y="2743200"/>
            <a:ext cx="990600" cy="531813"/>
          </a:xfrm>
          <a:custGeom>
            <a:avLst/>
            <a:gdLst>
              <a:gd name="T0" fmla="*/ 1635480347 w 600"/>
              <a:gd name="T1" fmla="*/ 785625289 h 360"/>
              <a:gd name="T2" fmla="*/ 16354803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4" name="Freeform 5"/>
          <p:cNvSpPr>
            <a:spLocks/>
          </p:cNvSpPr>
          <p:nvPr/>
        </p:nvSpPr>
        <p:spPr bwMode="auto">
          <a:xfrm>
            <a:off x="5029200" y="2895600"/>
            <a:ext cx="457200" cy="379413"/>
          </a:xfrm>
          <a:custGeom>
            <a:avLst/>
            <a:gdLst>
              <a:gd name="T0" fmla="*/ 348386353 w 600"/>
              <a:gd name="T1" fmla="*/ 399872842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5" name="Freeform 6"/>
          <p:cNvSpPr>
            <a:spLocks/>
          </p:cNvSpPr>
          <p:nvPr/>
        </p:nvSpPr>
        <p:spPr bwMode="auto">
          <a:xfrm flipH="1">
            <a:off x="4495800" y="2590800"/>
            <a:ext cx="1219200" cy="684213"/>
          </a:xfrm>
          <a:custGeom>
            <a:avLst/>
            <a:gdLst>
              <a:gd name="T0" fmla="*/ 2147483647 w 600"/>
              <a:gd name="T1" fmla="*/ 1300409560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1300409560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6" name="Freeform 7"/>
          <p:cNvSpPr>
            <a:spLocks/>
          </p:cNvSpPr>
          <p:nvPr/>
        </p:nvSpPr>
        <p:spPr bwMode="auto">
          <a:xfrm flipH="1">
            <a:off x="3779838" y="2743200"/>
            <a:ext cx="563562" cy="531813"/>
          </a:xfrm>
          <a:custGeom>
            <a:avLst/>
            <a:gdLst>
              <a:gd name="T0" fmla="*/ 783869367 w 600"/>
              <a:gd name="T1" fmla="*/ 785625289 h 360"/>
              <a:gd name="T2" fmla="*/ 78386936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7" name="Freeform 8"/>
          <p:cNvSpPr>
            <a:spLocks/>
          </p:cNvSpPr>
          <p:nvPr/>
        </p:nvSpPr>
        <p:spPr bwMode="auto">
          <a:xfrm>
            <a:off x="3124200" y="2895600"/>
            <a:ext cx="381000" cy="379413"/>
          </a:xfrm>
          <a:custGeom>
            <a:avLst/>
            <a:gdLst>
              <a:gd name="T0" fmla="*/ 241934981 w 600"/>
              <a:gd name="T1" fmla="*/ 399872842 h 360"/>
              <a:gd name="T2" fmla="*/ 241934981 w 600"/>
              <a:gd name="T3" fmla="*/ 0 h 360"/>
              <a:gd name="T4" fmla="*/ 0 w 600"/>
              <a:gd name="T5" fmla="*/ 0 h 360"/>
              <a:gd name="T6" fmla="*/ 0 w 600"/>
              <a:gd name="T7" fmla="*/ 399872842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2133600" y="3352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 b="0">
                <a:latin typeface="Times New Roman" pitchFamily="18" charset="0"/>
              </a:rPr>
              <a:t>Bell sells and repairs jet engines</a:t>
            </a:r>
          </a:p>
        </p:txBody>
      </p:sp>
      <p:sp>
        <p:nvSpPr>
          <p:cNvPr id="87049" name="Freeform 10"/>
          <p:cNvSpPr>
            <a:spLocks/>
          </p:cNvSpPr>
          <p:nvPr/>
        </p:nvSpPr>
        <p:spPr bwMode="auto">
          <a:xfrm flipV="1">
            <a:off x="2590800" y="3886200"/>
            <a:ext cx="457200" cy="304800"/>
          </a:xfrm>
          <a:custGeom>
            <a:avLst/>
            <a:gdLst>
              <a:gd name="T0" fmla="*/ 348386353 w 600"/>
              <a:gd name="T1" fmla="*/ 258064018 h 360"/>
              <a:gd name="T2" fmla="*/ 348386353 w 600"/>
              <a:gd name="T3" fmla="*/ 0 h 360"/>
              <a:gd name="T4" fmla="*/ 0 w 600"/>
              <a:gd name="T5" fmla="*/ 0 h 360"/>
              <a:gd name="T6" fmla="*/ 0 w 600"/>
              <a:gd name="T7" fmla="*/ 258064018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50" name="Freeform 11"/>
          <p:cNvSpPr>
            <a:spLocks/>
          </p:cNvSpPr>
          <p:nvPr/>
        </p:nvSpPr>
        <p:spPr bwMode="auto">
          <a:xfrm flipH="1" flipV="1">
            <a:off x="4267200" y="3810000"/>
            <a:ext cx="1447800" cy="531813"/>
          </a:xfrm>
          <a:custGeom>
            <a:avLst/>
            <a:gdLst>
              <a:gd name="T0" fmla="*/ 2147483647 w 600"/>
              <a:gd name="T1" fmla="*/ 785625289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51" name="Freeform 12"/>
          <p:cNvSpPr>
            <a:spLocks/>
          </p:cNvSpPr>
          <p:nvPr/>
        </p:nvSpPr>
        <p:spPr bwMode="auto">
          <a:xfrm flipV="1">
            <a:off x="2362200" y="3810000"/>
            <a:ext cx="1752600" cy="531813"/>
          </a:xfrm>
          <a:custGeom>
            <a:avLst/>
            <a:gdLst>
              <a:gd name="T0" fmla="*/ 2147483647 w 600"/>
              <a:gd name="T1" fmla="*/ 785625289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52" name="Freeform 13"/>
          <p:cNvSpPr>
            <a:spLocks/>
          </p:cNvSpPr>
          <p:nvPr/>
        </p:nvSpPr>
        <p:spPr bwMode="auto">
          <a:xfrm flipH="1" flipV="1">
            <a:off x="3200400" y="3886200"/>
            <a:ext cx="2667000" cy="531813"/>
          </a:xfrm>
          <a:custGeom>
            <a:avLst/>
            <a:gdLst>
              <a:gd name="T0" fmla="*/ 2147483647 w 600"/>
              <a:gd name="T1" fmla="*/ 785625289 h 360"/>
              <a:gd name="T2" fmla="*/ 2147483647 w 600"/>
              <a:gd name="T3" fmla="*/ 0 h 360"/>
              <a:gd name="T4" fmla="*/ 0 w 600"/>
              <a:gd name="T5" fmla="*/ 0 h 360"/>
              <a:gd name="T6" fmla="*/ 0 w 600"/>
              <a:gd name="T7" fmla="*/ 785625289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600"/>
              <a:gd name="T13" fmla="*/ 0 h 360"/>
              <a:gd name="T14" fmla="*/ 600 w 60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0" h="360">
                <a:moveTo>
                  <a:pt x="600" y="360"/>
                </a:moveTo>
                <a:lnTo>
                  <a:pt x="600" y="0"/>
                </a:lnTo>
                <a:lnTo>
                  <a:pt x="0" y="0"/>
                </a:lnTo>
                <a:lnTo>
                  <a:pt x="0" y="36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6429375" y="3857625"/>
            <a:ext cx="2000250" cy="500063"/>
          </a:xfrm>
          <a:prstGeom prst="wedgeRoundRectCallout">
            <a:avLst>
              <a:gd name="adj1" fmla="val -63315"/>
              <a:gd name="adj2" fmla="val 2094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Stanford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29375" y="2643188"/>
            <a:ext cx="2000250" cy="500062"/>
          </a:xfrm>
          <a:prstGeom prst="wedgeRoundRectCallout">
            <a:avLst>
              <a:gd name="adj1" fmla="val -63315"/>
              <a:gd name="adj2" fmla="val 2094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dependencies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429000" y="4786313"/>
            <a:ext cx="1643063" cy="642937"/>
          </a:xfrm>
          <a:prstGeom prst="wedgeRoundRectCallout">
            <a:avLst>
              <a:gd name="adj1" fmla="val 849"/>
              <a:gd name="adj2" fmla="val -107426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not a tree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71888" y="2303463"/>
            <a:ext cx="0" cy="998537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1381427" y="1676400"/>
            <a:ext cx="7772400" cy="1371600"/>
          </a:xfrm>
        </p:spPr>
        <p:txBody>
          <a:bodyPr/>
          <a:lstStyle/>
          <a:p>
            <a:r>
              <a:rPr lang="en-US" sz="4800" dirty="0" smtClean="0"/>
              <a:t>DL Applications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8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688504"/>
          </a:xfrm>
        </p:spPr>
        <p:txBody>
          <a:bodyPr>
            <a:noAutofit/>
          </a:bodyPr>
          <a:lstStyle/>
          <a:p>
            <a:r>
              <a:rPr lang="en-US" dirty="0" smtClean="0"/>
              <a:t>Learning semantic similarity between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</a:t>
            </a:r>
            <a:endParaRPr lang="en-US" sz="54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25896" y="1305816"/>
          <a:ext cx="8610600" cy="51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498"/>
                <a:gridCol w="2763999"/>
                <a:gridCol w="3218103"/>
              </a:tblGrid>
              <a:tr h="450744">
                <a:tc>
                  <a:txBody>
                    <a:bodyPr/>
                    <a:lstStyle/>
                    <a:p>
                      <a:r>
                        <a:rPr lang="en-US" dirty="0" smtClean="0"/>
                        <a:t>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Y</a:t>
                      </a:r>
                      <a:endParaRPr lang="en-US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Web search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Search query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Web documents</a:t>
                      </a:r>
                      <a:endParaRPr lang="en-US" b="1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Ad selection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Search query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Ad</a:t>
                      </a:r>
                      <a:r>
                        <a:rPr lang="en-US" b="1" i="1" baseline="0" dirty="0" smtClean="0"/>
                        <a:t> keywords</a:t>
                      </a:r>
                      <a:endParaRPr lang="en-US" b="1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Entity ranking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Mention (highlighted)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Entities</a:t>
                      </a:r>
                      <a:endParaRPr lang="en-US" b="1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Recommendation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Doc in</a:t>
                      </a:r>
                      <a:r>
                        <a:rPr lang="en-US" b="1" i="1" baseline="0" dirty="0" smtClean="0"/>
                        <a:t> reading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1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Interesting</a:t>
                      </a:r>
                      <a:r>
                        <a:rPr lang="en-US" b="1" i="1" baseline="0" dirty="0" smtClean="0"/>
                        <a:t> things in doc or other docs</a:t>
                      </a:r>
                      <a:endParaRPr lang="en-US" b="1" i="1" dirty="0" smtClean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Machine translation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Sentence in language</a:t>
                      </a:r>
                      <a:r>
                        <a:rPr lang="en-US" b="1" i="1" baseline="0" dirty="0" smtClean="0"/>
                        <a:t> A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Translations in language</a:t>
                      </a:r>
                      <a:r>
                        <a:rPr lang="en-US" b="1" i="1" baseline="0" dirty="0" smtClean="0"/>
                        <a:t> B</a:t>
                      </a:r>
                      <a:r>
                        <a:rPr lang="en-US" b="1" i="1" dirty="0" smtClean="0"/>
                        <a:t> </a:t>
                      </a:r>
                      <a:endParaRPr lang="en-US" b="1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b="0" dirty="0" smtClean="0"/>
                        <a:t>Nature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smtClean="0"/>
                        <a:t>User Interface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Command (text/speech)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Action</a:t>
                      </a:r>
                      <a:endParaRPr lang="en-US" b="0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dirty="0" smtClean="0"/>
                        <a:t>Summarization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Document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Summary</a:t>
                      </a:r>
                      <a:endParaRPr lang="en-US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dirty="0" smtClean="0"/>
                        <a:t>Query rewriting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Query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Rewrite</a:t>
                      </a:r>
                      <a:endParaRPr lang="en-US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dirty="0" smtClean="0"/>
                        <a:t>Image retrieval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Text</a:t>
                      </a:r>
                      <a:r>
                        <a:rPr lang="en-US" i="1" baseline="0" dirty="0" smtClean="0"/>
                        <a:t> string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Images</a:t>
                      </a:r>
                      <a:endParaRPr lang="en-US" i="1" dirty="0"/>
                    </a:p>
                  </a:txBody>
                  <a:tcPr/>
                </a:tc>
              </a:tr>
              <a:tr h="450744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…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6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Jean, S., Cho, K., </a:t>
            </a:r>
            <a:r>
              <a:rPr lang="en-US" dirty="0" err="1"/>
              <a:t>Memisevic</a:t>
            </a:r>
            <a:r>
              <a:rPr lang="en-US" dirty="0"/>
              <a:t>, R. &amp; </a:t>
            </a:r>
            <a:r>
              <a:rPr lang="en-US" dirty="0" err="1"/>
              <a:t>Bengio</a:t>
            </a:r>
            <a:r>
              <a:rPr lang="en-US" dirty="0"/>
              <a:t>, Y. On using very large target vocabulary for neural machine translation. In </a:t>
            </a:r>
            <a:r>
              <a:rPr lang="en-US" i="1" dirty="0"/>
              <a:t>Proc. ACL-IJCNLP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http://arxiv.org/abs/1412.2007 (2015)</a:t>
            </a:r>
            <a:r>
              <a:rPr lang="en-US" dirty="0" smtClean="0">
                <a:hlinkClick r:id="rId2"/>
              </a:rPr>
              <a:t>.</a:t>
            </a:r>
            <a:endParaRPr lang="en-US" dirty="0" smtClean="0"/>
          </a:p>
          <a:p>
            <a:r>
              <a:rPr lang="en-US" dirty="0" err="1" smtClean="0"/>
              <a:t>Sutskever</a:t>
            </a:r>
            <a:r>
              <a:rPr lang="en-US" dirty="0"/>
              <a:t>, I. </a:t>
            </a:r>
            <a:r>
              <a:rPr lang="en-US" dirty="0" err="1"/>
              <a:t>Vinyals</a:t>
            </a:r>
            <a:r>
              <a:rPr lang="en-US" dirty="0"/>
              <a:t>, O. &amp; Le. Q. V. Sequence to sequence learning with neural networks. In </a:t>
            </a:r>
            <a:r>
              <a:rPr lang="en-US" i="1" dirty="0"/>
              <a:t>Proc. Advances in Neural Information Processing Systems 27</a:t>
            </a:r>
            <a:r>
              <a:rPr lang="en-US" dirty="0"/>
              <a:t> 3104–3112 (2014)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0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Machine Translation, circa 2001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dirty="0" smtClean="0"/>
              <a:t>Lo </a:t>
            </a:r>
            <a:r>
              <a:rPr lang="en-US" altLang="en-US" dirty="0" err="1" smtClean="0"/>
              <a:t>spirito</a:t>
            </a:r>
            <a:r>
              <a:rPr lang="en-US" altLang="en-US" dirty="0" smtClean="0"/>
              <a:t> è forte ma la carne è </a:t>
            </a:r>
            <a:r>
              <a:rPr lang="en-US" altLang="en-US" dirty="0" err="1" smtClean="0"/>
              <a:t>debole</a:t>
            </a:r>
            <a:endParaRPr lang="en-US" alt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 smtClean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n-US" altLang="en-US" dirty="0" err="1" smtClean="0"/>
              <a:t>tradotto</a:t>
            </a:r>
            <a:r>
              <a:rPr lang="en-US" altLang="en-US" dirty="0" smtClean="0"/>
              <a:t> in </a:t>
            </a:r>
            <a:r>
              <a:rPr lang="en-US" altLang="en-US" dirty="0" err="1" smtClean="0"/>
              <a:t>russo</a:t>
            </a:r>
            <a:endParaRPr lang="en-US" alt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dirty="0" smtClean="0"/>
              <a:t>La vodka è forte ma la </a:t>
            </a:r>
            <a:r>
              <a:rPr lang="en-US" altLang="en-US" dirty="0" err="1" smtClean="0"/>
              <a:t>bistecca</a:t>
            </a:r>
            <a:r>
              <a:rPr lang="en-US" altLang="en-US" dirty="0" smtClean="0"/>
              <a:t> è </a:t>
            </a:r>
            <a:r>
              <a:rPr lang="en-US" altLang="en-US" dirty="0" err="1" smtClean="0"/>
              <a:t>tenera</a:t>
            </a: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24525" y="5265738"/>
            <a:ext cx="2555875" cy="52228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/>
              <a:t>apocrifo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Symantec uses DL for identifying </a:t>
            </a:r>
            <a:r>
              <a:rPr lang="en-US" smtClean="0"/>
              <a:t>and defending </a:t>
            </a:r>
            <a:r>
              <a:rPr lang="en-US" dirty="0"/>
              <a:t>against zero-day malware attacks</a:t>
            </a:r>
          </a:p>
        </p:txBody>
      </p:sp>
    </p:spTree>
    <p:extLst>
      <p:ext uri="{BB962C8B-B14F-4D97-AF65-F5344CB8AC3E}">
        <p14:creationId xmlns:p14="http://schemas.microsoft.com/office/powerpoint/2010/main" val="7306947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688" y="1698625"/>
            <a:ext cx="3823072" cy="4835525"/>
          </a:xfrm>
        </p:spPr>
        <p:txBody>
          <a:bodyPr/>
          <a:lstStyle/>
          <a:p>
            <a:r>
              <a:rPr lang="en-US" dirty="0" smtClean="0"/>
              <a:t>Extract features from images with CNN</a:t>
            </a:r>
          </a:p>
          <a:p>
            <a:r>
              <a:rPr lang="en-US" dirty="0" smtClean="0"/>
              <a:t>Input to LSTM</a:t>
            </a:r>
          </a:p>
          <a:p>
            <a:r>
              <a:rPr lang="en-US" dirty="0" smtClean="0"/>
              <a:t>Trained on MSCOCO</a:t>
            </a:r>
          </a:p>
          <a:p>
            <a:pPr lvl="1"/>
            <a:r>
              <a:rPr lang="en-US" dirty="0" smtClean="0"/>
              <a:t>300k images, 6 caption/image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798640" y="4955821"/>
            <a:ext cx="144239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Image features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393432" y="4955821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030888" y="4955821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</a:rPr>
              <a:t>Un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596336" y="4955821"/>
            <a:ext cx="576064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chemeClr val="tx1"/>
                </a:solidFill>
              </a:rPr>
              <a:t>gato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255024" y="4955821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</a:rPr>
              <a:t>con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93432" y="3717032"/>
            <a:ext cx="421432" cy="7920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393432" y="4969231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cxnSp>
        <p:nvCxnSpPr>
          <p:cNvPr id="13" name="Straight Arrow Connector 12"/>
          <p:cNvCxnSpPr>
            <a:stCxn id="11" idx="0"/>
            <a:endCxn id="10" idx="2"/>
          </p:cNvCxnSpPr>
          <p:nvPr/>
        </p:nvCxnSpPr>
        <p:spPr bwMode="auto">
          <a:xfrm flipV="1">
            <a:off x="6604148" y="4509120"/>
            <a:ext cx="0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393432" y="2824873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</a:rPr>
              <a:t>Un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7" name="Straight Arrow Connector 16"/>
          <p:cNvCxnSpPr>
            <a:stCxn id="10" idx="0"/>
            <a:endCxn id="16" idx="2"/>
          </p:cNvCxnSpPr>
          <p:nvPr/>
        </p:nvCxnSpPr>
        <p:spPr bwMode="auto">
          <a:xfrm flipV="1">
            <a:off x="6604148" y="3256921"/>
            <a:ext cx="0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7030888" y="3717032"/>
            <a:ext cx="421432" cy="7920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1" name="Straight Arrow Connector 20"/>
          <p:cNvCxnSpPr>
            <a:endCxn id="20" idx="2"/>
          </p:cNvCxnSpPr>
          <p:nvPr/>
        </p:nvCxnSpPr>
        <p:spPr bwMode="auto">
          <a:xfrm flipV="1">
            <a:off x="7241604" y="4509120"/>
            <a:ext cx="0" cy="46011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6956648" y="2824873"/>
            <a:ext cx="567680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chemeClr val="tx1"/>
                </a:solidFill>
              </a:rPr>
              <a:t>gato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3" name="Straight Arrow Connector 22"/>
          <p:cNvCxnSpPr>
            <a:stCxn id="20" idx="0"/>
            <a:endCxn id="22" idx="2"/>
          </p:cNvCxnSpPr>
          <p:nvPr/>
        </p:nvCxnSpPr>
        <p:spPr bwMode="auto">
          <a:xfrm flipH="1" flipV="1">
            <a:off x="7240488" y="3256921"/>
            <a:ext cx="1116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7657728" y="3717032"/>
            <a:ext cx="421432" cy="7920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5" name="Straight Arrow Connector 24"/>
          <p:cNvCxnSpPr>
            <a:endCxn id="24" idx="2"/>
          </p:cNvCxnSpPr>
          <p:nvPr/>
        </p:nvCxnSpPr>
        <p:spPr bwMode="auto">
          <a:xfrm flipV="1">
            <a:off x="7868444" y="4509120"/>
            <a:ext cx="0" cy="46011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657728" y="2824873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</a:rPr>
              <a:t>con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7" name="Straight Arrow Connector 26"/>
          <p:cNvCxnSpPr>
            <a:stCxn id="24" idx="0"/>
            <a:endCxn id="26" idx="2"/>
          </p:cNvCxnSpPr>
          <p:nvPr/>
        </p:nvCxnSpPr>
        <p:spPr bwMode="auto">
          <a:xfrm flipV="1">
            <a:off x="7868444" y="3256921"/>
            <a:ext cx="0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8" name="Rectangle 27"/>
          <p:cNvSpPr/>
          <p:nvPr/>
        </p:nvSpPr>
        <p:spPr bwMode="auto">
          <a:xfrm>
            <a:off x="8255024" y="3703302"/>
            <a:ext cx="421432" cy="7920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9" name="Straight Arrow Connector 28"/>
          <p:cNvCxnSpPr>
            <a:endCxn id="28" idx="2"/>
          </p:cNvCxnSpPr>
          <p:nvPr/>
        </p:nvCxnSpPr>
        <p:spPr bwMode="auto">
          <a:xfrm flipV="1">
            <a:off x="8465740" y="4495390"/>
            <a:ext cx="0" cy="46011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8255024" y="2811143"/>
            <a:ext cx="421432" cy="4320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</a:rPr>
              <a:t>un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31" name="Straight Arrow Connector 30"/>
          <p:cNvCxnSpPr>
            <a:stCxn id="28" idx="0"/>
            <a:endCxn id="30" idx="2"/>
          </p:cNvCxnSpPr>
          <p:nvPr/>
        </p:nvCxnSpPr>
        <p:spPr bwMode="auto">
          <a:xfrm flipV="1">
            <a:off x="8465740" y="3243191"/>
            <a:ext cx="0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41" name="Rectangle 40"/>
          <p:cNvSpPr/>
          <p:nvPr/>
        </p:nvSpPr>
        <p:spPr bwMode="auto">
          <a:xfrm>
            <a:off x="5302696" y="3689572"/>
            <a:ext cx="421432" cy="7920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5518720" y="4495710"/>
            <a:ext cx="0" cy="4601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5518720" y="4077072"/>
            <a:ext cx="2947020" cy="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393432" y="2420888"/>
            <a:ext cx="228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400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30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30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Sentence 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9"/>
            <a:ext cx="2878088" cy="5193382"/>
          </a:xfrm>
        </p:spPr>
        <p:txBody>
          <a:bodyPr/>
          <a:lstStyle/>
          <a:p>
            <a:r>
              <a:rPr lang="en-US" dirty="0" smtClean="0"/>
              <a:t>Three stacked LSTM</a:t>
            </a:r>
          </a:p>
          <a:p>
            <a:endParaRPr lang="en-US" dirty="0"/>
          </a:p>
          <a:p>
            <a:r>
              <a:rPr lang="en-US" dirty="0" err="1" smtClean="0"/>
              <a:t>Vinyals</a:t>
            </a:r>
            <a:r>
              <a:rPr lang="en-US" dirty="0" smtClean="0"/>
              <a:t>, Keiser, Koo, </a:t>
            </a:r>
            <a:r>
              <a:rPr lang="en-US" dirty="0" err="1" smtClean="0"/>
              <a:t>Petrov</a:t>
            </a:r>
            <a:r>
              <a:rPr lang="en-US" dirty="0" smtClean="0"/>
              <a:t>. Grammar as a Foreign Language. NIPS 2015.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211960" y="5733256"/>
            <a:ext cx="3240360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Embedding of previous word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42072" y="5733256"/>
            <a:ext cx="1376536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</a:rPr>
              <a:t>prev. label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81968" y="4797152"/>
            <a:ext cx="3846416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LSTM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11960" y="2924944"/>
            <a:ext cx="3846416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LSTM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181968" y="3861048"/>
            <a:ext cx="3846416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LSTM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214547" y="1988840"/>
            <a:ext cx="3846416" cy="57606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Softmax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6012160" y="4437112"/>
            <a:ext cx="216024" cy="360040"/>
          </a:xfrm>
          <a:prstGeom prst="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Up Arrow 11"/>
          <p:cNvSpPr/>
          <p:nvPr/>
        </p:nvSpPr>
        <p:spPr bwMode="auto">
          <a:xfrm>
            <a:off x="6012160" y="5373216"/>
            <a:ext cx="216024" cy="360040"/>
          </a:xfrm>
          <a:prstGeom prst="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6012160" y="3501008"/>
            <a:ext cx="216024" cy="360040"/>
          </a:xfrm>
          <a:prstGeom prst="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Up Arrow 13"/>
          <p:cNvSpPr/>
          <p:nvPr/>
        </p:nvSpPr>
        <p:spPr bwMode="auto">
          <a:xfrm>
            <a:off x="6012160" y="2577725"/>
            <a:ext cx="216024" cy="360040"/>
          </a:xfrm>
          <a:prstGeom prst="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91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Alan Turing, known as the father of computer science, the </a:t>
            </a:r>
            <a:r>
              <a:rPr lang="en-US" dirty="0" err="1" smtClean="0"/>
              <a:t>codebreaker</a:t>
            </a:r>
            <a:r>
              <a:rPr lang="en-US" dirty="0" smtClean="0"/>
              <a:t> that helped win World War 2, and the man tortured by the state for being gay, is given a pardon nearly 60 years after his death.</a:t>
            </a:r>
          </a:p>
          <a:p>
            <a:r>
              <a:rPr lang="en-US" i="1" dirty="0" smtClean="0"/>
              <a:t>Alan Turing </a:t>
            </a:r>
            <a:r>
              <a:rPr lang="en-US" i="1" dirty="0"/>
              <a:t>is given a </a:t>
            </a:r>
            <a:r>
              <a:rPr lang="en-US" i="1" dirty="0" smtClean="0"/>
              <a:t>pardon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Gwyneth </a:t>
            </a:r>
            <a:r>
              <a:rPr lang="en-US" dirty="0" err="1" smtClean="0"/>
              <a:t>Paltrow</a:t>
            </a:r>
            <a:r>
              <a:rPr lang="en-US" dirty="0" smtClean="0"/>
              <a:t> and her husband Chris Martin, </a:t>
            </a:r>
            <a:r>
              <a:rPr lang="en-US" dirty="0"/>
              <a:t>are to </a:t>
            </a:r>
            <a:r>
              <a:rPr lang="en-US" dirty="0" smtClean="0"/>
              <a:t>separate after more than 10 years of marriage.</a:t>
            </a:r>
          </a:p>
          <a:p>
            <a:r>
              <a:rPr lang="en-US" i="1" dirty="0"/>
              <a:t>Gwyneth </a:t>
            </a:r>
            <a:r>
              <a:rPr lang="en-US" i="1" dirty="0" err="1"/>
              <a:t>Paltrow</a:t>
            </a:r>
            <a:r>
              <a:rPr lang="en-US" i="1" dirty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are</a:t>
            </a:r>
            <a:r>
              <a:rPr lang="en-US" i="1" dirty="0" smtClean="0"/>
              <a:t> </a:t>
            </a:r>
            <a:r>
              <a:rPr lang="en-US" i="1" dirty="0"/>
              <a:t>to </a:t>
            </a:r>
            <a:r>
              <a:rPr lang="en-US" i="1" dirty="0" smtClean="0"/>
              <a:t>separate.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207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Natural Language Inference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45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Bordes</a:t>
            </a:r>
            <a:r>
              <a:rPr lang="en-US" dirty="0"/>
              <a:t>, A., Chopra, S. &amp; Weston, J. Question answering with </a:t>
            </a:r>
            <a:r>
              <a:rPr lang="en-US" dirty="0" err="1"/>
              <a:t>subgraph</a:t>
            </a:r>
            <a:r>
              <a:rPr lang="en-US" dirty="0"/>
              <a:t> </a:t>
            </a:r>
            <a:r>
              <a:rPr lang="en-US" dirty="0" err="1"/>
              <a:t>embeddings</a:t>
            </a:r>
            <a:r>
              <a:rPr lang="en-US" dirty="0"/>
              <a:t>. In </a:t>
            </a:r>
            <a:r>
              <a:rPr lang="en-US" i="1" dirty="0"/>
              <a:t>Proc. Empirical Methods in Natural Language Processing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http://arxiv.org/abs/1406.3676v3 (2014)</a:t>
            </a:r>
            <a:r>
              <a:rPr lang="en-US" dirty="0" smtClean="0">
                <a:hlinkClick r:id="rId2"/>
              </a:rPr>
              <a:t>.</a:t>
            </a:r>
            <a:endParaRPr lang="en-US" dirty="0" smtClean="0"/>
          </a:p>
          <a:p>
            <a:r>
              <a:rPr lang="en-US" dirty="0" smtClean="0"/>
              <a:t>B. </a:t>
            </a:r>
            <a:r>
              <a:rPr lang="en-US" dirty="0" err="1"/>
              <a:t>Peng</a:t>
            </a:r>
            <a:r>
              <a:rPr lang="en-US" dirty="0"/>
              <a:t>, </a:t>
            </a:r>
            <a:r>
              <a:rPr lang="en-US" dirty="0" smtClean="0"/>
              <a:t>Z. </a:t>
            </a:r>
            <a:r>
              <a:rPr lang="en-US" dirty="0"/>
              <a:t>Lu, </a:t>
            </a:r>
            <a:r>
              <a:rPr lang="en-US" dirty="0" smtClean="0"/>
              <a:t>H. </a:t>
            </a:r>
            <a:r>
              <a:rPr lang="en-US" dirty="0"/>
              <a:t>Li, </a:t>
            </a:r>
            <a:r>
              <a:rPr lang="en-US" dirty="0" smtClean="0"/>
              <a:t>K.F. </a:t>
            </a:r>
            <a:r>
              <a:rPr lang="en-US" dirty="0" err="1" smtClean="0"/>
              <a:t>Wong</a:t>
            </a:r>
            <a:r>
              <a:rPr lang="en-US" dirty="0" err="1" smtClean="0">
                <a:hlinkClick r:id="rId3" action="ppaction://hlinkfile"/>
              </a:rPr>
              <a:t>Toward</a:t>
            </a:r>
            <a:r>
              <a:rPr lang="en-US" dirty="0" smtClean="0">
                <a:hlinkClick r:id="rId3" action="ppaction://hlinkfile"/>
              </a:rPr>
              <a:t> Neural Network-based Reasoning</a:t>
            </a:r>
            <a:endParaRPr lang="de-DE" dirty="0" smtClean="0"/>
          </a:p>
          <a:p>
            <a:r>
              <a:rPr lang="en-US" dirty="0" smtClean="0"/>
              <a:t>A. Kumar et </a:t>
            </a:r>
            <a:r>
              <a:rPr lang="en-US" dirty="0" err="1" smtClean="0"/>
              <a:t>al.</a:t>
            </a:r>
            <a:r>
              <a:rPr lang="en-US" b="1" dirty="0" err="1" smtClean="0">
                <a:hlinkClick r:id="rId4"/>
              </a:rPr>
              <a:t>Ask</a:t>
            </a:r>
            <a:r>
              <a:rPr lang="en-US" b="1" dirty="0" smtClean="0">
                <a:hlinkClick r:id="rId4"/>
              </a:rPr>
              <a:t> </a:t>
            </a:r>
            <a:r>
              <a:rPr lang="en-US" b="1" dirty="0">
                <a:hlinkClick r:id="rId4"/>
              </a:rPr>
              <a:t>Me Anything: Dynamic Memory Networks for Natural Language Processing</a:t>
            </a:r>
            <a:endParaRPr lang="en-US" b="1" dirty="0"/>
          </a:p>
          <a:p>
            <a:r>
              <a:rPr lang="en-US" dirty="0" smtClean="0"/>
              <a:t>H</a:t>
            </a:r>
            <a:r>
              <a:rPr lang="en-US" dirty="0"/>
              <a:t>. Y. </a:t>
            </a:r>
            <a:r>
              <a:rPr lang="en-US" dirty="0" err="1" smtClean="0"/>
              <a:t>Gao</a:t>
            </a:r>
            <a:r>
              <a:rPr lang="en-US" dirty="0"/>
              <a:t> </a:t>
            </a:r>
            <a:r>
              <a:rPr lang="en-US" dirty="0" smtClean="0"/>
              <a:t>et al.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Are You Talking to a Machine? Dataset and Methods for Multilingual Image Question Answering, NIPS, 2015.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59049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83568" y="21445"/>
            <a:ext cx="8460432" cy="785813"/>
          </a:xfrm>
        </p:spPr>
        <p:txBody>
          <a:bodyPr/>
          <a:lstStyle/>
          <a:p>
            <a:r>
              <a:rPr lang="en-GB" dirty="0" smtClean="0"/>
              <a:t>Reasoning in Question Answering</a:t>
            </a:r>
            <a:endParaRPr lang="en-GB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683568" y="1196752"/>
            <a:ext cx="8460432" cy="5600700"/>
          </a:xfrm>
        </p:spPr>
        <p:txBody>
          <a:bodyPr>
            <a:normAutofit/>
          </a:bodyPr>
          <a:lstStyle/>
          <a:p>
            <a:r>
              <a:rPr lang="en-GB" dirty="0" smtClean="0"/>
              <a:t>Reasoning is essential in a QA task</a:t>
            </a:r>
          </a:p>
          <a:p>
            <a:r>
              <a:rPr lang="en-GB" dirty="0" smtClean="0"/>
              <a:t>Traditional approach: </a:t>
            </a:r>
            <a:r>
              <a:rPr lang="en-GB" b="1" dirty="0" smtClean="0"/>
              <a:t>rule-based</a:t>
            </a:r>
            <a:r>
              <a:rPr lang="en-GB" dirty="0" smtClean="0"/>
              <a:t> reasoning</a:t>
            </a:r>
          </a:p>
          <a:p>
            <a:pPr lvl="1"/>
            <a:r>
              <a:rPr lang="en-GB" dirty="0" smtClean="0"/>
              <a:t>Mapping natural languages to logic form</a:t>
            </a:r>
          </a:p>
          <a:p>
            <a:pPr lvl="1"/>
            <a:r>
              <a:rPr lang="en-GB" dirty="0" smtClean="0"/>
              <a:t>Inference over logic forms</a:t>
            </a:r>
          </a:p>
          <a:p>
            <a:r>
              <a:rPr lang="en-GB" b="1" dirty="0" smtClean="0"/>
              <a:t>Dichotomy:</a:t>
            </a:r>
          </a:p>
          <a:p>
            <a:pPr lvl="1"/>
            <a:r>
              <a:rPr lang="en-GB" dirty="0" smtClean="0"/>
              <a:t>ML for NL analysis</a:t>
            </a:r>
          </a:p>
          <a:p>
            <a:pPr lvl="1"/>
            <a:r>
              <a:rPr lang="en-GB" dirty="0" smtClean="0"/>
              <a:t>symbolic reasoning for QA</a:t>
            </a:r>
          </a:p>
          <a:p>
            <a:r>
              <a:rPr lang="en-GB" b="1" dirty="0"/>
              <a:t>D</a:t>
            </a:r>
            <a:r>
              <a:rPr lang="en-GB" b="1" dirty="0" smtClean="0"/>
              <a:t>L perspective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distributional representation of sentences</a:t>
            </a:r>
          </a:p>
          <a:p>
            <a:pPr lvl="1"/>
            <a:r>
              <a:rPr lang="en-GB" dirty="0" smtClean="0"/>
              <a:t>remember facts from the past</a:t>
            </a:r>
          </a:p>
          <a:p>
            <a:pPr lvl="1"/>
            <a:r>
              <a:rPr lang="en-GB" dirty="0" smtClean="0"/>
              <a:t>… so that it can suitably deal with </a:t>
            </a:r>
            <a:r>
              <a:rPr lang="en-GB" b="1" dirty="0" smtClean="0"/>
              <a:t>long-term dependencies</a:t>
            </a:r>
          </a:p>
        </p:txBody>
      </p:sp>
      <p:sp>
        <p:nvSpPr>
          <p:cNvPr id="7" name="CasellaDiTesto 5"/>
          <p:cNvSpPr txBox="1"/>
          <p:nvPr/>
        </p:nvSpPr>
        <p:spPr>
          <a:xfrm>
            <a:off x="7408198" y="2391271"/>
            <a:ext cx="141227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not easy</a:t>
            </a:r>
            <a:endParaRPr lang="en-GB" sz="2400" dirty="0"/>
          </a:p>
        </p:txBody>
      </p:sp>
      <p:sp>
        <p:nvSpPr>
          <p:cNvPr id="8" name="Parentesi graffa chiusa 6"/>
          <p:cNvSpPr/>
          <p:nvPr/>
        </p:nvSpPr>
        <p:spPr>
          <a:xfrm>
            <a:off x="7095871" y="2321855"/>
            <a:ext cx="292100" cy="635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1403648" y="65253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 Cen MT" panose="020B0602020104020603" pitchFamily="34" charset="0"/>
              </a:rPr>
              <a:t>Slide by </a:t>
            </a:r>
            <a:r>
              <a:rPr lang="en-US" dirty="0" err="1" smtClean="0">
                <a:latin typeface="Tw Cen MT" panose="020B0602020104020603" pitchFamily="34" charset="0"/>
              </a:rPr>
              <a:t>Cosimo</a:t>
            </a:r>
            <a:r>
              <a:rPr lang="en-US" dirty="0" smtClean="0">
                <a:latin typeface="Tw Cen MT" panose="020B0602020104020603" pitchFamily="34" charset="0"/>
              </a:rPr>
              <a:t> Ragusa</a:t>
            </a:r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66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6" y="39564"/>
            <a:ext cx="8460433" cy="725139"/>
          </a:xfrm>
        </p:spPr>
        <p:txBody>
          <a:bodyPr anchor="ctr"/>
          <a:lstStyle/>
          <a:p>
            <a:r>
              <a:rPr lang="en-GB" sz="4800" dirty="0" smtClean="0"/>
              <a:t>Motivations</a:t>
            </a:r>
            <a:endParaRPr lang="en-GB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7" y="1196752"/>
            <a:ext cx="8394871" cy="52565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</a:t>
            </a:r>
            <a:r>
              <a:rPr lang="en-GB" dirty="0" smtClean="0"/>
              <a:t>urely neural network-based reasoning systems with fully distributed semantics:</a:t>
            </a:r>
          </a:p>
          <a:p>
            <a:pPr lvl="1"/>
            <a:r>
              <a:rPr lang="en-GB" dirty="0" smtClean="0"/>
              <a:t>They can infer over multiple facts to answer simple questions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 smtClean="0"/>
              <a:t>Simple way of modelling the dynamics of question-fact interaction</a:t>
            </a:r>
          </a:p>
          <a:p>
            <a:pPr lvl="1"/>
            <a:r>
              <a:rPr lang="en-GB" dirty="0" smtClean="0"/>
              <a:t>Complex reasoning process</a:t>
            </a:r>
          </a:p>
          <a:p>
            <a:r>
              <a:rPr lang="en-GB" dirty="0" smtClean="0"/>
              <a:t>NN-based trainable in an end-to-end fashion</a:t>
            </a:r>
          </a:p>
          <a:p>
            <a:r>
              <a:rPr lang="en-GB" dirty="0" smtClean="0"/>
              <a:t>But it is insensitive to the:</a:t>
            </a:r>
          </a:p>
          <a:p>
            <a:pPr lvl="1"/>
            <a:r>
              <a:rPr lang="en-GB" dirty="0" smtClean="0"/>
              <a:t>Number of supporting facts</a:t>
            </a:r>
          </a:p>
          <a:p>
            <a:pPr lvl="1"/>
            <a:r>
              <a:rPr lang="en-GB" dirty="0" smtClean="0"/>
              <a:t>Form of language</a:t>
            </a:r>
            <a:r>
              <a:rPr lang="en-GB" dirty="0"/>
              <a:t> </a:t>
            </a:r>
            <a:r>
              <a:rPr lang="en-GB" dirty="0" smtClean="0"/>
              <a:t>and type of reasoning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67744" y="2629361"/>
            <a:ext cx="5254326" cy="1015663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I: Joe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travelled to the hallway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I: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Mary went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to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the bathroom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Q: Where is Mary?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Episodes</a:t>
            </a:r>
            <a:endParaRPr lang="en-US" dirty="0"/>
          </a:p>
        </p:txBody>
      </p:sp>
      <p:sp>
        <p:nvSpPr>
          <p:cNvPr id="4" name="CasellaDiTesto 5"/>
          <p:cNvSpPr txBox="1">
            <a:spLocks noGrp="1"/>
          </p:cNvSpPr>
          <p:nvPr>
            <p:ph idx="1"/>
          </p:nvPr>
        </p:nvSpPr>
        <p:spPr>
          <a:xfrm>
            <a:off x="685800" y="1340769"/>
            <a:ext cx="7772400" cy="3183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From Facebook </a:t>
            </a:r>
            <a:r>
              <a:rPr lang="en-GB" dirty="0" err="1" smtClean="0">
                <a:latin typeface="Arial"/>
                <a:cs typeface="Arial"/>
              </a:rPr>
              <a:t>BaBl</a:t>
            </a:r>
            <a:r>
              <a:rPr lang="en-GB" dirty="0" smtClean="0">
                <a:latin typeface="Arial"/>
                <a:cs typeface="Arial"/>
              </a:rPr>
              <a:t> data set:</a:t>
            </a:r>
          </a:p>
          <a:p>
            <a:pPr marL="457200" lvl="1" indent="0">
              <a:buNone/>
            </a:pPr>
            <a:r>
              <a:rPr lang="en-GB" dirty="0" smtClean="0">
                <a:latin typeface="Arial"/>
                <a:cs typeface="Arial"/>
              </a:rPr>
              <a:t>I: Jane went to the hallway</a:t>
            </a:r>
          </a:p>
          <a:p>
            <a:pPr marL="457200" lvl="1" indent="0">
              <a:buNone/>
            </a:pPr>
            <a:r>
              <a:rPr lang="en-GB" dirty="0" smtClean="0">
                <a:latin typeface="Arial"/>
                <a:cs typeface="Arial"/>
              </a:rPr>
              <a:t>I: Mary walked to the bathroom</a:t>
            </a:r>
          </a:p>
          <a:p>
            <a:pPr marL="457200" lvl="1" indent="0">
              <a:buNone/>
            </a:pPr>
            <a:r>
              <a:rPr lang="en-GB" dirty="0" smtClean="0">
                <a:latin typeface="Arial"/>
                <a:cs typeface="Arial"/>
              </a:rPr>
              <a:t>I: Sandra went to the garden</a:t>
            </a:r>
          </a:p>
          <a:p>
            <a:pPr marL="457200" lvl="1" indent="0">
              <a:buNone/>
            </a:pPr>
            <a:r>
              <a:rPr lang="en-GB" dirty="0" smtClean="0">
                <a:latin typeface="Arial"/>
                <a:cs typeface="Arial"/>
              </a:rPr>
              <a:t>I: Sandra took the milk there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Q: Where is the milk?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70C0"/>
                </a:solidFill>
                <a:latin typeface="Arial"/>
                <a:cs typeface="Arial"/>
              </a:rPr>
              <a:t>A: garden</a:t>
            </a:r>
            <a:endParaRPr lang="en-GB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15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Machine Translation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8625"/>
            <a:ext cx="8207375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chiese</a:t>
            </a:r>
            <a:r>
              <a:rPr lang="en-US" dirty="0" smtClean="0"/>
              <a:t> di </a:t>
            </a:r>
            <a:r>
              <a:rPr lang="en-US" dirty="0" err="1" smtClean="0"/>
              <a:t>riorganizzare</a:t>
            </a:r>
            <a:r>
              <a:rPr lang="en-US" dirty="0" smtClean="0"/>
              <a:t> </a:t>
            </a:r>
            <a:r>
              <a:rPr lang="en-US" dirty="0" err="1" smtClean="0"/>
              <a:t>Forza</a:t>
            </a:r>
            <a:r>
              <a:rPr lang="en-US" dirty="0" smtClean="0"/>
              <a:t> Italia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i="1" dirty="0" smtClean="0">
                <a:latin typeface="+mj-lt"/>
              </a:rPr>
              <a:t>The churches to reorganize Italy Force </a:t>
            </a:r>
            <a:r>
              <a:rPr lang="en-US" dirty="0" smtClean="0"/>
              <a:t>(</a:t>
            </a:r>
            <a:r>
              <a:rPr lang="en-US" dirty="0" err="1" smtClean="0"/>
              <a:t>Altavista</a:t>
            </a:r>
            <a:r>
              <a:rPr lang="en-US" dirty="0" smtClean="0"/>
              <a:t>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i="1" dirty="0" smtClean="0">
                <a:latin typeface="+mj-lt"/>
              </a:rPr>
              <a:t>She asked him to reorganize </a:t>
            </a:r>
            <a:r>
              <a:rPr lang="en-US" i="1" dirty="0" err="1" smtClean="0">
                <a:latin typeface="+mj-lt"/>
              </a:rPr>
              <a:t>Forza</a:t>
            </a:r>
            <a:r>
              <a:rPr lang="en-US" i="1" dirty="0" smtClean="0">
                <a:latin typeface="+mj-lt"/>
              </a:rPr>
              <a:t> Italia</a:t>
            </a:r>
            <a:r>
              <a:rPr lang="en-US" i="1" dirty="0" smtClean="0"/>
              <a:t> </a:t>
            </a:r>
            <a:r>
              <a:rPr lang="en-US" dirty="0" smtClean="0"/>
              <a:t>(Google)</a:t>
            </a:r>
          </a:p>
          <a:p>
            <a:pPr marL="514350" indent="-457200" eaLnBrk="1" hangingPunct="1">
              <a:defRPr/>
            </a:pPr>
            <a:r>
              <a:rPr lang="it-IT" dirty="0" smtClean="0"/>
              <a:t>Il ministro Stanca si è laureato alla Bocconi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i="1" dirty="0" smtClean="0">
                <a:latin typeface="+mj-lt"/>
              </a:rPr>
              <a:t>The Minister </a:t>
            </a:r>
            <a:r>
              <a:rPr lang="en-US" i="1" dirty="0" err="1" smtClean="0">
                <a:latin typeface="+mj-lt"/>
              </a:rPr>
              <a:t>Stanca</a:t>
            </a:r>
            <a:r>
              <a:rPr lang="en-US" i="1" dirty="0" smtClean="0">
                <a:latin typeface="+mj-lt"/>
              </a:rPr>
              <a:t> graduated at Mouthfuls</a:t>
            </a:r>
            <a:r>
              <a:rPr lang="en-US" i="1" dirty="0" smtClean="0"/>
              <a:t> 	</a:t>
            </a:r>
            <a:r>
              <a:rPr lang="en-US" dirty="0" smtClean="0"/>
              <a:t>(</a:t>
            </a:r>
            <a:r>
              <a:rPr lang="en-US" dirty="0" err="1" smtClean="0"/>
              <a:t>Altavista</a:t>
            </a:r>
            <a:r>
              <a:rPr lang="en-US" dirty="0" smtClean="0"/>
              <a:t>)</a:t>
            </a:r>
            <a:endParaRPr lang="it-IT" dirty="0" smtClean="0"/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i="1" dirty="0" smtClean="0">
                <a:latin typeface="+mj-lt"/>
              </a:rPr>
              <a:t>The Minister </a:t>
            </a:r>
            <a:r>
              <a:rPr lang="en-US" i="1" dirty="0" err="1" smtClean="0">
                <a:latin typeface="+mj-lt"/>
              </a:rPr>
              <a:t>Stanca</a:t>
            </a:r>
            <a:r>
              <a:rPr lang="en-US" i="1" dirty="0" smtClean="0">
                <a:latin typeface="+mj-lt"/>
              </a:rPr>
              <a:t> is a graduate of </a:t>
            </a:r>
            <a:r>
              <a:rPr lang="en-US" i="1" dirty="0" err="1" smtClean="0">
                <a:latin typeface="+mj-lt"/>
              </a:rPr>
              <a:t>Bocconi</a:t>
            </a:r>
            <a:r>
              <a:rPr lang="en-US" i="1" dirty="0" smtClean="0"/>
              <a:t> 	</a:t>
            </a:r>
            <a:r>
              <a:rPr lang="en-US" dirty="0" smtClean="0"/>
              <a:t>(Google)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sp>
        <p:nvSpPr>
          <p:cNvPr id="4" name="CasellaDiTesto 6"/>
          <p:cNvSpPr txBox="1">
            <a:spLocks noGrp="1"/>
          </p:cNvSpPr>
          <p:nvPr>
            <p:ph idx="1"/>
          </p:nvPr>
        </p:nvSpPr>
        <p:spPr>
          <a:xfrm>
            <a:off x="685800" y="1052736"/>
            <a:ext cx="7772400" cy="569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Path Finding:</a:t>
            </a:r>
          </a:p>
          <a:p>
            <a:pPr marL="0" indent="0">
              <a:buNone/>
            </a:pPr>
            <a:r>
              <a:rPr lang="en-GB" dirty="0" smtClean="0">
                <a:latin typeface="Arial"/>
                <a:cs typeface="Arial"/>
              </a:rPr>
              <a:t>I: The bathroom is south of bedroom</a:t>
            </a:r>
          </a:p>
          <a:p>
            <a:pPr marL="0" indent="0">
              <a:buNone/>
            </a:pPr>
            <a:r>
              <a:rPr lang="en-GB" dirty="0" smtClean="0">
                <a:latin typeface="Arial"/>
                <a:cs typeface="Arial"/>
              </a:rPr>
              <a:t>I: The bedroom is east of kitchen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Q: How do you go from bathroom to kitchen?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  <a:latin typeface="Arial"/>
                <a:cs typeface="Arial"/>
              </a:rPr>
              <a:t>A: north, west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Arial"/>
              <a:cs typeface="Arial"/>
            </a:endParaRPr>
          </a:p>
          <a:p>
            <a:r>
              <a:rPr lang="en-GB" dirty="0" smtClean="0">
                <a:latin typeface="Arial"/>
                <a:cs typeface="Arial"/>
              </a:rPr>
              <a:t>Positional Reasoning:</a:t>
            </a:r>
          </a:p>
          <a:p>
            <a:pPr marL="0" indent="0">
              <a:buNone/>
            </a:pPr>
            <a:r>
              <a:rPr lang="en-GB" dirty="0" smtClean="0">
                <a:latin typeface="Arial"/>
                <a:cs typeface="Arial"/>
              </a:rPr>
              <a:t>I: The triangle is above the rectangle</a:t>
            </a:r>
          </a:p>
          <a:p>
            <a:pPr marL="0" indent="0">
              <a:buNone/>
            </a:pPr>
            <a:r>
              <a:rPr lang="en-GB" dirty="0" smtClean="0">
                <a:latin typeface="Arial"/>
                <a:cs typeface="Arial"/>
              </a:rPr>
              <a:t>I: The square is to the left of the triangle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Q: Is the rectangle to the right of the square?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  <a:latin typeface="Arial"/>
                <a:cs typeface="Arial"/>
              </a:rPr>
              <a:t>A: Yes</a:t>
            </a:r>
            <a:endParaRPr lang="en-GB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85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Memory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35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940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147" y="-27384"/>
            <a:ext cx="8460432" cy="785813"/>
          </a:xfrm>
        </p:spPr>
        <p:txBody>
          <a:bodyPr/>
          <a:lstStyle/>
          <a:p>
            <a:r>
              <a:rPr lang="en-GB" sz="4800" dirty="0" smtClean="0"/>
              <a:t>Neural </a:t>
            </a:r>
            <a:r>
              <a:rPr lang="en-GB" sz="4800" dirty="0" err="1" smtClean="0"/>
              <a:t>Reasoner</a:t>
            </a:r>
            <a:endParaRPr lang="en-GB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5" y="1196752"/>
            <a:ext cx="8322863" cy="5328592"/>
          </a:xfrm>
        </p:spPr>
        <p:txBody>
          <a:bodyPr>
            <a:normAutofit/>
          </a:bodyPr>
          <a:lstStyle/>
          <a:p>
            <a:r>
              <a:rPr lang="en-GB" dirty="0" smtClean="0"/>
              <a:t>Layered architecture for dealing with complex logic relations in reasoning:</a:t>
            </a:r>
          </a:p>
          <a:p>
            <a:pPr lvl="1"/>
            <a:r>
              <a:rPr lang="en-GB" dirty="0" smtClean="0"/>
              <a:t>One encoding layer</a:t>
            </a:r>
            <a:endParaRPr lang="en-GB" dirty="0"/>
          </a:p>
          <a:p>
            <a:pPr lvl="1"/>
            <a:r>
              <a:rPr lang="en-GB" dirty="0" smtClean="0"/>
              <a:t>Multiple reasoning layers</a:t>
            </a:r>
            <a:endParaRPr lang="en-GB" sz="2000" dirty="0" smtClean="0"/>
          </a:p>
          <a:p>
            <a:pPr lvl="1"/>
            <a:r>
              <a:rPr lang="en-GB" dirty="0" smtClean="0"/>
              <a:t>Answer layer (either chooses answer, or generates answer sentence) </a:t>
            </a:r>
            <a:endParaRPr lang="en-GB" b="1" dirty="0"/>
          </a:p>
          <a:p>
            <a:r>
              <a:rPr lang="en-GB" dirty="0" smtClean="0"/>
              <a:t>Interaction between question and facts representations models the reasoning</a:t>
            </a:r>
          </a:p>
        </p:txBody>
      </p:sp>
    </p:spTree>
    <p:extLst>
      <p:ext uri="{BB962C8B-B14F-4D97-AF65-F5344CB8AC3E}">
        <p14:creationId xmlns:p14="http://schemas.microsoft.com/office/powerpoint/2010/main" val="38648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Tabella 5"/>
          <p:cNvGraphicFramePr>
            <a:graphicFrameLocks noGrp="1"/>
          </p:cNvGraphicFramePr>
          <p:nvPr>
            <p:extLst/>
          </p:nvPr>
        </p:nvGraphicFramePr>
        <p:xfrm>
          <a:off x="827585" y="1801096"/>
          <a:ext cx="8200007" cy="17983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28108"/>
                <a:gridCol w="2398368"/>
                <a:gridCol w="277353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noProof="0" dirty="0" smtClean="0"/>
                        <a:t>Classification</a:t>
                      </a:r>
                      <a:r>
                        <a:rPr lang="en-GB" sz="2000" baseline="0" noProof="0" dirty="0" smtClean="0"/>
                        <a:t> accuracy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Positional Reasoning (1K)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Positional Reasoning (10K)</a:t>
                      </a:r>
                      <a:endParaRPr lang="en-GB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Dynamic</a:t>
                      </a:r>
                      <a:r>
                        <a:rPr lang="en-GB" sz="2000" baseline="0" noProof="0" dirty="0" smtClean="0"/>
                        <a:t> Memory Network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u="none" strike="noStrike" kern="1200" baseline="0" dirty="0" smtClean="0"/>
                        <a:t>59.6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-</a:t>
                      </a:r>
                      <a:endParaRPr lang="en-GB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Neural Reasoner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u="none" strike="noStrike" kern="1200" baseline="0" dirty="0" smtClean="0"/>
                        <a:t>66.4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u="none" strike="noStrike" kern="1200" baseline="0" dirty="0" smtClean="0"/>
                        <a:t>97.9</a:t>
                      </a:r>
                      <a:endParaRPr lang="en-GB" sz="2000" b="1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a 12"/>
          <p:cNvGraphicFramePr>
            <a:graphicFrameLocks noGrp="1"/>
          </p:cNvGraphicFramePr>
          <p:nvPr>
            <p:extLst/>
          </p:nvPr>
        </p:nvGraphicFramePr>
        <p:xfrm>
          <a:off x="827584" y="3993257"/>
          <a:ext cx="8127999" cy="1493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294743"/>
                <a:gridCol w="2123923"/>
                <a:gridCol w="270933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noProof="0" dirty="0" smtClean="0"/>
                        <a:t>Classification</a:t>
                      </a:r>
                      <a:r>
                        <a:rPr lang="en-GB" sz="2000" baseline="0" noProof="0" dirty="0" smtClean="0"/>
                        <a:t> accuracy</a:t>
                      </a:r>
                      <a:endParaRPr lang="en-GB" sz="20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Path Finding (1K)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Path Finding (10K)</a:t>
                      </a:r>
                      <a:endParaRPr lang="en-GB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Dynamic</a:t>
                      </a:r>
                      <a:r>
                        <a:rPr lang="en-GB" sz="2000" baseline="0" noProof="0" dirty="0" smtClean="0"/>
                        <a:t> Memory Network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u="none" strike="noStrike" kern="1200" baseline="0" dirty="0" smtClean="0"/>
                        <a:t>34.5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-</a:t>
                      </a:r>
                      <a:endParaRPr lang="en-GB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/>
                        <a:t>Neural Reasoner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u="none" strike="noStrike" kern="1200" baseline="0" dirty="0" smtClean="0"/>
                        <a:t>17.3</a:t>
                      </a:r>
                      <a:endParaRPr lang="en-GB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u="none" strike="noStrike" kern="1200" baseline="0" dirty="0" smtClean="0"/>
                        <a:t>87.0</a:t>
                      </a:r>
                      <a:endParaRPr lang="en-GB" sz="2000" b="1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7486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88" y="-27384"/>
            <a:ext cx="8289800" cy="875506"/>
          </a:xfrm>
        </p:spPr>
        <p:txBody>
          <a:bodyPr/>
          <a:lstStyle/>
          <a:p>
            <a:r>
              <a:rPr lang="en-US" sz="4000" dirty="0" smtClean="0"/>
              <a:t>Text Understanding from Scratch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smtClean="0"/>
              <a:t>Convolutional network capable of SOTA on Movie Reviews </a:t>
            </a:r>
            <a:r>
              <a:rPr lang="en-US" b="1" dirty="0" smtClean="0">
                <a:solidFill>
                  <a:srgbClr val="FF0000"/>
                </a:solidFill>
              </a:rPr>
              <a:t>working </a:t>
            </a:r>
            <a:r>
              <a:rPr lang="en-US" b="1" dirty="0">
                <a:solidFill>
                  <a:srgbClr val="FF0000"/>
                </a:solidFill>
              </a:rPr>
              <a:t>just </a:t>
            </a:r>
            <a:r>
              <a:rPr lang="en-US" b="1" dirty="0" smtClean="0">
                <a:solidFill>
                  <a:srgbClr val="FF0000"/>
                </a:solidFill>
              </a:rPr>
              <a:t>from characters</a:t>
            </a:r>
          </a:p>
          <a:p>
            <a:pPr marL="742950" lvl="2" indent="-342900">
              <a:buSzPct val="80000"/>
              <a:buFont typeface="Wingdings" pitchFamily="2" charset="2"/>
              <a:buChar char="l"/>
            </a:pPr>
            <a:r>
              <a:rPr lang="en-US" dirty="0" smtClean="0"/>
              <a:t>no tokenization, no sentence splitting, no nothing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en-US" dirty="0" smtClean="0"/>
              <a:t>Zhang</a:t>
            </a:r>
            <a:r>
              <a:rPr lang="en-US" dirty="0"/>
              <a:t>, X., &amp; </a:t>
            </a:r>
            <a:r>
              <a:rPr lang="en-US" dirty="0" err="1"/>
              <a:t>LeCun</a:t>
            </a:r>
            <a:r>
              <a:rPr lang="en-US" dirty="0"/>
              <a:t>, Y. (2015). Text Understanding from Scratch.</a:t>
            </a:r>
            <a:br>
              <a:rPr lang="en-US" dirty="0"/>
            </a:br>
            <a:r>
              <a:rPr lang="de-DE" dirty="0"/>
              <a:t>http://</a:t>
            </a:r>
            <a:r>
              <a:rPr lang="de-DE" dirty="0" err="1"/>
              <a:t>arxiv.org</a:t>
            </a:r>
            <a:r>
              <a:rPr lang="de-DE" dirty="0"/>
              <a:t>/</a:t>
            </a:r>
            <a:r>
              <a:rPr lang="de-DE" dirty="0" err="1"/>
              <a:t>abs</a:t>
            </a:r>
            <a:r>
              <a:rPr lang="de-DE" dirty="0"/>
              <a:t>/1502.01710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984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60350"/>
            <a:ext cx="8183563" cy="1050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38" y="1785938"/>
            <a:ext cx="8183562" cy="47148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  <a:defRPr/>
            </a:pPr>
            <a:r>
              <a:rPr lang="en-US" sz="2000" dirty="0"/>
              <a:t>Attardi, G</a:t>
            </a:r>
            <a:r>
              <a:rPr lang="en-US" sz="2000" dirty="0" smtClean="0"/>
              <a:t>. (2005) </a:t>
            </a:r>
            <a:r>
              <a:rPr lang="en-US" sz="2000" dirty="0">
                <a:hlinkClick r:id="rId2"/>
              </a:rPr>
              <a:t>IXE at the TREC Terabyte Task</a:t>
            </a:r>
            <a:r>
              <a:rPr lang="en-US" sz="2000" dirty="0"/>
              <a:t>. </a:t>
            </a:r>
            <a:r>
              <a:rPr lang="en-US" sz="2000" dirty="0" smtClean="0"/>
              <a:t>In </a:t>
            </a:r>
            <a:r>
              <a:rPr lang="en-US" sz="2000" i="1" dirty="0" smtClean="0"/>
              <a:t>Proc. </a:t>
            </a:r>
            <a:r>
              <a:rPr lang="en-US" sz="2000" i="1" dirty="0"/>
              <a:t>of The </a:t>
            </a:r>
            <a:r>
              <a:rPr lang="en-US" sz="2000" i="1" dirty="0" err="1"/>
              <a:t>Forteenth</a:t>
            </a:r>
            <a:r>
              <a:rPr lang="en-US" sz="2000" i="1" dirty="0"/>
              <a:t> Text Retrieval Conference </a:t>
            </a:r>
            <a:r>
              <a:rPr lang="en-US" sz="2000" dirty="0"/>
              <a:t>(</a:t>
            </a:r>
            <a:r>
              <a:rPr lang="en-US" sz="2000" i="1" dirty="0"/>
              <a:t>TREC 2005</a:t>
            </a:r>
            <a:r>
              <a:rPr lang="en-US" sz="2000" dirty="0"/>
              <a:t>), NIST, Gaithersburg (MD</a:t>
            </a:r>
            <a:r>
              <a:rPr lang="en-US" sz="2000" dirty="0" smtClean="0"/>
              <a:t>).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  <a:defRPr/>
            </a:pPr>
            <a:r>
              <a:rPr lang="en-US" sz="2000" dirty="0" smtClean="0"/>
              <a:t>Attardi</a:t>
            </a:r>
            <a:r>
              <a:rPr lang="en-US" sz="2000" dirty="0"/>
              <a:t>, G. (2006</a:t>
            </a:r>
            <a:r>
              <a:rPr lang="en-US" sz="2000" dirty="0" smtClean="0"/>
              <a:t>) </a:t>
            </a:r>
            <a:r>
              <a:rPr lang="en-US" sz="2000" dirty="0"/>
              <a:t>Experiments with </a:t>
            </a:r>
            <a:r>
              <a:rPr lang="en-US" sz="2000" dirty="0" smtClean="0"/>
              <a:t>a Multilanguage </a:t>
            </a:r>
            <a:r>
              <a:rPr lang="en-US" sz="2000" dirty="0"/>
              <a:t>non-projective dependency parser. In </a:t>
            </a:r>
            <a:r>
              <a:rPr lang="en-US" sz="2000" i="1" dirty="0"/>
              <a:t>Proc. of the Tenth </a:t>
            </a:r>
            <a:r>
              <a:rPr lang="en-US" sz="2000" i="1" dirty="0" err="1"/>
              <a:t>CoNLL</a:t>
            </a:r>
            <a:r>
              <a:rPr lang="en-US" sz="2000" dirty="0" smtClean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  <a:defRPr/>
            </a:pPr>
            <a:r>
              <a:rPr lang="en-US" sz="2000" dirty="0" err="1"/>
              <a:t>Attardi,G</a:t>
            </a:r>
            <a:r>
              <a:rPr lang="en-US" sz="2000" dirty="0"/>
              <a:t>., Simi, M</a:t>
            </a:r>
            <a:r>
              <a:rPr lang="en-US" sz="2000" dirty="0" smtClean="0"/>
              <a:t>. </a:t>
            </a:r>
            <a:r>
              <a:rPr lang="en-US" sz="2000" dirty="0"/>
              <a:t>(2006</a:t>
            </a:r>
            <a:r>
              <a:rPr lang="en-US" sz="2000" dirty="0" smtClean="0"/>
              <a:t>) </a:t>
            </a:r>
            <a:r>
              <a:rPr lang="en-US" sz="2000" dirty="0">
                <a:hlinkClick r:id="rId3"/>
              </a:rPr>
              <a:t>Blog Mining Through Opinionated Words</a:t>
            </a:r>
            <a:r>
              <a:rPr lang="en-US" sz="2000" dirty="0"/>
              <a:t>, </a:t>
            </a:r>
            <a:r>
              <a:rPr lang="en-US" sz="2000" i="1" dirty="0" smtClean="0"/>
              <a:t>Proc. </a:t>
            </a:r>
            <a:r>
              <a:rPr lang="en-US" sz="2000" i="1" dirty="0"/>
              <a:t>of The Fifteenth Text Retrieval Conference (TREC 2006)</a:t>
            </a:r>
            <a:r>
              <a:rPr lang="en-US" sz="2000" dirty="0"/>
              <a:t>, NIST, Gaithersburg (MD</a:t>
            </a:r>
            <a:r>
              <a:rPr lang="en-US" sz="2000" dirty="0" smtClean="0"/>
              <a:t>).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  <a:defRPr/>
            </a:pPr>
            <a:r>
              <a:rPr lang="en-US" sz="2000" dirty="0"/>
              <a:t>G. Attardi, S. Dei Rossi, M. Simi. </a:t>
            </a:r>
            <a:r>
              <a:rPr lang="en-US" sz="2000" dirty="0">
                <a:hlinkClick r:id="rId4" action="ppaction://hlinkfile"/>
              </a:rPr>
              <a:t>The </a:t>
            </a:r>
            <a:r>
              <a:rPr lang="en-US" sz="2000" dirty="0" err="1">
                <a:hlinkClick r:id="rId4" action="ppaction://hlinkfile"/>
              </a:rPr>
              <a:t>Tanl</a:t>
            </a:r>
            <a:r>
              <a:rPr lang="en-US" sz="2000" dirty="0">
                <a:hlinkClick r:id="rId4" action="ppaction://hlinkfile"/>
              </a:rPr>
              <a:t> Pipeline</a:t>
            </a:r>
            <a:r>
              <a:rPr lang="en-US" sz="2000" dirty="0"/>
              <a:t>. </a:t>
            </a:r>
            <a:r>
              <a:rPr lang="en-US" sz="2000" i="1" dirty="0"/>
              <a:t>Proc. of LREC Workshop on WSPP</a:t>
            </a:r>
            <a:r>
              <a:rPr lang="en-US" sz="2000" dirty="0"/>
              <a:t>, Malta, </a:t>
            </a:r>
            <a:r>
              <a:rPr lang="en-US" sz="2000" dirty="0" smtClean="0"/>
              <a:t>2010.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  <a:defRPr/>
            </a:pPr>
            <a:r>
              <a:rPr lang="en-US" sz="2000" dirty="0" smtClean="0"/>
              <a:t>G</a:t>
            </a:r>
            <a:r>
              <a:rPr lang="en-US" sz="2000" dirty="0"/>
              <a:t>. Attardi, L. </a:t>
            </a:r>
            <a:r>
              <a:rPr lang="en-US" sz="2000" dirty="0" err="1"/>
              <a:t>Atzori</a:t>
            </a:r>
            <a:r>
              <a:rPr lang="en-US" sz="2000" dirty="0"/>
              <a:t>, M. Simi. </a:t>
            </a:r>
            <a:r>
              <a:rPr lang="en-US" sz="2000" dirty="0">
                <a:hlinkClick r:id="rId5"/>
              </a:rPr>
              <a:t>Index Expansion for Machine Reading and Question Answering</a:t>
            </a:r>
            <a:r>
              <a:rPr lang="en-US" sz="2000" dirty="0"/>
              <a:t>. </a:t>
            </a:r>
            <a:r>
              <a:rPr lang="en-US" sz="2000" i="1" dirty="0"/>
              <a:t>CLEF 2012 Evaluation Labs and Workshop - Online Working Notes</a:t>
            </a:r>
            <a:r>
              <a:rPr lang="en-US" sz="2000" dirty="0"/>
              <a:t>, P. </a:t>
            </a:r>
            <a:r>
              <a:rPr lang="en-US" sz="2000" dirty="0" err="1"/>
              <a:t>Forner</a:t>
            </a:r>
            <a:r>
              <a:rPr lang="en-US" sz="2000" dirty="0"/>
              <a:t>, J. </a:t>
            </a:r>
            <a:r>
              <a:rPr lang="en-US" sz="2000" dirty="0" err="1"/>
              <a:t>Karlgren</a:t>
            </a:r>
            <a:r>
              <a:rPr lang="en-US" sz="2000" dirty="0"/>
              <a:t>, C. </a:t>
            </a:r>
            <a:r>
              <a:rPr lang="en-US" sz="2000" dirty="0" err="1"/>
              <a:t>Womser</a:t>
            </a:r>
            <a:r>
              <a:rPr lang="en-US" sz="2000" dirty="0"/>
              <a:t>-Hacker (eds.), Rome, Italy, 17-20 September, 2012. ISBN 978-88-904810-3-1, ISSN </a:t>
            </a:r>
            <a:r>
              <a:rPr lang="en-US" sz="2000" dirty="0" smtClean="0"/>
              <a:t>2038-4963.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000" dirty="0" smtClean="0"/>
              <a:t>How to learn </a:t>
            </a:r>
            <a:r>
              <a:rPr lang="en-US" altLang="en-US" sz="6000" dirty="0" smtClean="0">
                <a:solidFill>
                  <a:srgbClr val="FF0000"/>
                </a:solidFill>
              </a:rPr>
              <a:t>natural</a:t>
            </a:r>
            <a:r>
              <a:rPr lang="en-US" altLang="en-US" sz="6000" dirty="0" smtClean="0"/>
              <a:t> language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8134350" cy="51196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Tw Cen MT" pitchFamily="34" charset="0"/>
              </a:rPr>
              <a:t>Children learn to speak </a:t>
            </a:r>
            <a:r>
              <a:rPr lang="en-US" altLang="en-US" sz="4000" dirty="0" smtClean="0">
                <a:solidFill>
                  <a:srgbClr val="FF0000"/>
                </a:solidFill>
                <a:latin typeface="Tw Cen MT" pitchFamily="34" charset="0"/>
              </a:rPr>
              <a:t>naturally</a:t>
            </a:r>
            <a:r>
              <a:rPr lang="en-US" altLang="en-US" sz="4000" dirty="0" smtClean="0">
                <a:latin typeface="Tw Cen MT" pitchFamily="34" charset="0"/>
              </a:rPr>
              <a:t>, by interacting with others</a:t>
            </a:r>
          </a:p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002060"/>
                </a:solidFill>
                <a:latin typeface="Tw Cen MT" pitchFamily="34" charset="0"/>
              </a:rPr>
              <a:t>Nobody teaches them grammar</a:t>
            </a:r>
          </a:p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002060"/>
                </a:solidFill>
                <a:latin typeface="Tw Cen MT" pitchFamily="34" charset="0"/>
              </a:rPr>
              <a:t>Is it possible to let computer learn language in a similarly </a:t>
            </a:r>
            <a:r>
              <a:rPr lang="en-US" altLang="en-US" sz="4000" dirty="0" smtClean="0">
                <a:solidFill>
                  <a:srgbClr val="FF0000"/>
                </a:solidFill>
                <a:latin typeface="Tw Cen MT" pitchFamily="34" charset="0"/>
              </a:rPr>
              <a:t>natural</a:t>
            </a:r>
            <a:r>
              <a:rPr lang="en-US" altLang="en-US" sz="4000" dirty="0" smtClean="0">
                <a:latin typeface="Tw Cen MT" pitchFamily="34" charset="0"/>
              </a:rPr>
              <a:t> way</a:t>
            </a:r>
            <a:r>
              <a:rPr lang="en-US" altLang="en-US" sz="4000" dirty="0" smtClean="0">
                <a:solidFill>
                  <a:srgbClr val="002060"/>
                </a:solidFill>
                <a:latin typeface="Tw Cen MT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ppe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Beppe</Template>
  <TotalTime>3226</TotalTime>
  <Words>2993</Words>
  <Application>Microsoft Office PowerPoint</Application>
  <PresentationFormat>On-screen Show (4:3)</PresentationFormat>
  <Paragraphs>670</Paragraphs>
  <Slides>85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8" baseType="lpstr">
      <vt:lpstr>ＭＳ Ｐゴシック</vt:lpstr>
      <vt:lpstr>Arial</vt:lpstr>
      <vt:lpstr>Calibri</vt:lpstr>
      <vt:lpstr>Courier New</vt:lpstr>
      <vt:lpstr>Geneva</vt:lpstr>
      <vt:lpstr>Herculanum</vt:lpstr>
      <vt:lpstr>Times New Roman</vt:lpstr>
      <vt:lpstr>Tw Cen MT</vt:lpstr>
      <vt:lpstr>Tw Cen MT Condensed</vt:lpstr>
      <vt:lpstr>Wingdings</vt:lpstr>
      <vt:lpstr>Wingdings 2</vt:lpstr>
      <vt:lpstr>Beppe</vt:lpstr>
      <vt:lpstr>Microsoft Excel Chart</vt:lpstr>
      <vt:lpstr>L’età della parola</vt:lpstr>
      <vt:lpstr>Issues</vt:lpstr>
      <vt:lpstr>Motivation</vt:lpstr>
      <vt:lpstr>2001 a space Odyssey: 40 years later</vt:lpstr>
      <vt:lpstr>Speech technology in 2001: the vision</vt:lpstr>
      <vt:lpstr>Speech technology in 2001: the reality</vt:lpstr>
      <vt:lpstr>Machine Translation, circa 2001</vt:lpstr>
      <vt:lpstr>Machine Translation Progress</vt:lpstr>
      <vt:lpstr>How to learn natural language</vt:lpstr>
      <vt:lpstr>Statistical Machine Learning</vt:lpstr>
      <vt:lpstr>Breakthrough recenti</vt:lpstr>
      <vt:lpstr>Quiz Bowl Competition</vt:lpstr>
      <vt:lpstr>QANTA vs Ken Jennings</vt:lpstr>
      <vt:lpstr>Speech Understanding</vt:lpstr>
      <vt:lpstr>The parts of a speech understanding system</vt:lpstr>
      <vt:lpstr>The parts of a speech understanding system</vt:lpstr>
      <vt:lpstr>Emulating the human brain cortex </vt:lpstr>
      <vt:lpstr>The parts of a speech understanding system</vt:lpstr>
      <vt:lpstr>PowerPoint Presentation</vt:lpstr>
      <vt:lpstr>The return of Artificial Neural Networks</vt:lpstr>
      <vt:lpstr>Deep Neural Networks</vt:lpstr>
      <vt:lpstr>Deep Neural Networks</vt:lpstr>
      <vt:lpstr>Deep Neural Networks (before 2006)</vt:lpstr>
      <vt:lpstr>PowerPoint Presentation</vt:lpstr>
      <vt:lpstr>Layer-wise Unsupervised Pre-training</vt:lpstr>
      <vt:lpstr>PowerPoint Presentation</vt:lpstr>
      <vt:lpstr>Deep Learning in Text</vt:lpstr>
      <vt:lpstr>DeSR: Dependency Shift Reduce Parser</vt:lpstr>
      <vt:lpstr>Tanl  Linguistic Pipeline</vt:lpstr>
      <vt:lpstr>Performance</vt:lpstr>
      <vt:lpstr>PowerPoint Presentation</vt:lpstr>
      <vt:lpstr>Alternative to pipelines: Multi-Task Learning</vt:lpstr>
      <vt:lpstr>Word Embeddings</vt:lpstr>
      <vt:lpstr>Transforming Words into Feature Vectors</vt:lpstr>
      <vt:lpstr>Word Embeddings after Training for SRL</vt:lpstr>
      <vt:lpstr>Language Model based on Acceptability</vt:lpstr>
      <vt:lpstr>Lots of Unlabeled Data</vt:lpstr>
      <vt:lpstr>Word Embeddings</vt:lpstr>
      <vt:lpstr>Deep Learning Performance</vt:lpstr>
      <vt:lpstr>The Unreasonable Effectiveness of Big Data</vt:lpstr>
      <vt:lpstr>Machine Translation</vt:lpstr>
      <vt:lpstr>Deep vs Shallow Analysis</vt:lpstr>
      <vt:lpstr>Shallow Analysis </vt:lpstr>
      <vt:lpstr>Deep analysis required</vt:lpstr>
      <vt:lpstr>Deep Analysis for Sentiment Analysis</vt:lpstr>
      <vt:lpstr>Syntax Tree</vt:lpstr>
      <vt:lpstr>Analisi profonda</vt:lpstr>
      <vt:lpstr>Example</vt:lpstr>
      <vt:lpstr>WebSays + Tiscali</vt:lpstr>
      <vt:lpstr>Monitoring Brexit Referendum</vt:lpstr>
      <vt:lpstr>Potential Applications</vt:lpstr>
      <vt:lpstr>Data Needed</vt:lpstr>
      <vt:lpstr>Big data, Big Brain</vt:lpstr>
      <vt:lpstr>No Real Language Understanding</vt:lpstr>
      <vt:lpstr>Knowledge Representation Hypothesis</vt:lpstr>
      <vt:lpstr>Alternative view</vt:lpstr>
      <vt:lpstr>An experiment</vt:lpstr>
      <vt:lpstr>CLEF QA Task on Alzheimer Disease</vt:lpstr>
      <vt:lpstr>Index Expansion</vt:lpstr>
      <vt:lpstr>Layered Multi-Sentence</vt:lpstr>
      <vt:lpstr>Apposition and Passive Forms</vt:lpstr>
      <vt:lpstr>DeepSearch Queries</vt:lpstr>
      <vt:lpstr>Question Answering</vt:lpstr>
      <vt:lpstr>Syntactic and Semantic Analysis</vt:lpstr>
      <vt:lpstr>PowerPoint Presentation</vt:lpstr>
      <vt:lpstr>Dependencies and Stanford Dependencies</vt:lpstr>
      <vt:lpstr>DL Applications</vt:lpstr>
      <vt:lpstr>Learning semantic similarity between X and Y</vt:lpstr>
      <vt:lpstr>Machine Translation</vt:lpstr>
      <vt:lpstr>Security</vt:lpstr>
      <vt:lpstr>Image Captioning</vt:lpstr>
      <vt:lpstr>PowerPoint Presentation</vt:lpstr>
      <vt:lpstr>Sentence Compression</vt:lpstr>
      <vt:lpstr>Examples</vt:lpstr>
      <vt:lpstr>Natural Language Inference</vt:lpstr>
      <vt:lpstr>Question Answering</vt:lpstr>
      <vt:lpstr>Reasoning in Question Answering</vt:lpstr>
      <vt:lpstr>Motivations</vt:lpstr>
      <vt:lpstr>Episodes</vt:lpstr>
      <vt:lpstr>Tasks</vt:lpstr>
      <vt:lpstr>Dynamic Memory Network</vt:lpstr>
      <vt:lpstr>Neural Reasoner</vt:lpstr>
      <vt:lpstr>Results</vt:lpstr>
      <vt:lpstr>Text Understanding from Scratch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intervento Lorem ipsum dolor sit amet,  consectetuer adipiscing elit sed diam nonumm  Relatore</dc:title>
  <dc:creator>Marzia Bianchi</dc:creator>
  <cp:lastModifiedBy>Giuseppe Attardi</cp:lastModifiedBy>
  <cp:revision>161</cp:revision>
  <dcterms:created xsi:type="dcterms:W3CDTF">2013-09-26T08:21:00Z</dcterms:created>
  <dcterms:modified xsi:type="dcterms:W3CDTF">2016-09-22T12:10:55Z</dcterms:modified>
</cp:coreProperties>
</file>