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8"/>
  </p:notesMasterIdLst>
  <p:sldIdLst>
    <p:sldId id="256" r:id="rId2"/>
    <p:sldId id="351" r:id="rId3"/>
    <p:sldId id="388" r:id="rId4"/>
    <p:sldId id="406" r:id="rId5"/>
    <p:sldId id="355" r:id="rId6"/>
    <p:sldId id="442" r:id="rId7"/>
    <p:sldId id="440" r:id="rId8"/>
    <p:sldId id="441" r:id="rId9"/>
    <p:sldId id="443" r:id="rId10"/>
    <p:sldId id="457" r:id="rId11"/>
    <p:sldId id="389" r:id="rId12"/>
    <p:sldId id="458" r:id="rId13"/>
    <p:sldId id="390" r:id="rId14"/>
    <p:sldId id="434" r:id="rId15"/>
    <p:sldId id="435" r:id="rId16"/>
    <p:sldId id="363" r:id="rId17"/>
    <p:sldId id="364" r:id="rId18"/>
    <p:sldId id="396" r:id="rId19"/>
    <p:sldId id="362" r:id="rId20"/>
    <p:sldId id="365" r:id="rId21"/>
    <p:sldId id="391" r:id="rId22"/>
    <p:sldId id="348" r:id="rId23"/>
    <p:sldId id="366" r:id="rId24"/>
    <p:sldId id="368" r:id="rId25"/>
    <p:sldId id="354" r:id="rId26"/>
    <p:sldId id="449" r:id="rId27"/>
    <p:sldId id="447" r:id="rId28"/>
    <p:sldId id="448" r:id="rId29"/>
    <p:sldId id="360" r:id="rId30"/>
    <p:sldId id="361" r:id="rId31"/>
    <p:sldId id="370" r:id="rId32"/>
    <p:sldId id="446" r:id="rId33"/>
    <p:sldId id="385" r:id="rId34"/>
    <p:sldId id="450" r:id="rId35"/>
    <p:sldId id="451" r:id="rId36"/>
    <p:sldId id="452" r:id="rId37"/>
    <p:sldId id="454" r:id="rId38"/>
    <p:sldId id="462" r:id="rId39"/>
    <p:sldId id="459" r:id="rId40"/>
    <p:sldId id="460" r:id="rId41"/>
    <p:sldId id="461" r:id="rId42"/>
    <p:sldId id="453" r:id="rId43"/>
    <p:sldId id="422" r:id="rId44"/>
    <p:sldId id="423" r:id="rId45"/>
    <p:sldId id="433" r:id="rId46"/>
    <p:sldId id="394" r:id="rId47"/>
    <p:sldId id="392" r:id="rId48"/>
    <p:sldId id="375" r:id="rId49"/>
    <p:sldId id="376" r:id="rId50"/>
    <p:sldId id="444" r:id="rId51"/>
    <p:sldId id="445" r:id="rId52"/>
    <p:sldId id="377" r:id="rId53"/>
    <p:sldId id="401" r:id="rId54"/>
    <p:sldId id="419" r:id="rId55"/>
    <p:sldId id="398" r:id="rId56"/>
    <p:sldId id="420" r:id="rId57"/>
    <p:sldId id="430" r:id="rId58"/>
    <p:sldId id="436" r:id="rId59"/>
    <p:sldId id="437" r:id="rId60"/>
    <p:sldId id="429" r:id="rId61"/>
    <p:sldId id="399" r:id="rId62"/>
    <p:sldId id="432" r:id="rId63"/>
    <p:sldId id="426" r:id="rId64"/>
    <p:sldId id="438" r:id="rId65"/>
    <p:sldId id="439" r:id="rId66"/>
    <p:sldId id="404" r:id="rId67"/>
    <p:sldId id="427" r:id="rId68"/>
    <p:sldId id="428" r:id="rId69"/>
    <p:sldId id="455" r:id="rId70"/>
    <p:sldId id="400" r:id="rId71"/>
    <p:sldId id="403" r:id="rId72"/>
    <p:sldId id="405" r:id="rId73"/>
    <p:sldId id="402" r:id="rId74"/>
    <p:sldId id="407" r:id="rId75"/>
    <p:sldId id="417" r:id="rId76"/>
    <p:sldId id="408" r:id="rId77"/>
    <p:sldId id="413" r:id="rId78"/>
    <p:sldId id="414" r:id="rId79"/>
    <p:sldId id="415" r:id="rId80"/>
    <p:sldId id="416" r:id="rId81"/>
    <p:sldId id="412" r:id="rId82"/>
    <p:sldId id="409" r:id="rId83"/>
    <p:sldId id="410" r:id="rId84"/>
    <p:sldId id="411" r:id="rId85"/>
    <p:sldId id="456" r:id="rId86"/>
    <p:sldId id="378" r:id="rId87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C1FF"/>
    <a:srgbClr val="CCCCFF"/>
    <a:srgbClr val="FF99FF"/>
    <a:srgbClr val="CC99FF"/>
    <a:srgbClr val="F95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5205" autoAdjust="0"/>
    <p:restoredTop sz="94778" autoAdjust="0"/>
  </p:normalViewPr>
  <p:slideViewPr>
    <p:cSldViewPr snapToObjects="1">
      <p:cViewPr varScale="1">
        <p:scale>
          <a:sx n="80" d="100"/>
          <a:sy n="80" d="100"/>
        </p:scale>
        <p:origin x="101" y="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-4787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FF2A39-6733-47D3-A3EE-1F06D768281A}" type="datetimeFigureOut">
              <a:rPr lang="en-US"/>
              <a:pPr>
                <a:defRPr/>
              </a:pPr>
              <a:t>15/12/2015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FF8F654-EDC4-4020-82A2-D2B387B61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92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15BA2-41A1-46AC-9669-D6D86619A2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0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05FF3D6-7E0F-0942-B438-05CFFFB9216C}" type="slidenum">
              <a:rPr lang="en-GB" sz="1200"/>
              <a:pPr/>
              <a:t>45</a:t>
            </a:fld>
            <a:endParaRPr lang="en-GB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387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447800" cy="6856413"/>
          </a:xfrm>
          <a:prstGeom prst="rect">
            <a:avLst/>
          </a:prstGeom>
          <a:gradFill rotWithShape="0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447800"/>
            <a:ext cx="9142413" cy="1752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CC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4717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471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w Cen MT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7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0"/>
            <a:ext cx="8469312" cy="764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98625"/>
            <a:ext cx="77724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5805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0"/>
            <a:ext cx="8469312" cy="764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98625"/>
            <a:ext cx="38100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b="0">
                <a:latin typeface="Tw Cen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8625"/>
            <a:ext cx="38100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b="0">
                <a:latin typeface="Tw Cen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9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4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526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98625"/>
            <a:ext cx="3810000" cy="4835525"/>
          </a:xfrm>
        </p:spPr>
        <p:txBody>
          <a:bodyPr/>
          <a:lstStyle>
            <a:lvl1pPr>
              <a:defRPr sz="2800" b="0">
                <a:latin typeface="Tw Cen MT" pitchFamily="34" charset="0"/>
              </a:defRPr>
            </a:lvl1pPr>
            <a:lvl2pPr>
              <a:defRPr sz="2400" b="0">
                <a:latin typeface="Tw Cen MT" pitchFamily="34" charset="0"/>
              </a:defRPr>
            </a:lvl2pPr>
            <a:lvl3pPr>
              <a:defRPr sz="2000" b="0">
                <a:latin typeface="Tw Cen MT" pitchFamily="34" charset="0"/>
              </a:defRPr>
            </a:lvl3pPr>
            <a:lvl4pPr>
              <a:defRPr sz="1800" b="0">
                <a:latin typeface="Tw Cen MT" pitchFamily="34" charset="0"/>
              </a:defRPr>
            </a:lvl4pPr>
            <a:lvl5pPr>
              <a:defRPr sz="1800" b="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8625"/>
            <a:ext cx="3810000" cy="4835525"/>
          </a:xfrm>
        </p:spPr>
        <p:txBody>
          <a:bodyPr/>
          <a:lstStyle>
            <a:lvl1pPr>
              <a:defRPr sz="2800" b="0">
                <a:latin typeface="Tw Cen MT" pitchFamily="34" charset="0"/>
              </a:defRPr>
            </a:lvl1pPr>
            <a:lvl2pPr>
              <a:defRPr sz="2400" b="0">
                <a:latin typeface="Tw Cen MT" pitchFamily="34" charset="0"/>
              </a:defRPr>
            </a:lvl2pPr>
            <a:lvl3pPr>
              <a:defRPr sz="2000" b="0">
                <a:latin typeface="Tw Cen MT" pitchFamily="34" charset="0"/>
              </a:defRPr>
            </a:lvl3pPr>
            <a:lvl4pPr>
              <a:defRPr sz="1800" b="0">
                <a:latin typeface="Tw Cen MT" pitchFamily="34" charset="0"/>
              </a:defRPr>
            </a:lvl4pPr>
            <a:lvl5pPr>
              <a:defRPr sz="1800" b="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4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888" y="0"/>
            <a:ext cx="8229600" cy="83671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576" y="2174875"/>
            <a:ext cx="4040188" cy="3951288"/>
          </a:xfr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defRPr sz="2000">
                <a:latin typeface="Tw Cen MT" pitchFamily="34" charset="0"/>
              </a:defRPr>
            </a:lvl2pPr>
            <a:lvl3pPr>
              <a:defRPr sz="1800">
                <a:latin typeface="Tw Cen MT" pitchFamily="34" charset="0"/>
              </a:defRPr>
            </a:lvl3pPr>
            <a:lvl4pPr>
              <a:defRPr sz="1600">
                <a:latin typeface="Tw Cen MT" pitchFamily="34" charset="0"/>
              </a:defRPr>
            </a:lvl4pPr>
            <a:lvl5pPr>
              <a:defRPr sz="1600">
                <a:latin typeface="Tw Cen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340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3401" y="2174875"/>
            <a:ext cx="4041775" cy="3951288"/>
          </a:xfr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defRPr sz="2000">
                <a:latin typeface="Tw Cen MT" pitchFamily="34" charset="0"/>
              </a:defRPr>
            </a:lvl2pPr>
            <a:lvl3pPr>
              <a:defRPr sz="1800">
                <a:latin typeface="Tw Cen MT" pitchFamily="34" charset="0"/>
              </a:defRPr>
            </a:lvl3pPr>
            <a:lvl4pPr>
              <a:defRPr sz="1600">
                <a:latin typeface="Tw Cen MT" pitchFamily="34" charset="0"/>
              </a:defRPr>
            </a:lvl4pPr>
            <a:lvl5pPr>
              <a:defRPr sz="1600">
                <a:latin typeface="Tw Cen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2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4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33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0">
                <a:latin typeface="Tw Cen MT" pitchFamily="34" charset="0"/>
              </a:defRPr>
            </a:lvl1pPr>
            <a:lvl2pPr>
              <a:defRPr sz="2800" b="0">
                <a:latin typeface="Tw Cen MT" pitchFamily="34" charset="0"/>
              </a:defRPr>
            </a:lvl2pPr>
            <a:lvl3pPr>
              <a:defRPr sz="2400" b="0">
                <a:latin typeface="Tw Cen MT" pitchFamily="34" charset="0"/>
              </a:defRPr>
            </a:lvl3pPr>
            <a:lvl4pPr>
              <a:defRPr sz="2000" b="0">
                <a:latin typeface="Tw Cen MT" pitchFamily="34" charset="0"/>
              </a:defRPr>
            </a:lvl4pPr>
            <a:lvl5pPr>
              <a:defRPr sz="2000" b="0">
                <a:latin typeface="Tw Cen MT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936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639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685800" cy="68564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CC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80728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4614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63137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313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00100" y="2704"/>
            <a:ext cx="8380412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CC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4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74688" y="0"/>
            <a:ext cx="7772400" cy="73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4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40769"/>
            <a:ext cx="7772400" cy="519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22" r:id="rId8"/>
    <p:sldLayoutId id="2147483718" r:id="rId9"/>
    <p:sldLayoutId id="2147483719" r:id="rId10"/>
    <p:sldLayoutId id="214748372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tanl.di.unipi.it/embeddings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2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tanl.di.unipi.it/en/" TargetMode="Externa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ttardi/deepnl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506.07285v3" TargetMode="External"/><Relationship Id="rId2" Type="http://schemas.openxmlformats.org/officeDocument/2006/relationships/hyperlink" Target="Toward%20Neural%20Network-based%20Reason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xiv.org/abs/1505.05612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TXJCEvCDYk?t=848" TargetMode="External"/><Relationship Id="rId2" Type="http://schemas.openxmlformats.org/officeDocument/2006/relationships/hyperlink" Target="https://www.youtube.com/watch?v=kTXJCEvCDY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pload.wikimedia.org/wikipedia/commons/b/bb/Musopen_-_In_the_Hall_Of_The_Mountain_King.ogg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://arxiv.org/pdf/1301.3781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sz="quarter"/>
          </p:nvPr>
        </p:nvSpPr>
        <p:spPr>
          <a:xfrm>
            <a:off x="1408112" y="1556792"/>
            <a:ext cx="7772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dirty="0" smtClean="0"/>
              <a:t>The tsunami of Deep Learning over NLP</a:t>
            </a:r>
            <a:endParaRPr lang="it-IT" altLang="it-IT" sz="40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dirty="0">
                <a:latin typeface="Arial" charset="0"/>
                <a:cs typeface="Arial" charset="0"/>
              </a:rPr>
              <a:t>Giuseppe Attardi</a:t>
            </a:r>
            <a:br>
              <a:rPr lang="it-IT" altLang="it-IT" dirty="0">
                <a:latin typeface="Arial" charset="0"/>
                <a:cs typeface="Arial" charset="0"/>
              </a:rPr>
            </a:br>
            <a:r>
              <a:rPr lang="it-IT" altLang="it-IT" dirty="0">
                <a:latin typeface="Arial" charset="0"/>
                <a:cs typeface="Arial" charset="0"/>
              </a:rPr>
              <a:t>Dipartimento di Informatica</a:t>
            </a:r>
            <a:br>
              <a:rPr lang="it-IT" altLang="it-IT" dirty="0">
                <a:latin typeface="Arial" charset="0"/>
                <a:cs typeface="Arial" charset="0"/>
              </a:rPr>
            </a:br>
            <a:r>
              <a:rPr lang="it-IT" altLang="it-IT" dirty="0">
                <a:latin typeface="Arial" charset="0"/>
                <a:cs typeface="Arial" charset="0"/>
              </a:rPr>
              <a:t>Università di Pisa</a:t>
            </a:r>
            <a:endParaRPr lang="en-US" dirty="0"/>
          </a:p>
        </p:txBody>
      </p:sp>
      <p:pic>
        <p:nvPicPr>
          <p:cNvPr id="4100" name="Picture 5" descr="cherubino_pant_blu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217488"/>
            <a:ext cx="8905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173788"/>
            <a:ext cx="9144000" cy="3683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tabLst>
                <a:tab pos="1524000" algn="l"/>
                <a:tab pos="8697913" algn="r"/>
              </a:tabLst>
              <a:defRPr/>
            </a:pPr>
            <a:r>
              <a:rPr lang="en-US" dirty="0">
                <a:latin typeface="Tw Cen MT" panose="020B0602020104020603" pitchFamily="34" charset="0"/>
              </a:rPr>
              <a:t>		</a:t>
            </a:r>
          </a:p>
        </p:txBody>
      </p:sp>
      <p:sp>
        <p:nvSpPr>
          <p:cNvPr id="3" name="AutoShape 4" descr="Image result for parseme log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parseme log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47664" y="61653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Pisa, December 15,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603448"/>
            <a:ext cx="10058400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59056" y="6827320"/>
            <a:ext cx="275646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Slide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credit :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Yoshua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Bengio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Deep Learning Breakthrough: 2006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Unsupervised learning of shallow features from large amounts of unannotated data</a:t>
            </a:r>
          </a:p>
          <a:p>
            <a:r>
              <a:rPr lang="en-US" dirty="0" smtClean="0"/>
              <a:t>Features are tuned to specific tasks with second stage of supervised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0"/>
            <a:ext cx="8469312" cy="734616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Layer-wise Unsupervised Pre-training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 bwMode="auto">
          <a:xfrm>
            <a:off x="3659188" y="5445125"/>
            <a:ext cx="217487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971925" y="5445125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84663" y="5445125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076825" y="5445125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348038" y="4724400"/>
            <a:ext cx="215900" cy="2174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659188" y="4724400"/>
            <a:ext cx="217487" cy="2174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971925" y="4724400"/>
            <a:ext cx="215900" cy="2174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284663" y="4724400"/>
            <a:ext cx="215900" cy="2174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076825" y="4724400"/>
            <a:ext cx="215900" cy="2174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708" name="TextBox 13"/>
          <p:cNvSpPr txBox="1">
            <a:spLocks noChangeArrowheads="1"/>
          </p:cNvSpPr>
          <p:nvPr/>
        </p:nvSpPr>
        <p:spPr bwMode="auto">
          <a:xfrm>
            <a:off x="4608513" y="5300663"/>
            <a:ext cx="468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…</a:t>
            </a:r>
          </a:p>
        </p:txBody>
      </p:sp>
      <p:sp>
        <p:nvSpPr>
          <p:cNvPr id="29709" name="TextBox 14"/>
          <p:cNvSpPr txBox="1">
            <a:spLocks noChangeArrowheads="1"/>
          </p:cNvSpPr>
          <p:nvPr/>
        </p:nvSpPr>
        <p:spPr bwMode="auto">
          <a:xfrm>
            <a:off x="4643438" y="4608513"/>
            <a:ext cx="468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…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3600450" y="3906838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911600" y="3906838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859338" y="3906838"/>
            <a:ext cx="217487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713" name="TextBox 20"/>
          <p:cNvSpPr txBox="1">
            <a:spLocks noChangeArrowheads="1"/>
          </p:cNvSpPr>
          <p:nvPr/>
        </p:nvSpPr>
        <p:spPr bwMode="auto">
          <a:xfrm>
            <a:off x="4464050" y="3789363"/>
            <a:ext cx="468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…</a:t>
            </a:r>
          </a:p>
        </p:txBody>
      </p:sp>
      <p:sp>
        <p:nvSpPr>
          <p:cNvPr id="29714" name="Oval 21"/>
          <p:cNvSpPr>
            <a:spLocks noChangeArrowheads="1"/>
          </p:cNvSpPr>
          <p:nvPr/>
        </p:nvSpPr>
        <p:spPr bwMode="auto">
          <a:xfrm>
            <a:off x="3348038" y="3186113"/>
            <a:ext cx="215900" cy="215900"/>
          </a:xfrm>
          <a:prstGeom prst="ellipse">
            <a:avLst/>
          </a:prstGeom>
          <a:solidFill>
            <a:srgbClr val="00B0F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 b="0">
              <a:latin typeface="Times New Roman" pitchFamily="18" charset="0"/>
            </a:endParaRPr>
          </a:p>
        </p:txBody>
      </p:sp>
      <p:sp>
        <p:nvSpPr>
          <p:cNvPr id="29715" name="Oval 22"/>
          <p:cNvSpPr>
            <a:spLocks noChangeArrowheads="1"/>
          </p:cNvSpPr>
          <p:nvPr/>
        </p:nvSpPr>
        <p:spPr bwMode="auto">
          <a:xfrm>
            <a:off x="3659188" y="3186113"/>
            <a:ext cx="217487" cy="215900"/>
          </a:xfrm>
          <a:prstGeom prst="ellipse">
            <a:avLst/>
          </a:prstGeom>
          <a:solidFill>
            <a:srgbClr val="00B0F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 b="0">
              <a:latin typeface="Times New Roman" pitchFamily="18" charset="0"/>
            </a:endParaRPr>
          </a:p>
        </p:txBody>
      </p:sp>
      <p:sp>
        <p:nvSpPr>
          <p:cNvPr id="29716" name="Oval 23"/>
          <p:cNvSpPr>
            <a:spLocks noChangeArrowheads="1"/>
          </p:cNvSpPr>
          <p:nvPr/>
        </p:nvSpPr>
        <p:spPr bwMode="auto">
          <a:xfrm>
            <a:off x="3971925" y="3186113"/>
            <a:ext cx="215900" cy="215900"/>
          </a:xfrm>
          <a:prstGeom prst="ellipse">
            <a:avLst/>
          </a:prstGeom>
          <a:solidFill>
            <a:srgbClr val="00B0F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 b="0">
              <a:latin typeface="Times New Roman" pitchFamily="18" charset="0"/>
            </a:endParaRPr>
          </a:p>
        </p:txBody>
      </p:sp>
      <p:sp>
        <p:nvSpPr>
          <p:cNvPr id="29717" name="Oval 25"/>
          <p:cNvSpPr>
            <a:spLocks noChangeArrowheads="1"/>
          </p:cNvSpPr>
          <p:nvPr/>
        </p:nvSpPr>
        <p:spPr bwMode="auto">
          <a:xfrm>
            <a:off x="5076825" y="3186113"/>
            <a:ext cx="215900" cy="215900"/>
          </a:xfrm>
          <a:prstGeom prst="ellipse">
            <a:avLst/>
          </a:prstGeom>
          <a:solidFill>
            <a:srgbClr val="00B0F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 b="0">
              <a:latin typeface="Times New Roman" pitchFamily="18" charset="0"/>
            </a:endParaRPr>
          </a:p>
        </p:txBody>
      </p:sp>
      <p:sp>
        <p:nvSpPr>
          <p:cNvPr id="29718" name="TextBox 26"/>
          <p:cNvSpPr txBox="1">
            <a:spLocks noChangeArrowheads="1"/>
          </p:cNvSpPr>
          <p:nvPr/>
        </p:nvSpPr>
        <p:spPr bwMode="auto">
          <a:xfrm>
            <a:off x="4643438" y="3068638"/>
            <a:ext cx="468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…</a:t>
            </a:r>
          </a:p>
        </p:txBody>
      </p:sp>
      <p:sp>
        <p:nvSpPr>
          <p:cNvPr id="29719" name="TextBox 27"/>
          <p:cNvSpPr txBox="1">
            <a:spLocks noChangeArrowheads="1"/>
          </p:cNvSpPr>
          <p:nvPr/>
        </p:nvSpPr>
        <p:spPr bwMode="auto">
          <a:xfrm>
            <a:off x="863600" y="3111500"/>
            <a:ext cx="21605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0" dirty="0"/>
              <a:t>reconstruction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0" dirty="0"/>
              <a:t>of features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0" dirty="0"/>
              <a:t>more abstract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0" dirty="0"/>
              <a:t>features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000" b="0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0" dirty="0"/>
              <a:t>features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000" b="0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0" dirty="0"/>
              <a:t>input</a:t>
            </a:r>
          </a:p>
        </p:txBody>
      </p:sp>
      <p:cxnSp>
        <p:nvCxnSpPr>
          <p:cNvPr id="29720" name="Straight Arrow Connector 29"/>
          <p:cNvCxnSpPr>
            <a:cxnSpLocks noChangeShapeType="1"/>
            <a:stCxn id="5" idx="1"/>
            <a:endCxn id="9" idx="4"/>
          </p:cNvCxnSpPr>
          <p:nvPr/>
        </p:nvCxnSpPr>
        <p:spPr bwMode="auto">
          <a:xfrm flipH="1" flipV="1">
            <a:off x="3455988" y="4941888"/>
            <a:ext cx="234950" cy="534987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21" name="Straight Arrow Connector 31"/>
          <p:cNvCxnSpPr>
            <a:cxnSpLocks noChangeShapeType="1"/>
            <a:stCxn id="5" idx="0"/>
            <a:endCxn id="10" idx="4"/>
          </p:cNvCxnSpPr>
          <p:nvPr/>
        </p:nvCxnSpPr>
        <p:spPr bwMode="auto">
          <a:xfrm flipV="1">
            <a:off x="3767138" y="4941888"/>
            <a:ext cx="0" cy="503237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22" name="Straight Arrow Connector 36"/>
          <p:cNvCxnSpPr>
            <a:cxnSpLocks noChangeShapeType="1"/>
            <a:stCxn id="5" idx="7"/>
            <a:endCxn id="12" idx="3"/>
          </p:cNvCxnSpPr>
          <p:nvPr/>
        </p:nvCxnSpPr>
        <p:spPr bwMode="auto">
          <a:xfrm flipV="1">
            <a:off x="3844925" y="4910138"/>
            <a:ext cx="471488" cy="566737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23" name="Straight Arrow Connector 39"/>
          <p:cNvCxnSpPr>
            <a:cxnSpLocks noChangeShapeType="1"/>
            <a:stCxn id="8" idx="0"/>
          </p:cNvCxnSpPr>
          <p:nvPr/>
        </p:nvCxnSpPr>
        <p:spPr bwMode="auto">
          <a:xfrm flipH="1" flipV="1">
            <a:off x="4751388" y="4976813"/>
            <a:ext cx="433387" cy="468312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24" name="Straight Arrow Connector 42"/>
          <p:cNvCxnSpPr>
            <a:cxnSpLocks noChangeShapeType="1"/>
            <a:stCxn id="8" idx="0"/>
            <a:endCxn id="13" idx="4"/>
          </p:cNvCxnSpPr>
          <p:nvPr/>
        </p:nvCxnSpPr>
        <p:spPr bwMode="auto">
          <a:xfrm flipV="1">
            <a:off x="5184775" y="4941888"/>
            <a:ext cx="0" cy="503237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25" name="Straight Arrow Connector 45"/>
          <p:cNvCxnSpPr>
            <a:cxnSpLocks noChangeShapeType="1"/>
            <a:endCxn id="16" idx="4"/>
          </p:cNvCxnSpPr>
          <p:nvPr/>
        </p:nvCxnSpPr>
        <p:spPr bwMode="auto">
          <a:xfrm flipV="1">
            <a:off x="3455988" y="4122738"/>
            <a:ext cx="252412" cy="606425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26" name="Straight Arrow Connector 47"/>
          <p:cNvCxnSpPr>
            <a:cxnSpLocks noChangeShapeType="1"/>
            <a:stCxn id="9" idx="7"/>
            <a:endCxn id="17" idx="4"/>
          </p:cNvCxnSpPr>
          <p:nvPr/>
        </p:nvCxnSpPr>
        <p:spPr bwMode="auto">
          <a:xfrm flipV="1">
            <a:off x="3532188" y="4122738"/>
            <a:ext cx="487362" cy="633412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27" name="Straight Arrow Connector 49"/>
          <p:cNvCxnSpPr>
            <a:cxnSpLocks noChangeShapeType="1"/>
            <a:endCxn id="20" idx="4"/>
          </p:cNvCxnSpPr>
          <p:nvPr/>
        </p:nvCxnSpPr>
        <p:spPr bwMode="auto">
          <a:xfrm flipH="1" flipV="1">
            <a:off x="4967288" y="4122738"/>
            <a:ext cx="217487" cy="606425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28" name="Straight Arrow Connector 52"/>
          <p:cNvCxnSpPr>
            <a:cxnSpLocks noChangeShapeType="1"/>
            <a:stCxn id="13" idx="1"/>
          </p:cNvCxnSpPr>
          <p:nvPr/>
        </p:nvCxnSpPr>
        <p:spPr bwMode="auto">
          <a:xfrm flipH="1" flipV="1">
            <a:off x="4464050" y="4122738"/>
            <a:ext cx="642938" cy="633412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29" name="Straight Arrow Connector 56"/>
          <p:cNvCxnSpPr>
            <a:cxnSpLocks noChangeShapeType="1"/>
            <a:endCxn id="29714" idx="4"/>
          </p:cNvCxnSpPr>
          <p:nvPr/>
        </p:nvCxnSpPr>
        <p:spPr bwMode="auto">
          <a:xfrm flipH="1" flipV="1">
            <a:off x="3455988" y="3402013"/>
            <a:ext cx="200025" cy="539750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30" name="Straight Arrow Connector 58"/>
          <p:cNvCxnSpPr>
            <a:cxnSpLocks noChangeShapeType="1"/>
            <a:endCxn id="29716" idx="4"/>
          </p:cNvCxnSpPr>
          <p:nvPr/>
        </p:nvCxnSpPr>
        <p:spPr bwMode="auto">
          <a:xfrm flipV="1">
            <a:off x="3744913" y="3402013"/>
            <a:ext cx="334962" cy="539750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31" name="Straight Arrow Connector 60"/>
          <p:cNvCxnSpPr>
            <a:cxnSpLocks noChangeShapeType="1"/>
            <a:endCxn id="29715" idx="4"/>
          </p:cNvCxnSpPr>
          <p:nvPr/>
        </p:nvCxnSpPr>
        <p:spPr bwMode="auto">
          <a:xfrm flipH="1" flipV="1">
            <a:off x="3767138" y="3402013"/>
            <a:ext cx="252412" cy="504825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32" name="Straight Arrow Connector 62"/>
          <p:cNvCxnSpPr>
            <a:cxnSpLocks noChangeShapeType="1"/>
            <a:endCxn id="29717" idx="4"/>
          </p:cNvCxnSpPr>
          <p:nvPr/>
        </p:nvCxnSpPr>
        <p:spPr bwMode="auto">
          <a:xfrm flipV="1">
            <a:off x="4967288" y="3402013"/>
            <a:ext cx="217487" cy="525462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33" name="Straight Arrow Connector 63"/>
          <p:cNvCxnSpPr>
            <a:cxnSpLocks noChangeShapeType="1"/>
          </p:cNvCxnSpPr>
          <p:nvPr/>
        </p:nvCxnSpPr>
        <p:spPr bwMode="auto">
          <a:xfrm flipH="1" flipV="1">
            <a:off x="4500563" y="3402013"/>
            <a:ext cx="390525" cy="554037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34" name="Straight Arrow Connector 69"/>
          <p:cNvCxnSpPr>
            <a:cxnSpLocks noChangeShapeType="1"/>
          </p:cNvCxnSpPr>
          <p:nvPr/>
        </p:nvCxnSpPr>
        <p:spPr bwMode="auto">
          <a:xfrm flipH="1">
            <a:off x="5616575" y="3438525"/>
            <a:ext cx="34925" cy="1395413"/>
          </a:xfrm>
          <a:prstGeom prst="straightConnector1">
            <a:avLst/>
          </a:prstGeom>
          <a:noFill/>
          <a:ln w="63500" cap="sq" algn="ctr">
            <a:solidFill>
              <a:srgbClr val="FF0000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1" name="Oval 70"/>
          <p:cNvSpPr/>
          <p:nvPr/>
        </p:nvSpPr>
        <p:spPr bwMode="auto">
          <a:xfrm>
            <a:off x="6048375" y="3186113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6359525" y="3186113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6672263" y="3186113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6985000" y="3186113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7777163" y="3186113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740" name="TextBox 75"/>
          <p:cNvSpPr txBox="1">
            <a:spLocks noChangeArrowheads="1"/>
          </p:cNvSpPr>
          <p:nvPr/>
        </p:nvSpPr>
        <p:spPr bwMode="auto">
          <a:xfrm>
            <a:off x="7343775" y="3068638"/>
            <a:ext cx="468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…</a:t>
            </a:r>
          </a:p>
        </p:txBody>
      </p:sp>
      <p:sp>
        <p:nvSpPr>
          <p:cNvPr id="29741" name="TextBox 76"/>
          <p:cNvSpPr txBox="1">
            <a:spLocks noChangeArrowheads="1"/>
          </p:cNvSpPr>
          <p:nvPr/>
        </p:nvSpPr>
        <p:spPr bwMode="auto">
          <a:xfrm>
            <a:off x="5400675" y="2781300"/>
            <a:ext cx="503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/>
              <a:t>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/>
              <a:t>=</a:t>
            </a:r>
          </a:p>
        </p:txBody>
      </p:sp>
      <p:sp>
        <p:nvSpPr>
          <p:cNvPr id="29742" name="TextBox 31"/>
          <p:cNvSpPr txBox="1">
            <a:spLocks noChangeArrowheads="1"/>
          </p:cNvSpPr>
          <p:nvPr/>
        </p:nvSpPr>
        <p:spPr bwMode="auto">
          <a:xfrm>
            <a:off x="1089025" y="6551613"/>
            <a:ext cx="2292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b="0">
                <a:latin typeface="Tw Cen MT" pitchFamily="34" charset="0"/>
              </a:rPr>
              <a:t>Courtesy: G. Hinton</a:t>
            </a:r>
          </a:p>
        </p:txBody>
      </p:sp>
    </p:spTree>
    <p:extLst>
      <p:ext uri="{BB962C8B-B14F-4D97-AF65-F5344CB8AC3E}">
        <p14:creationId xmlns:p14="http://schemas.microsoft.com/office/powerpoint/2010/main" val="72544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Supervised Fine Tuning</a:t>
            </a:r>
            <a:endParaRPr lang="en-US" dirty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81" t="49139" r="16464" b="27928"/>
          <a:stretch/>
        </p:blipFill>
        <p:spPr bwMode="auto">
          <a:xfrm>
            <a:off x="1504950" y="3114087"/>
            <a:ext cx="1423686" cy="178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TextBox 31"/>
          <p:cNvSpPr txBox="1">
            <a:spLocks noChangeArrowheads="1"/>
          </p:cNvSpPr>
          <p:nvPr/>
        </p:nvSpPr>
        <p:spPr bwMode="auto">
          <a:xfrm>
            <a:off x="1199530" y="6525344"/>
            <a:ext cx="229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b="0" dirty="0">
                <a:latin typeface="Tw Cen MT" pitchFamily="34" charset="0"/>
              </a:rPr>
              <a:t>Courtesy: G. Hinton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968" y="234888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Output: </a:t>
            </a:r>
            <a:r>
              <a:rPr lang="en-US" sz="2000" b="1" i="1" dirty="0" smtClean="0">
                <a:solidFill>
                  <a:srgbClr val="FF0000"/>
                </a:solidFill>
                <a:latin typeface="+mj-lt"/>
              </a:rPr>
              <a:t>f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2000" b="1" i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)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Oval Callout 4"/>
          <p:cNvSpPr/>
          <p:nvPr/>
        </p:nvSpPr>
        <p:spPr bwMode="auto">
          <a:xfrm>
            <a:off x="2411760" y="2236519"/>
            <a:ext cx="1872208" cy="1012204"/>
          </a:xfrm>
          <a:prstGeom prst="wedgeEllipseCallout">
            <a:avLst>
              <a:gd name="adj1" fmla="val -50972"/>
              <a:gd name="adj2" fmla="val 60213"/>
            </a:avLst>
          </a:prstGeom>
          <a:solidFill>
            <a:schemeClr val="accent3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Should be: 2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502620" y="2964780"/>
            <a:ext cx="1152525" cy="2474912"/>
            <a:chOff x="4502620" y="2964780"/>
            <a:chExt cx="1152525" cy="2474912"/>
          </a:xfrm>
        </p:grpSpPr>
        <p:sp>
          <p:nvSpPr>
            <p:cNvPr id="8" name="Oval 7"/>
            <p:cNvSpPr/>
            <p:nvPr/>
          </p:nvSpPr>
          <p:spPr bwMode="auto">
            <a:xfrm>
              <a:off x="4813770" y="5223792"/>
              <a:ext cx="217487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126507" y="5223792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439245" y="5223792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813770" y="4503067"/>
              <a:ext cx="217487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126507" y="4503067"/>
              <a:ext cx="215900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439245" y="4503067"/>
              <a:ext cx="215900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" name="Oval 21"/>
            <p:cNvSpPr>
              <a:spLocks noChangeArrowheads="1"/>
            </p:cNvSpPr>
            <p:nvPr/>
          </p:nvSpPr>
          <p:spPr bwMode="auto">
            <a:xfrm>
              <a:off x="4502620" y="2964780"/>
              <a:ext cx="215900" cy="215900"/>
            </a:xfrm>
            <a:prstGeom prst="ellipse">
              <a:avLst/>
            </a:prstGeom>
            <a:solidFill>
              <a:srgbClr val="00B0F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 b="0">
                <a:latin typeface="Times New Roman" pitchFamily="18" charset="0"/>
              </a:endParaRPr>
            </a:p>
          </p:txBody>
        </p:sp>
        <p:sp>
          <p:nvSpPr>
            <p:cNvPr id="18" name="Oval 22"/>
            <p:cNvSpPr>
              <a:spLocks noChangeArrowheads="1"/>
            </p:cNvSpPr>
            <p:nvPr/>
          </p:nvSpPr>
          <p:spPr bwMode="auto">
            <a:xfrm>
              <a:off x="4813770" y="2964780"/>
              <a:ext cx="217487" cy="215900"/>
            </a:xfrm>
            <a:prstGeom prst="ellipse">
              <a:avLst/>
            </a:prstGeom>
            <a:solidFill>
              <a:srgbClr val="00B0F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 b="0">
                <a:latin typeface="Times New Roman" pitchFamily="18" charset="0"/>
              </a:endParaRPr>
            </a:p>
          </p:txBody>
        </p:sp>
        <p:sp>
          <p:nvSpPr>
            <p:cNvPr id="19" name="Oval 23"/>
            <p:cNvSpPr>
              <a:spLocks noChangeArrowheads="1"/>
            </p:cNvSpPr>
            <p:nvPr/>
          </p:nvSpPr>
          <p:spPr bwMode="auto">
            <a:xfrm>
              <a:off x="5126507" y="2964780"/>
              <a:ext cx="215900" cy="215900"/>
            </a:xfrm>
            <a:prstGeom prst="ellipse">
              <a:avLst/>
            </a:prstGeom>
            <a:solidFill>
              <a:srgbClr val="00B0F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 b="0">
                <a:latin typeface="Times New Roman" pitchFamily="18" charset="0"/>
              </a:endParaRPr>
            </a:p>
          </p:txBody>
        </p:sp>
        <p:cxnSp>
          <p:nvCxnSpPr>
            <p:cNvPr id="20" name="Straight Arrow Connector 29"/>
            <p:cNvCxnSpPr>
              <a:cxnSpLocks noChangeShapeType="1"/>
              <a:stCxn id="8" idx="1"/>
              <a:endCxn id="11" idx="4"/>
            </p:cNvCxnSpPr>
            <p:nvPr/>
          </p:nvCxnSpPr>
          <p:spPr bwMode="auto">
            <a:xfrm flipH="1" flipV="1">
              <a:off x="4610570" y="4720555"/>
              <a:ext cx="234950" cy="534987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Arrow Connector 31"/>
            <p:cNvCxnSpPr>
              <a:cxnSpLocks noChangeShapeType="1"/>
              <a:stCxn id="8" idx="0"/>
              <a:endCxn id="12" idx="4"/>
            </p:cNvCxnSpPr>
            <p:nvPr/>
          </p:nvCxnSpPr>
          <p:spPr bwMode="auto">
            <a:xfrm flipV="1">
              <a:off x="4921720" y="4720555"/>
              <a:ext cx="0" cy="503237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Arrow Connector 36"/>
            <p:cNvCxnSpPr>
              <a:cxnSpLocks noChangeShapeType="1"/>
              <a:stCxn id="8" idx="7"/>
              <a:endCxn id="14" idx="3"/>
            </p:cNvCxnSpPr>
            <p:nvPr/>
          </p:nvCxnSpPr>
          <p:spPr bwMode="auto">
            <a:xfrm flipV="1">
              <a:off x="4999507" y="4688805"/>
              <a:ext cx="471488" cy="566737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Arrow Connector 45"/>
            <p:cNvCxnSpPr>
              <a:cxnSpLocks noChangeShapeType="1"/>
              <a:endCxn id="15" idx="4"/>
            </p:cNvCxnSpPr>
            <p:nvPr/>
          </p:nvCxnSpPr>
          <p:spPr bwMode="auto">
            <a:xfrm flipV="1">
              <a:off x="4610570" y="3901405"/>
              <a:ext cx="252412" cy="606425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Arrow Connector 47"/>
            <p:cNvCxnSpPr>
              <a:cxnSpLocks noChangeShapeType="1"/>
              <a:stCxn id="11" idx="7"/>
              <a:endCxn id="16" idx="4"/>
            </p:cNvCxnSpPr>
            <p:nvPr/>
          </p:nvCxnSpPr>
          <p:spPr bwMode="auto">
            <a:xfrm flipV="1">
              <a:off x="4686770" y="3901405"/>
              <a:ext cx="487362" cy="633412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56"/>
            <p:cNvCxnSpPr>
              <a:cxnSpLocks noChangeShapeType="1"/>
              <a:endCxn id="17" idx="4"/>
            </p:cNvCxnSpPr>
            <p:nvPr/>
          </p:nvCxnSpPr>
          <p:spPr bwMode="auto">
            <a:xfrm flipH="1" flipV="1">
              <a:off x="4610570" y="3180680"/>
              <a:ext cx="200025" cy="539750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Arrow Connector 58"/>
            <p:cNvCxnSpPr>
              <a:cxnSpLocks noChangeShapeType="1"/>
              <a:endCxn id="19" idx="4"/>
            </p:cNvCxnSpPr>
            <p:nvPr/>
          </p:nvCxnSpPr>
          <p:spPr bwMode="auto">
            <a:xfrm flipV="1">
              <a:off x="4899495" y="3180680"/>
              <a:ext cx="334962" cy="539750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Arrow Connector 60"/>
            <p:cNvCxnSpPr>
              <a:cxnSpLocks noChangeShapeType="1"/>
              <a:endCxn id="18" idx="4"/>
            </p:cNvCxnSpPr>
            <p:nvPr/>
          </p:nvCxnSpPr>
          <p:spPr bwMode="auto">
            <a:xfrm flipH="1" flipV="1">
              <a:off x="4921720" y="3180680"/>
              <a:ext cx="252412" cy="504825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Oval 14"/>
            <p:cNvSpPr/>
            <p:nvPr/>
          </p:nvSpPr>
          <p:spPr bwMode="auto">
            <a:xfrm>
              <a:off x="4755032" y="3685505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066182" y="3685505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502620" y="4503067"/>
              <a:ext cx="215900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7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17795"/>
            <a:ext cx="7931224" cy="746909"/>
          </a:xfrm>
        </p:spPr>
        <p:txBody>
          <a:bodyPr/>
          <a:lstStyle/>
          <a:p>
            <a:r>
              <a:rPr lang="en-US" dirty="0" smtClean="0"/>
              <a:t>State of the Art in Many Areas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7772400" cy="4419600"/>
          </a:xfrm>
        </p:spPr>
        <p:txBody>
          <a:bodyPr>
            <a:normAutofit/>
          </a:bodyPr>
          <a:lstStyle/>
          <a:p>
            <a:r>
              <a:rPr lang="en-US" dirty="0"/>
              <a:t>Speech Recognition (2010, Dahl et al)</a:t>
            </a:r>
          </a:p>
          <a:p>
            <a:r>
              <a:rPr lang="en-US" dirty="0"/>
              <a:t>MNIST hand-written digit recognition (</a:t>
            </a:r>
            <a:r>
              <a:rPr lang="en-US" dirty="0" err="1"/>
              <a:t>Ciresan</a:t>
            </a:r>
            <a:r>
              <a:rPr lang="en-US" dirty="0"/>
              <a:t> et al, 2010)</a:t>
            </a:r>
          </a:p>
          <a:p>
            <a:r>
              <a:rPr lang="en-US" dirty="0" smtClean="0"/>
              <a:t>Image Recognition (</a:t>
            </a:r>
            <a:r>
              <a:rPr lang="en-US" sz="3200" dirty="0" err="1" smtClean="0"/>
              <a:t>Krizhevsky</a:t>
            </a:r>
            <a:r>
              <a:rPr lang="en-US" sz="3200" dirty="0" smtClean="0"/>
              <a:t> </a:t>
            </a:r>
            <a:r>
              <a:rPr lang="en-US" dirty="0" smtClean="0"/>
              <a:t>won 2012 </a:t>
            </a:r>
            <a:r>
              <a:rPr lang="en-US" dirty="0" err="1" smtClean="0"/>
              <a:t>ImageNet</a:t>
            </a:r>
            <a:r>
              <a:rPr lang="en-US" dirty="0" smtClean="0"/>
              <a:t> competition)</a:t>
            </a:r>
          </a:p>
          <a:p>
            <a:r>
              <a:rPr lang="en-US" dirty="0" smtClean="0"/>
              <a:t>Andrew Ng, Stanford:</a:t>
            </a:r>
          </a:p>
          <a:p>
            <a:pPr marL="457200" lvl="1" indent="0">
              <a:buNone/>
            </a:pPr>
            <a:r>
              <a:rPr lang="en-US" dirty="0" smtClean="0"/>
              <a:t>“I’ve worked all my life in Machine Learning, and I’ve never seen one algorithm knock over benchmarks like Deep Learning”</a:t>
            </a:r>
          </a:p>
        </p:txBody>
      </p:sp>
    </p:spTree>
    <p:extLst>
      <p:ext uri="{BB962C8B-B14F-4D97-AF65-F5344CB8AC3E}">
        <p14:creationId xmlns:p14="http://schemas.microsoft.com/office/powerpoint/2010/main" val="3359689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DL for NLP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30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Vector Representation of Words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discrete to distributed representation</a:t>
            </a:r>
          </a:p>
          <a:p>
            <a:r>
              <a:rPr lang="en-US" dirty="0" smtClean="0"/>
              <a:t>Word meanings are dense vectors of weights in a high dimensional space</a:t>
            </a:r>
          </a:p>
          <a:p>
            <a:r>
              <a:rPr lang="en-US" dirty="0" smtClean="0"/>
              <a:t>Algebraic properties</a:t>
            </a:r>
          </a:p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Philosophy: Hume, Wittgenstein</a:t>
            </a:r>
          </a:p>
          <a:p>
            <a:pPr lvl="1"/>
            <a:r>
              <a:rPr lang="en-US" dirty="0" smtClean="0"/>
              <a:t>Linguistics: Firth, Harris</a:t>
            </a:r>
          </a:p>
          <a:p>
            <a:pPr lvl="1"/>
            <a:r>
              <a:rPr lang="en-US" dirty="0" smtClean="0"/>
              <a:t>Statistics ML: Feature vectors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724128" y="4653136"/>
            <a:ext cx="3168352" cy="1728192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”You shall know a word by the company it keeps”</a:t>
            </a:r>
          </a:p>
          <a:p>
            <a:r>
              <a:rPr lang="en-US" sz="2400" dirty="0"/>
              <a:t>(Firth, 1957).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0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Distributional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Co-occurrence counts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dirty="0" smtClean="0"/>
              <a:t>High dimensional </a:t>
            </a:r>
            <a:r>
              <a:rPr lang="en-US" dirty="0" smtClean="0">
                <a:solidFill>
                  <a:srgbClr val="FF0000"/>
                </a:solidFill>
              </a:rPr>
              <a:t>sparse</a:t>
            </a:r>
            <a:r>
              <a:rPr lang="en-US" dirty="0" smtClean="0"/>
              <a:t> vectors</a:t>
            </a:r>
            <a:endParaRPr lang="en-US" dirty="0"/>
          </a:p>
          <a:p>
            <a:r>
              <a:rPr lang="en-US" dirty="0" smtClean="0"/>
              <a:t>Similarity in meaning as vector similarity?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586465"/>
              </p:ext>
            </p:extLst>
          </p:nvPr>
        </p:nvGraphicFramePr>
        <p:xfrm>
          <a:off x="1524000" y="2194064"/>
          <a:ext cx="6096000" cy="741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shining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bright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dark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look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H="1" flipV="1">
            <a:off x="2339752" y="4653136"/>
            <a:ext cx="72008" cy="187220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stealth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411760" y="6525344"/>
            <a:ext cx="3880048" cy="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stealth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187264" y="4918133"/>
            <a:ext cx="102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80000"/>
              <a:buFont typeface="Wingdings" panose="05000000000000000000" pitchFamily="2" charset="2"/>
              <a:buChar char=""/>
            </a:pPr>
            <a:r>
              <a:rPr lang="en-US" dirty="0" smtClean="0"/>
              <a:t>tree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68044" y="5934090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80000"/>
              <a:buFont typeface="Wingdings" panose="05000000000000000000" pitchFamily="2" charset="2"/>
              <a:buChar char=""/>
            </a:pPr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556475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80000"/>
              <a:buFont typeface="Wingdings" panose="05000000000000000000" pitchFamily="2" charset="2"/>
              <a:buChar char=""/>
            </a:pPr>
            <a:r>
              <a:rPr lang="en-US" dirty="0" smtClean="0">
                <a:solidFill>
                  <a:srgbClr val="FF0000"/>
                </a:solidFill>
              </a:rPr>
              <a:t>stars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Co-occurrence Vectors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4213" y="5787033"/>
            <a:ext cx="8416925" cy="5222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neighboring words are </a:t>
            </a:r>
            <a:r>
              <a:rPr lang="en-US" sz="2800" b="1" dirty="0">
                <a:solidFill>
                  <a:srgbClr val="FF0000"/>
                </a:solidFill>
              </a:rPr>
              <a:t>not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semantically related</a:t>
            </a:r>
            <a:endParaRPr lang="en-US" altLang="ja-JP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18336"/>
              </p:ext>
            </p:extLst>
          </p:nvPr>
        </p:nvGraphicFramePr>
        <p:xfrm>
          <a:off x="762946" y="1556792"/>
          <a:ext cx="8273550" cy="360502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378925"/>
                <a:gridCol w="1378925"/>
                <a:gridCol w="1378925"/>
                <a:gridCol w="1378925"/>
                <a:gridCol w="1378925"/>
                <a:gridCol w="1378925"/>
              </a:tblGrid>
              <a:tr h="49369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FRANCE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454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JESUS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1973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XBOX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6909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REDDISH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11724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SCRATCHED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29869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MEGABITS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87025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PERSUADE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THICKETS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DECADENT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WIDESCREEN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ODD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PPA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FAW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SAVARY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DIVO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ANTICA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ANCHIETA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UDDIN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BLACKSTOCK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SYMPATHETIC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VERUS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SHABBY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EMIGRATION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BIOLOGICALLY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GIORGI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JFK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OXIDE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AWE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MARKING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KAYAK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SHAFFEED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KHWARAZM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URBINA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THUD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HEUER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MCLARENS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RUMELLA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STATIONERY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EPOS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OCCUPANT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SAMBHAJI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GLADWIN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PLANUM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GSNUMBER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EGLINTON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REVISED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WORSHIPPERS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CENTRALLY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GOA’ULD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OPERATOR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EDGING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LEAVENED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RITSUKO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INDONESIA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COLLATION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OPERATOR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FRG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PANDIONIDAE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LIFELESS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MONEO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BACHA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W.J.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NAMSOS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SHIRT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MAHAN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NILGRIS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01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05" y="0"/>
            <a:ext cx="8469312" cy="764704"/>
          </a:xfrm>
        </p:spPr>
        <p:txBody>
          <a:bodyPr/>
          <a:lstStyle/>
          <a:p>
            <a:r>
              <a:rPr lang="en-US" sz="3200" dirty="0" smtClean="0"/>
              <a:t>Techniques for Creating Word </a:t>
            </a:r>
            <a:r>
              <a:rPr lang="en-US" sz="3200" dirty="0" err="1" smtClean="0"/>
              <a:t>Embeddings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Collobert</a:t>
            </a:r>
            <a:r>
              <a:rPr lang="en-US" dirty="0" smtClean="0"/>
              <a:t> et al.</a:t>
            </a:r>
          </a:p>
          <a:p>
            <a:pPr lvl="1"/>
            <a:r>
              <a:rPr lang="en-US" dirty="0" smtClean="0"/>
              <a:t>SENNA</a:t>
            </a:r>
          </a:p>
          <a:p>
            <a:pPr lvl="1"/>
            <a:r>
              <a:rPr lang="en-US" dirty="0" smtClean="0"/>
              <a:t>Polyglot</a:t>
            </a:r>
          </a:p>
          <a:p>
            <a:pPr lvl="1"/>
            <a:r>
              <a:rPr lang="en-US" dirty="0" err="1" smtClean="0"/>
              <a:t>DeepNL</a:t>
            </a:r>
            <a:endParaRPr lang="en-US" dirty="0" smtClean="0"/>
          </a:p>
          <a:p>
            <a:r>
              <a:rPr lang="en-US" dirty="0" err="1" smtClean="0"/>
              <a:t>Mikolov</a:t>
            </a:r>
            <a:r>
              <a:rPr lang="en-US" dirty="0" smtClean="0"/>
              <a:t> et al.</a:t>
            </a:r>
          </a:p>
          <a:p>
            <a:pPr lvl="1"/>
            <a:r>
              <a:rPr lang="en-US" dirty="0" smtClean="0"/>
              <a:t>word2vec</a:t>
            </a:r>
          </a:p>
          <a:p>
            <a:r>
              <a:rPr lang="en-US" dirty="0" err="1" smtClean="0"/>
              <a:t>Lebret</a:t>
            </a:r>
            <a:r>
              <a:rPr lang="en-US" dirty="0" smtClean="0"/>
              <a:t> &amp; </a:t>
            </a:r>
            <a:r>
              <a:rPr lang="en-US" dirty="0" err="1" smtClean="0"/>
              <a:t>Collobert</a:t>
            </a:r>
            <a:endParaRPr lang="en-US" dirty="0" smtClean="0"/>
          </a:p>
          <a:p>
            <a:pPr lvl="1"/>
            <a:r>
              <a:rPr lang="en-US" dirty="0" err="1" smtClean="0"/>
              <a:t>DeepNL</a:t>
            </a:r>
            <a:endParaRPr lang="en-US" dirty="0" smtClean="0"/>
          </a:p>
          <a:p>
            <a:r>
              <a:rPr lang="en-US" dirty="0" err="1" smtClean="0"/>
              <a:t>Socher</a:t>
            </a:r>
            <a:r>
              <a:rPr lang="en-US" dirty="0" smtClean="0"/>
              <a:t> &amp; Manning</a:t>
            </a:r>
          </a:p>
          <a:p>
            <a:pPr lvl="1"/>
            <a:r>
              <a:rPr lang="en-US" dirty="0" err="1" smtClean="0"/>
              <a:t>GloVe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Statistical Machine Learning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619523"/>
            <a:ext cx="7772400" cy="50498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/>
              <a:t>Training on large amounts of data</a:t>
            </a:r>
          </a:p>
          <a:p>
            <a:pPr eaLnBrk="1" hangingPunct="1">
              <a:defRPr/>
            </a:pPr>
            <a:r>
              <a:rPr lang="en-US" altLang="en-US" sz="3600" dirty="0" smtClean="0"/>
              <a:t>Requires ability to process Big Data</a:t>
            </a:r>
          </a:p>
          <a:p>
            <a:pPr lvl="1" eaLnBrk="1" hangingPunct="1">
              <a:defRPr/>
            </a:pPr>
            <a:r>
              <a:rPr lang="en-US" altLang="en-US" sz="3200" dirty="0" smtClean="0"/>
              <a:t>If we used same algorithms 10 years ago they would still be running</a:t>
            </a:r>
          </a:p>
          <a:p>
            <a:pPr>
              <a:defRPr/>
            </a:pPr>
            <a:r>
              <a:rPr lang="en-US" sz="3600" dirty="0"/>
              <a:t>The Unreasonable Effectiveness of Big </a:t>
            </a:r>
            <a:r>
              <a:rPr lang="en-US" sz="3600" dirty="0" smtClean="0"/>
              <a:t>Data</a:t>
            </a:r>
          </a:p>
          <a:p>
            <a:pPr lvl="1">
              <a:defRPr/>
            </a:pPr>
            <a:r>
              <a:rPr lang="en-US" sz="3200" dirty="0" err="1" smtClean="0"/>
              <a:t>Norvig</a:t>
            </a:r>
            <a:r>
              <a:rPr lang="en-US" sz="3200" dirty="0" smtClean="0"/>
              <a:t> </a:t>
            </a:r>
            <a:r>
              <a:rPr lang="en-US" sz="3200" dirty="0" err="1" smtClean="0"/>
              <a:t>vs</a:t>
            </a:r>
            <a:r>
              <a:rPr lang="en-US" sz="3200" dirty="0" smtClean="0"/>
              <a:t> Chomsky controversy</a:t>
            </a:r>
          </a:p>
        </p:txBody>
      </p:sp>
    </p:spTree>
    <p:extLst>
      <p:ext uri="{BB962C8B-B14F-4D97-AF65-F5344CB8AC3E}">
        <p14:creationId xmlns:p14="http://schemas.microsoft.com/office/powerpoint/2010/main" val="79481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Neural Network Language Model</a:t>
            </a: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2278923" y="2924110"/>
            <a:ext cx="419456" cy="84138"/>
            <a:chOff x="794196" y="466090"/>
            <a:chExt cx="651510" cy="110935"/>
          </a:xfrm>
          <a:solidFill>
            <a:schemeClr val="bg1"/>
          </a:solidFill>
        </p:grpSpPr>
        <p:sp>
          <p:nvSpPr>
            <p:cNvPr id="71" name="Rectangle 70"/>
            <p:cNvSpPr/>
            <p:nvPr/>
          </p:nvSpPr>
          <p:spPr>
            <a:xfrm>
              <a:off x="794196" y="46843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000">
                <a:effectLst/>
                <a:latin typeface="Times New Roman"/>
                <a:ea typeface="PMingLiU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H="1">
              <a:off x="900430" y="468440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1011365" y="46609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1118045" y="470345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1228535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1337120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868099" y="3384422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65" name="Rectangle 64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237967" y="3391984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59" name="Rectangle 5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607835" y="3402627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53" name="Rectangle 52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848886" y="2018389"/>
            <a:ext cx="419456" cy="84138"/>
            <a:chOff x="0" y="0"/>
            <a:chExt cx="651510" cy="110935"/>
          </a:xfrm>
        </p:grpSpPr>
        <p:sp>
          <p:nvSpPr>
            <p:cNvPr id="41" name="Rectangle 40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846433" y="2244077"/>
            <a:ext cx="419456" cy="3949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i="1">
                <a:solidFill>
                  <a:srgbClr val="000000"/>
                </a:solidFill>
                <a:effectLst/>
                <a:latin typeface="Times New Roman"/>
                <a:ea typeface="PMingLiU"/>
              </a:rPr>
              <a:t>U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cxnSp>
        <p:nvCxnSpPr>
          <p:cNvPr id="15" name="Straight Arrow Connector 14"/>
          <p:cNvCxnSpPr>
            <a:stCxn id="53" idx="0"/>
            <a:endCxn id="35" idx="2"/>
          </p:cNvCxnSpPr>
          <p:nvPr/>
        </p:nvCxnSpPr>
        <p:spPr>
          <a:xfrm flipV="1">
            <a:off x="2817563" y="3008248"/>
            <a:ext cx="90544" cy="396161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9" idx="0"/>
          </p:cNvCxnSpPr>
          <p:nvPr/>
        </p:nvCxnSpPr>
        <p:spPr>
          <a:xfrm flipH="1" flipV="1">
            <a:off x="3327971" y="3008248"/>
            <a:ext cx="119724" cy="38551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747427" y="3008248"/>
            <a:ext cx="329174" cy="376174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055752" y="2639031"/>
            <a:ext cx="2453" cy="287059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2698379" y="292411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35" name="Rectangle 34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117834" y="292411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29" name="Rectangle 2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537290" y="292411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23" name="Rectangle 22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1977703" y="3400727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78" name="Rectangle 77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Straight Arrow Connector 83"/>
          <p:cNvCxnSpPr>
            <a:endCxn id="71" idx="2"/>
          </p:cNvCxnSpPr>
          <p:nvPr/>
        </p:nvCxnSpPr>
        <p:spPr>
          <a:xfrm flipV="1">
            <a:off x="2257340" y="3008248"/>
            <a:ext cx="231311" cy="385294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977703" y="3542819"/>
            <a:ext cx="23808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he       </a:t>
            </a:r>
            <a:r>
              <a:rPr lang="en-US" sz="1600" b="1" dirty="0" smtClean="0">
                <a:solidFill>
                  <a:srgbClr val="FF0000"/>
                </a:solidFill>
              </a:rPr>
              <a:t>cat</a:t>
            </a:r>
            <a:r>
              <a:rPr lang="en-US" sz="1600" dirty="0" smtClean="0"/>
              <a:t>      sits      on</a:t>
            </a:r>
            <a:endParaRPr lang="en-US" sz="1600" dirty="0"/>
          </a:p>
        </p:txBody>
      </p:sp>
      <p:cxnSp>
        <p:nvCxnSpPr>
          <p:cNvPr id="94" name="Straight Arrow Connector 93"/>
          <p:cNvCxnSpPr>
            <a:stCxn id="14" idx="0"/>
            <a:endCxn id="41" idx="2"/>
          </p:cNvCxnSpPr>
          <p:nvPr/>
        </p:nvCxnSpPr>
        <p:spPr>
          <a:xfrm flipV="1">
            <a:off x="3056161" y="2102527"/>
            <a:ext cx="2453" cy="14155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ular Callout 96"/>
          <p:cNvSpPr/>
          <p:nvPr/>
        </p:nvSpPr>
        <p:spPr bwMode="auto">
          <a:xfrm>
            <a:off x="3599151" y="1642825"/>
            <a:ext cx="1908953" cy="418523"/>
          </a:xfrm>
          <a:prstGeom prst="wedgeRoundRectCallout">
            <a:avLst>
              <a:gd name="adj1" fmla="val -71175"/>
              <a:gd name="adj2" fmla="val 52138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LM likelihood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379358" y="618900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13" name="Rectangle 112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2749226" y="6199643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20" name="Rectangle 119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2805139" y="4596652"/>
            <a:ext cx="419456" cy="84138"/>
            <a:chOff x="0" y="0"/>
            <a:chExt cx="651510" cy="110935"/>
          </a:xfrm>
        </p:grpSpPr>
        <p:sp>
          <p:nvSpPr>
            <p:cNvPr id="127" name="Rectangle 126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Rectangle 132"/>
          <p:cNvSpPr/>
          <p:nvPr/>
        </p:nvSpPr>
        <p:spPr>
          <a:xfrm>
            <a:off x="2802686" y="4822340"/>
            <a:ext cx="419456" cy="3949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i="1">
                <a:solidFill>
                  <a:srgbClr val="000000"/>
                </a:solidFill>
                <a:effectLst/>
                <a:latin typeface="Times New Roman"/>
                <a:ea typeface="PMingLiU"/>
              </a:rPr>
              <a:t>U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cxnSp>
        <p:nvCxnSpPr>
          <p:cNvPr id="134" name="Straight Arrow Connector 133"/>
          <p:cNvCxnSpPr>
            <a:stCxn id="120" idx="0"/>
            <a:endCxn id="172" idx="2"/>
          </p:cNvCxnSpPr>
          <p:nvPr/>
        </p:nvCxnSpPr>
        <p:spPr>
          <a:xfrm flipV="1">
            <a:off x="2958954" y="5938942"/>
            <a:ext cx="35085" cy="262483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13" idx="0"/>
          </p:cNvCxnSpPr>
          <p:nvPr/>
        </p:nvCxnSpPr>
        <p:spPr>
          <a:xfrm flipH="1" flipV="1">
            <a:off x="3140244" y="5938942"/>
            <a:ext cx="448842" cy="25184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72" idx="0"/>
          </p:cNvCxnSpPr>
          <p:nvPr/>
        </p:nvCxnSpPr>
        <p:spPr>
          <a:xfrm flipV="1">
            <a:off x="2994039" y="5217295"/>
            <a:ext cx="17967" cy="371945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2789471" y="5373216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39" name="Rectangle 13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2119094" y="6197743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60" name="Rectangle 159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61" name="Straight Connector 160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6" name="Straight Arrow Connector 165"/>
          <p:cNvCxnSpPr/>
          <p:nvPr/>
        </p:nvCxnSpPr>
        <p:spPr>
          <a:xfrm flipV="1">
            <a:off x="2398731" y="5938942"/>
            <a:ext cx="476317" cy="251617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2119094" y="6339835"/>
            <a:ext cx="18141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he       sits      on</a:t>
            </a:r>
            <a:endParaRPr lang="en-US" sz="1600" dirty="0"/>
          </a:p>
        </p:txBody>
      </p:sp>
      <p:cxnSp>
        <p:nvCxnSpPr>
          <p:cNvPr id="168" name="Straight Arrow Connector 167"/>
          <p:cNvCxnSpPr>
            <a:stCxn id="133" idx="0"/>
            <a:endCxn id="127" idx="2"/>
          </p:cNvCxnSpPr>
          <p:nvPr/>
        </p:nvCxnSpPr>
        <p:spPr>
          <a:xfrm flipV="1">
            <a:off x="3012414" y="4680790"/>
            <a:ext cx="2453" cy="14155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ounded Rectangular Callout 168"/>
          <p:cNvSpPr/>
          <p:nvPr/>
        </p:nvSpPr>
        <p:spPr bwMode="auto">
          <a:xfrm>
            <a:off x="3959191" y="4221088"/>
            <a:ext cx="1908953" cy="418523"/>
          </a:xfrm>
          <a:prstGeom prst="wedgeRoundRectCallout">
            <a:avLst>
              <a:gd name="adj1" fmla="val -71175"/>
              <a:gd name="adj2" fmla="val 52138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LM prediction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576523" y="4307238"/>
            <a:ext cx="8768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…</a:t>
            </a:r>
            <a:r>
              <a:rPr lang="en-US" sz="1600" b="1" dirty="0" smtClean="0">
                <a:solidFill>
                  <a:srgbClr val="FF0000"/>
                </a:solidFill>
              </a:rPr>
              <a:t> cat</a:t>
            </a:r>
            <a:r>
              <a:rPr lang="en-US" sz="1600" b="1" dirty="0" smtClean="0"/>
              <a:t> …</a:t>
            </a:r>
            <a:endParaRPr lang="en-US" sz="1600" dirty="0"/>
          </a:p>
        </p:txBody>
      </p:sp>
      <p:sp>
        <p:nvSpPr>
          <p:cNvPr id="172" name="TextBox 171"/>
          <p:cNvSpPr txBox="1"/>
          <p:nvPr/>
        </p:nvSpPr>
        <p:spPr>
          <a:xfrm>
            <a:off x="2778015" y="5589240"/>
            <a:ext cx="432048" cy="34970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spAutoFit/>
          </a:bodyPr>
          <a:lstStyle/>
          <a:p>
            <a:pPr algn="ctr"/>
            <a:r>
              <a:rPr lang="en-US" dirty="0" smtClean="0">
                <a:sym typeface="Symbol"/>
              </a:rPr>
              <a:t></a:t>
            </a:r>
            <a:endParaRPr lang="en-US" dirty="0"/>
          </a:p>
        </p:txBody>
      </p:sp>
      <p:sp>
        <p:nvSpPr>
          <p:cNvPr id="178" name="TextBox 177"/>
          <p:cNvSpPr txBox="1"/>
          <p:nvPr/>
        </p:nvSpPr>
        <p:spPr>
          <a:xfrm>
            <a:off x="6156176" y="1810275"/>
            <a:ext cx="2880320" cy="923330"/>
          </a:xfrm>
          <a:prstGeom prst="rect">
            <a:avLst/>
          </a:prstGeom>
          <a:solidFill>
            <a:srgbClr val="FFC1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Expensive to train:</a:t>
            </a:r>
          </a:p>
          <a:p>
            <a:pPr marL="347663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3-4 weeks on Wikipedia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6156176" y="4289900"/>
            <a:ext cx="2880320" cy="1477328"/>
          </a:xfrm>
          <a:prstGeom prst="rect">
            <a:avLst/>
          </a:prstGeom>
          <a:solidFill>
            <a:srgbClr val="FFC1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to train:</a:t>
            </a:r>
          </a:p>
          <a:p>
            <a:pPr marL="44450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min.on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Wikipedia</a:t>
            </a:r>
          </a:p>
          <a:p>
            <a:pPr marL="44450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tricks:</a:t>
            </a:r>
          </a:p>
          <a:p>
            <a:pPr marL="450850" lvl="2" indent="-187325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parallelism</a:t>
            </a:r>
          </a:p>
          <a:p>
            <a:pPr marL="450850" lvl="2" indent="-187325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void synchronization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" name="Rounded Rectangular Callout 183"/>
          <p:cNvSpPr/>
          <p:nvPr/>
        </p:nvSpPr>
        <p:spPr bwMode="auto">
          <a:xfrm>
            <a:off x="830209" y="3101497"/>
            <a:ext cx="1075486" cy="281213"/>
          </a:xfrm>
          <a:prstGeom prst="wedgeRoundRectCallout">
            <a:avLst>
              <a:gd name="adj1" fmla="val 64121"/>
              <a:gd name="adj2" fmla="val 49494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Word vector</a:t>
            </a:r>
          </a:p>
        </p:txBody>
      </p:sp>
    </p:spTree>
    <p:extLst>
      <p:ext uri="{BB962C8B-B14F-4D97-AF65-F5344CB8AC3E}">
        <p14:creationId xmlns:p14="http://schemas.microsoft.com/office/powerpoint/2010/main" val="293793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Lots of Unlabeled Data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ja-JP" dirty="0" smtClean="0"/>
              <a:t>Language Model</a:t>
            </a:r>
          </a:p>
          <a:p>
            <a:pPr lvl="1" eaLnBrk="1" hangingPunct="1">
              <a:defRPr/>
            </a:pPr>
            <a:r>
              <a:rPr lang="en-US" altLang="ja-JP" dirty="0" smtClean="0"/>
              <a:t>Corpus: 2 B words</a:t>
            </a:r>
          </a:p>
          <a:p>
            <a:pPr lvl="1" eaLnBrk="1" hangingPunct="1">
              <a:defRPr/>
            </a:pPr>
            <a:r>
              <a:rPr lang="en-US" altLang="ja-JP" dirty="0" smtClean="0"/>
              <a:t>Dictionary: 130,000 most frequent words</a:t>
            </a:r>
          </a:p>
          <a:p>
            <a:pPr lvl="1" eaLnBrk="1" hangingPunct="1">
              <a:defRPr/>
            </a:pPr>
            <a:r>
              <a:rPr lang="en-US" altLang="ja-JP" dirty="0"/>
              <a:t>4</a:t>
            </a:r>
            <a:r>
              <a:rPr lang="en-US" altLang="ja-JP" dirty="0" smtClean="0"/>
              <a:t> weeks of training</a:t>
            </a:r>
          </a:p>
          <a:p>
            <a:pPr>
              <a:defRPr/>
            </a:pPr>
            <a:r>
              <a:rPr lang="en-US" altLang="ja-JP" dirty="0" smtClean="0"/>
              <a:t>Parallel + CUDA algorithm</a:t>
            </a:r>
          </a:p>
          <a:p>
            <a:pPr lvl="1">
              <a:defRPr/>
            </a:pPr>
            <a:r>
              <a:rPr lang="en-US" altLang="ja-JP" dirty="0" smtClean="0"/>
              <a:t>40 minutes</a:t>
            </a:r>
          </a:p>
        </p:txBody>
      </p:sp>
    </p:spTree>
    <p:extLst>
      <p:ext uri="{BB962C8B-B14F-4D97-AF65-F5344CB8AC3E}">
        <p14:creationId xmlns:p14="http://schemas.microsoft.com/office/powerpoint/2010/main" val="112815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>
                <a:hlinkClick r:id="rId2"/>
              </a:rPr>
              <a:t>Word Embeddings</a:t>
            </a:r>
            <a:endParaRPr lang="ja-JP" altLang="en-US" dirty="0"/>
          </a:p>
        </p:txBody>
      </p:sp>
      <p:pic>
        <p:nvPicPr>
          <p:cNvPr id="44035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625600"/>
            <a:ext cx="90551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27075" y="5475288"/>
            <a:ext cx="8416925" cy="5222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neighboring words </a:t>
            </a:r>
            <a:r>
              <a:rPr lang="en-US" sz="2800" b="1" dirty="0">
                <a:solidFill>
                  <a:srgbClr val="FF0000"/>
                </a:solidFill>
              </a:rPr>
              <a:t>are</a:t>
            </a:r>
            <a:r>
              <a:rPr lang="en-US" sz="2800" dirty="0"/>
              <a:t> semantically related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61600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0"/>
            <a:ext cx="8469312" cy="875506"/>
          </a:xfrm>
        </p:spPr>
        <p:txBody>
          <a:bodyPr/>
          <a:lstStyle/>
          <a:p>
            <a:r>
              <a:rPr lang="en-US" sz="4000" dirty="0" smtClean="0"/>
              <a:t>Back to Co-occurrence Counts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394870"/>
              </p:ext>
            </p:extLst>
          </p:nvPr>
        </p:nvGraphicFramePr>
        <p:xfrm>
          <a:off x="1036500" y="2780928"/>
          <a:ext cx="7632847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91780"/>
                <a:gridCol w="860853"/>
                <a:gridCol w="1333896"/>
                <a:gridCol w="815159"/>
                <a:gridCol w="666948"/>
                <a:gridCol w="659957"/>
                <a:gridCol w="720080"/>
                <a:gridCol w="936104"/>
                <a:gridCol w="648070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breeds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computing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cover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food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named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0.17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cloud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0/0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8468" y="4653136"/>
            <a:ext cx="7920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80000"/>
              <a:buFont typeface="Wingdings" panose="05000000000000000000" pitchFamily="2" charset="2"/>
              <a:buChar char="l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matrix |V|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|V| (~ 100k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100k)</a:t>
            </a:r>
          </a:p>
          <a:p>
            <a:pPr marL="342900" indent="-342900">
              <a:buSzPct val="80000"/>
              <a:buFont typeface="Wingdings" panose="05000000000000000000" pitchFamily="2" charset="2"/>
              <a:buChar char="l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Dimensionality reduction: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Component Analysis,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Hellinger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PCA, SVD</a:t>
            </a:r>
          </a:p>
          <a:p>
            <a:pPr marL="342900" indent="-342900">
              <a:buSzPct val="80000"/>
              <a:buFont typeface="Wingdings" panose="05000000000000000000" pitchFamily="2" charset="2"/>
              <a:buChar char="l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to:100k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50, 100k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67982" y="1844824"/>
                <a:ext cx="746445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3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82" y="1844824"/>
                <a:ext cx="7464458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64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5400" dirty="0" smtClean="0"/>
              <a:t>Deep Learning for NLP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0"/>
            <a:ext cx="8469312" cy="947514"/>
          </a:xfrm>
        </p:spPr>
        <p:txBody>
          <a:bodyPr/>
          <a:lstStyle/>
          <a:p>
            <a:r>
              <a:rPr lang="en-US" sz="3200" dirty="0" smtClean="0"/>
              <a:t>A Unified Deep Learning Architecture for NLP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8625"/>
            <a:ext cx="4966320" cy="4835525"/>
          </a:xfrm>
        </p:spPr>
        <p:txBody>
          <a:bodyPr/>
          <a:lstStyle/>
          <a:p>
            <a:r>
              <a:rPr lang="en-US" dirty="0" smtClean="0"/>
              <a:t>NER </a:t>
            </a:r>
            <a:r>
              <a:rPr lang="en-US" dirty="0"/>
              <a:t>(Named Entity Recognition)</a:t>
            </a:r>
          </a:p>
          <a:p>
            <a:r>
              <a:rPr lang="en-US" dirty="0"/>
              <a:t>POS tagging</a:t>
            </a:r>
          </a:p>
          <a:p>
            <a:r>
              <a:rPr lang="en-US" dirty="0" smtClean="0"/>
              <a:t>Chunking</a:t>
            </a:r>
            <a:endParaRPr lang="en-US" dirty="0"/>
          </a:p>
          <a:p>
            <a:r>
              <a:rPr lang="en-US" dirty="0"/>
              <a:t>Parsing</a:t>
            </a:r>
          </a:p>
          <a:p>
            <a:r>
              <a:rPr lang="en-US" dirty="0"/>
              <a:t>SRL (Semantic Role Labeling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Sentiment Analysis</a:t>
            </a:r>
            <a:endParaRPr lang="en-US" dirty="0"/>
          </a:p>
        </p:txBody>
      </p:sp>
      <p:pic>
        <p:nvPicPr>
          <p:cNvPr id="4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8503"/>
            <a:ext cx="3725863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662880" y="-27384"/>
            <a:ext cx="8481120" cy="79208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Convolutional Network</a:t>
            </a:r>
            <a:endParaRPr lang="ja-JP" altLang="en-US" dirty="0"/>
          </a:p>
        </p:txBody>
      </p:sp>
      <p:pic>
        <p:nvPicPr>
          <p:cNvPr id="5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244" y="1417638"/>
            <a:ext cx="3925756" cy="5234341"/>
          </a:xfrm>
          <a:prstGeom prst="rect">
            <a:avLst/>
          </a:prstGeom>
        </p:spPr>
      </p:pic>
      <p:sp>
        <p:nvSpPr>
          <p:cNvPr id="6" name="正方形/長方形 4"/>
          <p:cNvSpPr/>
          <p:nvPr/>
        </p:nvSpPr>
        <p:spPr>
          <a:xfrm>
            <a:off x="5581250" y="4531494"/>
            <a:ext cx="3302387" cy="74804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93" y="4439414"/>
            <a:ext cx="4831411" cy="9338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600" y="3501008"/>
            <a:ext cx="453650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Convolution over whole sentence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0462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404" y="5593357"/>
            <a:ext cx="7146470" cy="1081097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662880" y="44624"/>
            <a:ext cx="8481120" cy="648072"/>
          </a:xfrm>
        </p:spPr>
        <p:txBody>
          <a:bodyPr/>
          <a:lstStyle/>
          <a:p>
            <a:r>
              <a:rPr lang="en-US" altLang="ja-JP" dirty="0" smtClean="0"/>
              <a:t>Training</a:t>
            </a:r>
            <a:endParaRPr lang="ja-JP" altLang="en-US" dirty="0"/>
          </a:p>
        </p:txBody>
      </p:sp>
      <p:pic>
        <p:nvPicPr>
          <p:cNvPr id="7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438" y="2807946"/>
            <a:ext cx="6908800" cy="2349500"/>
          </a:xfrm>
          <a:prstGeom prst="rect">
            <a:avLst/>
          </a:prstGeom>
        </p:spPr>
      </p:pic>
      <p:sp>
        <p:nvSpPr>
          <p:cNvPr id="8" name="テキスト ボックス 11"/>
          <p:cNvSpPr txBox="1"/>
          <p:nvPr/>
        </p:nvSpPr>
        <p:spPr>
          <a:xfrm>
            <a:off x="1431870" y="2346281"/>
            <a:ext cx="6749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transition score to jump from tag </a:t>
            </a:r>
            <a:r>
              <a:rPr lang="en-US" altLang="ja-JP" sz="2400" i="1" dirty="0" err="1" smtClean="0"/>
              <a:t>k</a:t>
            </a:r>
            <a:r>
              <a:rPr lang="en-US" altLang="ja-JP" sz="2400" dirty="0" smtClean="0"/>
              <a:t> to tag </a:t>
            </a:r>
            <a:r>
              <a:rPr lang="en-US" altLang="ja-JP" sz="2400" i="1" dirty="0" err="1" smtClean="0"/>
              <a:t>i</a:t>
            </a:r>
            <a:endParaRPr kumimoji="1" lang="ja-JP" altLang="en-US" sz="2400" i="1" dirty="0"/>
          </a:p>
        </p:txBody>
      </p:sp>
      <p:graphicFrame>
        <p:nvGraphicFramePr>
          <p:cNvPr id="9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165051"/>
              </p:ext>
            </p:extLst>
          </p:nvPr>
        </p:nvGraphicFramePr>
        <p:xfrm>
          <a:off x="835025" y="2305050"/>
          <a:ext cx="5969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5" imgW="241300" imgH="215900" progId="Equation.3">
                  <p:embed/>
                </p:oleObj>
              </mc:Choice>
              <mc:Fallback>
                <p:oleObj name="Equation" r:id="rId5" imgW="241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2305050"/>
                        <a:ext cx="596900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13"/>
          <p:cNvSpPr txBox="1"/>
          <p:nvPr/>
        </p:nvSpPr>
        <p:spPr>
          <a:xfrm>
            <a:off x="835011" y="5157446"/>
            <a:ext cx="5530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Sentence score for a tag path </a:t>
            </a:r>
            <a:endParaRPr kumimoji="1" lang="ja-JP" altLang="en-US" sz="2800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26782"/>
              </p:ext>
            </p:extLst>
          </p:nvPr>
        </p:nvGraphicFramePr>
        <p:xfrm>
          <a:off x="5724128" y="5157446"/>
          <a:ext cx="779564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数式" r:id="rId7" imgW="228600" imgH="203200" progId="Equation.3">
                  <p:embed/>
                </p:oleObj>
              </mc:Choice>
              <mc:Fallback>
                <p:oleObj name="数式" r:id="rId7" imgW="228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5157446"/>
                        <a:ext cx="779564" cy="501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20402" y="1444134"/>
            <a:ext cx="71079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Sentence Level </a:t>
            </a:r>
            <a:r>
              <a:rPr lang="en-US" altLang="ja-JP" sz="3200" dirty="0"/>
              <a:t>Log-</a:t>
            </a:r>
            <a:r>
              <a:rPr lang="en-US" altLang="ja-JP" sz="3200" dirty="0" smtClean="0"/>
              <a:t>Likelihood: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97457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734888" y="-27384"/>
            <a:ext cx="8409112" cy="792088"/>
          </a:xfrm>
        </p:spPr>
        <p:txBody>
          <a:bodyPr/>
          <a:lstStyle/>
          <a:p>
            <a:r>
              <a:rPr lang="en-US" altLang="ja-JP" dirty="0" smtClean="0"/>
              <a:t> Training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717941" y="1233845"/>
            <a:ext cx="82465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R</a:t>
            </a:r>
            <a:r>
              <a:rPr lang="en-US" sz="2800" dirty="0" smtClean="0"/>
              <a:t>ecursive </a:t>
            </a:r>
            <a:r>
              <a:rPr lang="en-US" sz="2800" dirty="0"/>
              <a:t>Forward </a:t>
            </a:r>
            <a:r>
              <a:rPr lang="en-US" sz="2800" dirty="0" smtClean="0"/>
              <a:t>algorithm computed with parallel matrix computation</a:t>
            </a:r>
            <a:endParaRPr lang="ja-JP" altLang="en-US" sz="2800" dirty="0"/>
          </a:p>
        </p:txBody>
      </p:sp>
      <p:pic>
        <p:nvPicPr>
          <p:cNvPr id="6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88" y="2469205"/>
            <a:ext cx="8229600" cy="2039915"/>
          </a:xfrm>
          <a:prstGeom prst="rect">
            <a:avLst/>
          </a:prstGeom>
        </p:spPr>
      </p:pic>
      <p:sp>
        <p:nvSpPr>
          <p:cNvPr id="7" name="正方形/長方形 7"/>
          <p:cNvSpPr/>
          <p:nvPr/>
        </p:nvSpPr>
        <p:spPr>
          <a:xfrm>
            <a:off x="806896" y="5029796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Inference: </a:t>
            </a:r>
            <a:r>
              <a:rPr lang="en-US" altLang="ja-JP" sz="2800" dirty="0" err="1" smtClean="0"/>
              <a:t>Viterbi</a:t>
            </a:r>
            <a:r>
              <a:rPr lang="en-US" altLang="ja-JP" sz="2800" dirty="0" smtClean="0"/>
              <a:t> algorithm (replace </a:t>
            </a:r>
            <a:r>
              <a:rPr lang="en-US" altLang="ja-JP" sz="2800" dirty="0" err="1" smtClean="0"/>
              <a:t>logAdd</a:t>
            </a:r>
            <a:r>
              <a:rPr lang="en-US" altLang="ja-JP" sz="2800" dirty="0" smtClean="0"/>
              <a:t> by max)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65285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1461348" y="1664033"/>
            <a:ext cx="7772400" cy="1371600"/>
          </a:xfrm>
        </p:spPr>
        <p:txBody>
          <a:bodyPr/>
          <a:lstStyle/>
          <a:p>
            <a:r>
              <a:rPr lang="en-US" dirty="0" smtClean="0"/>
              <a:t>Sequence Taggers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8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Statistical ML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Devise a set of features to represent data:</a:t>
            </a:r>
          </a:p>
          <a:p>
            <a:pPr marL="457200" lvl="1" indent="0">
              <a:buNone/>
            </a:pPr>
            <a:r>
              <a:rPr lang="en-US" dirty="0">
                <a:sym typeface="Symbol"/>
              </a:rPr>
              <a:t></a:t>
            </a:r>
            <a:r>
              <a:rPr lang="en-US" sz="2000" dirty="0">
                <a:latin typeface="+mj-lt"/>
                <a:sym typeface="Symbol"/>
              </a:rPr>
              <a:t>(</a:t>
            </a:r>
            <a:r>
              <a:rPr lang="en-US" sz="2000" i="1" dirty="0">
                <a:latin typeface="+mj-lt"/>
                <a:sym typeface="Symbol"/>
              </a:rPr>
              <a:t>x</a:t>
            </a:r>
            <a:r>
              <a:rPr lang="en-US" sz="2000" dirty="0">
                <a:latin typeface="+mj-lt"/>
                <a:sym typeface="Symbol"/>
              </a:rPr>
              <a:t>) </a:t>
            </a:r>
            <a:r>
              <a:rPr lang="en-US" dirty="0" smtClean="0">
                <a:sym typeface="Symbol"/>
              </a:rPr>
              <a:t> </a:t>
            </a:r>
            <a:r>
              <a:rPr lang="en-US" sz="2800" dirty="0" smtClean="0">
                <a:latin typeface="Colonna MT"/>
                <a:sym typeface="Symbol"/>
              </a:rPr>
              <a:t>R</a:t>
            </a:r>
            <a:r>
              <a:rPr lang="en-US" baseline="30000" dirty="0" smtClean="0">
                <a:latin typeface="Lucida Calligraphy"/>
                <a:sym typeface="Symbol"/>
              </a:rPr>
              <a:t>D</a:t>
            </a:r>
            <a:r>
              <a:rPr lang="en-US" sz="1800" dirty="0" smtClean="0">
                <a:sym typeface="Symbol"/>
              </a:rPr>
              <a:t> </a:t>
            </a:r>
            <a:r>
              <a:rPr lang="en-US" dirty="0" smtClean="0"/>
              <a:t>and weights </a:t>
            </a:r>
            <a:r>
              <a:rPr lang="en-US" i="1" dirty="0" err="1" smtClean="0">
                <a:latin typeface="+mj-lt"/>
              </a:rPr>
              <a:t>w</a:t>
            </a:r>
            <a:r>
              <a:rPr lang="en-US" i="1" baseline="-25000" dirty="0" err="1" smtClean="0">
                <a:latin typeface="+mj-lt"/>
              </a:rPr>
              <a:t>y</a:t>
            </a:r>
            <a:r>
              <a:rPr lang="en-US" sz="1800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 </a:t>
            </a:r>
            <a:r>
              <a:rPr lang="en-US" sz="2800" dirty="0">
                <a:latin typeface="Colonna MT"/>
                <a:sym typeface="Symbol"/>
              </a:rPr>
              <a:t>R</a:t>
            </a:r>
            <a:r>
              <a:rPr lang="en-US" baseline="30000" dirty="0">
                <a:latin typeface="Lucida Calligraphy"/>
                <a:sym typeface="Symbol"/>
              </a:rPr>
              <a:t>D</a:t>
            </a:r>
            <a:endParaRPr lang="en-US" dirty="0" smtClean="0"/>
          </a:p>
          <a:p>
            <a:r>
              <a:rPr lang="en-US" dirty="0" smtClean="0">
                <a:sym typeface="Symbol"/>
              </a:rPr>
              <a:t>Prediction</a:t>
            </a:r>
            <a:r>
              <a:rPr lang="en-US" dirty="0" smtClean="0">
                <a:sym typeface="Symbol"/>
              </a:rPr>
              <a:t> function</a:t>
            </a:r>
            <a:endParaRPr lang="en-US" dirty="0" smtClean="0">
              <a:sym typeface="Symbol"/>
            </a:endParaRPr>
          </a:p>
          <a:p>
            <a:pPr marL="457200" lvl="1" indent="0">
              <a:buNone/>
            </a:pPr>
            <a:r>
              <a:rPr lang="en-US" i="1" dirty="0" smtClean="0">
                <a:latin typeface="+mj-lt"/>
                <a:sym typeface="Symbol"/>
              </a:rPr>
              <a:t>f</a:t>
            </a:r>
            <a:r>
              <a:rPr lang="en-US" dirty="0" smtClean="0">
                <a:latin typeface="+mj-lt"/>
                <a:sym typeface="Symbol"/>
              </a:rPr>
              <a:t>(</a:t>
            </a:r>
            <a:r>
              <a:rPr lang="en-US" i="1" dirty="0" smtClean="0">
                <a:latin typeface="+mj-lt"/>
                <a:sym typeface="Symbol"/>
              </a:rPr>
              <a:t>x</a:t>
            </a:r>
            <a:r>
              <a:rPr lang="en-US" dirty="0" smtClean="0">
                <a:latin typeface="+mj-lt"/>
                <a:sym typeface="Symbol"/>
              </a:rPr>
              <a:t>) = </a:t>
            </a:r>
            <a:r>
              <a:rPr lang="en-US" dirty="0" err="1" smtClean="0">
                <a:latin typeface="+mj-lt"/>
                <a:sym typeface="Symbol"/>
              </a:rPr>
              <a:t>argmax</a:t>
            </a:r>
            <a:r>
              <a:rPr lang="en-US" i="1" baseline="-25000" dirty="0" err="1" smtClean="0">
                <a:latin typeface="+mj-lt"/>
                <a:sym typeface="Symbol"/>
              </a:rPr>
              <a:t>y</a:t>
            </a:r>
            <a:r>
              <a:rPr lang="en-US" dirty="0" smtClean="0">
                <a:latin typeface="+mj-lt"/>
                <a:sym typeface="Symbol"/>
              </a:rPr>
              <a:t> </a:t>
            </a:r>
            <a:r>
              <a:rPr lang="en-US" sz="2000" i="1" dirty="0" err="1" smtClean="0">
                <a:latin typeface="+mj-lt"/>
              </a:rPr>
              <a:t>w</a:t>
            </a:r>
            <a:r>
              <a:rPr lang="en-US" sz="2000" i="1" baseline="-25000" dirty="0" err="1" smtClean="0">
                <a:latin typeface="+mj-lt"/>
              </a:rPr>
              <a:t>y</a:t>
            </a:r>
            <a:r>
              <a:rPr lang="en-US" dirty="0" smtClean="0">
                <a:latin typeface="+mj-lt"/>
                <a:sym typeface="Symbol"/>
              </a:rPr>
              <a:t> </a:t>
            </a:r>
            <a:r>
              <a:rPr lang="en-US" dirty="0" smtClean="0">
                <a:latin typeface="+mj-lt"/>
                <a:sym typeface="Symbol" panose="05050102010706020507" pitchFamily="18" charset="2"/>
              </a:rPr>
              <a:t> </a:t>
            </a:r>
            <a:r>
              <a:rPr lang="en-US" dirty="0" smtClean="0">
                <a:sym typeface="Symbol"/>
              </a:rPr>
              <a:t></a:t>
            </a:r>
            <a:r>
              <a:rPr lang="en-US" dirty="0">
                <a:latin typeface="+mj-lt"/>
                <a:sym typeface="Symbol"/>
              </a:rPr>
              <a:t>(</a:t>
            </a:r>
            <a:r>
              <a:rPr lang="en-US" i="1" dirty="0" smtClean="0">
                <a:latin typeface="+mj-lt"/>
                <a:sym typeface="Symbol"/>
              </a:rPr>
              <a:t>x</a:t>
            </a:r>
            <a:r>
              <a:rPr lang="en-US" dirty="0" smtClean="0">
                <a:latin typeface="+mj-lt"/>
                <a:sym typeface="Symbol"/>
              </a:rPr>
              <a:t>)</a:t>
            </a:r>
            <a:endParaRPr lang="en-US" dirty="0" smtClean="0">
              <a:latin typeface="+mj-lt"/>
              <a:sym typeface="Symbol"/>
            </a:endParaRPr>
          </a:p>
          <a:p>
            <a:r>
              <a:rPr lang="en-US" dirty="0" smtClean="0">
                <a:sym typeface="Symbol"/>
              </a:rPr>
              <a:t>Learn </a:t>
            </a:r>
            <a:r>
              <a:rPr lang="en-US" i="1" dirty="0" smtClean="0">
                <a:latin typeface="+mj-lt"/>
                <a:sym typeface="Symbol"/>
              </a:rPr>
              <a:t>w</a:t>
            </a:r>
            <a:r>
              <a:rPr lang="en-US" dirty="0" smtClean="0">
                <a:sym typeface="Symbol"/>
              </a:rPr>
              <a:t> by minimizing </a:t>
            </a:r>
            <a:r>
              <a:rPr lang="en-US" dirty="0" smtClean="0">
                <a:sym typeface="Symbol"/>
              </a:rPr>
              <a:t>error </a:t>
            </a:r>
            <a:r>
              <a:rPr lang="en-US" dirty="0" err="1" smtClean="0">
                <a:sym typeface="Symbol"/>
              </a:rPr>
              <a:t>wrt</a:t>
            </a:r>
            <a:r>
              <a:rPr lang="en-US" dirty="0" smtClean="0">
                <a:sym typeface="Symbol"/>
              </a:rPr>
              <a:t> training examples</a:t>
            </a:r>
          </a:p>
          <a:p>
            <a:r>
              <a:rPr lang="en-US" dirty="0" smtClean="0">
                <a:sym typeface="Symbol"/>
              </a:rPr>
              <a:t>Freed us from devising rules or algorithms</a:t>
            </a:r>
          </a:p>
          <a:p>
            <a:r>
              <a:rPr lang="en-US" dirty="0" smtClean="0">
                <a:sym typeface="Symbol"/>
              </a:rPr>
              <a:t>Requires </a:t>
            </a:r>
            <a:r>
              <a:rPr lang="en-US" dirty="0" smtClean="0">
                <a:sym typeface="Symbol"/>
              </a:rPr>
              <a:t>creation of annotated training corpora</a:t>
            </a:r>
          </a:p>
          <a:p>
            <a:r>
              <a:rPr lang="en-US" dirty="0" smtClean="0">
                <a:sym typeface="Symbol"/>
              </a:rPr>
              <a:t>Imposed the tyranny of feature engineering</a:t>
            </a:r>
          </a:p>
          <a:p>
            <a:pPr lvl="1"/>
            <a:endParaRPr lang="en-US" baseline="30000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8552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605" y="1700808"/>
            <a:ext cx="7772400" cy="3096344"/>
          </a:xfrm>
        </p:spPr>
        <p:txBody>
          <a:bodyPr/>
          <a:lstStyle/>
          <a:p>
            <a:r>
              <a:rPr lang="en-US" dirty="0" smtClean="0"/>
              <a:t>Input: tab separated token/tag, one per line</a:t>
            </a:r>
          </a:p>
          <a:p>
            <a:pPr marL="0" indent="0">
              <a:buNone/>
            </a:pPr>
            <a:endParaRPr lang="en-US" sz="1400" dirty="0" smtClean="0"/>
          </a:p>
          <a:p>
            <a:pPr marL="457200" lvl="1" indent="0">
              <a:spcBef>
                <a:spcPts val="0"/>
              </a:spcBef>
              <a:buNone/>
              <a:tabLst>
                <a:tab pos="2328863" algn="l"/>
              </a:tabLst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Mr.	NNP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tabLst>
                <a:tab pos="2328863" algn="l"/>
              </a:tabLst>
            </a:pPr>
            <a:r>
              <a:rPr lang="en-US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Vinken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NNP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tabLst>
                <a:tab pos="2328863" algn="l"/>
              </a:tabLst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	VBZ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tabLst>
                <a:tab pos="2328863" algn="l"/>
              </a:tabLst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chairman	NN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tabLst>
                <a:tab pos="2328863" algn="l"/>
              </a:tabLst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of	IN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tabLst>
                <a:tab pos="2328863" algn="l"/>
              </a:tabLst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Elsevier	NNP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7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in Conll03 tab separated format:</a:t>
            </a: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endParaRPr lang="en-US" sz="20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EU	NNP	I-ORG</a:t>
            </a: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rejects	VBZ	O</a:t>
            </a: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German	JJ	I-MISC</a:t>
            </a:r>
            <a:endParaRPr lang="en-US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call	NN	O</a:t>
            </a:r>
            <a:endParaRPr lang="en-US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to	TO	O</a:t>
            </a:r>
            <a:endParaRPr lang="en-US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boycott	VB	O</a:t>
            </a:r>
            <a:endParaRPr lang="en-US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British	JJ	I-MISC</a:t>
            </a:r>
            <a:endParaRPr lang="en-US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lamb	NN	O</a:t>
            </a:r>
            <a:endParaRPr lang="en-US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87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30288"/>
              </p:ext>
            </p:extLst>
          </p:nvPr>
        </p:nvGraphicFramePr>
        <p:xfrm>
          <a:off x="1187624" y="2708920"/>
          <a:ext cx="6912770" cy="13716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584176"/>
                <a:gridCol w="1180932"/>
                <a:gridCol w="1382554"/>
                <a:gridCol w="1382554"/>
                <a:gridCol w="1382554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CHUNK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SRL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97.24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94.29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89.31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77.92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DeepNL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97.20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94.63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89.51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74.15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02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905351"/>
          </a:xfrm>
        </p:spPr>
        <p:txBody>
          <a:bodyPr/>
          <a:lstStyle/>
          <a:p>
            <a:r>
              <a:rPr lang="en-US" dirty="0" smtClean="0"/>
              <a:t>NER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dirty="0" smtClean="0"/>
              <a:t>IMDB Movie Reviews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952418"/>
              </p:ext>
            </p:extLst>
          </p:nvPr>
        </p:nvGraphicFramePr>
        <p:xfrm>
          <a:off x="2627785" y="4696544"/>
          <a:ext cx="5112567" cy="1828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84375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Model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Accuracy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Wang &amp; Manning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91.2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Brychcin</a:t>
                      </a:r>
                      <a:r>
                        <a:rPr lang="en-US" sz="2400" baseline="0" dirty="0" smtClean="0"/>
                        <a:t> &amp; </a:t>
                      </a:r>
                      <a:r>
                        <a:rPr lang="en-US" sz="2400" baseline="0" dirty="0" err="1" smtClean="0"/>
                        <a:t>Habernal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92.2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H-PCA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89.9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588037"/>
              </p:ext>
            </p:extLst>
          </p:nvPr>
        </p:nvGraphicFramePr>
        <p:xfrm>
          <a:off x="2627784" y="2060848"/>
          <a:ext cx="4680520" cy="18288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996599"/>
                <a:gridCol w="1683921"/>
              </a:tblGrid>
              <a:tr h="0">
                <a:tc>
                  <a:txBody>
                    <a:bodyPr/>
                    <a:lstStyle/>
                    <a:p>
                      <a:pPr indent="144145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Approach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144145" algn="just"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Ando et al. 2005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89.31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144145" algn="just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Word2Vec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88.20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144145" algn="just">
                        <a:spcAft>
                          <a:spcPts val="0"/>
                        </a:spcAft>
                      </a:pPr>
                      <a:r>
                        <a:rPr lang="en-US" sz="24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</a:rPr>
                        <a:t>GloVe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</a:rPr>
                        <a:t>88.30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144145" algn="just"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SENNA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89.51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9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Multitask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9"/>
            <a:ext cx="7772400" cy="1008111"/>
          </a:xfrm>
        </p:spPr>
        <p:txBody>
          <a:bodyPr/>
          <a:lstStyle/>
          <a:p>
            <a:r>
              <a:rPr lang="en-US" dirty="0" smtClean="0"/>
              <a:t>Use single network for multiple tasks</a:t>
            </a:r>
          </a:p>
          <a:p>
            <a:r>
              <a:rPr lang="en-US" dirty="0" smtClean="0"/>
              <a:t>Avoids error propagation</a:t>
            </a:r>
          </a:p>
          <a:p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910784"/>
            <a:ext cx="6348998" cy="367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7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9"/>
            <a:ext cx="8062664" cy="5193382"/>
          </a:xfrm>
        </p:spPr>
        <p:txBody>
          <a:bodyPr/>
          <a:lstStyle/>
          <a:p>
            <a:r>
              <a:rPr lang="en-US" dirty="0" smtClean="0"/>
              <a:t>Do we need multiple tasks, aka NLP pipelines?</a:t>
            </a:r>
          </a:p>
          <a:p>
            <a:r>
              <a:rPr lang="en-US" dirty="0" smtClean="0"/>
              <a:t>Some tasks are artificial:</a:t>
            </a:r>
          </a:p>
          <a:p>
            <a:pPr lvl="1"/>
            <a:r>
              <a:rPr lang="en-US" dirty="0" err="1" smtClean="0"/>
              <a:t>e.g</a:t>
            </a:r>
            <a:r>
              <a:rPr lang="en-US" dirty="0" smtClean="0"/>
              <a:t> are POS tags useful</a:t>
            </a:r>
          </a:p>
          <a:p>
            <a:r>
              <a:rPr lang="en-US" dirty="0" smtClean="0"/>
              <a:t>End-to-end training allows avoiding splitting into tasks</a:t>
            </a:r>
          </a:p>
          <a:p>
            <a:r>
              <a:rPr lang="en-US" dirty="0" smtClean="0"/>
              <a:t>Let the layer learn abstract representation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dependency parsing with clusters of words performs similarly to using POS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31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we need linguists at all?</a:t>
            </a:r>
          </a:p>
          <a:p>
            <a:r>
              <a:rPr lang="en-US" dirty="0" smtClean="0"/>
              <a:t>Children learn to talk with no linguistic training</a:t>
            </a:r>
          </a:p>
          <a:p>
            <a:endParaRPr lang="en-US" dirty="0"/>
          </a:p>
          <a:p>
            <a:r>
              <a:rPr lang="en-US" dirty="0" smtClean="0"/>
              <a:t>This is what Manning calls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tsunami of DL over NLP</a:t>
            </a:r>
          </a:p>
        </p:txBody>
      </p:sp>
    </p:spTree>
    <p:extLst>
      <p:ext uri="{BB962C8B-B14F-4D97-AF65-F5344CB8AC3E}">
        <p14:creationId xmlns:p14="http://schemas.microsoft.com/office/powerpoint/2010/main" val="151659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tsunami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High percent of papers at ACL using DL</a:t>
            </a:r>
          </a:p>
          <a:p>
            <a:r>
              <a:rPr lang="en-US" dirty="0" smtClean="0">
                <a:effectLst/>
              </a:rPr>
              <a:t>Neil Lawrence:</a:t>
            </a:r>
          </a:p>
          <a:p>
            <a:pPr lvl="1"/>
            <a:r>
              <a:rPr lang="en-US" dirty="0" smtClean="0">
                <a:effectLst/>
              </a:rPr>
              <a:t>NLP </a:t>
            </a:r>
            <a:r>
              <a:rPr lang="en-US" dirty="0">
                <a:effectLst/>
              </a:rPr>
              <a:t>is kind of like a rabbit in the headlights of the Deep Learning machine, waiting to be flattened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en-US" dirty="0" smtClean="0"/>
              <a:t>Geoff Hinton: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a few years time we will put </a:t>
            </a:r>
            <a:r>
              <a:rPr lang="en-US" dirty="0" smtClean="0"/>
              <a:t>DL </a:t>
            </a:r>
            <a:r>
              <a:rPr lang="en-US" dirty="0"/>
              <a:t>on a chip that fits </a:t>
            </a:r>
            <a:r>
              <a:rPr lang="en-US" dirty="0" smtClean="0"/>
              <a:t>into someone’s ear is just </a:t>
            </a:r>
            <a:r>
              <a:rPr lang="en-US" dirty="0"/>
              <a:t>like a real Babel fish </a:t>
            </a:r>
            <a:endParaRPr lang="en-US" dirty="0" smtClean="0"/>
          </a:p>
          <a:p>
            <a:r>
              <a:rPr lang="en-US" dirty="0" smtClean="0"/>
              <a:t>Michael Jordan:</a:t>
            </a:r>
          </a:p>
          <a:p>
            <a:pPr lvl="1"/>
            <a:r>
              <a:rPr lang="en-US" dirty="0"/>
              <a:t>“I’d use the billion dollars to build a NASA-size program focusing on natural language processing, in all of its glory (semantics, pragmatics, etc.).</a:t>
            </a:r>
            <a:r>
              <a:rPr lang="en-US" dirty="0" smtClean="0"/>
              <a:t>”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46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Companies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Pradeep</a:t>
            </a:r>
            <a:r>
              <a:rPr lang="en-US" dirty="0"/>
              <a:t> </a:t>
            </a:r>
            <a:r>
              <a:rPr lang="en-US" dirty="0" err="1"/>
              <a:t>Dubey</a:t>
            </a:r>
            <a:r>
              <a:rPr lang="en-US" dirty="0"/>
              <a:t>, </a:t>
            </a:r>
            <a:r>
              <a:rPr lang="en-US" dirty="0" smtClean="0"/>
              <a:t>VP at Intel: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“Machine </a:t>
            </a:r>
            <a:r>
              <a:rPr lang="en-US" dirty="0"/>
              <a:t>Learning is the most significant emerging algorithm class today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Google, Facebook, Microsoft, etc.</a:t>
            </a:r>
          </a:p>
          <a:p>
            <a:pPr lvl="1"/>
            <a:r>
              <a:rPr lang="en-US" dirty="0" smtClean="0"/>
              <a:t>too many to mention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025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Manning is not worried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P</a:t>
            </a:r>
            <a:r>
              <a:rPr lang="en-US" dirty="0" smtClean="0">
                <a:effectLst/>
              </a:rPr>
              <a:t>roblems </a:t>
            </a:r>
            <a:r>
              <a:rPr lang="en-US" dirty="0">
                <a:effectLst/>
              </a:rPr>
              <a:t>in higher-level language processing have not seen the dramatic error rate reductions from deep learning that have been seen in speech recognition and in object recognition in vision </a:t>
            </a:r>
            <a:endParaRPr lang="en-US" dirty="0"/>
          </a:p>
          <a:p>
            <a:r>
              <a:rPr lang="en-US" dirty="0" smtClean="0">
                <a:effectLst/>
              </a:rPr>
              <a:t>NLP is </a:t>
            </a:r>
            <a:r>
              <a:rPr lang="en-US" dirty="0">
                <a:effectLst/>
              </a:rPr>
              <a:t>the domain science of language technology; it’s not about the best method of machine learning—the central issue remains the domain problems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en-US" dirty="0">
                <a:effectLst/>
              </a:rPr>
              <a:t>P</a:t>
            </a:r>
            <a:r>
              <a:rPr lang="en-US" dirty="0" smtClean="0">
                <a:effectLst/>
              </a:rPr>
              <a:t>eople </a:t>
            </a:r>
            <a:r>
              <a:rPr lang="en-US" dirty="0">
                <a:effectLst/>
              </a:rPr>
              <a:t>in linguistics, people in NLP, </a:t>
            </a:r>
            <a:r>
              <a:rPr lang="en-US" dirty="0" smtClean="0">
                <a:effectLst/>
              </a:rPr>
              <a:t>are </a:t>
            </a:r>
            <a:r>
              <a:rPr lang="en-US" dirty="0">
                <a:effectLst/>
              </a:rPr>
              <a:t>the </a:t>
            </a:r>
            <a:r>
              <a:rPr lang="en-US" dirty="0" smtClean="0">
                <a:effectLst/>
              </a:rPr>
              <a:t>designers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62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5078288" cy="4835525"/>
          </a:xfrm>
        </p:spPr>
        <p:txBody>
          <a:bodyPr>
            <a:normAutofit/>
          </a:bodyPr>
          <a:lstStyle/>
          <a:p>
            <a:r>
              <a:rPr lang="en-US" dirty="0" smtClean="0"/>
              <a:t>Design a model architecture</a:t>
            </a:r>
          </a:p>
          <a:p>
            <a:r>
              <a:rPr lang="en-US" dirty="0" smtClean="0"/>
              <a:t>Define loss function</a:t>
            </a:r>
          </a:p>
          <a:p>
            <a:r>
              <a:rPr lang="en-US" dirty="0" smtClean="0"/>
              <a:t>Run the network letting the </a:t>
            </a:r>
            <a:r>
              <a:rPr lang="en-US" dirty="0"/>
              <a:t>parameters and the representation of </a:t>
            </a:r>
            <a:r>
              <a:rPr lang="en-US"/>
              <a:t>the </a:t>
            </a:r>
            <a:r>
              <a:rPr lang="en-US" smtClean="0"/>
              <a:t>data self-organize </a:t>
            </a:r>
            <a:r>
              <a:rPr lang="en-US" dirty="0"/>
              <a:t>as to minimize this </a:t>
            </a:r>
            <a:r>
              <a:rPr lang="en-US" dirty="0" smtClean="0"/>
              <a:t>loss</a:t>
            </a:r>
          </a:p>
          <a:p>
            <a:r>
              <a:rPr lang="en-US" dirty="0"/>
              <a:t>E</a:t>
            </a:r>
            <a:r>
              <a:rPr lang="en-US" dirty="0" smtClean="0"/>
              <a:t>nd</a:t>
            </a:r>
            <a:r>
              <a:rPr lang="en-US" dirty="0"/>
              <a:t>-to-end </a:t>
            </a:r>
            <a:r>
              <a:rPr lang="en-US" dirty="0" smtClean="0"/>
              <a:t>learning: no intermediate stages nor representations</a:t>
            </a:r>
            <a:endParaRPr lang="en-US" dirty="0"/>
          </a:p>
        </p:txBody>
      </p:sp>
      <p:pic>
        <p:nvPicPr>
          <p:cNvPr id="5" name="Picture 4" descr="tensors_flow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088" y="1195784"/>
            <a:ext cx="32004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Manning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Most gains from word </a:t>
            </a:r>
            <a:r>
              <a:rPr lang="en-US" dirty="0" err="1" smtClean="0"/>
              <a:t>embeddings</a:t>
            </a:r>
            <a:endParaRPr lang="en-US" dirty="0" smtClean="0"/>
          </a:p>
          <a:p>
            <a:r>
              <a:rPr lang="en-US" dirty="0">
                <a:effectLst/>
              </a:rPr>
              <a:t>T</a:t>
            </a:r>
            <a:r>
              <a:rPr lang="en-US" dirty="0" smtClean="0">
                <a:effectLst/>
              </a:rPr>
              <a:t>he </a:t>
            </a:r>
            <a:r>
              <a:rPr lang="en-US" dirty="0">
                <a:effectLst/>
              </a:rPr>
              <a:t>use of small dimensionality and dense vectors for words allows us to model large contexts, leading to greatly improved language </a:t>
            </a:r>
            <a:r>
              <a:rPr lang="en-US" dirty="0" smtClean="0">
                <a:effectLst/>
              </a:rPr>
              <a:t>models</a:t>
            </a:r>
          </a:p>
          <a:p>
            <a:r>
              <a:rPr lang="en-US" dirty="0">
                <a:effectLst/>
              </a:rPr>
              <a:t>T</a:t>
            </a:r>
            <a:r>
              <a:rPr lang="en-US" dirty="0" smtClean="0">
                <a:effectLst/>
              </a:rPr>
              <a:t>he </a:t>
            </a:r>
            <a:r>
              <a:rPr lang="en-US" dirty="0">
                <a:effectLst/>
              </a:rPr>
              <a:t>exponentially greater </a:t>
            </a:r>
            <a:r>
              <a:rPr lang="en-US" dirty="0" err="1">
                <a:effectLst/>
              </a:rPr>
              <a:t>sparsity</a:t>
            </a:r>
            <a:r>
              <a:rPr lang="en-US" dirty="0">
                <a:effectLst/>
              </a:rPr>
              <a:t> that comes from increasing the order of traditional word </a:t>
            </a:r>
            <a:r>
              <a:rPr lang="en-US" i="1" dirty="0">
                <a:effectLst/>
              </a:rPr>
              <a:t>n</a:t>
            </a:r>
            <a:r>
              <a:rPr lang="en-US" dirty="0">
                <a:effectLst/>
              </a:rPr>
              <a:t>-gram models seems conceptually </a:t>
            </a:r>
            <a:r>
              <a:rPr lang="en-US" dirty="0" smtClean="0">
                <a:effectLst/>
              </a:rPr>
              <a:t>bankrupt</a:t>
            </a:r>
          </a:p>
          <a:p>
            <a:r>
              <a:rPr lang="en-US" dirty="0">
                <a:effectLst/>
              </a:rPr>
              <a:t>Intelligence requires being able to understand bigger things from knowing about smaller </a:t>
            </a:r>
            <a:r>
              <a:rPr lang="en-US" dirty="0" smtClean="0">
                <a:effectLst/>
              </a:rPr>
              <a:t>parts</a:t>
            </a:r>
          </a:p>
          <a:p>
            <a:r>
              <a:rPr lang="en-US" dirty="0">
                <a:effectLst/>
              </a:rPr>
              <a:t>U</a:t>
            </a:r>
            <a:r>
              <a:rPr lang="en-US" dirty="0" smtClean="0">
                <a:effectLst/>
              </a:rPr>
              <a:t>nderstanding complex </a:t>
            </a:r>
            <a:r>
              <a:rPr lang="en-US" dirty="0">
                <a:effectLst/>
              </a:rPr>
              <a:t>sentences crucially depends on being able to construct their meaning compositionally from smaller </a:t>
            </a:r>
            <a:r>
              <a:rPr lang="en-US" dirty="0" smtClean="0">
                <a:effectLst/>
              </a:rPr>
              <a:t>parts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of </a:t>
            </a:r>
            <a:r>
              <a:rPr lang="en-US" dirty="0">
                <a:effectLst/>
              </a:rPr>
              <a:t>which they are </a:t>
            </a:r>
            <a:r>
              <a:rPr lang="en-US" dirty="0" smtClean="0">
                <a:effectLst/>
              </a:rPr>
              <a:t>constituted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8211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Isn’t fascinating that we can develop systems that can deal with disparate tasks using a unified learning architecture?</a:t>
            </a:r>
          </a:p>
          <a:p>
            <a:r>
              <a:rPr lang="en-US" dirty="0" smtClean="0"/>
              <a:t>After all, children learn to speak in 3 years without much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176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Inspiration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540940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is </a:t>
            </a:r>
            <a:r>
              <a:rPr lang="en-US" sz="2400" b="1" dirty="0" smtClean="0"/>
              <a:t>NOT </a:t>
            </a:r>
            <a:r>
              <a:rPr lang="en-US" sz="2400" dirty="0" smtClean="0"/>
              <a:t>how humans learn</a:t>
            </a:r>
          </a:p>
          <a:p>
            <a:r>
              <a:rPr lang="en-US" sz="2400" dirty="0" smtClean="0"/>
              <a:t>Humans first learn simple concepts, and then learner more complex ideas by combining simpler concepts</a:t>
            </a:r>
          </a:p>
          <a:p>
            <a:r>
              <a:rPr lang="en-US" sz="2400" dirty="0" smtClean="0"/>
              <a:t>There is evidence though that the cortex has a single learning algorithm:</a:t>
            </a:r>
          </a:p>
          <a:p>
            <a:pPr lvl="1"/>
            <a:r>
              <a:rPr lang="en-US" sz="1800" dirty="0" smtClean="0"/>
              <a:t>Inputs from optic nerves of ferrets was rerouted to into their audio cortex </a:t>
            </a:r>
          </a:p>
          <a:p>
            <a:pPr lvl="1"/>
            <a:r>
              <a:rPr lang="en-US" sz="1800" dirty="0" smtClean="0"/>
              <a:t>They were able to learn to see with their audio cortex instead</a:t>
            </a:r>
          </a:p>
          <a:p>
            <a:r>
              <a:rPr lang="en-US" sz="2400" dirty="0" smtClean="0"/>
              <a:t>If we want a general learning algorithm, it needs to be able to:</a:t>
            </a:r>
          </a:p>
          <a:p>
            <a:pPr lvl="1"/>
            <a:r>
              <a:rPr lang="en-US" sz="1800" dirty="0" smtClean="0"/>
              <a:t>Work  with any type of data</a:t>
            </a:r>
          </a:p>
          <a:p>
            <a:pPr lvl="1"/>
            <a:r>
              <a:rPr lang="en-US" sz="1800" dirty="0" smtClean="0"/>
              <a:t>Extract it’s own features</a:t>
            </a:r>
          </a:p>
          <a:p>
            <a:pPr lvl="1"/>
            <a:r>
              <a:rPr lang="en-US" sz="1800" dirty="0" smtClean="0"/>
              <a:t>Transfer what it’s learned to new domains</a:t>
            </a:r>
          </a:p>
          <a:p>
            <a:pPr lvl="1"/>
            <a:r>
              <a:rPr lang="en-US" sz="1800" dirty="0" smtClean="0"/>
              <a:t>Perform multi-modal learning – simultaneously learn from multiple different inputs (vision, language, etc)</a:t>
            </a:r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87670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Dependency Parser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90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0"/>
            <a:ext cx="8469312" cy="734616"/>
          </a:xfrm>
        </p:spPr>
        <p:txBody>
          <a:bodyPr/>
          <a:lstStyle/>
          <a:p>
            <a:r>
              <a:rPr lang="en-US" sz="3600" dirty="0" err="1" smtClean="0"/>
              <a:t>DeSR</a:t>
            </a:r>
            <a:r>
              <a:rPr lang="en-US" sz="3600" dirty="0" smtClean="0"/>
              <a:t> (Dependency Shift Reduce)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Multilanguage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statistical transition based dependency parser</a:t>
            </a:r>
          </a:p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Linear algorithm</a:t>
            </a:r>
          </a:p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Capable of handling non-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projectivity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Trained on 28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languages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526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31838" y="0"/>
            <a:ext cx="8526462" cy="7826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" charset="0"/>
              </a:rPr>
              <a:t>Transition-based Shift-Reduce Parsing</a:t>
            </a:r>
          </a:p>
        </p:txBody>
      </p:sp>
      <p:sp>
        <p:nvSpPr>
          <p:cNvPr id="403459" name="AutoShape 3"/>
          <p:cNvSpPr>
            <a:spLocks noChangeArrowheads="1"/>
          </p:cNvSpPr>
          <p:nvPr/>
        </p:nvSpPr>
        <p:spPr bwMode="auto">
          <a:xfrm rot="-5400000">
            <a:off x="-50006" y="2647156"/>
            <a:ext cx="1101725" cy="614363"/>
          </a:xfrm>
          <a:prstGeom prst="downArrow">
            <a:avLst>
              <a:gd name="adj1" fmla="val 72963"/>
              <a:gd name="adj2" fmla="val 52778"/>
            </a:avLst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i="1"/>
              <a:t>Right</a:t>
            </a:r>
            <a:endParaRPr lang="en-US" sz="4000"/>
          </a:p>
        </p:txBody>
      </p:sp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1093788" y="2670175"/>
            <a:ext cx="908050" cy="614363"/>
          </a:xfrm>
          <a:prstGeom prst="rect">
            <a:avLst/>
          </a:prstGeom>
          <a:solidFill>
            <a:srgbClr val="EAEAEA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lIns="25400" tIns="25400" rIns="25400" bIns="25400"/>
          <a:lstStyle/>
          <a:p>
            <a:pPr algn="ctr">
              <a:defRPr/>
            </a:pPr>
            <a:r>
              <a:rPr lang="en-US" sz="1600" b="1">
                <a:latin typeface="Times New Roman" panose="02020603050405020304" pitchFamily="18" charset="0"/>
                <a:ea typeface="+mn-ea"/>
              </a:rPr>
              <a:t>He</a:t>
            </a:r>
          </a:p>
          <a:p>
            <a:pPr algn="ctr">
              <a:defRPr/>
            </a:pPr>
            <a:r>
              <a:rPr lang="en-US" sz="1600">
                <a:latin typeface="Times New Roman" panose="02020603050405020304" pitchFamily="18" charset="0"/>
                <a:ea typeface="+mn-ea"/>
              </a:rPr>
              <a:t>PP</a:t>
            </a:r>
            <a:endParaRPr lang="en-US" sz="4000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403461" name="Text Box 5"/>
          <p:cNvSpPr txBox="1">
            <a:spLocks noChangeArrowheads="1"/>
          </p:cNvSpPr>
          <p:nvPr/>
        </p:nvSpPr>
        <p:spPr bwMode="auto">
          <a:xfrm>
            <a:off x="2130425" y="2670175"/>
            <a:ext cx="971550" cy="614363"/>
          </a:xfrm>
          <a:prstGeom prst="rect">
            <a:avLst/>
          </a:prstGeom>
          <a:solidFill>
            <a:srgbClr val="EAEAEA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lIns="25400" tIns="25400" rIns="25400" bIns="25400"/>
          <a:lstStyle/>
          <a:p>
            <a:pPr algn="ctr">
              <a:defRPr/>
            </a:pPr>
            <a:r>
              <a:rPr lang="en-US" sz="1600" b="1">
                <a:latin typeface="Times New Roman" panose="02020603050405020304" pitchFamily="18" charset="0"/>
                <a:ea typeface="+mn-ea"/>
              </a:rPr>
              <a:t>saw</a:t>
            </a:r>
          </a:p>
          <a:p>
            <a:pPr algn="ctr">
              <a:defRPr/>
            </a:pPr>
            <a:r>
              <a:rPr lang="en-US" sz="1600">
                <a:latin typeface="Times New Roman" panose="02020603050405020304" pitchFamily="18" charset="0"/>
                <a:ea typeface="+mn-ea"/>
              </a:rPr>
              <a:t>VVD</a:t>
            </a:r>
            <a:endParaRPr lang="en-US" sz="4000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403462" name="Text Box 6"/>
          <p:cNvSpPr txBox="1">
            <a:spLocks noChangeArrowheads="1"/>
          </p:cNvSpPr>
          <p:nvPr/>
        </p:nvSpPr>
        <p:spPr bwMode="auto">
          <a:xfrm>
            <a:off x="3232150" y="2670175"/>
            <a:ext cx="712788" cy="614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400" tIns="25400" rIns="25400" bIns="25400"/>
          <a:lstStyle>
            <a:lvl1pPr>
              <a:defRPr kumimoji="1"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0" lang="en-US" sz="1600">
                <a:latin typeface="Times New Roman" charset="0"/>
              </a:rPr>
              <a:t>a</a:t>
            </a:r>
          </a:p>
          <a:p>
            <a:pPr algn="ctr"/>
            <a:r>
              <a:rPr kumimoji="0" lang="en-US" sz="1600" b="0">
                <a:latin typeface="Times New Roman" charset="0"/>
              </a:rPr>
              <a:t>DT</a:t>
            </a:r>
            <a:endParaRPr kumimoji="0" lang="en-US" sz="4000" b="0">
              <a:latin typeface="Times New Roman" charset="0"/>
            </a:endParaRPr>
          </a:p>
        </p:txBody>
      </p:sp>
      <p:sp>
        <p:nvSpPr>
          <p:cNvPr id="403463" name="Text Box 7"/>
          <p:cNvSpPr txBox="1">
            <a:spLocks noChangeArrowheads="1"/>
          </p:cNvSpPr>
          <p:nvPr/>
        </p:nvSpPr>
        <p:spPr bwMode="auto">
          <a:xfrm>
            <a:off x="4073525" y="2670175"/>
            <a:ext cx="908050" cy="614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400" tIns="25400" rIns="25400" bIns="25400"/>
          <a:lstStyle>
            <a:lvl1pPr>
              <a:defRPr kumimoji="1"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0" lang="en-US" sz="1600">
                <a:latin typeface="Times New Roman" charset="0"/>
              </a:rPr>
              <a:t>girl</a:t>
            </a:r>
          </a:p>
          <a:p>
            <a:pPr algn="ctr"/>
            <a:r>
              <a:rPr kumimoji="0" lang="en-US" sz="1600" b="0">
                <a:latin typeface="Times New Roman" charset="0"/>
              </a:rPr>
              <a:t>NN</a:t>
            </a:r>
            <a:endParaRPr kumimoji="0" lang="en-US" sz="4000" b="0">
              <a:latin typeface="Times New Roman" charset="0"/>
            </a:endParaRPr>
          </a:p>
        </p:txBody>
      </p:sp>
      <p:sp>
        <p:nvSpPr>
          <p:cNvPr id="403464" name="Text Box 8"/>
          <p:cNvSpPr txBox="1">
            <a:spLocks noChangeArrowheads="1"/>
          </p:cNvSpPr>
          <p:nvPr/>
        </p:nvSpPr>
        <p:spPr bwMode="auto">
          <a:xfrm>
            <a:off x="5111750" y="2670175"/>
            <a:ext cx="649288" cy="614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400" tIns="25400" rIns="25400" bIns="25400"/>
          <a:lstStyle>
            <a:lvl1pPr>
              <a:defRPr kumimoji="1"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0" lang="en-US" sz="1600">
                <a:latin typeface="Times New Roman" charset="0"/>
              </a:rPr>
              <a:t>with</a:t>
            </a:r>
          </a:p>
          <a:p>
            <a:pPr algn="ctr"/>
            <a:r>
              <a:rPr kumimoji="0" lang="en-US" sz="1600" b="0">
                <a:latin typeface="Times New Roman" charset="0"/>
              </a:rPr>
              <a:t>IN</a:t>
            </a:r>
            <a:endParaRPr kumimoji="0" lang="en-US" sz="4000" b="0">
              <a:latin typeface="Times New Roman" charset="0"/>
            </a:endParaRP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5889625" y="2670175"/>
            <a:ext cx="647700" cy="614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400" tIns="25400" rIns="25400" bIns="25400"/>
          <a:lstStyle>
            <a:lvl1pPr>
              <a:defRPr kumimoji="1"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0" lang="en-US" sz="1600">
                <a:latin typeface="Times New Roman" charset="0"/>
              </a:rPr>
              <a:t>a</a:t>
            </a:r>
          </a:p>
          <a:p>
            <a:pPr algn="ctr"/>
            <a:r>
              <a:rPr kumimoji="0" lang="en-US" sz="1600" b="0">
                <a:latin typeface="Times New Roman" charset="0"/>
              </a:rPr>
              <a:t>DT</a:t>
            </a:r>
            <a:endParaRPr kumimoji="0" lang="en-US" sz="4000" b="0">
              <a:latin typeface="Times New Roman" charset="0"/>
            </a:endParaRP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6667500" y="2670175"/>
            <a:ext cx="908050" cy="614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400" tIns="25400" rIns="25400" bIns="25400"/>
          <a:lstStyle>
            <a:lvl1pPr>
              <a:defRPr kumimoji="1"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0" lang="en-US" sz="1600">
                <a:latin typeface="Times New Roman" charset="0"/>
              </a:rPr>
              <a:t>telescope</a:t>
            </a:r>
          </a:p>
          <a:p>
            <a:pPr algn="ctr"/>
            <a:r>
              <a:rPr kumimoji="0" lang="en-US" sz="1600" b="0">
                <a:latin typeface="Times New Roman" charset="0"/>
              </a:rPr>
              <a:t>NN</a:t>
            </a:r>
            <a:endParaRPr kumimoji="0" lang="en-US" sz="4000" b="0">
              <a:latin typeface="Times New Roman" charset="0"/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7704138" y="2670175"/>
            <a:ext cx="649287" cy="614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400" tIns="25400" rIns="25400" bIns="25400"/>
          <a:lstStyle>
            <a:lvl1pPr>
              <a:defRPr kumimoji="1"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0" lang="en-US" sz="1600">
                <a:latin typeface="Times New Roman" charset="0"/>
              </a:rPr>
              <a:t>.</a:t>
            </a:r>
          </a:p>
          <a:p>
            <a:pPr algn="ctr"/>
            <a:r>
              <a:rPr kumimoji="0" lang="en-US" sz="1600" b="0">
                <a:latin typeface="Times New Roman" charset="0"/>
              </a:rPr>
              <a:t>SENT</a:t>
            </a:r>
            <a:endParaRPr kumimoji="0" lang="en-US" sz="4000" b="0">
              <a:latin typeface="Times New Roman" charset="0"/>
            </a:endParaRPr>
          </a:p>
        </p:txBody>
      </p:sp>
      <p:sp>
        <p:nvSpPr>
          <p:cNvPr id="403468" name="Line 12"/>
          <p:cNvSpPr>
            <a:spLocks noChangeShapeType="1"/>
          </p:cNvSpPr>
          <p:nvPr/>
        </p:nvSpPr>
        <p:spPr bwMode="auto">
          <a:xfrm flipH="1" flipV="1">
            <a:off x="2555875" y="3284538"/>
            <a:ext cx="0" cy="215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sm" len="sm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69" name="Text Box 13"/>
          <p:cNvSpPr txBox="1">
            <a:spLocks noChangeArrowheads="1"/>
          </p:cNvSpPr>
          <p:nvPr/>
        </p:nvSpPr>
        <p:spPr bwMode="auto">
          <a:xfrm>
            <a:off x="2411413" y="2276475"/>
            <a:ext cx="477837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0" lang="en-US" sz="1400"/>
              <a:t>next</a:t>
            </a:r>
            <a:endParaRPr kumimoji="0" lang="en-US" sz="4000" b="0">
              <a:latin typeface="Times New Roman" charset="0"/>
            </a:endParaRPr>
          </a:p>
        </p:txBody>
      </p:sp>
      <p:sp>
        <p:nvSpPr>
          <p:cNvPr id="403470" name="Text Box 14"/>
          <p:cNvSpPr txBox="1">
            <a:spLocks noChangeArrowheads="1"/>
          </p:cNvSpPr>
          <p:nvPr/>
        </p:nvSpPr>
        <p:spPr bwMode="auto">
          <a:xfrm>
            <a:off x="1258888" y="2276475"/>
            <a:ext cx="477837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kumimoji="1"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0" lang="en-US" sz="1400"/>
              <a:t>top</a:t>
            </a:r>
            <a:endParaRPr kumimoji="0" lang="en-US" sz="4000" b="0">
              <a:latin typeface="Times New Roman" charset="0"/>
            </a:endParaRPr>
          </a:p>
        </p:txBody>
      </p:sp>
      <p:sp>
        <p:nvSpPr>
          <p:cNvPr id="403471" name="AutoShape 15"/>
          <p:cNvSpPr>
            <a:spLocks noChangeArrowheads="1"/>
          </p:cNvSpPr>
          <p:nvPr/>
        </p:nvSpPr>
        <p:spPr bwMode="auto">
          <a:xfrm rot="-5400000">
            <a:off x="-50006" y="2636044"/>
            <a:ext cx="1101725" cy="614363"/>
          </a:xfrm>
          <a:prstGeom prst="downArrow">
            <a:avLst>
              <a:gd name="adj1" fmla="val 72963"/>
              <a:gd name="adj2" fmla="val 52778"/>
            </a:avLst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i="1"/>
              <a:t>Shift</a:t>
            </a:r>
            <a:endParaRPr lang="en-US" sz="4000"/>
          </a:p>
        </p:txBody>
      </p:sp>
      <p:sp>
        <p:nvSpPr>
          <p:cNvPr id="403472" name="Line 16"/>
          <p:cNvSpPr>
            <a:spLocks noChangeShapeType="1"/>
          </p:cNvSpPr>
          <p:nvPr/>
        </p:nvSpPr>
        <p:spPr bwMode="auto">
          <a:xfrm flipH="1" flipV="1">
            <a:off x="4495800" y="3275013"/>
            <a:ext cx="0" cy="215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sm" len="sm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73" name="AutoShape 17"/>
          <p:cNvSpPr>
            <a:spLocks noChangeArrowheads="1"/>
          </p:cNvSpPr>
          <p:nvPr/>
        </p:nvSpPr>
        <p:spPr bwMode="auto">
          <a:xfrm rot="-5400000">
            <a:off x="-50006" y="2636044"/>
            <a:ext cx="1101725" cy="614363"/>
          </a:xfrm>
          <a:prstGeom prst="downArrow">
            <a:avLst>
              <a:gd name="adj1" fmla="val 72963"/>
              <a:gd name="adj2" fmla="val 52778"/>
            </a:avLst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i="1"/>
              <a:t>Left</a:t>
            </a:r>
            <a:endParaRPr lang="en-US" sz="4000"/>
          </a:p>
        </p:txBody>
      </p:sp>
      <p:sp>
        <p:nvSpPr>
          <p:cNvPr id="403474" name="Line 18"/>
          <p:cNvSpPr>
            <a:spLocks noChangeShapeType="1"/>
          </p:cNvSpPr>
          <p:nvPr/>
        </p:nvSpPr>
        <p:spPr bwMode="auto">
          <a:xfrm flipV="1">
            <a:off x="3573463" y="3313113"/>
            <a:ext cx="614362" cy="177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sm" len="sm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75" name="Line 19"/>
          <p:cNvSpPr>
            <a:spLocks noChangeShapeType="1"/>
          </p:cNvSpPr>
          <p:nvPr/>
        </p:nvSpPr>
        <p:spPr bwMode="auto">
          <a:xfrm flipH="1" flipV="1">
            <a:off x="4495800" y="3275013"/>
            <a:ext cx="0" cy="215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sm" len="sm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2803E-6 L 0.11233 0.1218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60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EAE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278 L 0.10104 -0.00278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403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0278 L 0.12604 -0.00278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403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88 -0.00278 L 0.22708 -0.00278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403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04 -0.00278 L 0.21475 -0.00278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403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indefinite"/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EAE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indefinite"/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indefinite"/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2803E-6 L 0.10347 0.11632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58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08 -0.00278 L 0.12204 -0.00278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403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EAE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indefinite"/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indefinite"/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EAE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47 0.11632 L 0.10347 0.23936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5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97687E-6 L -0.00348 0.12164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608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12303E-7 L 3.33333E-6 0.12419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9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0092 L 0.20122 0.00069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-23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33 0.12187 L 0.20886 0.12187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6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4 -0.00278 L 0.32795 -0.00278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403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87" y="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475 -0.00278 L 0.3026 -0.00278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403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2" y="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animBg="1"/>
      <p:bldP spid="403459" grpId="1" animBg="1"/>
      <p:bldP spid="403459" grpId="2" animBg="1"/>
      <p:bldP spid="403459" grpId="3" animBg="1"/>
      <p:bldP spid="403460" grpId="0" animBg="1"/>
      <p:bldP spid="403460" grpId="1" animBg="1"/>
      <p:bldP spid="403461" grpId="0" animBg="1"/>
      <p:bldP spid="403462" grpId="0" animBg="1"/>
      <p:bldP spid="403462" grpId="1" animBg="1"/>
      <p:bldP spid="403463" grpId="0" animBg="1"/>
      <p:bldP spid="403468" grpId="0" animBg="1"/>
      <p:bldP spid="403468" grpId="1" animBg="1"/>
      <p:bldP spid="403469" grpId="0"/>
      <p:bldP spid="403469" grpId="1"/>
      <p:bldP spid="403469" grpId="2"/>
      <p:bldP spid="403470" grpId="0"/>
      <p:bldP spid="403470" grpId="1"/>
      <p:bldP spid="403470" grpId="2"/>
      <p:bldP spid="403470" grpId="3"/>
      <p:bldP spid="403471" grpId="0" animBg="1"/>
      <p:bldP spid="403471" grpId="1" animBg="1"/>
      <p:bldP spid="403471" grpId="2" animBg="1"/>
      <p:bldP spid="403471" grpId="3" animBg="1"/>
      <p:bldP spid="403471" grpId="4" animBg="1"/>
      <p:bldP spid="403472" grpId="0" animBg="1"/>
      <p:bldP spid="403472" grpId="1" animBg="1"/>
      <p:bldP spid="403473" grpId="0" animBg="1"/>
      <p:bldP spid="403473" grpId="1" animBg="1"/>
      <p:bldP spid="403474" grpId="0" animBg="1"/>
      <p:bldP spid="40347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Parser Online Demo</a:t>
            </a:r>
            <a:endParaRPr lang="en-US" dirty="0"/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1520825"/>
            <a:ext cx="30480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4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r>
              <a:rPr lang="en-US" dirty="0" err="1" smtClean="0"/>
              <a:t>DeepNL</a:t>
            </a: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github.com/attardi/deepnl</a:t>
            </a:r>
            <a:endParaRPr lang="en-US" dirty="0" smtClean="0"/>
          </a:p>
          <a:p>
            <a:pPr marL="514350" indent="-457200"/>
            <a:r>
              <a:rPr lang="en-US" dirty="0" err="1" smtClean="0"/>
              <a:t>DeSR</a:t>
            </a:r>
            <a:r>
              <a:rPr lang="en-US" dirty="0" smtClean="0"/>
              <a:t> parser</a:t>
            </a:r>
          </a:p>
          <a:p>
            <a:pPr marL="57150" indent="0">
              <a:buNone/>
            </a:pPr>
            <a:r>
              <a:rPr lang="en-US" dirty="0"/>
              <a:t>	https://sites.google.com/site/desrparser/</a:t>
            </a:r>
            <a:endParaRPr lang="en-US" dirty="0" smtClean="0"/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Word </a:t>
            </a:r>
            <a:r>
              <a:rPr lang="en-US" dirty="0" err="1" smtClean="0"/>
              <a:t>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to words (neither MW nor phrases)</a:t>
            </a:r>
          </a:p>
          <a:p>
            <a:r>
              <a:rPr lang="en-US" dirty="0" smtClean="0"/>
              <a:t>Represent similarity: antinomies often appear similar</a:t>
            </a:r>
          </a:p>
          <a:p>
            <a:pPr lvl="1"/>
            <a:r>
              <a:rPr lang="en-US" dirty="0" smtClean="0"/>
              <a:t>Not good for sentiment analysis</a:t>
            </a:r>
          </a:p>
          <a:p>
            <a:pPr lvl="1"/>
            <a:r>
              <a:rPr lang="en-US" dirty="0" smtClean="0"/>
              <a:t>Not good for </a:t>
            </a:r>
            <a:r>
              <a:rPr lang="en-US" dirty="0" err="1" smtClean="0"/>
              <a:t>polysemous</a:t>
            </a:r>
            <a:r>
              <a:rPr lang="en-US" dirty="0" smtClean="0"/>
              <a:t> words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Semantic composition</a:t>
            </a:r>
          </a:p>
          <a:p>
            <a:pPr lvl="1"/>
            <a:r>
              <a:rPr lang="en-US" dirty="0" smtClean="0"/>
              <a:t>or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0"/>
            <a:ext cx="8469312" cy="764704"/>
          </a:xfrm>
        </p:spPr>
        <p:txBody>
          <a:bodyPr/>
          <a:lstStyle/>
          <a:p>
            <a:r>
              <a:rPr lang="en-US" sz="4000" dirty="0" smtClean="0"/>
              <a:t>Discriminative Word </a:t>
            </a:r>
            <a:r>
              <a:rPr lang="en-US" sz="4000" dirty="0" err="1" smtClean="0"/>
              <a:t>Embeddings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988" y="1509405"/>
            <a:ext cx="7772400" cy="4826719"/>
          </a:xfrm>
        </p:spPr>
        <p:txBody>
          <a:bodyPr/>
          <a:lstStyle/>
          <a:p>
            <a:r>
              <a:rPr lang="en-US" dirty="0" smtClean="0"/>
              <a:t>Sentiment Specific Word </a:t>
            </a:r>
            <a:r>
              <a:rPr lang="en-US" dirty="0" err="1" smtClean="0"/>
              <a:t>Embeddings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Uses an annotated corpus with polarities (e.g. tweets)</a:t>
            </a:r>
          </a:p>
          <a:p>
            <a:r>
              <a:rPr lang="en-US" dirty="0" smtClean="0"/>
              <a:t>SS Word </a:t>
            </a:r>
            <a:r>
              <a:rPr lang="en-US" dirty="0" err="1" smtClean="0"/>
              <a:t>Embeddings</a:t>
            </a:r>
            <a:r>
              <a:rPr lang="en-US" dirty="0" smtClean="0"/>
              <a:t> achieve SOTA accuracy on tweet sentiment classification</a:t>
            </a:r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019200" y="3656969"/>
            <a:ext cx="419456" cy="84138"/>
            <a:chOff x="794196" y="466090"/>
            <a:chExt cx="651510" cy="110935"/>
          </a:xfrm>
          <a:solidFill>
            <a:schemeClr val="bg1"/>
          </a:solidFill>
        </p:grpSpPr>
        <p:sp>
          <p:nvSpPr>
            <p:cNvPr id="5" name="Rectangle 4"/>
            <p:cNvSpPr/>
            <p:nvPr/>
          </p:nvSpPr>
          <p:spPr>
            <a:xfrm>
              <a:off x="794196" y="46843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000">
                <a:effectLst/>
                <a:latin typeface="Times New Roman"/>
                <a:ea typeface="PMingLiU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900430" y="468440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011365" y="46609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118045" y="470345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228535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337120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608376" y="4117281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2" name="Rectangle 11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978244" y="4124843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9" name="Rectangle 1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348112" y="4135486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26" name="Rectangle 25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858111" y="2751248"/>
            <a:ext cx="419456" cy="84138"/>
            <a:chOff x="0" y="0"/>
            <a:chExt cx="651510" cy="110935"/>
          </a:xfrm>
        </p:grpSpPr>
        <p:sp>
          <p:nvSpPr>
            <p:cNvPr id="33" name="Rectangle 32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3855658" y="2976936"/>
            <a:ext cx="419456" cy="39495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i="1">
                <a:solidFill>
                  <a:srgbClr val="000000"/>
                </a:solidFill>
                <a:effectLst/>
                <a:latin typeface="Times New Roman"/>
                <a:ea typeface="PMingLiU"/>
              </a:rPr>
              <a:t>U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cxnSp>
        <p:nvCxnSpPr>
          <p:cNvPr id="40" name="Straight Arrow Connector 39"/>
          <p:cNvCxnSpPr>
            <a:stCxn id="26" idx="0"/>
            <a:endCxn id="45" idx="2"/>
          </p:cNvCxnSpPr>
          <p:nvPr/>
        </p:nvCxnSpPr>
        <p:spPr>
          <a:xfrm flipV="1">
            <a:off x="3557840" y="3741107"/>
            <a:ext cx="90544" cy="396161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0"/>
          </p:cNvCxnSpPr>
          <p:nvPr/>
        </p:nvCxnSpPr>
        <p:spPr>
          <a:xfrm flipH="1" flipV="1">
            <a:off x="4068248" y="3741107"/>
            <a:ext cx="119724" cy="38551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2" idx="0"/>
          </p:cNvCxnSpPr>
          <p:nvPr/>
        </p:nvCxnSpPr>
        <p:spPr>
          <a:xfrm flipH="1" flipV="1">
            <a:off x="4487704" y="3741107"/>
            <a:ext cx="330400" cy="377956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4064977" y="3371890"/>
            <a:ext cx="2453" cy="287059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438656" y="3656969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45" name="Rectangle 44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858111" y="3656969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52" name="Rectangle 51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277567" y="3656969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59" name="Rectangle 5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2717980" y="4133586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66" name="Rectangle 65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Arrow Connector 71"/>
          <p:cNvCxnSpPr>
            <a:endCxn id="5" idx="2"/>
          </p:cNvCxnSpPr>
          <p:nvPr/>
        </p:nvCxnSpPr>
        <p:spPr>
          <a:xfrm flipV="1">
            <a:off x="2997617" y="3741107"/>
            <a:ext cx="231311" cy="385294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717980" y="4275678"/>
            <a:ext cx="23808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he       </a:t>
            </a:r>
            <a:r>
              <a:rPr lang="en-US" sz="1600" b="1" dirty="0" smtClean="0">
                <a:solidFill>
                  <a:srgbClr val="FF0000"/>
                </a:solidFill>
              </a:rPr>
              <a:t>cat</a:t>
            </a:r>
            <a:r>
              <a:rPr lang="en-US" sz="1600" dirty="0" smtClean="0"/>
              <a:t>      sits      on</a:t>
            </a:r>
            <a:endParaRPr lang="en-US" sz="1600" dirty="0"/>
          </a:p>
        </p:txBody>
      </p:sp>
      <p:cxnSp>
        <p:nvCxnSpPr>
          <p:cNvPr id="74" name="Straight Arrow Connector 73"/>
          <p:cNvCxnSpPr>
            <a:stCxn id="39" idx="0"/>
            <a:endCxn id="33" idx="2"/>
          </p:cNvCxnSpPr>
          <p:nvPr/>
        </p:nvCxnSpPr>
        <p:spPr>
          <a:xfrm flipV="1">
            <a:off x="4065386" y="2835386"/>
            <a:ext cx="2453" cy="14155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ular Callout 74"/>
          <p:cNvSpPr/>
          <p:nvPr/>
        </p:nvSpPr>
        <p:spPr bwMode="auto">
          <a:xfrm>
            <a:off x="4608376" y="2375684"/>
            <a:ext cx="3654220" cy="418523"/>
          </a:xfrm>
          <a:prstGeom prst="wedgeRoundRectCallout">
            <a:avLst>
              <a:gd name="adj1" fmla="val -57100"/>
              <a:gd name="adj2" fmla="val 38482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LM likelihood + Polarity</a:t>
            </a:r>
          </a:p>
        </p:txBody>
      </p:sp>
    </p:spTree>
    <p:extLst>
      <p:ext uri="{BB962C8B-B14F-4D97-AF65-F5344CB8AC3E}">
        <p14:creationId xmlns:p14="http://schemas.microsoft.com/office/powerpoint/2010/main" val="83420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Deep Neural Network Model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7200404" y="4941391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200404" y="4220666"/>
            <a:ext cx="215900" cy="2174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708" name="TextBox 13"/>
          <p:cNvSpPr txBox="1">
            <a:spLocks noChangeArrowheads="1"/>
          </p:cNvSpPr>
          <p:nvPr/>
        </p:nvSpPr>
        <p:spPr bwMode="auto">
          <a:xfrm>
            <a:off x="6732092" y="4796929"/>
            <a:ext cx="468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…</a:t>
            </a:r>
          </a:p>
        </p:txBody>
      </p:sp>
      <p:sp>
        <p:nvSpPr>
          <p:cNvPr id="29709" name="TextBox 14"/>
          <p:cNvSpPr txBox="1">
            <a:spLocks noChangeArrowheads="1"/>
          </p:cNvSpPr>
          <p:nvPr/>
        </p:nvSpPr>
        <p:spPr bwMode="auto">
          <a:xfrm>
            <a:off x="6767017" y="4104779"/>
            <a:ext cx="468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…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6982917" y="3403104"/>
            <a:ext cx="217487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713" name="TextBox 20"/>
          <p:cNvSpPr txBox="1">
            <a:spLocks noChangeArrowheads="1"/>
          </p:cNvSpPr>
          <p:nvPr/>
        </p:nvSpPr>
        <p:spPr bwMode="auto">
          <a:xfrm>
            <a:off x="6587629" y="3285629"/>
            <a:ext cx="468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…</a:t>
            </a:r>
          </a:p>
        </p:txBody>
      </p:sp>
      <p:sp>
        <p:nvSpPr>
          <p:cNvPr id="29717" name="Oval 25"/>
          <p:cNvSpPr>
            <a:spLocks noChangeArrowheads="1"/>
          </p:cNvSpPr>
          <p:nvPr/>
        </p:nvSpPr>
        <p:spPr bwMode="auto">
          <a:xfrm>
            <a:off x="7200404" y="2682379"/>
            <a:ext cx="215900" cy="215900"/>
          </a:xfrm>
          <a:prstGeom prst="ellipse">
            <a:avLst/>
          </a:prstGeom>
          <a:solidFill>
            <a:srgbClr val="00B0F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 b="0">
              <a:latin typeface="Times New Roman" pitchFamily="18" charset="0"/>
            </a:endParaRPr>
          </a:p>
        </p:txBody>
      </p:sp>
      <p:sp>
        <p:nvSpPr>
          <p:cNvPr id="29718" name="TextBox 26"/>
          <p:cNvSpPr txBox="1">
            <a:spLocks noChangeArrowheads="1"/>
          </p:cNvSpPr>
          <p:nvPr/>
        </p:nvSpPr>
        <p:spPr bwMode="auto">
          <a:xfrm>
            <a:off x="6767017" y="2564904"/>
            <a:ext cx="468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…</a:t>
            </a:r>
          </a:p>
        </p:txBody>
      </p:sp>
      <p:sp>
        <p:nvSpPr>
          <p:cNvPr id="29719" name="TextBox 27"/>
          <p:cNvSpPr txBox="1">
            <a:spLocks noChangeArrowheads="1"/>
          </p:cNvSpPr>
          <p:nvPr/>
        </p:nvSpPr>
        <p:spPr bwMode="auto">
          <a:xfrm>
            <a:off x="1187624" y="2607766"/>
            <a:ext cx="392442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dirty="0" smtClean="0">
                <a:solidFill>
                  <a:schemeClr val="accent1">
                    <a:lumMod val="75000"/>
                  </a:schemeClr>
                </a:solidFill>
              </a:rPr>
              <a:t>Output layer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0" dirty="0" smtClean="0"/>
              <a:t>Prediction of target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000" b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dirty="0" smtClean="0">
                <a:solidFill>
                  <a:schemeClr val="accent1">
                    <a:lumMod val="75000"/>
                  </a:schemeClr>
                </a:solidFill>
              </a:rPr>
              <a:t>Hidden layers</a:t>
            </a:r>
            <a:endParaRPr kumimoji="0" lang="en-US" altLang="en-US" sz="2000" b="0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0" dirty="0" smtClean="0"/>
              <a:t>Learn more abstract representations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000" b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dirty="0" smtClean="0">
                <a:solidFill>
                  <a:schemeClr val="accent1">
                    <a:lumMod val="75000"/>
                  </a:schemeClr>
                </a:solidFill>
              </a:rPr>
              <a:t>Input layer</a:t>
            </a:r>
            <a:endParaRPr kumimoji="0" lang="en-US" alt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0" dirty="0" smtClean="0"/>
              <a:t>Raw input</a:t>
            </a:r>
            <a:endParaRPr kumimoji="0" lang="en-US" altLang="en-US" sz="2000" b="0" dirty="0"/>
          </a:p>
        </p:txBody>
      </p:sp>
      <p:cxnSp>
        <p:nvCxnSpPr>
          <p:cNvPr id="29723" name="Straight Arrow Connector 39"/>
          <p:cNvCxnSpPr>
            <a:cxnSpLocks noChangeShapeType="1"/>
            <a:stCxn id="8" idx="0"/>
          </p:cNvCxnSpPr>
          <p:nvPr/>
        </p:nvCxnSpPr>
        <p:spPr bwMode="auto">
          <a:xfrm flipH="1" flipV="1">
            <a:off x="6874967" y="4473079"/>
            <a:ext cx="433387" cy="468312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24" name="Straight Arrow Connector 42"/>
          <p:cNvCxnSpPr>
            <a:cxnSpLocks noChangeShapeType="1"/>
            <a:stCxn id="8" idx="0"/>
            <a:endCxn id="13" idx="4"/>
          </p:cNvCxnSpPr>
          <p:nvPr/>
        </p:nvCxnSpPr>
        <p:spPr bwMode="auto">
          <a:xfrm flipV="1">
            <a:off x="7308354" y="4438154"/>
            <a:ext cx="0" cy="503237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27" name="Straight Arrow Connector 49"/>
          <p:cNvCxnSpPr>
            <a:cxnSpLocks noChangeShapeType="1"/>
            <a:endCxn id="20" idx="4"/>
          </p:cNvCxnSpPr>
          <p:nvPr/>
        </p:nvCxnSpPr>
        <p:spPr bwMode="auto">
          <a:xfrm flipH="1" flipV="1">
            <a:off x="7090867" y="3619004"/>
            <a:ext cx="217487" cy="606425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28" name="Straight Arrow Connector 52"/>
          <p:cNvCxnSpPr>
            <a:cxnSpLocks noChangeShapeType="1"/>
            <a:stCxn id="13" idx="1"/>
          </p:cNvCxnSpPr>
          <p:nvPr/>
        </p:nvCxnSpPr>
        <p:spPr bwMode="auto">
          <a:xfrm flipH="1" flipV="1">
            <a:off x="6587629" y="3619004"/>
            <a:ext cx="642938" cy="633412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5471617" y="2682379"/>
            <a:ext cx="1152525" cy="2474912"/>
            <a:chOff x="5471617" y="2682379"/>
            <a:chExt cx="1152525" cy="2474912"/>
          </a:xfrm>
        </p:grpSpPr>
        <p:sp>
          <p:nvSpPr>
            <p:cNvPr id="5" name="Oval 4"/>
            <p:cNvSpPr/>
            <p:nvPr/>
          </p:nvSpPr>
          <p:spPr bwMode="auto">
            <a:xfrm>
              <a:off x="5782767" y="4941391"/>
              <a:ext cx="217487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095504" y="4941391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408242" y="4941391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471617" y="4220666"/>
              <a:ext cx="215900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782767" y="4220666"/>
              <a:ext cx="217487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095504" y="4220666"/>
              <a:ext cx="215900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408242" y="4220666"/>
              <a:ext cx="215900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724029" y="3403104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6035179" y="3403104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9714" name="Oval 21"/>
            <p:cNvSpPr>
              <a:spLocks noChangeArrowheads="1"/>
            </p:cNvSpPr>
            <p:nvPr/>
          </p:nvSpPr>
          <p:spPr bwMode="auto">
            <a:xfrm>
              <a:off x="5471617" y="2682379"/>
              <a:ext cx="215900" cy="215900"/>
            </a:xfrm>
            <a:prstGeom prst="ellipse">
              <a:avLst/>
            </a:prstGeom>
            <a:solidFill>
              <a:srgbClr val="00B0F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 b="0">
                <a:latin typeface="Times New Roman" pitchFamily="18" charset="0"/>
              </a:endParaRPr>
            </a:p>
          </p:txBody>
        </p:sp>
        <p:sp>
          <p:nvSpPr>
            <p:cNvPr id="29715" name="Oval 22"/>
            <p:cNvSpPr>
              <a:spLocks noChangeArrowheads="1"/>
            </p:cNvSpPr>
            <p:nvPr/>
          </p:nvSpPr>
          <p:spPr bwMode="auto">
            <a:xfrm>
              <a:off x="5782767" y="2682379"/>
              <a:ext cx="217487" cy="215900"/>
            </a:xfrm>
            <a:prstGeom prst="ellipse">
              <a:avLst/>
            </a:prstGeom>
            <a:solidFill>
              <a:srgbClr val="00B0F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 b="0">
                <a:latin typeface="Times New Roman" pitchFamily="18" charset="0"/>
              </a:endParaRPr>
            </a:p>
          </p:txBody>
        </p:sp>
        <p:sp>
          <p:nvSpPr>
            <p:cNvPr id="29716" name="Oval 23"/>
            <p:cNvSpPr>
              <a:spLocks noChangeArrowheads="1"/>
            </p:cNvSpPr>
            <p:nvPr/>
          </p:nvSpPr>
          <p:spPr bwMode="auto">
            <a:xfrm>
              <a:off x="6095504" y="2682379"/>
              <a:ext cx="215900" cy="215900"/>
            </a:xfrm>
            <a:prstGeom prst="ellipse">
              <a:avLst/>
            </a:prstGeom>
            <a:solidFill>
              <a:srgbClr val="00B0F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 b="0">
                <a:latin typeface="Times New Roman" pitchFamily="18" charset="0"/>
              </a:endParaRPr>
            </a:p>
          </p:txBody>
        </p:sp>
        <p:cxnSp>
          <p:nvCxnSpPr>
            <p:cNvPr id="29720" name="Straight Arrow Connector 29"/>
            <p:cNvCxnSpPr>
              <a:cxnSpLocks noChangeShapeType="1"/>
              <a:stCxn id="5" idx="1"/>
              <a:endCxn id="9" idx="4"/>
            </p:cNvCxnSpPr>
            <p:nvPr/>
          </p:nvCxnSpPr>
          <p:spPr bwMode="auto">
            <a:xfrm flipH="1" flipV="1">
              <a:off x="5579567" y="4438154"/>
              <a:ext cx="234950" cy="534987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1" name="Straight Arrow Connector 31"/>
            <p:cNvCxnSpPr>
              <a:cxnSpLocks noChangeShapeType="1"/>
              <a:stCxn id="5" idx="0"/>
              <a:endCxn id="10" idx="4"/>
            </p:cNvCxnSpPr>
            <p:nvPr/>
          </p:nvCxnSpPr>
          <p:spPr bwMode="auto">
            <a:xfrm flipV="1">
              <a:off x="5890717" y="4438154"/>
              <a:ext cx="0" cy="503237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2" name="Straight Arrow Connector 36"/>
            <p:cNvCxnSpPr>
              <a:cxnSpLocks noChangeShapeType="1"/>
              <a:stCxn id="5" idx="7"/>
              <a:endCxn id="12" idx="3"/>
            </p:cNvCxnSpPr>
            <p:nvPr/>
          </p:nvCxnSpPr>
          <p:spPr bwMode="auto">
            <a:xfrm flipV="1">
              <a:off x="5968504" y="4406404"/>
              <a:ext cx="471488" cy="566737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5" name="Straight Arrow Connector 45"/>
            <p:cNvCxnSpPr>
              <a:cxnSpLocks noChangeShapeType="1"/>
              <a:endCxn id="16" idx="4"/>
            </p:cNvCxnSpPr>
            <p:nvPr/>
          </p:nvCxnSpPr>
          <p:spPr bwMode="auto">
            <a:xfrm flipV="1">
              <a:off x="5579567" y="3619004"/>
              <a:ext cx="252412" cy="606425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6" name="Straight Arrow Connector 47"/>
            <p:cNvCxnSpPr>
              <a:cxnSpLocks noChangeShapeType="1"/>
              <a:stCxn id="9" idx="7"/>
              <a:endCxn id="17" idx="4"/>
            </p:cNvCxnSpPr>
            <p:nvPr/>
          </p:nvCxnSpPr>
          <p:spPr bwMode="auto">
            <a:xfrm flipV="1">
              <a:off x="5655767" y="3619004"/>
              <a:ext cx="487362" cy="633412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9" name="Straight Arrow Connector 56"/>
            <p:cNvCxnSpPr>
              <a:cxnSpLocks noChangeShapeType="1"/>
              <a:endCxn id="29714" idx="4"/>
            </p:cNvCxnSpPr>
            <p:nvPr/>
          </p:nvCxnSpPr>
          <p:spPr bwMode="auto">
            <a:xfrm flipH="1" flipV="1">
              <a:off x="5579567" y="2898279"/>
              <a:ext cx="200025" cy="539750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0" name="Straight Arrow Connector 58"/>
            <p:cNvCxnSpPr>
              <a:cxnSpLocks noChangeShapeType="1"/>
              <a:endCxn id="29716" idx="4"/>
            </p:cNvCxnSpPr>
            <p:nvPr/>
          </p:nvCxnSpPr>
          <p:spPr bwMode="auto">
            <a:xfrm flipV="1">
              <a:off x="5868492" y="2898279"/>
              <a:ext cx="334962" cy="539750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1" name="Straight Arrow Connector 60"/>
            <p:cNvCxnSpPr>
              <a:cxnSpLocks noChangeShapeType="1"/>
              <a:endCxn id="29715" idx="4"/>
            </p:cNvCxnSpPr>
            <p:nvPr/>
          </p:nvCxnSpPr>
          <p:spPr bwMode="auto">
            <a:xfrm flipH="1" flipV="1">
              <a:off x="5890717" y="2898279"/>
              <a:ext cx="252412" cy="504825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9732" name="Straight Arrow Connector 62"/>
          <p:cNvCxnSpPr>
            <a:cxnSpLocks noChangeShapeType="1"/>
            <a:endCxn id="29717" idx="4"/>
          </p:cNvCxnSpPr>
          <p:nvPr/>
        </p:nvCxnSpPr>
        <p:spPr bwMode="auto">
          <a:xfrm flipV="1">
            <a:off x="7090867" y="2898279"/>
            <a:ext cx="217487" cy="525462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33" name="Straight Arrow Connector 63"/>
          <p:cNvCxnSpPr>
            <a:cxnSpLocks noChangeShapeType="1"/>
          </p:cNvCxnSpPr>
          <p:nvPr/>
        </p:nvCxnSpPr>
        <p:spPr bwMode="auto">
          <a:xfrm flipH="1" flipV="1">
            <a:off x="6624142" y="2898279"/>
            <a:ext cx="390525" cy="554037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761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0"/>
            <a:ext cx="8469312" cy="73461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Semeval</a:t>
            </a:r>
            <a:r>
              <a:rPr lang="en-US" dirty="0" smtClean="0"/>
              <a:t> 2015 Sentiment on Tweets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858875"/>
              </p:ext>
            </p:extLst>
          </p:nvPr>
        </p:nvGraphicFramePr>
        <p:xfrm>
          <a:off x="1187624" y="1916832"/>
          <a:ext cx="7056785" cy="391298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448272"/>
                <a:gridCol w="2520280"/>
                <a:gridCol w="2088233"/>
              </a:tblGrid>
              <a:tr h="5936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Team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Phrase</a:t>
                      </a:r>
                      <a:r>
                        <a:rPr lang="en-US" sz="2800" baseline="0" dirty="0" smtClean="0"/>
                        <a:t> Level Polarity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Tweet</a:t>
                      </a:r>
                      <a:endParaRPr lang="en-US" sz="2800" dirty="0"/>
                    </a:p>
                  </a:txBody>
                  <a:tcPr/>
                </a:tc>
              </a:tr>
              <a:tr h="593621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Moschitti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dirty="0" smtClean="0"/>
                        <a:t>84.79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0" dirty="0" smtClean="0"/>
                        <a:t>64.59</a:t>
                      </a:r>
                    </a:p>
                  </a:txBody>
                  <a:tcPr/>
                </a:tc>
              </a:tr>
              <a:tr h="593621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KLUEless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/>
                        <a:t>84.51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61.20</a:t>
                      </a:r>
                      <a:endParaRPr lang="en-US" sz="2800" dirty="0"/>
                    </a:p>
                  </a:txBody>
                  <a:tcPr/>
                </a:tc>
              </a:tr>
              <a:tr h="59362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IOA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/>
                        <a:t>82.76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62.62</a:t>
                      </a:r>
                      <a:endParaRPr lang="en-US" sz="2800" dirty="0"/>
                    </a:p>
                  </a:txBody>
                  <a:tcPr/>
                </a:tc>
              </a:tr>
              <a:tr h="593621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WarwickDCS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/>
                        <a:t>82.46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57.62</a:t>
                      </a:r>
                      <a:endParaRPr lang="en-US" sz="2800" dirty="0"/>
                    </a:p>
                  </a:txBody>
                  <a:tcPr/>
                </a:tc>
              </a:tr>
              <a:tr h="593621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Webis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68.84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73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9"/>
            <a:ext cx="7630616" cy="1584175"/>
          </a:xfrm>
        </p:spPr>
        <p:txBody>
          <a:bodyPr/>
          <a:lstStyle/>
          <a:p>
            <a:r>
              <a:rPr lang="en-US" dirty="0" smtClean="0"/>
              <a:t>Detecting reports of natural disasters on Twitter</a:t>
            </a:r>
            <a:endParaRPr lang="en-US" dirty="0"/>
          </a:p>
        </p:txBody>
      </p:sp>
      <p:graphicFrame>
        <p:nvGraphicFramePr>
          <p:cNvPr id="4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445590"/>
              </p:ext>
            </p:extLst>
          </p:nvPr>
        </p:nvGraphicFramePr>
        <p:xfrm>
          <a:off x="965857" y="3356992"/>
          <a:ext cx="7488832" cy="149056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074363"/>
                <a:gridCol w="1813086"/>
                <a:gridCol w="1418937"/>
                <a:gridCol w="1182446"/>
              </a:tblGrid>
              <a:tr h="370840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System</a:t>
                      </a:r>
                      <a:endParaRPr lang="it-IT" sz="2400" dirty="0">
                        <a:solidFill>
                          <a:schemeClr val="bg1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Precision</a:t>
                      </a:r>
                      <a:endParaRPr lang="it-IT" sz="2400" dirty="0">
                        <a:solidFill>
                          <a:schemeClr val="bg1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Recall</a:t>
                      </a:r>
                      <a:endParaRPr lang="it-IT" sz="2400" dirty="0">
                        <a:solidFill>
                          <a:schemeClr val="bg1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F-1</a:t>
                      </a:r>
                      <a:endParaRPr lang="it-IT" sz="2400" dirty="0">
                        <a:solidFill>
                          <a:schemeClr val="bg1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36195" marR="3619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Baseline</a:t>
                      </a:r>
                      <a:endParaRPr lang="it-IT" sz="2200" dirty="0">
                        <a:solidFill>
                          <a:srgbClr val="2A2F3C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86.87</a:t>
                      </a:r>
                      <a:endParaRPr lang="it-IT" sz="2200" dirty="0">
                        <a:solidFill>
                          <a:srgbClr val="2A2F3C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70.96</a:t>
                      </a:r>
                      <a:endParaRPr lang="it-IT" sz="2200" dirty="0">
                        <a:solidFill>
                          <a:srgbClr val="2A2F3C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78.11</a:t>
                      </a:r>
                      <a:endParaRPr lang="it-IT" sz="2200" dirty="0">
                        <a:solidFill>
                          <a:srgbClr val="2A2F3C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</a:rPr>
                        <a:t>Discrim</a:t>
                      </a:r>
                      <a:r>
                        <a:rPr lang="en-US" sz="2200" dirty="0" smtClean="0">
                          <a:effectLst/>
                        </a:rPr>
                        <a:t>. </a:t>
                      </a:r>
                      <a:r>
                        <a:rPr lang="en-US" sz="2200" dirty="0" err="1" smtClean="0">
                          <a:effectLst/>
                        </a:rPr>
                        <a:t>Embeddings</a:t>
                      </a:r>
                      <a:endParaRPr lang="it-IT" sz="2200" dirty="0">
                        <a:solidFill>
                          <a:srgbClr val="2A2F3C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36195" marR="361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85.94</a:t>
                      </a:r>
                      <a:endParaRPr lang="it-IT" sz="2200" dirty="0">
                        <a:solidFill>
                          <a:srgbClr val="2A2F3C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75.05</a:t>
                      </a:r>
                      <a:endParaRPr lang="it-IT" sz="2200" dirty="0">
                        <a:solidFill>
                          <a:srgbClr val="2A2F3C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80.12</a:t>
                      </a:r>
                      <a:endParaRPr lang="it-IT" sz="2200" dirty="0">
                        <a:solidFill>
                          <a:srgbClr val="2A2F3C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</a:tr>
              <a:tr h="378048"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it-IT" sz="2200" dirty="0" err="1" smtClean="0">
                          <a:effectLst/>
                        </a:rPr>
                        <a:t>Convolutional</a:t>
                      </a:r>
                      <a:endParaRPr lang="it-IT" sz="2200" dirty="0">
                        <a:solidFill>
                          <a:srgbClr val="2A2F3C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36195" marR="361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kumimoji="0" lang="it-IT" sz="2200" kern="1200" dirty="0" smtClean="0">
                          <a:effectLst/>
                        </a:rPr>
                        <a:t>96.65</a:t>
                      </a:r>
                      <a:endParaRPr lang="it-IT" sz="2200" b="1" dirty="0">
                        <a:solidFill>
                          <a:srgbClr val="2A2F3C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kumimoji="0" lang="it-IT" sz="2400" kern="1200" dirty="0" smtClean="0">
                          <a:effectLst/>
                        </a:rPr>
                        <a:t> </a:t>
                      </a:r>
                      <a:r>
                        <a:rPr kumimoji="0" lang="it-IT" sz="2200" kern="1200" dirty="0" smtClean="0">
                          <a:effectLst/>
                        </a:rPr>
                        <a:t>95.52</a:t>
                      </a:r>
                      <a:endParaRPr lang="it-IT" sz="2200" b="1" dirty="0">
                        <a:solidFill>
                          <a:srgbClr val="2A2F3C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kumimoji="0" lang="it-IT" sz="2200" kern="1200" dirty="0" smtClean="0">
                          <a:effectLst/>
                        </a:rPr>
                        <a:t>96.08</a:t>
                      </a:r>
                      <a:endParaRPr lang="it-IT" sz="2200" b="1" dirty="0">
                        <a:solidFill>
                          <a:srgbClr val="2A2F3C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2181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-27384"/>
            <a:ext cx="8469312" cy="792088"/>
          </a:xfrm>
        </p:spPr>
        <p:txBody>
          <a:bodyPr/>
          <a:lstStyle/>
          <a:p>
            <a:r>
              <a:rPr lang="en-US" sz="4000" dirty="0"/>
              <a:t>Context Aware Word </a:t>
            </a:r>
            <a:r>
              <a:rPr lang="en-US" sz="4000" dirty="0" err="1"/>
              <a:t>Embeddings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999" y="4160490"/>
            <a:ext cx="7772400" cy="2232248"/>
          </a:xfrm>
        </p:spPr>
        <p:txBody>
          <a:bodyPr/>
          <a:lstStyle/>
          <a:p>
            <a:r>
              <a:rPr lang="en-US" dirty="0" smtClean="0"/>
              <a:t>Applications:</a:t>
            </a:r>
          </a:p>
          <a:p>
            <a:pPr lvl="1"/>
            <a:r>
              <a:rPr lang="en-US" dirty="0" smtClean="0"/>
              <a:t>Word sense disambiguation</a:t>
            </a:r>
          </a:p>
          <a:p>
            <a:pPr lvl="1"/>
            <a:r>
              <a:rPr lang="en-US" dirty="0" smtClean="0"/>
              <a:t>Document Classification</a:t>
            </a:r>
          </a:p>
          <a:p>
            <a:pPr lvl="1"/>
            <a:r>
              <a:rPr lang="en-US" dirty="0" smtClean="0"/>
              <a:t>Polarity detection</a:t>
            </a:r>
          </a:p>
          <a:p>
            <a:pPr lvl="1"/>
            <a:r>
              <a:rPr lang="en-US" dirty="0" err="1" smtClean="0"/>
              <a:t>Adwords</a:t>
            </a:r>
            <a:r>
              <a:rPr lang="en-US" dirty="0" smtClean="0"/>
              <a:t> matching</a:t>
            </a:r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01012" y="2705471"/>
            <a:ext cx="419456" cy="84138"/>
            <a:chOff x="794196" y="466090"/>
            <a:chExt cx="651510" cy="110935"/>
          </a:xfrm>
          <a:solidFill>
            <a:schemeClr val="bg1"/>
          </a:solidFill>
        </p:grpSpPr>
        <p:sp>
          <p:nvSpPr>
            <p:cNvPr id="5" name="Rectangle 4"/>
            <p:cNvSpPr/>
            <p:nvPr/>
          </p:nvSpPr>
          <p:spPr>
            <a:xfrm>
              <a:off x="794196" y="46843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000">
                <a:effectLst/>
                <a:latin typeface="Times New Roman"/>
                <a:ea typeface="PMingLiU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900430" y="468440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011365" y="46609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118045" y="470345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228535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337120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590188" y="364520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2" name="Rectangle 11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839923" y="1799750"/>
            <a:ext cx="419456" cy="84138"/>
            <a:chOff x="0" y="0"/>
            <a:chExt cx="651510" cy="110935"/>
          </a:xfrm>
        </p:grpSpPr>
        <p:sp>
          <p:nvSpPr>
            <p:cNvPr id="33" name="Rectangle 32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3837470" y="2025438"/>
            <a:ext cx="419456" cy="3949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i="1">
                <a:solidFill>
                  <a:srgbClr val="000000"/>
                </a:solidFill>
                <a:effectLst/>
                <a:latin typeface="Times New Roman"/>
                <a:ea typeface="PMingLiU"/>
              </a:rPr>
              <a:t>U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cxnSp>
        <p:nvCxnSpPr>
          <p:cNvPr id="40" name="Straight Arrow Connector 39"/>
          <p:cNvCxnSpPr>
            <a:stCxn id="26" idx="0"/>
            <a:endCxn id="45" idx="2"/>
          </p:cNvCxnSpPr>
          <p:nvPr/>
        </p:nvCxnSpPr>
        <p:spPr>
          <a:xfrm flipV="1">
            <a:off x="3539652" y="2789609"/>
            <a:ext cx="90544" cy="857373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0"/>
            <a:endCxn id="52" idx="2"/>
          </p:cNvCxnSpPr>
          <p:nvPr/>
        </p:nvCxnSpPr>
        <p:spPr>
          <a:xfrm flipH="1" flipV="1">
            <a:off x="4049651" y="2789609"/>
            <a:ext cx="120133" cy="857373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2" idx="0"/>
            <a:endCxn id="59" idx="2"/>
          </p:cNvCxnSpPr>
          <p:nvPr/>
        </p:nvCxnSpPr>
        <p:spPr>
          <a:xfrm flipH="1" flipV="1">
            <a:off x="4469107" y="2789609"/>
            <a:ext cx="330809" cy="857373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4046789" y="2420392"/>
            <a:ext cx="2453" cy="287059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420468" y="2705471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45" name="Rectangle 44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839923" y="2705471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52" name="Rectangle 51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259379" y="2705471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59" name="Rectangle 5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Arrow Connector 71"/>
          <p:cNvCxnSpPr>
            <a:endCxn id="5" idx="2"/>
          </p:cNvCxnSpPr>
          <p:nvPr/>
        </p:nvCxnSpPr>
        <p:spPr>
          <a:xfrm flipV="1">
            <a:off x="2979429" y="2789609"/>
            <a:ext cx="231311" cy="831367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699792" y="3770253"/>
            <a:ext cx="23808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he       </a:t>
            </a:r>
            <a:r>
              <a:rPr lang="en-US" sz="1600" b="1" dirty="0" smtClean="0">
                <a:solidFill>
                  <a:srgbClr val="FF0000"/>
                </a:solidFill>
              </a:rPr>
              <a:t>cat</a:t>
            </a:r>
            <a:r>
              <a:rPr lang="en-US" sz="1600" dirty="0" smtClean="0"/>
              <a:t>      sits      on</a:t>
            </a:r>
            <a:endParaRPr lang="en-US" sz="1600" dirty="0"/>
          </a:p>
        </p:txBody>
      </p:sp>
      <p:cxnSp>
        <p:nvCxnSpPr>
          <p:cNvPr id="74" name="Straight Arrow Connector 73"/>
          <p:cNvCxnSpPr>
            <a:stCxn id="39" idx="0"/>
            <a:endCxn id="33" idx="2"/>
          </p:cNvCxnSpPr>
          <p:nvPr/>
        </p:nvCxnSpPr>
        <p:spPr>
          <a:xfrm flipV="1">
            <a:off x="4047198" y="1883888"/>
            <a:ext cx="2453" cy="14155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ular Callout 74"/>
          <p:cNvSpPr/>
          <p:nvPr/>
        </p:nvSpPr>
        <p:spPr bwMode="auto">
          <a:xfrm>
            <a:off x="4499992" y="1424186"/>
            <a:ext cx="2646108" cy="418523"/>
          </a:xfrm>
          <a:prstGeom prst="wedgeRoundRectCallout">
            <a:avLst>
              <a:gd name="adj1" fmla="val -57100"/>
              <a:gd name="adj2" fmla="val 38482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LM likelihood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051720" y="3512418"/>
            <a:ext cx="432048" cy="34970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spAutoFit/>
          </a:bodyPr>
          <a:lstStyle/>
          <a:p>
            <a:pPr algn="ctr"/>
            <a:r>
              <a:rPr lang="en-US" dirty="0" smtClean="0">
                <a:sym typeface="Symbol"/>
              </a:rPr>
              <a:t></a:t>
            </a:r>
            <a:endParaRPr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2534803" y="2705471"/>
            <a:ext cx="461402" cy="84138"/>
            <a:chOff x="794196" y="466090"/>
            <a:chExt cx="651510" cy="110935"/>
          </a:xfrm>
          <a:solidFill>
            <a:schemeClr val="bg1"/>
          </a:solidFill>
        </p:grpSpPr>
        <p:sp>
          <p:nvSpPr>
            <p:cNvPr id="78" name="Rectangle 77"/>
            <p:cNvSpPr/>
            <p:nvPr/>
          </p:nvSpPr>
          <p:spPr>
            <a:xfrm>
              <a:off x="794196" y="46843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000">
                <a:effectLst/>
                <a:latin typeface="Times New Roman"/>
                <a:ea typeface="PMingLiU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H="1">
              <a:off x="900430" y="468440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1011365" y="46609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1118045" y="470345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1228535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1337120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/>
          <p:cNvSpPr/>
          <p:nvPr/>
        </p:nvSpPr>
        <p:spPr>
          <a:xfrm>
            <a:off x="2058016" y="2951586"/>
            <a:ext cx="419456" cy="3949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i="1" dirty="0" smtClean="0">
                <a:solidFill>
                  <a:srgbClr val="000000"/>
                </a:solidFill>
                <a:effectLst/>
                <a:latin typeface="Times New Roman"/>
                <a:ea typeface="PMingLiU"/>
              </a:rPr>
              <a:t>W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2267744" y="3346540"/>
            <a:ext cx="0" cy="16587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4" idx="0"/>
            <a:endCxn id="78" idx="2"/>
          </p:cNvCxnSpPr>
          <p:nvPr/>
        </p:nvCxnSpPr>
        <p:spPr>
          <a:xfrm flipV="1">
            <a:off x="2267744" y="2789609"/>
            <a:ext cx="497760" cy="161977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 flipV="1">
            <a:off x="2483768" y="3686824"/>
            <a:ext cx="2106420" cy="891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2699792" y="364520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66" name="Rectangle 65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dirty="0"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329924" y="364520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26" name="Rectangle 25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960056" y="364520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9" name="Rectangle 1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695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Recurrent Neural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Short-Term Memory</a:t>
            </a:r>
          </a:p>
          <a:p>
            <a:r>
              <a:rPr lang="en-US" dirty="0" smtClean="0"/>
              <a:t>Gated Recurrent 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206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1381427" y="1676400"/>
            <a:ext cx="7772400" cy="1371600"/>
          </a:xfrm>
        </p:spPr>
        <p:txBody>
          <a:bodyPr/>
          <a:lstStyle/>
          <a:p>
            <a:r>
              <a:rPr lang="en-US" dirty="0" smtClean="0"/>
              <a:t>DL Applications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181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K. </a:t>
            </a:r>
            <a:r>
              <a:rPr lang="en-US" dirty="0"/>
              <a:t>Cho, </a:t>
            </a:r>
            <a:r>
              <a:rPr lang="en-US" dirty="0" smtClean="0"/>
              <a:t>B. </a:t>
            </a:r>
            <a:r>
              <a:rPr lang="en-US" dirty="0"/>
              <a:t>van </a:t>
            </a:r>
            <a:r>
              <a:rPr lang="en-US" dirty="0" err="1"/>
              <a:t>Merrienboer</a:t>
            </a:r>
            <a:r>
              <a:rPr lang="en-US" dirty="0"/>
              <a:t>, </a:t>
            </a:r>
            <a:r>
              <a:rPr lang="en-US" dirty="0" smtClean="0"/>
              <a:t>C. </a:t>
            </a:r>
            <a:r>
              <a:rPr lang="en-US" dirty="0" err="1"/>
              <a:t>Gulcehre</a:t>
            </a:r>
            <a:r>
              <a:rPr lang="en-US" dirty="0"/>
              <a:t>, </a:t>
            </a:r>
            <a:r>
              <a:rPr lang="en-US" dirty="0" smtClean="0"/>
              <a:t>F. </a:t>
            </a:r>
            <a:r>
              <a:rPr lang="en-US" dirty="0" err="1"/>
              <a:t>Bougares</a:t>
            </a:r>
            <a:r>
              <a:rPr lang="en-US" dirty="0"/>
              <a:t>, </a:t>
            </a:r>
            <a:r>
              <a:rPr lang="en-US" dirty="0" smtClean="0"/>
              <a:t>H. </a:t>
            </a:r>
            <a:r>
              <a:rPr lang="en-US" dirty="0" err="1"/>
              <a:t>Schwenk</a:t>
            </a:r>
            <a:r>
              <a:rPr lang="en-US" dirty="0" smtClean="0"/>
              <a:t>, Y. </a:t>
            </a:r>
            <a:r>
              <a:rPr lang="en-US" dirty="0" err="1"/>
              <a:t>Bengio</a:t>
            </a:r>
            <a:r>
              <a:rPr lang="en-US" dirty="0"/>
              <a:t>. Learning phrase representations using RNN encoder-decoder for statistical machine translation. </a:t>
            </a:r>
            <a:r>
              <a:rPr lang="en-US" i="1" dirty="0" err="1"/>
              <a:t>arXiv</a:t>
            </a:r>
            <a:r>
              <a:rPr lang="en-US" i="1" dirty="0"/>
              <a:t> preprint arXiv:1406.1078</a:t>
            </a:r>
            <a:r>
              <a:rPr lang="en-US" dirty="0"/>
              <a:t>, 2014.</a:t>
            </a:r>
          </a:p>
        </p:txBody>
      </p:sp>
    </p:spTree>
    <p:extLst>
      <p:ext uri="{BB962C8B-B14F-4D97-AF65-F5344CB8AC3E}">
        <p14:creationId xmlns:p14="http://schemas.microsoft.com/office/powerpoint/2010/main" val="29041947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Captioning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688" y="1698625"/>
            <a:ext cx="3823072" cy="4835525"/>
          </a:xfrm>
        </p:spPr>
        <p:txBody>
          <a:bodyPr/>
          <a:lstStyle/>
          <a:p>
            <a:r>
              <a:rPr lang="en-US" dirty="0" smtClean="0"/>
              <a:t>Extract features from images with CNN</a:t>
            </a:r>
          </a:p>
          <a:p>
            <a:r>
              <a:rPr lang="en-US" dirty="0" smtClean="0"/>
              <a:t>Input to LSTM</a:t>
            </a:r>
          </a:p>
          <a:p>
            <a:r>
              <a:rPr lang="en-US" dirty="0" smtClean="0"/>
              <a:t>Trained on MSCOCO</a:t>
            </a:r>
          </a:p>
          <a:p>
            <a:pPr lvl="1"/>
            <a:r>
              <a:rPr lang="en-US" dirty="0" smtClean="0"/>
              <a:t>300k images, 6 caption/image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798640" y="4955821"/>
            <a:ext cx="1442392" cy="43204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Image features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393432" y="4955821"/>
            <a:ext cx="421432" cy="43204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030888" y="4955821"/>
            <a:ext cx="421432" cy="43204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Un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596336" y="4955821"/>
            <a:ext cx="576064" cy="43204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 smtClean="0">
                <a:solidFill>
                  <a:schemeClr val="tx1"/>
                </a:solidFill>
              </a:rPr>
              <a:t>gato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55024" y="4955821"/>
            <a:ext cx="421432" cy="43204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con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93432" y="3717032"/>
            <a:ext cx="421432" cy="79208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393432" y="4969231"/>
            <a:ext cx="421432" cy="43204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</a:t>
            </a:r>
          </a:p>
        </p:txBody>
      </p:sp>
      <p:cxnSp>
        <p:nvCxnSpPr>
          <p:cNvPr id="13" name="Straight Arrow Connector 12"/>
          <p:cNvCxnSpPr>
            <a:stCxn id="11" idx="0"/>
            <a:endCxn id="10" idx="2"/>
          </p:cNvCxnSpPr>
          <p:nvPr/>
        </p:nvCxnSpPr>
        <p:spPr bwMode="auto">
          <a:xfrm flipV="1">
            <a:off x="6604148" y="4509120"/>
            <a:ext cx="0" cy="460111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6393432" y="2824873"/>
            <a:ext cx="421432" cy="43204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Un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7" name="Straight Arrow Connector 16"/>
          <p:cNvCxnSpPr>
            <a:stCxn id="10" idx="0"/>
            <a:endCxn id="16" idx="2"/>
          </p:cNvCxnSpPr>
          <p:nvPr/>
        </p:nvCxnSpPr>
        <p:spPr bwMode="auto">
          <a:xfrm flipV="1">
            <a:off x="6604148" y="3256921"/>
            <a:ext cx="0" cy="460111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7030888" y="3717032"/>
            <a:ext cx="421432" cy="79208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21" name="Straight Arrow Connector 20"/>
          <p:cNvCxnSpPr>
            <a:endCxn id="20" idx="2"/>
          </p:cNvCxnSpPr>
          <p:nvPr/>
        </p:nvCxnSpPr>
        <p:spPr bwMode="auto">
          <a:xfrm flipV="1">
            <a:off x="7241604" y="4509120"/>
            <a:ext cx="0" cy="46011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956648" y="2824873"/>
            <a:ext cx="567680" cy="43204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 smtClean="0">
                <a:solidFill>
                  <a:schemeClr val="tx1"/>
                </a:solidFill>
              </a:rPr>
              <a:t>gato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23" name="Straight Arrow Connector 22"/>
          <p:cNvCxnSpPr>
            <a:stCxn id="20" idx="0"/>
            <a:endCxn id="22" idx="2"/>
          </p:cNvCxnSpPr>
          <p:nvPr/>
        </p:nvCxnSpPr>
        <p:spPr bwMode="auto">
          <a:xfrm flipH="1" flipV="1">
            <a:off x="7240488" y="3256921"/>
            <a:ext cx="1116" cy="460111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7657728" y="3717032"/>
            <a:ext cx="421432" cy="79208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25" name="Straight Arrow Connector 24"/>
          <p:cNvCxnSpPr>
            <a:endCxn id="24" idx="2"/>
          </p:cNvCxnSpPr>
          <p:nvPr/>
        </p:nvCxnSpPr>
        <p:spPr bwMode="auto">
          <a:xfrm flipV="1">
            <a:off x="7868444" y="4509120"/>
            <a:ext cx="0" cy="46011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7657728" y="2824873"/>
            <a:ext cx="421432" cy="43204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con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27" name="Straight Arrow Connector 26"/>
          <p:cNvCxnSpPr>
            <a:stCxn id="24" idx="0"/>
            <a:endCxn id="26" idx="2"/>
          </p:cNvCxnSpPr>
          <p:nvPr/>
        </p:nvCxnSpPr>
        <p:spPr bwMode="auto">
          <a:xfrm flipV="1">
            <a:off x="7868444" y="3256921"/>
            <a:ext cx="0" cy="460111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8255024" y="3703302"/>
            <a:ext cx="421432" cy="79208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29" name="Straight Arrow Connector 28"/>
          <p:cNvCxnSpPr>
            <a:endCxn id="28" idx="2"/>
          </p:cNvCxnSpPr>
          <p:nvPr/>
        </p:nvCxnSpPr>
        <p:spPr bwMode="auto">
          <a:xfrm flipV="1">
            <a:off x="8465740" y="4495390"/>
            <a:ext cx="0" cy="46011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8255024" y="2811143"/>
            <a:ext cx="421432" cy="43204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un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31" name="Straight Arrow Connector 30"/>
          <p:cNvCxnSpPr>
            <a:stCxn id="28" idx="0"/>
            <a:endCxn id="30" idx="2"/>
          </p:cNvCxnSpPr>
          <p:nvPr/>
        </p:nvCxnSpPr>
        <p:spPr bwMode="auto">
          <a:xfrm flipV="1">
            <a:off x="8465740" y="3243191"/>
            <a:ext cx="0" cy="460111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41" name="Rectangle 40"/>
          <p:cNvSpPr/>
          <p:nvPr/>
        </p:nvSpPr>
        <p:spPr bwMode="auto">
          <a:xfrm>
            <a:off x="5302696" y="3689572"/>
            <a:ext cx="421432" cy="79208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5518720" y="4495710"/>
            <a:ext cx="0" cy="460111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5518720" y="4077072"/>
            <a:ext cx="2947020" cy="0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6393432" y="2420888"/>
            <a:ext cx="228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 sequence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9743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0"/>
            <a:ext cx="8930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77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9"/>
            <a:ext cx="2878088" cy="5193382"/>
          </a:xfrm>
        </p:spPr>
        <p:txBody>
          <a:bodyPr/>
          <a:lstStyle/>
          <a:p>
            <a:r>
              <a:rPr lang="en-US" dirty="0" smtClean="0"/>
              <a:t>Three stacked LSTM</a:t>
            </a:r>
          </a:p>
          <a:p>
            <a:endParaRPr lang="en-US" dirty="0"/>
          </a:p>
          <a:p>
            <a:r>
              <a:rPr lang="en-US" dirty="0" err="1" smtClean="0"/>
              <a:t>Vinyals</a:t>
            </a:r>
            <a:r>
              <a:rPr lang="en-US" dirty="0" smtClean="0"/>
              <a:t>, Keiser, Koo, </a:t>
            </a:r>
            <a:r>
              <a:rPr lang="en-US" dirty="0" err="1" smtClean="0"/>
              <a:t>Petrov</a:t>
            </a:r>
            <a:r>
              <a:rPr lang="en-US" dirty="0" smtClean="0"/>
              <a:t>. Grammar as a Foreign Language. NIPS 2015.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211960" y="5733256"/>
            <a:ext cx="3240360" cy="57606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Embedding of previous word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442072" y="5733256"/>
            <a:ext cx="1376536" cy="57606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</a:rPr>
              <a:t>prev. label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181968" y="4797152"/>
            <a:ext cx="3846416" cy="57606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LSTM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211960" y="2924944"/>
            <a:ext cx="3846416" cy="57606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LSTM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181968" y="3861048"/>
            <a:ext cx="3846416" cy="57606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LSTM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214547" y="1988840"/>
            <a:ext cx="3846416" cy="57606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Softmax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Up Arrow 10"/>
          <p:cNvSpPr/>
          <p:nvPr/>
        </p:nvSpPr>
        <p:spPr bwMode="auto">
          <a:xfrm>
            <a:off x="6012160" y="4437112"/>
            <a:ext cx="216024" cy="360040"/>
          </a:xfrm>
          <a:prstGeom prst="up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Up Arrow 11"/>
          <p:cNvSpPr/>
          <p:nvPr/>
        </p:nvSpPr>
        <p:spPr bwMode="auto">
          <a:xfrm>
            <a:off x="6012160" y="5373216"/>
            <a:ext cx="216024" cy="360040"/>
          </a:xfrm>
          <a:prstGeom prst="up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>
            <a:off x="6012160" y="3501008"/>
            <a:ext cx="216024" cy="360040"/>
          </a:xfrm>
          <a:prstGeom prst="up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Up Arrow 13"/>
          <p:cNvSpPr/>
          <p:nvPr/>
        </p:nvSpPr>
        <p:spPr bwMode="auto">
          <a:xfrm>
            <a:off x="6012160" y="2577725"/>
            <a:ext cx="216024" cy="360040"/>
          </a:xfrm>
          <a:prstGeom prst="up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9332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Alan Turing, known as the father of computer science, the </a:t>
            </a:r>
            <a:r>
              <a:rPr lang="en-US" dirty="0" err="1" smtClean="0"/>
              <a:t>codebreaker</a:t>
            </a:r>
            <a:r>
              <a:rPr lang="en-US" dirty="0" smtClean="0"/>
              <a:t> that helped win World War 2, and the man tortured by the state for being gay, is given a pardon nearly 60 years after his death.</a:t>
            </a:r>
          </a:p>
          <a:p>
            <a:r>
              <a:rPr lang="en-US" i="1" dirty="0" smtClean="0"/>
              <a:t>Alan Turing </a:t>
            </a:r>
            <a:r>
              <a:rPr lang="en-US" i="1" dirty="0"/>
              <a:t>is given a </a:t>
            </a:r>
            <a:r>
              <a:rPr lang="en-US" i="1" dirty="0" smtClean="0"/>
              <a:t>pardon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Gwyneth </a:t>
            </a:r>
            <a:r>
              <a:rPr lang="en-US" dirty="0" err="1" smtClean="0"/>
              <a:t>Paltrow</a:t>
            </a:r>
            <a:r>
              <a:rPr lang="en-US" dirty="0" smtClean="0"/>
              <a:t> and her husband Chris Martin, </a:t>
            </a:r>
            <a:r>
              <a:rPr lang="en-US" dirty="0"/>
              <a:t>are to </a:t>
            </a:r>
            <a:r>
              <a:rPr lang="en-US" dirty="0" smtClean="0"/>
              <a:t>separate after more than 10 years of marriage.</a:t>
            </a:r>
          </a:p>
          <a:p>
            <a:r>
              <a:rPr lang="en-US" i="1" dirty="0"/>
              <a:t>Gwyneth </a:t>
            </a:r>
            <a:r>
              <a:rPr lang="en-US" i="1" dirty="0" err="1"/>
              <a:t>Paltrow</a:t>
            </a:r>
            <a:r>
              <a:rPr lang="en-US" i="1" dirty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are</a:t>
            </a:r>
            <a:r>
              <a:rPr lang="en-US" i="1" dirty="0" smtClean="0"/>
              <a:t> </a:t>
            </a:r>
            <a:r>
              <a:rPr lang="en-US" i="1" dirty="0"/>
              <a:t>to </a:t>
            </a:r>
            <a:r>
              <a:rPr lang="en-US" i="1" dirty="0" smtClean="0"/>
              <a:t>separate.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332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0"/>
            <a:ext cx="8469312" cy="734616"/>
          </a:xfrm>
        </p:spPr>
        <p:txBody>
          <a:bodyPr/>
          <a:lstStyle/>
          <a:p>
            <a:r>
              <a:rPr lang="en-US" dirty="0" smtClean="0"/>
              <a:t>More Abstract Representations</a:t>
            </a:r>
            <a:endParaRPr lang="en-US" dirty="0"/>
          </a:p>
        </p:txBody>
      </p:sp>
      <p:pic>
        <p:nvPicPr>
          <p:cNvPr id="4" name="Content Placeholder 3" descr="SOA_P3_Fig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101626"/>
            <a:ext cx="6480032" cy="5756374"/>
          </a:xfrm>
        </p:spPr>
      </p:pic>
    </p:spTree>
    <p:extLst>
      <p:ext uri="{BB962C8B-B14F-4D97-AF65-F5344CB8AC3E}">
        <p14:creationId xmlns:p14="http://schemas.microsoft.com/office/powerpoint/2010/main" val="11371697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Natural Language Inference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250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Answering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B. </a:t>
            </a:r>
            <a:r>
              <a:rPr lang="en-US" dirty="0" err="1"/>
              <a:t>Peng</a:t>
            </a:r>
            <a:r>
              <a:rPr lang="en-US" dirty="0"/>
              <a:t>, </a:t>
            </a:r>
            <a:r>
              <a:rPr lang="en-US" dirty="0" smtClean="0"/>
              <a:t>Z. </a:t>
            </a:r>
            <a:r>
              <a:rPr lang="en-US" dirty="0"/>
              <a:t>Lu, </a:t>
            </a:r>
            <a:r>
              <a:rPr lang="en-US" dirty="0" smtClean="0"/>
              <a:t>H. </a:t>
            </a:r>
            <a:r>
              <a:rPr lang="en-US" dirty="0"/>
              <a:t>Li, </a:t>
            </a:r>
            <a:r>
              <a:rPr lang="en-US" dirty="0" smtClean="0"/>
              <a:t>K.F. </a:t>
            </a:r>
            <a:r>
              <a:rPr lang="en-US" dirty="0" err="1" smtClean="0"/>
              <a:t>Wong</a:t>
            </a:r>
            <a:r>
              <a:rPr lang="en-US" dirty="0" err="1" smtClean="0">
                <a:hlinkClick r:id="rId2" action="ppaction://hlinkfile"/>
              </a:rPr>
              <a:t>Toward</a:t>
            </a:r>
            <a:r>
              <a:rPr lang="en-US" dirty="0" smtClean="0">
                <a:hlinkClick r:id="rId2" action="ppaction://hlinkfile"/>
              </a:rPr>
              <a:t> Neural Network-based Reasoning</a:t>
            </a:r>
            <a:endParaRPr lang="de-DE" dirty="0" smtClean="0"/>
          </a:p>
          <a:p>
            <a:r>
              <a:rPr lang="en-US" dirty="0" smtClean="0"/>
              <a:t>A. Kumar et </a:t>
            </a:r>
            <a:r>
              <a:rPr lang="en-US" dirty="0" err="1" smtClean="0"/>
              <a:t>al.</a:t>
            </a:r>
            <a:r>
              <a:rPr lang="en-US" b="1" dirty="0" err="1" smtClean="0">
                <a:hlinkClick r:id="rId3"/>
              </a:rPr>
              <a:t>Ask</a:t>
            </a:r>
            <a:r>
              <a:rPr lang="en-US" b="1" dirty="0" smtClean="0">
                <a:hlinkClick r:id="rId3"/>
              </a:rPr>
              <a:t> </a:t>
            </a:r>
            <a:r>
              <a:rPr lang="en-US" b="1" dirty="0">
                <a:hlinkClick r:id="rId3"/>
              </a:rPr>
              <a:t>Me Anything: Dynamic Memory Networks for Natural Language Processing</a:t>
            </a:r>
            <a:endParaRPr lang="en-US" b="1" dirty="0"/>
          </a:p>
          <a:p>
            <a:r>
              <a:rPr lang="en-US" dirty="0" smtClean="0"/>
              <a:t>H</a:t>
            </a:r>
            <a:r>
              <a:rPr lang="en-US" dirty="0"/>
              <a:t>. Y. </a:t>
            </a:r>
            <a:r>
              <a:rPr lang="en-US" dirty="0" err="1" smtClean="0"/>
              <a:t>Gao</a:t>
            </a:r>
            <a:r>
              <a:rPr lang="en-US" dirty="0"/>
              <a:t> </a:t>
            </a:r>
            <a:r>
              <a:rPr lang="en-US" dirty="0" smtClean="0"/>
              <a:t>et al.</a:t>
            </a:r>
            <a:r>
              <a:rPr lang="en-US" dirty="0"/>
              <a:t> </a:t>
            </a:r>
            <a:r>
              <a:rPr lang="en-US" dirty="0">
                <a:hlinkClick r:id="rId4"/>
              </a:rPr>
              <a:t>Are You Talking to a Machine? Dataset and Methods for Multilingual Image Question Answering, NIPS, 2015.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554780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83568" y="21445"/>
            <a:ext cx="8460432" cy="785813"/>
          </a:xfrm>
        </p:spPr>
        <p:txBody>
          <a:bodyPr/>
          <a:lstStyle/>
          <a:p>
            <a:r>
              <a:rPr lang="en-GB" sz="4000" dirty="0" smtClean="0"/>
              <a:t>Reasoning in Question Answering</a:t>
            </a:r>
            <a:endParaRPr lang="en-GB" sz="4000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683568" y="1196752"/>
            <a:ext cx="8460432" cy="5600700"/>
          </a:xfrm>
        </p:spPr>
        <p:txBody>
          <a:bodyPr>
            <a:normAutofit/>
          </a:bodyPr>
          <a:lstStyle/>
          <a:p>
            <a:r>
              <a:rPr lang="en-GB" dirty="0" smtClean="0"/>
              <a:t>Reasoning is essential in a QA task</a:t>
            </a:r>
          </a:p>
          <a:p>
            <a:r>
              <a:rPr lang="en-GB" dirty="0" smtClean="0"/>
              <a:t>Traditional approach: </a:t>
            </a:r>
            <a:r>
              <a:rPr lang="en-GB" b="1" dirty="0" smtClean="0"/>
              <a:t>rule-based</a:t>
            </a:r>
            <a:r>
              <a:rPr lang="en-GB" dirty="0" smtClean="0"/>
              <a:t> reasoning</a:t>
            </a:r>
          </a:p>
          <a:p>
            <a:pPr lvl="1"/>
            <a:r>
              <a:rPr lang="en-GB" dirty="0" smtClean="0"/>
              <a:t>Mapping natural languages to logic form</a:t>
            </a:r>
          </a:p>
          <a:p>
            <a:pPr lvl="1"/>
            <a:r>
              <a:rPr lang="en-GB" dirty="0" smtClean="0"/>
              <a:t>Inference over logic forms</a:t>
            </a:r>
          </a:p>
          <a:p>
            <a:r>
              <a:rPr lang="en-GB" b="1" dirty="0" smtClean="0"/>
              <a:t>Dichotomy:</a:t>
            </a:r>
          </a:p>
          <a:p>
            <a:pPr lvl="1"/>
            <a:r>
              <a:rPr lang="en-GB" dirty="0" smtClean="0"/>
              <a:t>ML for NL analysis</a:t>
            </a:r>
          </a:p>
          <a:p>
            <a:pPr lvl="1"/>
            <a:r>
              <a:rPr lang="en-GB" dirty="0" smtClean="0"/>
              <a:t>symbolic reasoning for QA</a:t>
            </a:r>
          </a:p>
          <a:p>
            <a:r>
              <a:rPr lang="en-GB" b="1" dirty="0"/>
              <a:t>D</a:t>
            </a:r>
            <a:r>
              <a:rPr lang="en-GB" b="1" dirty="0" smtClean="0"/>
              <a:t>L perspective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distributional representation of sentences</a:t>
            </a:r>
          </a:p>
          <a:p>
            <a:pPr lvl="1"/>
            <a:r>
              <a:rPr lang="en-GB" dirty="0" smtClean="0"/>
              <a:t>remember facts from the past</a:t>
            </a:r>
          </a:p>
          <a:p>
            <a:pPr lvl="1"/>
            <a:r>
              <a:rPr lang="en-GB" dirty="0" smtClean="0"/>
              <a:t>… so that it can suitably deal with </a:t>
            </a:r>
            <a:r>
              <a:rPr lang="en-GB" b="1" dirty="0" smtClean="0"/>
              <a:t>long-term dependencies</a:t>
            </a:r>
          </a:p>
        </p:txBody>
      </p:sp>
      <p:sp>
        <p:nvSpPr>
          <p:cNvPr id="7" name="CasellaDiTesto 5"/>
          <p:cNvSpPr txBox="1"/>
          <p:nvPr/>
        </p:nvSpPr>
        <p:spPr>
          <a:xfrm>
            <a:off x="7408198" y="2391271"/>
            <a:ext cx="141227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not easy</a:t>
            </a:r>
            <a:endParaRPr lang="en-GB" sz="2400" dirty="0"/>
          </a:p>
        </p:txBody>
      </p:sp>
      <p:sp>
        <p:nvSpPr>
          <p:cNvPr id="8" name="Parentesi graffa chiusa 6"/>
          <p:cNvSpPr/>
          <p:nvPr/>
        </p:nvSpPr>
        <p:spPr>
          <a:xfrm>
            <a:off x="7095871" y="2321855"/>
            <a:ext cx="292100" cy="635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extBox 1"/>
          <p:cNvSpPr txBox="1"/>
          <p:nvPr/>
        </p:nvSpPr>
        <p:spPr>
          <a:xfrm>
            <a:off x="1403648" y="652534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w Cen MT" panose="020B0602020104020603" pitchFamily="34" charset="0"/>
              </a:rPr>
              <a:t>Slide by </a:t>
            </a:r>
            <a:r>
              <a:rPr lang="en-US" dirty="0" err="1" smtClean="0">
                <a:latin typeface="Tw Cen MT" panose="020B0602020104020603" pitchFamily="34" charset="0"/>
              </a:rPr>
              <a:t>Cosimo</a:t>
            </a:r>
            <a:r>
              <a:rPr lang="en-US" dirty="0" smtClean="0">
                <a:latin typeface="Tw Cen MT" panose="020B0602020104020603" pitchFamily="34" charset="0"/>
              </a:rPr>
              <a:t> Ragusa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819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6" y="39564"/>
            <a:ext cx="8460433" cy="785813"/>
          </a:xfrm>
        </p:spPr>
        <p:txBody>
          <a:bodyPr anchor="ctr"/>
          <a:lstStyle/>
          <a:p>
            <a:r>
              <a:rPr lang="en-GB" sz="4800" dirty="0" smtClean="0"/>
              <a:t>Motivations</a:t>
            </a:r>
            <a:endParaRPr lang="en-GB" sz="4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7" y="1340768"/>
            <a:ext cx="8394871" cy="525658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</a:t>
            </a:r>
            <a:r>
              <a:rPr lang="en-GB" dirty="0" smtClean="0"/>
              <a:t>urely neural network-based reasoning systems with fully distributed semantics:</a:t>
            </a:r>
          </a:p>
          <a:p>
            <a:pPr lvl="1"/>
            <a:r>
              <a:rPr lang="en-GB" dirty="0" smtClean="0"/>
              <a:t>They can infer over multiple facts to answer simple questions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 smtClean="0"/>
              <a:t>Simple way of modelling the dynamics of question-fact interaction</a:t>
            </a:r>
          </a:p>
          <a:p>
            <a:pPr lvl="1"/>
            <a:r>
              <a:rPr lang="en-GB" dirty="0" smtClean="0"/>
              <a:t>Complex reasoning process</a:t>
            </a:r>
          </a:p>
          <a:p>
            <a:r>
              <a:rPr lang="en-GB" dirty="0" smtClean="0"/>
              <a:t>NN-based trainable in an end-to-end fashion</a:t>
            </a:r>
          </a:p>
          <a:p>
            <a:r>
              <a:rPr lang="en-GB" dirty="0" smtClean="0"/>
              <a:t>But it is insensitive to the:</a:t>
            </a:r>
          </a:p>
          <a:p>
            <a:pPr lvl="1"/>
            <a:r>
              <a:rPr lang="en-GB" dirty="0" smtClean="0"/>
              <a:t>Number of supporting facts</a:t>
            </a:r>
          </a:p>
          <a:p>
            <a:pPr lvl="1"/>
            <a:r>
              <a:rPr lang="en-GB" dirty="0" smtClean="0"/>
              <a:t>Form of language</a:t>
            </a:r>
            <a:r>
              <a:rPr lang="en-GB" dirty="0"/>
              <a:t> </a:t>
            </a:r>
            <a:r>
              <a:rPr lang="en-GB" dirty="0" smtClean="0"/>
              <a:t>and type of reasoning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267744" y="2773377"/>
            <a:ext cx="5254326" cy="1015663"/>
          </a:xfrm>
          <a:prstGeom prst="rect">
            <a:avLst/>
          </a:prstGeom>
          <a:solidFill>
            <a:srgbClr val="FFC1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I: Joe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travelled to the hallway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I: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Mary went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to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bathroom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Q: Where is Mary?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4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Episodes</a:t>
            </a:r>
            <a:endParaRPr lang="en-US" dirty="0"/>
          </a:p>
        </p:txBody>
      </p:sp>
      <p:sp>
        <p:nvSpPr>
          <p:cNvPr id="4" name="CasellaDiTesto 5"/>
          <p:cNvSpPr txBox="1">
            <a:spLocks noGrp="1"/>
          </p:cNvSpPr>
          <p:nvPr>
            <p:ph idx="1"/>
          </p:nvPr>
        </p:nvSpPr>
        <p:spPr>
          <a:xfrm>
            <a:off x="685800" y="1340769"/>
            <a:ext cx="7772400" cy="3183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From Facebook </a:t>
            </a:r>
            <a:r>
              <a:rPr lang="en-GB" dirty="0" err="1" smtClean="0">
                <a:latin typeface="Arial"/>
                <a:cs typeface="Arial"/>
              </a:rPr>
              <a:t>babl</a:t>
            </a:r>
            <a:r>
              <a:rPr lang="en-GB" dirty="0" smtClean="0">
                <a:latin typeface="Arial"/>
                <a:cs typeface="Arial"/>
              </a:rPr>
              <a:t> data set:</a:t>
            </a:r>
          </a:p>
          <a:p>
            <a:pPr marL="457200" lvl="1" indent="0">
              <a:buNone/>
            </a:pPr>
            <a:r>
              <a:rPr lang="en-GB" dirty="0" smtClean="0">
                <a:latin typeface="Arial"/>
                <a:cs typeface="Arial"/>
              </a:rPr>
              <a:t>I: Jane went to the hallway</a:t>
            </a:r>
          </a:p>
          <a:p>
            <a:pPr marL="457200" lvl="1" indent="0">
              <a:buNone/>
            </a:pPr>
            <a:r>
              <a:rPr lang="en-GB" dirty="0" smtClean="0">
                <a:latin typeface="Arial"/>
                <a:cs typeface="Arial"/>
              </a:rPr>
              <a:t>I: Mary walked to the bathroom</a:t>
            </a:r>
          </a:p>
          <a:p>
            <a:pPr marL="457200" lvl="1" indent="0">
              <a:buNone/>
            </a:pPr>
            <a:r>
              <a:rPr lang="en-GB" dirty="0" smtClean="0">
                <a:latin typeface="Arial"/>
                <a:cs typeface="Arial"/>
              </a:rPr>
              <a:t>I: Sandra went to the garden</a:t>
            </a:r>
          </a:p>
          <a:p>
            <a:pPr marL="457200" lvl="1" indent="0">
              <a:buNone/>
            </a:pPr>
            <a:r>
              <a:rPr lang="en-GB" dirty="0" smtClean="0">
                <a:latin typeface="Arial"/>
                <a:cs typeface="Arial"/>
              </a:rPr>
              <a:t>I: Sandra took the milk there</a:t>
            </a:r>
          </a:p>
          <a:p>
            <a:pPr marL="457200" lvl="1" indent="0">
              <a:buNone/>
            </a:pPr>
            <a:r>
              <a:rPr lang="en-GB" dirty="0" smtClean="0">
                <a:solidFill>
                  <a:srgbClr val="FF0000"/>
                </a:solidFill>
                <a:latin typeface="Arial"/>
                <a:cs typeface="Arial"/>
              </a:rPr>
              <a:t>Q: Where is the milk?</a:t>
            </a:r>
          </a:p>
          <a:p>
            <a:pPr marL="457200" lvl="1" indent="0">
              <a:buNone/>
            </a:pPr>
            <a:r>
              <a:rPr lang="en-GB" dirty="0" smtClean="0">
                <a:solidFill>
                  <a:srgbClr val="0070C0"/>
                </a:solidFill>
                <a:latin typeface="Arial"/>
                <a:cs typeface="Arial"/>
              </a:rPr>
              <a:t>A: garden</a:t>
            </a:r>
            <a:endParaRPr lang="en-GB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68527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4" name="CasellaDiTesto 6"/>
          <p:cNvSpPr txBox="1">
            <a:spLocks noGrp="1"/>
          </p:cNvSpPr>
          <p:nvPr>
            <p:ph idx="1"/>
          </p:nvPr>
        </p:nvSpPr>
        <p:spPr>
          <a:xfrm>
            <a:off x="685800" y="1052736"/>
            <a:ext cx="7772400" cy="5694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Path Finding:</a:t>
            </a:r>
          </a:p>
          <a:p>
            <a:pPr marL="0" indent="0">
              <a:buNone/>
            </a:pPr>
            <a:r>
              <a:rPr lang="en-GB" dirty="0" smtClean="0">
                <a:latin typeface="Arial"/>
                <a:cs typeface="Arial"/>
              </a:rPr>
              <a:t>I: The bathroom is south of bedroom</a:t>
            </a:r>
          </a:p>
          <a:p>
            <a:pPr marL="0" indent="0">
              <a:buNone/>
            </a:pPr>
            <a:r>
              <a:rPr lang="en-GB" dirty="0" smtClean="0">
                <a:latin typeface="Arial"/>
                <a:cs typeface="Arial"/>
              </a:rPr>
              <a:t>I: The bedroom is east of kitchen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Arial"/>
                <a:cs typeface="Arial"/>
              </a:rPr>
              <a:t>Q: How do you go from bathroom to kitchen?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  <a:latin typeface="Arial"/>
                <a:cs typeface="Arial"/>
              </a:rPr>
              <a:t>A: north, west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Positional Reasoning:</a:t>
            </a:r>
          </a:p>
          <a:p>
            <a:pPr marL="0" indent="0">
              <a:buNone/>
            </a:pPr>
            <a:r>
              <a:rPr lang="en-GB" dirty="0" smtClean="0">
                <a:latin typeface="Arial"/>
                <a:cs typeface="Arial"/>
              </a:rPr>
              <a:t>I: The triangle is above the rectangle</a:t>
            </a:r>
          </a:p>
          <a:p>
            <a:pPr marL="0" indent="0">
              <a:buNone/>
            </a:pPr>
            <a:r>
              <a:rPr lang="en-GB" dirty="0" smtClean="0">
                <a:latin typeface="Arial"/>
                <a:cs typeface="Arial"/>
              </a:rPr>
              <a:t>I: The square is to the left of the triangle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Arial"/>
                <a:cs typeface="Arial"/>
              </a:rPr>
              <a:t>Q: Is the rectangle to the right of the square?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  <a:latin typeface="Arial"/>
                <a:cs typeface="Arial"/>
              </a:rPr>
              <a:t>A: Yes</a:t>
            </a:r>
            <a:endParaRPr lang="en-GB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63474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Memory Network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816"/>
            <a:ext cx="9144000" cy="357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554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147" y="-27384"/>
            <a:ext cx="8460432" cy="785813"/>
          </a:xfrm>
        </p:spPr>
        <p:txBody>
          <a:bodyPr/>
          <a:lstStyle/>
          <a:p>
            <a:r>
              <a:rPr lang="en-GB" sz="4800" dirty="0" smtClean="0"/>
              <a:t>Neural </a:t>
            </a:r>
            <a:r>
              <a:rPr lang="en-GB" sz="4800" dirty="0" err="1" smtClean="0"/>
              <a:t>Reasoner</a:t>
            </a:r>
            <a:endParaRPr lang="en-GB" sz="4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5" y="1196752"/>
            <a:ext cx="8322863" cy="5328592"/>
          </a:xfrm>
        </p:spPr>
        <p:txBody>
          <a:bodyPr>
            <a:normAutofit/>
          </a:bodyPr>
          <a:lstStyle/>
          <a:p>
            <a:r>
              <a:rPr lang="en-GB" dirty="0" smtClean="0"/>
              <a:t>Layered architecture for dealing with complex logic relations in reasoning:</a:t>
            </a:r>
          </a:p>
          <a:p>
            <a:pPr lvl="1"/>
            <a:r>
              <a:rPr lang="en-GB" dirty="0" smtClean="0"/>
              <a:t>One encoding layer</a:t>
            </a:r>
            <a:endParaRPr lang="en-GB" dirty="0"/>
          </a:p>
          <a:p>
            <a:pPr lvl="1"/>
            <a:r>
              <a:rPr lang="en-GB" dirty="0" smtClean="0"/>
              <a:t>Multiple reasoning layers</a:t>
            </a:r>
            <a:endParaRPr lang="en-GB" sz="2000" dirty="0" smtClean="0"/>
          </a:p>
          <a:p>
            <a:pPr lvl="1"/>
            <a:r>
              <a:rPr lang="en-GB" dirty="0" smtClean="0"/>
              <a:t>Answer layer (either chooses answer, or generates answer sentence) </a:t>
            </a:r>
            <a:endParaRPr lang="en-GB" b="1" dirty="0"/>
          </a:p>
          <a:p>
            <a:r>
              <a:rPr lang="en-GB" dirty="0" smtClean="0"/>
              <a:t>Interaction between question and facts representations models the reasoning</a:t>
            </a:r>
          </a:p>
        </p:txBody>
      </p:sp>
    </p:spTree>
    <p:extLst>
      <p:ext uri="{BB962C8B-B14F-4D97-AF65-F5344CB8AC3E}">
        <p14:creationId xmlns:p14="http://schemas.microsoft.com/office/powerpoint/2010/main" val="337678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-21109"/>
            <a:ext cx="8460432" cy="785813"/>
          </a:xfrm>
        </p:spPr>
        <p:txBody>
          <a:bodyPr/>
          <a:lstStyle/>
          <a:p>
            <a:r>
              <a:rPr lang="en-GB" sz="4800" dirty="0" smtClean="0"/>
              <a:t>Architecture</a:t>
            </a:r>
            <a:endParaRPr lang="en-GB" sz="4800" dirty="0"/>
          </a:p>
        </p:txBody>
      </p:sp>
      <p:pic>
        <p:nvPicPr>
          <p:cNvPr id="22" name="Immagin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08720"/>
            <a:ext cx="5418036" cy="58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6705"/>
              </p:ext>
            </p:extLst>
          </p:nvPr>
        </p:nvGraphicFramePr>
        <p:xfrm>
          <a:off x="827585" y="1801096"/>
          <a:ext cx="8200007" cy="17983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028108"/>
                <a:gridCol w="2398368"/>
                <a:gridCol w="277353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noProof="0" dirty="0" smtClean="0"/>
                        <a:t>Classification</a:t>
                      </a:r>
                      <a:r>
                        <a:rPr lang="en-GB" sz="2000" baseline="0" noProof="0" dirty="0" smtClean="0"/>
                        <a:t> accuracy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/>
                        <a:t>Positional Reasoning (1K)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/>
                        <a:t>Positional Reasoning (10K)</a:t>
                      </a:r>
                      <a:endParaRPr lang="en-GB" sz="20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/>
                        <a:t>Dynamic</a:t>
                      </a:r>
                      <a:r>
                        <a:rPr lang="en-GB" sz="2000" baseline="0" noProof="0" dirty="0" smtClean="0"/>
                        <a:t> Memory Network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u="none" strike="noStrike" kern="1200" baseline="0" dirty="0" smtClean="0"/>
                        <a:t>59.6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/>
                        <a:t>-</a:t>
                      </a:r>
                      <a:endParaRPr lang="en-GB" sz="20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/>
                        <a:t>Neural Reasoner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u="none" strike="noStrike" kern="1200" baseline="0" dirty="0" smtClean="0"/>
                        <a:t>66.4</a:t>
                      </a:r>
                      <a:endParaRPr lang="en-GB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u="none" strike="noStrike" kern="1200" baseline="0" dirty="0" smtClean="0"/>
                        <a:t>97.9</a:t>
                      </a:r>
                      <a:endParaRPr lang="en-GB" sz="2000" b="1" noProof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617951"/>
              </p:ext>
            </p:extLst>
          </p:nvPr>
        </p:nvGraphicFramePr>
        <p:xfrm>
          <a:off x="827584" y="3993257"/>
          <a:ext cx="8127999" cy="14935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294743"/>
                <a:gridCol w="2123923"/>
                <a:gridCol w="270933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 smtClean="0"/>
                        <a:t>Classification</a:t>
                      </a:r>
                      <a:r>
                        <a:rPr lang="en-GB" sz="2000" baseline="0" noProof="0" dirty="0" smtClean="0"/>
                        <a:t> accuracy</a:t>
                      </a:r>
                      <a:endParaRPr lang="en-GB" sz="20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/>
                        <a:t>Path Finding (1K)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/>
                        <a:t>Path Finding (10K)</a:t>
                      </a:r>
                      <a:endParaRPr lang="en-GB" sz="20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/>
                        <a:t>Dynamic</a:t>
                      </a:r>
                      <a:r>
                        <a:rPr lang="en-GB" sz="2000" baseline="0" noProof="0" dirty="0" smtClean="0"/>
                        <a:t> Memory Network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u="none" strike="noStrike" kern="1200" baseline="0" dirty="0" smtClean="0"/>
                        <a:t>34.5</a:t>
                      </a:r>
                      <a:endParaRPr lang="en-GB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/>
                        <a:t>-</a:t>
                      </a:r>
                      <a:endParaRPr lang="en-GB" sz="20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/>
                        <a:t>Neural Reasoner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u="none" strike="noStrike" kern="1200" baseline="0" dirty="0" smtClean="0"/>
                        <a:t>17.3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u="none" strike="noStrike" kern="1200" baseline="0" dirty="0" smtClean="0"/>
                        <a:t>87.0</a:t>
                      </a:r>
                      <a:endParaRPr lang="en-GB" sz="2000" b="1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050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</a:t>
            </a:r>
            <a:r>
              <a:rPr lang="en-US" dirty="0" err="1" smtClean="0"/>
              <a:t>vs</a:t>
            </a:r>
            <a:r>
              <a:rPr lang="en-US" dirty="0" smtClean="0"/>
              <a:t> Shallow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same number of non-</a:t>
            </a:r>
            <a:r>
              <a:rPr lang="en-US" dirty="0" smtClean="0"/>
              <a:t>linear </a:t>
            </a:r>
            <a:r>
              <a:rPr lang="en-US" dirty="0"/>
              <a:t>units, a deep architecture is more expressive than a shallow one (Bishop 1995)</a:t>
            </a:r>
          </a:p>
          <a:p>
            <a:r>
              <a:rPr lang="en-US" dirty="0"/>
              <a:t>Two layer (plus input layer) neural networks have been shown to be able to approximate </a:t>
            </a:r>
            <a:r>
              <a:rPr lang="en-US" b="1" dirty="0"/>
              <a:t>any </a:t>
            </a:r>
            <a:r>
              <a:rPr lang="en-US" dirty="0"/>
              <a:t>function</a:t>
            </a:r>
          </a:p>
          <a:p>
            <a:r>
              <a:rPr lang="en-US" dirty="0"/>
              <a:t>However, functions compactly represented in </a:t>
            </a:r>
            <a:r>
              <a:rPr lang="en-US" i="1" dirty="0"/>
              <a:t>k</a:t>
            </a:r>
            <a:r>
              <a:rPr lang="en-US" dirty="0"/>
              <a:t> layers may require </a:t>
            </a:r>
            <a:r>
              <a:rPr lang="en-US" b="1" i="1" dirty="0"/>
              <a:t>exponential</a:t>
            </a:r>
            <a:r>
              <a:rPr lang="en-US" dirty="0"/>
              <a:t> size when expressed in 2 </a:t>
            </a:r>
            <a:r>
              <a:rPr lang="en-US" dirty="0" smtClean="0"/>
              <a:t>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52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-27384"/>
            <a:ext cx="8289800" cy="875506"/>
          </a:xfrm>
        </p:spPr>
        <p:txBody>
          <a:bodyPr/>
          <a:lstStyle/>
          <a:p>
            <a:r>
              <a:rPr lang="en-US" sz="4000" dirty="0" smtClean="0"/>
              <a:t>Text Understanding from Scratch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dirty="0" smtClean="0"/>
              <a:t>Convolutional network capable of SOTA on Movie Reviews </a:t>
            </a:r>
            <a:r>
              <a:rPr lang="en-US" b="1" dirty="0" smtClean="0">
                <a:solidFill>
                  <a:srgbClr val="FF0000"/>
                </a:solidFill>
              </a:rPr>
              <a:t>working </a:t>
            </a:r>
            <a:r>
              <a:rPr lang="en-US" b="1" dirty="0">
                <a:solidFill>
                  <a:srgbClr val="FF0000"/>
                </a:solidFill>
              </a:rPr>
              <a:t>just </a:t>
            </a:r>
            <a:r>
              <a:rPr lang="en-US" b="1" dirty="0" smtClean="0">
                <a:solidFill>
                  <a:srgbClr val="FF0000"/>
                </a:solidFill>
              </a:rPr>
              <a:t>from characters</a:t>
            </a:r>
          </a:p>
          <a:p>
            <a:pPr marL="742950" lvl="2" indent="-342900">
              <a:buSzPct val="80000"/>
              <a:buFont typeface="Wingdings" pitchFamily="2" charset="2"/>
              <a:buChar char="l"/>
            </a:pPr>
            <a:r>
              <a:rPr lang="en-US" dirty="0" smtClean="0"/>
              <a:t>no tokenization, no sentence splitting, no nothing</a:t>
            </a:r>
          </a:p>
          <a:p>
            <a:pPr marL="342900" lvl="1" indent="-342900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dirty="0" smtClean="0"/>
              <a:t>Zhang</a:t>
            </a:r>
            <a:r>
              <a:rPr lang="en-US" dirty="0"/>
              <a:t>, X., &amp; </a:t>
            </a:r>
            <a:r>
              <a:rPr lang="en-US" dirty="0" err="1"/>
              <a:t>LeCun</a:t>
            </a:r>
            <a:r>
              <a:rPr lang="en-US" dirty="0"/>
              <a:t>, Y. (2015). Text Understanding from Scratch.</a:t>
            </a:r>
            <a:br>
              <a:rPr lang="en-US" dirty="0"/>
            </a:br>
            <a:r>
              <a:rPr lang="de-DE" dirty="0"/>
              <a:t>http://</a:t>
            </a:r>
            <a:r>
              <a:rPr lang="de-DE" dirty="0" err="1"/>
              <a:t>arxiv.org</a:t>
            </a:r>
            <a:r>
              <a:rPr lang="de-DE" dirty="0"/>
              <a:t>/</a:t>
            </a:r>
            <a:r>
              <a:rPr lang="de-DE" dirty="0" err="1"/>
              <a:t>abs</a:t>
            </a:r>
            <a:r>
              <a:rPr lang="de-DE" dirty="0"/>
              <a:t>/1502.01710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617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Bowl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Iyyer</a:t>
            </a:r>
            <a:r>
              <a:rPr lang="en-US" dirty="0"/>
              <a:t> </a:t>
            </a:r>
            <a:r>
              <a:rPr lang="en-US" dirty="0" smtClean="0"/>
              <a:t>et </a:t>
            </a:r>
            <a:r>
              <a:rPr lang="pt-BR" dirty="0" smtClean="0"/>
              <a:t>al. </a:t>
            </a:r>
            <a:r>
              <a:rPr lang="de-DE" dirty="0" smtClean="0"/>
              <a:t>2014: A </a:t>
            </a:r>
            <a:r>
              <a:rPr lang="de-DE" dirty="0" err="1" smtClean="0"/>
              <a:t>Neural</a:t>
            </a:r>
            <a:r>
              <a:rPr lang="de-DE" dirty="0" smtClean="0"/>
              <a:t> Network </a:t>
            </a:r>
            <a:r>
              <a:rPr lang="de-DE" dirty="0" err="1" smtClean="0"/>
              <a:t>for</a:t>
            </a:r>
            <a:r>
              <a:rPr lang="de-DE" dirty="0"/>
              <a:t> </a:t>
            </a:r>
            <a:r>
              <a:rPr lang="de-DE" dirty="0" err="1" smtClean="0"/>
              <a:t>Factoid</a:t>
            </a:r>
            <a:r>
              <a:rPr lang="de-DE" dirty="0" smtClean="0"/>
              <a:t> </a:t>
            </a:r>
            <a:r>
              <a:rPr lang="de-DE" dirty="0" err="1" smtClean="0"/>
              <a:t>Question</a:t>
            </a:r>
            <a:r>
              <a:rPr lang="de-DE" dirty="0" smtClean="0"/>
              <a:t> </a:t>
            </a:r>
            <a:r>
              <a:rPr lang="de-DE" dirty="0" err="1" smtClean="0"/>
              <a:t>Answering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/>
              <a:t> </a:t>
            </a:r>
            <a:r>
              <a:rPr lang="de-DE" dirty="0" smtClean="0"/>
              <a:t>Paragraphs</a:t>
            </a:r>
            <a:endParaRPr lang="de-DE" dirty="0"/>
          </a:p>
          <a:p>
            <a:r>
              <a:rPr lang="de-DE" dirty="0" smtClean="0"/>
              <a:t>QUESTION</a:t>
            </a:r>
            <a:r>
              <a:rPr lang="de-DE" dirty="0"/>
              <a:t>:</a:t>
            </a:r>
          </a:p>
          <a:p>
            <a:pPr marL="400050" lvl="1" indent="0">
              <a:buNone/>
            </a:pPr>
            <a:r>
              <a:rPr lang="de-DE" dirty="0" smtClean="0"/>
              <a:t>He </a:t>
            </a:r>
            <a:r>
              <a:rPr lang="ru-RU" dirty="0" err="1" smtClean="0"/>
              <a:t>le</a:t>
            </a:r>
            <a:r>
              <a:rPr lang="en-US" dirty="0" err="1" smtClean="0"/>
              <a:t>ft</a:t>
            </a:r>
            <a:r>
              <a:rPr lang="en-US" dirty="0"/>
              <a:t> </a:t>
            </a:r>
            <a:r>
              <a:rPr lang="en-US" dirty="0" smtClean="0"/>
              <a:t>unfinished</a:t>
            </a:r>
            <a:r>
              <a:rPr lang="en-US" dirty="0"/>
              <a:t> </a:t>
            </a:r>
            <a:r>
              <a:rPr lang="en-US" dirty="0" smtClean="0"/>
              <a:t>a</a:t>
            </a:r>
            <a:r>
              <a:rPr lang="en-US" dirty="0"/>
              <a:t> </a:t>
            </a:r>
            <a:r>
              <a:rPr lang="en-US" dirty="0" smtClean="0"/>
              <a:t>novel</a:t>
            </a:r>
            <a:r>
              <a:rPr lang="en-US" dirty="0"/>
              <a:t> </a:t>
            </a:r>
            <a:r>
              <a:rPr lang="en-US" dirty="0" smtClean="0"/>
              <a:t>whose</a:t>
            </a:r>
            <a:r>
              <a:rPr lang="en-US" dirty="0"/>
              <a:t> </a:t>
            </a:r>
            <a:r>
              <a:rPr lang="en-US" dirty="0" smtClean="0"/>
              <a:t>title character</a:t>
            </a:r>
            <a:r>
              <a:rPr lang="en-US" dirty="0"/>
              <a:t> </a:t>
            </a:r>
            <a:r>
              <a:rPr lang="en-US" dirty="0" smtClean="0"/>
              <a:t>forges</a:t>
            </a:r>
            <a:r>
              <a:rPr lang="en-US" dirty="0"/>
              <a:t> </a:t>
            </a:r>
            <a:r>
              <a:rPr lang="en-US" dirty="0" smtClean="0"/>
              <a:t>his</a:t>
            </a:r>
            <a:r>
              <a:rPr lang="en-US" dirty="0"/>
              <a:t> </a:t>
            </a:r>
            <a:r>
              <a:rPr lang="en-US" dirty="0" smtClean="0"/>
              <a:t>father’s</a:t>
            </a:r>
            <a:r>
              <a:rPr lang="en-US" dirty="0"/>
              <a:t> </a:t>
            </a:r>
            <a:r>
              <a:rPr lang="en-US" dirty="0" smtClean="0"/>
              <a:t>signature</a:t>
            </a:r>
            <a:r>
              <a:rPr lang="en-US" dirty="0"/>
              <a:t> </a:t>
            </a:r>
            <a:r>
              <a:rPr lang="en-US" dirty="0" smtClean="0"/>
              <a:t>to</a:t>
            </a:r>
            <a:r>
              <a:rPr lang="en-US" dirty="0"/>
              <a:t> </a:t>
            </a:r>
            <a:r>
              <a:rPr lang="en-US" dirty="0" smtClean="0"/>
              <a:t>get</a:t>
            </a:r>
            <a:r>
              <a:rPr lang="en-US" dirty="0"/>
              <a:t> </a:t>
            </a:r>
            <a:r>
              <a:rPr lang="en-US" dirty="0" smtClean="0"/>
              <a:t>out</a:t>
            </a:r>
            <a:r>
              <a:rPr lang="en-US" dirty="0"/>
              <a:t> </a:t>
            </a:r>
            <a:r>
              <a:rPr lang="en-US" dirty="0" smtClean="0"/>
              <a:t>of</a:t>
            </a:r>
            <a:r>
              <a:rPr lang="en-US" dirty="0"/>
              <a:t> </a:t>
            </a:r>
            <a:r>
              <a:rPr lang="en-US" dirty="0" smtClean="0"/>
              <a:t>school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avoids</a:t>
            </a:r>
            <a:r>
              <a:rPr lang="en-US" dirty="0"/>
              <a:t>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draft by</a:t>
            </a:r>
            <a:r>
              <a:rPr lang="en-US" dirty="0"/>
              <a:t> </a:t>
            </a:r>
            <a:r>
              <a:rPr lang="en-US" dirty="0" smtClean="0"/>
              <a:t>feigning</a:t>
            </a:r>
            <a:r>
              <a:rPr lang="en-US" dirty="0"/>
              <a:t> </a:t>
            </a:r>
            <a:r>
              <a:rPr lang="en-US" dirty="0" smtClean="0"/>
              <a:t>desire</a:t>
            </a:r>
            <a:r>
              <a:rPr lang="en-US" dirty="0"/>
              <a:t> </a:t>
            </a:r>
            <a:r>
              <a:rPr lang="en-US" dirty="0" smtClean="0"/>
              <a:t>to</a:t>
            </a:r>
            <a:r>
              <a:rPr lang="en-US" dirty="0"/>
              <a:t> </a:t>
            </a:r>
            <a:r>
              <a:rPr lang="en-US" dirty="0" smtClean="0"/>
              <a:t>join.</a:t>
            </a:r>
          </a:p>
          <a:p>
            <a:pPr marL="400050" lvl="1" indent="0">
              <a:buNone/>
            </a:pPr>
            <a:r>
              <a:rPr lang="en-US" dirty="0" smtClean="0"/>
              <a:t>One of his</a:t>
            </a:r>
            <a:r>
              <a:rPr lang="en-US" dirty="0"/>
              <a:t> </a:t>
            </a:r>
            <a:r>
              <a:rPr lang="en-US" dirty="0" smtClean="0"/>
              <a:t>novels</a:t>
            </a:r>
            <a:r>
              <a:rPr lang="en-US" dirty="0"/>
              <a:t> </a:t>
            </a:r>
            <a:r>
              <a:rPr lang="en-US" dirty="0" smtClean="0"/>
              <a:t>features</a:t>
            </a:r>
            <a:r>
              <a:rPr lang="en-US" dirty="0"/>
              <a:t>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err="1" smtClean="0"/>
              <a:t>jesuit</a:t>
            </a:r>
            <a:r>
              <a:rPr lang="en-US" dirty="0"/>
              <a:t> </a:t>
            </a:r>
            <a:r>
              <a:rPr lang="en-US" dirty="0" err="1" smtClean="0"/>
              <a:t>Naptha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his</a:t>
            </a:r>
            <a:r>
              <a:rPr lang="en-US" dirty="0"/>
              <a:t> </a:t>
            </a:r>
            <a:r>
              <a:rPr lang="en-US" dirty="0" smtClean="0"/>
              <a:t>opponent</a:t>
            </a:r>
            <a:r>
              <a:rPr lang="en-US" dirty="0"/>
              <a:t> </a:t>
            </a:r>
            <a:r>
              <a:rPr lang="en-US" dirty="0" err="1" smtClean="0"/>
              <a:t>Settembrini</a:t>
            </a:r>
            <a:r>
              <a:rPr lang="en-US" dirty="0" smtClean="0"/>
              <a:t>, while</a:t>
            </a:r>
            <a:r>
              <a:rPr lang="en-US" dirty="0"/>
              <a:t> </a:t>
            </a:r>
            <a:r>
              <a:rPr lang="en-US" dirty="0" smtClean="0"/>
              <a:t>his</a:t>
            </a:r>
            <a:r>
              <a:rPr lang="en-US" dirty="0"/>
              <a:t> </a:t>
            </a:r>
            <a:r>
              <a:rPr lang="en-US" dirty="0" smtClean="0"/>
              <a:t>most</a:t>
            </a:r>
            <a:r>
              <a:rPr lang="en-US" dirty="0"/>
              <a:t> </a:t>
            </a:r>
            <a:r>
              <a:rPr lang="en-US" dirty="0" smtClean="0"/>
              <a:t>famous</a:t>
            </a:r>
            <a:r>
              <a:rPr lang="en-US" dirty="0"/>
              <a:t> </a:t>
            </a:r>
            <a:r>
              <a:rPr lang="en-US" dirty="0" smtClean="0"/>
              <a:t>work</a:t>
            </a:r>
            <a:r>
              <a:rPr lang="en-US" dirty="0"/>
              <a:t> </a:t>
            </a:r>
            <a:r>
              <a:rPr lang="en-US" dirty="0" smtClean="0"/>
              <a:t>depicts</a:t>
            </a:r>
            <a:r>
              <a:rPr lang="en-US" dirty="0"/>
              <a:t>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aging</a:t>
            </a:r>
            <a:r>
              <a:rPr lang="en-US" dirty="0"/>
              <a:t> </a:t>
            </a:r>
            <a:r>
              <a:rPr lang="en-US" dirty="0" smtClean="0"/>
              <a:t>writer</a:t>
            </a:r>
            <a:r>
              <a:rPr lang="en-US" dirty="0"/>
              <a:t> </a:t>
            </a:r>
            <a:r>
              <a:rPr lang="en-US" dirty="0" smtClean="0"/>
              <a:t>Gustav</a:t>
            </a:r>
            <a:r>
              <a:rPr lang="en-US" dirty="0"/>
              <a:t> </a:t>
            </a:r>
            <a:r>
              <a:rPr lang="en-US" dirty="0" smtClean="0"/>
              <a:t>von</a:t>
            </a:r>
            <a:r>
              <a:rPr lang="en-US" dirty="0"/>
              <a:t> </a:t>
            </a:r>
            <a:r>
              <a:rPr lang="en-US" dirty="0" err="1" smtClean="0"/>
              <a:t>Aschenbach</a:t>
            </a:r>
            <a:r>
              <a:rPr lang="en-US" dirty="0" smtClean="0"/>
              <a:t>.</a:t>
            </a:r>
          </a:p>
          <a:p>
            <a:pPr marL="400050" lvl="1" indent="0">
              <a:buNone/>
            </a:pPr>
            <a:r>
              <a:rPr lang="en-US" dirty="0" smtClean="0"/>
              <a:t>Name this</a:t>
            </a:r>
            <a:r>
              <a:rPr lang="en-US" dirty="0"/>
              <a:t> </a:t>
            </a:r>
            <a:r>
              <a:rPr lang="en-US" dirty="0" smtClean="0"/>
              <a:t>German</a:t>
            </a:r>
            <a:r>
              <a:rPr lang="en-US" dirty="0"/>
              <a:t> </a:t>
            </a:r>
            <a:r>
              <a:rPr lang="en-US" dirty="0" smtClean="0"/>
              <a:t>author</a:t>
            </a:r>
            <a:r>
              <a:rPr lang="en-US" dirty="0"/>
              <a:t> </a:t>
            </a:r>
            <a:r>
              <a:rPr lang="en-US" dirty="0" smtClean="0"/>
              <a:t>of</a:t>
            </a:r>
            <a:r>
              <a:rPr lang="en-US" dirty="0"/>
              <a:t>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Magic</a:t>
            </a:r>
            <a:r>
              <a:rPr lang="en-US" dirty="0"/>
              <a:t> </a:t>
            </a:r>
            <a:r>
              <a:rPr lang="en-US" dirty="0" smtClean="0"/>
              <a:t>Mountain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Death</a:t>
            </a:r>
            <a:r>
              <a:rPr lang="en-US" dirty="0"/>
              <a:t> </a:t>
            </a:r>
            <a:r>
              <a:rPr lang="en-US" dirty="0" smtClean="0"/>
              <a:t>in</a:t>
            </a:r>
            <a:r>
              <a:rPr lang="en-US" dirty="0"/>
              <a:t> </a:t>
            </a:r>
            <a:r>
              <a:rPr lang="en-US" dirty="0" smtClean="0"/>
              <a:t>Venice.</a:t>
            </a:r>
          </a:p>
          <a:p>
            <a:r>
              <a:rPr lang="en-US" dirty="0" smtClean="0"/>
              <a:t>ANSWER: Thomas 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0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QANTA vs Ken Jennings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3"/>
              </a:rPr>
              <a:t>QUESTION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dirty="0" smtClean="0"/>
              <a:t>Along with Evangelista Torricelli, this man is the namesake of a point the minimizes the distances to the vertices of a triangle.</a:t>
            </a:r>
          </a:p>
          <a:p>
            <a:pPr marL="457200" lvl="1" indent="0">
              <a:buNone/>
            </a:pPr>
            <a:r>
              <a:rPr lang="en-US" dirty="0" smtClean="0"/>
              <a:t>He developed a factorization method </a:t>
            </a:r>
            <a:r>
              <a:rPr lang="is-IS" dirty="0" smtClean="0"/>
              <a:t>…</a:t>
            </a:r>
          </a:p>
          <a:p>
            <a:pPr marL="457200" lvl="1" indent="0">
              <a:buNone/>
            </a:pPr>
            <a:r>
              <a:rPr lang="is-IS" dirty="0" smtClean="0"/>
              <a:t>ANSWER: Fermat</a:t>
            </a:r>
          </a:p>
          <a:p>
            <a:pPr marL="514350" indent="-457200"/>
            <a:r>
              <a:rPr lang="is-IS" dirty="0" smtClean="0"/>
              <a:t>QUESTION:</a:t>
            </a:r>
          </a:p>
          <a:p>
            <a:pPr marL="457200" lvl="1" indent="0">
              <a:buNone/>
            </a:pPr>
            <a:r>
              <a:rPr lang="is-IS" dirty="0" smtClean="0"/>
              <a:t>A movie by this director contains several scenes set in the Yoshiwara Nightclub.</a:t>
            </a:r>
          </a:p>
          <a:p>
            <a:pPr marL="457200" lvl="1" indent="0">
              <a:buNone/>
            </a:pPr>
            <a:r>
              <a:rPr lang="is-IS" dirty="0" smtClean="0"/>
              <a:t>In a movie by this director a man is recognized by a blind beggar because he is wistlin</a:t>
            </a:r>
            <a:r>
              <a:rPr lang="is-IS" dirty="0" smtClean="0">
                <a:hlinkClick r:id="rId4"/>
              </a:rPr>
              <a:t>In the hall of the mountain king</a:t>
            </a:r>
            <a:r>
              <a:rPr lang="is-IS" dirty="0" smtClean="0"/>
              <a:t>.</a:t>
            </a:r>
          </a:p>
          <a:p>
            <a:pPr marL="457200" lvl="1" indent="0">
              <a:buNone/>
            </a:pPr>
            <a:r>
              <a:rPr lang="is-IS" dirty="0" smtClean="0"/>
              <a:t>ANSWER: Fritz Lang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05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Deep Learning Applications</a:t>
            </a:r>
          </a:p>
          <a:p>
            <a:pPr lvl="1"/>
            <a:r>
              <a:rPr lang="en-US" dirty="0" smtClean="0"/>
              <a:t>R. </a:t>
            </a:r>
            <a:r>
              <a:rPr lang="en-US" dirty="0" err="1" smtClean="0"/>
              <a:t>Socher</a:t>
            </a:r>
            <a:r>
              <a:rPr lang="en-US" smtClean="0"/>
              <a:t>, Stanford</a:t>
            </a:r>
            <a:endParaRPr lang="en-US" dirty="0" smtClean="0"/>
          </a:p>
          <a:p>
            <a:pPr lvl="1"/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=BVbQRrrsJo0</a:t>
            </a:r>
          </a:p>
        </p:txBody>
      </p:sp>
    </p:spTree>
    <p:extLst>
      <p:ext uri="{BB962C8B-B14F-4D97-AF65-F5344CB8AC3E}">
        <p14:creationId xmlns:p14="http://schemas.microsoft.com/office/powerpoint/2010/main" val="12154275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DL Libraries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747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Caffe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learning </a:t>
            </a:r>
            <a:r>
              <a:rPr lang="en-US" dirty="0" smtClean="0"/>
              <a:t>framework from Berkeley</a:t>
            </a:r>
          </a:p>
          <a:p>
            <a:r>
              <a:rPr lang="en-US" dirty="0" smtClean="0"/>
              <a:t>focus on vision</a:t>
            </a:r>
          </a:p>
          <a:p>
            <a:r>
              <a:rPr lang="en-US" dirty="0" smtClean="0"/>
              <a:t>coding in C++ or Python</a:t>
            </a:r>
          </a:p>
          <a:p>
            <a:r>
              <a:rPr lang="en-US" dirty="0" smtClean="0"/>
              <a:t>Network consists in layers:</a:t>
            </a:r>
          </a:p>
          <a:p>
            <a:pPr marL="457200" lvl="1" indent="0">
              <a:buNone/>
            </a:pPr>
            <a:r>
              <a:rPr lang="en-US" dirty="0" smtClean="0"/>
              <a:t>layer = { name = “data”, </a:t>
            </a:r>
            <a:r>
              <a:rPr lang="is-IS" dirty="0" smtClean="0"/>
              <a:t>…}</a:t>
            </a:r>
          </a:p>
          <a:p>
            <a:pPr marL="457200" lvl="1" indent="0">
              <a:buNone/>
            </a:pPr>
            <a:r>
              <a:rPr lang="is-IS" dirty="0" smtClean="0"/>
              <a:t>layer = { name = “conv”, ...}</a:t>
            </a:r>
            <a:endParaRPr lang="en-US" dirty="0" smtClean="0"/>
          </a:p>
          <a:p>
            <a:r>
              <a:rPr lang="en-US" dirty="0" smtClean="0"/>
              <a:t>data and derivatives flow through net as </a:t>
            </a:r>
            <a:r>
              <a:rPr lang="en-US" i="1" dirty="0" smtClean="0"/>
              <a:t>blobs</a:t>
            </a:r>
            <a:endParaRPr lang="is-IS" i="1" dirty="0" smtClean="0"/>
          </a:p>
        </p:txBody>
      </p:sp>
    </p:spTree>
    <p:extLst>
      <p:ext uri="{BB962C8B-B14F-4D97-AF65-F5344CB8AC3E}">
        <p14:creationId xmlns:p14="http://schemas.microsoft.com/office/powerpoint/2010/main" val="8835438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Theano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Python linear </a:t>
            </a:r>
            <a:r>
              <a:rPr lang="en-US" b="1" dirty="0"/>
              <a:t>algebra compiler that optimizes </a:t>
            </a:r>
            <a:r>
              <a:rPr lang="en-US" b="1" dirty="0" smtClean="0"/>
              <a:t>symbolic </a:t>
            </a:r>
            <a:r>
              <a:rPr lang="en-US" b="1" dirty="0"/>
              <a:t>mathematical computations </a:t>
            </a:r>
            <a:r>
              <a:rPr lang="en-US" b="1" dirty="0" smtClean="0"/>
              <a:t>generating C code</a:t>
            </a:r>
          </a:p>
          <a:p>
            <a:r>
              <a:rPr lang="en-US" b="1" dirty="0" smtClean="0"/>
              <a:t>integration </a:t>
            </a:r>
            <a:r>
              <a:rPr lang="en-US" b="1" dirty="0"/>
              <a:t>with </a:t>
            </a:r>
            <a:r>
              <a:rPr lang="en-US" b="1" dirty="0" err="1" smtClean="0"/>
              <a:t>NumPy</a:t>
            </a:r>
            <a:endParaRPr lang="en-US" dirty="0"/>
          </a:p>
          <a:p>
            <a:r>
              <a:rPr lang="en-US" b="1" dirty="0"/>
              <a:t>transparent use of a </a:t>
            </a:r>
            <a:r>
              <a:rPr lang="en-US" b="1" dirty="0" smtClean="0"/>
              <a:t>GPU</a:t>
            </a:r>
            <a:endParaRPr lang="en-US" dirty="0"/>
          </a:p>
          <a:p>
            <a:r>
              <a:rPr lang="en-US" b="1" dirty="0" smtClean="0"/>
              <a:t>efficient </a:t>
            </a:r>
            <a:r>
              <a:rPr lang="en-US" b="1" dirty="0"/>
              <a:t>symbolic </a:t>
            </a:r>
            <a:r>
              <a:rPr lang="en-US" b="1" dirty="0" smtClean="0"/>
              <a:t>differentiation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7401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&gt;&gt;&gt; </a:t>
            </a:r>
            <a:r>
              <a:rPr lang="en-US" dirty="0"/>
              <a:t>x = </a:t>
            </a:r>
            <a:r>
              <a:rPr lang="en-US" dirty="0" err="1" smtClean="0"/>
              <a:t>theano.dscalar</a:t>
            </a:r>
            <a:r>
              <a:rPr lang="en-US" dirty="0"/>
              <a:t>('x')</a:t>
            </a:r>
          </a:p>
          <a:p>
            <a:pPr marL="0" indent="0">
              <a:buNone/>
            </a:pPr>
            <a:r>
              <a:rPr lang="fr-FR" b="1" dirty="0"/>
              <a:t>&gt;&gt;&gt; </a:t>
            </a:r>
            <a:r>
              <a:rPr lang="fr-FR" dirty="0"/>
              <a:t>y = x ** 2</a:t>
            </a:r>
          </a:p>
          <a:p>
            <a:pPr marL="0" indent="0">
              <a:buNone/>
            </a:pPr>
            <a:r>
              <a:rPr lang="en-US" b="1" dirty="0"/>
              <a:t>&gt;&gt;&gt; </a:t>
            </a:r>
            <a:r>
              <a:rPr lang="en-US" dirty="0" err="1"/>
              <a:t>gy</a:t>
            </a:r>
            <a:r>
              <a:rPr lang="en-US" dirty="0"/>
              <a:t> = </a:t>
            </a:r>
            <a:r>
              <a:rPr lang="en-US" dirty="0" err="1" smtClean="0"/>
              <a:t>theano.grad</a:t>
            </a:r>
            <a:r>
              <a:rPr lang="en-US" dirty="0"/>
              <a:t>(y, x)</a:t>
            </a:r>
          </a:p>
          <a:p>
            <a:pPr marL="0" indent="0">
              <a:buNone/>
            </a:pPr>
            <a:r>
              <a:rPr lang="en-US" b="1" dirty="0" smtClean="0"/>
              <a:t>&gt;</a:t>
            </a:r>
            <a:r>
              <a:rPr lang="en-US" b="1" dirty="0"/>
              <a:t>&gt;&gt; </a:t>
            </a:r>
            <a:r>
              <a:rPr lang="en-US" dirty="0"/>
              <a:t>f = </a:t>
            </a:r>
            <a:r>
              <a:rPr lang="en-US" dirty="0" err="1"/>
              <a:t>theano.function</a:t>
            </a:r>
            <a:r>
              <a:rPr lang="en-US" dirty="0"/>
              <a:t>([x], </a:t>
            </a:r>
            <a:r>
              <a:rPr lang="en-US" dirty="0" err="1"/>
              <a:t>gy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b="1" dirty="0"/>
              <a:t>&gt;&gt;&gt; </a:t>
            </a:r>
            <a:r>
              <a:rPr lang="en-US" dirty="0"/>
              <a:t>f(4)</a:t>
            </a:r>
          </a:p>
          <a:p>
            <a:pPr marL="0" indent="0">
              <a:buNone/>
            </a:pPr>
            <a:r>
              <a:rPr lang="tr-TR" dirty="0" err="1"/>
              <a:t>array</a:t>
            </a:r>
            <a:r>
              <a:rPr lang="tr-TR" dirty="0"/>
              <a:t>(8.0)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2937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2-layer Neural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8625"/>
            <a:ext cx="8350696" cy="4835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dirty="0" smtClean="0"/>
              <a:t>z1 </a:t>
            </a:r>
            <a:r>
              <a:rPr lang="is-IS" b="1" dirty="0"/>
              <a:t>=</a:t>
            </a:r>
            <a:r>
              <a:rPr lang="is-IS" dirty="0"/>
              <a:t> X.dot(W1) </a:t>
            </a:r>
            <a:r>
              <a:rPr lang="is-IS" b="1" dirty="0"/>
              <a:t>+</a:t>
            </a:r>
            <a:r>
              <a:rPr lang="is-IS" dirty="0"/>
              <a:t> </a:t>
            </a:r>
            <a:r>
              <a:rPr lang="is-IS" dirty="0" smtClean="0"/>
              <a:t>b1	</a:t>
            </a:r>
            <a:r>
              <a:rPr lang="is-IS" dirty="0" smtClean="0">
                <a:solidFill>
                  <a:schemeClr val="accent2">
                    <a:lumMod val="75000"/>
                  </a:schemeClr>
                </a:solidFill>
              </a:rPr>
              <a:t># first layer</a:t>
            </a:r>
            <a:endParaRPr lang="is-I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t-BR" dirty="0"/>
              <a:t>a1 </a:t>
            </a:r>
            <a:r>
              <a:rPr lang="pt-BR" b="1" dirty="0"/>
              <a:t>=</a:t>
            </a:r>
            <a:r>
              <a:rPr lang="pt-BR" dirty="0"/>
              <a:t> </a:t>
            </a:r>
            <a:r>
              <a:rPr lang="pt-BR" dirty="0" err="1" smtClean="0"/>
              <a:t>tanh</a:t>
            </a:r>
            <a:r>
              <a:rPr lang="pt-BR" dirty="0"/>
              <a:t>(z1</a:t>
            </a:r>
            <a:r>
              <a:rPr lang="pt-BR" dirty="0" smtClean="0"/>
              <a:t>)		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# </a:t>
            </a:r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</a:rPr>
              <a:t>activation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s-IS" dirty="0"/>
              <a:t>z2 </a:t>
            </a:r>
            <a:r>
              <a:rPr lang="is-IS" b="1" dirty="0"/>
              <a:t>=</a:t>
            </a:r>
            <a:r>
              <a:rPr lang="is-IS" dirty="0"/>
              <a:t> a1.dot(W2) </a:t>
            </a:r>
            <a:r>
              <a:rPr lang="is-IS" b="1" dirty="0"/>
              <a:t>+</a:t>
            </a:r>
            <a:r>
              <a:rPr lang="is-IS" dirty="0"/>
              <a:t> </a:t>
            </a:r>
            <a:r>
              <a:rPr lang="is-IS" dirty="0" smtClean="0"/>
              <a:t>b2	</a:t>
            </a:r>
            <a:r>
              <a:rPr lang="is-IS" dirty="0" smtClean="0">
                <a:solidFill>
                  <a:schemeClr val="accent2">
                    <a:lumMod val="75000"/>
                  </a:schemeClr>
                </a:solidFill>
              </a:rPr>
              <a:t># second layer</a:t>
            </a:r>
            <a:endParaRPr lang="is-I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err="1"/>
              <a:t>y_hat</a:t>
            </a:r>
            <a:r>
              <a:rPr lang="en-US" dirty="0"/>
              <a:t> </a:t>
            </a:r>
            <a:r>
              <a:rPr lang="en-US" b="1" dirty="0"/>
              <a:t>=</a:t>
            </a:r>
            <a:r>
              <a:rPr lang="en-US" dirty="0"/>
              <a:t> </a:t>
            </a:r>
            <a:r>
              <a:rPr lang="en-US" dirty="0" err="1" smtClean="0"/>
              <a:t>softmax</a:t>
            </a:r>
            <a:r>
              <a:rPr lang="en-US" dirty="0"/>
              <a:t>(z2)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#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output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probabilties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dirty="0">
                <a:solidFill>
                  <a:schemeClr val="accent2">
                    <a:lumMod val="75000"/>
                  </a:schemeClr>
                </a:solidFill>
              </a:rPr>
              <a:t># 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class </a:t>
            </a:r>
            <a:r>
              <a:rPr lang="sk-SK" dirty="0">
                <a:solidFill>
                  <a:schemeClr val="accent2">
                    <a:lumMod val="75000"/>
                  </a:schemeClr>
                </a:solidFill>
              </a:rPr>
              <a:t>prediction</a:t>
            </a:r>
          </a:p>
          <a:p>
            <a:pPr marL="0" indent="0">
              <a:buNone/>
            </a:pPr>
            <a:r>
              <a:rPr lang="sk-SK" dirty="0"/>
              <a:t>prediction </a:t>
            </a:r>
            <a:r>
              <a:rPr lang="sk-SK" b="1" dirty="0"/>
              <a:t>=</a:t>
            </a:r>
            <a:r>
              <a:rPr lang="sk-SK" dirty="0"/>
              <a:t> T.argmax(y_hat, axis</a:t>
            </a:r>
            <a:r>
              <a:rPr lang="sk-SK" b="1" dirty="0"/>
              <a:t>=</a:t>
            </a:r>
            <a:r>
              <a:rPr lang="sk-SK" dirty="0"/>
              <a:t>1)	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# </a:t>
            </a:r>
            <a:r>
              <a:rPr lang="sk-SK" dirty="0">
                <a:solidFill>
                  <a:schemeClr val="accent2">
                    <a:lumMod val="75000"/>
                  </a:schemeClr>
                </a:solidFill>
              </a:rPr>
              <a:t>the loss function 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to </a:t>
            </a:r>
            <a:r>
              <a:rPr lang="sk-SK" dirty="0">
                <a:solidFill>
                  <a:schemeClr val="accent2">
                    <a:lumMod val="75000"/>
                  </a:schemeClr>
                </a:solidFill>
              </a:rPr>
              <a:t>optimize</a:t>
            </a:r>
          </a:p>
          <a:p>
            <a:pPr marL="0" indent="0">
              <a:buNone/>
            </a:pPr>
            <a:r>
              <a:rPr lang="sk-SK" dirty="0"/>
              <a:t>loss </a:t>
            </a:r>
            <a:r>
              <a:rPr lang="sk-SK" b="1" dirty="0"/>
              <a:t>=</a:t>
            </a:r>
            <a:r>
              <a:rPr lang="sk-SK" dirty="0"/>
              <a:t> </a:t>
            </a:r>
            <a:r>
              <a:rPr lang="sk-SK" dirty="0" smtClean="0"/>
              <a:t>categorical_crossentropy</a:t>
            </a:r>
            <a:r>
              <a:rPr lang="sk-SK" dirty="0"/>
              <a:t>(y_hat, y).mean(</a:t>
            </a:r>
            <a:r>
              <a:rPr lang="sk-SK" dirty="0" smtClean="0"/>
              <a:t>)</a:t>
            </a:r>
            <a:r>
              <a:rPr lang="sk-SK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22919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dW2 </a:t>
            </a:r>
            <a:r>
              <a:rPr lang="en-US" b="1" dirty="0"/>
              <a:t>=</a:t>
            </a:r>
            <a:r>
              <a:rPr lang="en-US" dirty="0"/>
              <a:t> </a:t>
            </a:r>
            <a:r>
              <a:rPr lang="en-US" dirty="0" err="1"/>
              <a:t>T.grad</a:t>
            </a:r>
            <a:r>
              <a:rPr lang="en-US" dirty="0"/>
              <a:t>(loss, W2)</a:t>
            </a:r>
          </a:p>
          <a:p>
            <a:pPr marL="0" indent="0">
              <a:buNone/>
            </a:pPr>
            <a:r>
              <a:rPr lang="en-US" dirty="0"/>
              <a:t>db2 </a:t>
            </a:r>
            <a:r>
              <a:rPr lang="en-US" b="1" dirty="0"/>
              <a:t>=</a:t>
            </a:r>
            <a:r>
              <a:rPr lang="en-US" dirty="0"/>
              <a:t> </a:t>
            </a:r>
            <a:r>
              <a:rPr lang="en-US" dirty="0" err="1"/>
              <a:t>T.grad</a:t>
            </a:r>
            <a:r>
              <a:rPr lang="en-US" dirty="0"/>
              <a:t>(loss, b2)</a:t>
            </a:r>
          </a:p>
          <a:p>
            <a:pPr marL="0" indent="0">
              <a:buNone/>
            </a:pPr>
            <a:r>
              <a:rPr lang="en-US" dirty="0"/>
              <a:t>dW1 </a:t>
            </a:r>
            <a:r>
              <a:rPr lang="en-US" b="1" dirty="0"/>
              <a:t>=</a:t>
            </a:r>
            <a:r>
              <a:rPr lang="en-US" dirty="0"/>
              <a:t> </a:t>
            </a:r>
            <a:r>
              <a:rPr lang="en-US" dirty="0" err="1"/>
              <a:t>T.grad</a:t>
            </a:r>
            <a:r>
              <a:rPr lang="en-US" dirty="0"/>
              <a:t>(loss, W1)</a:t>
            </a:r>
          </a:p>
          <a:p>
            <a:pPr marL="0" indent="0">
              <a:buNone/>
            </a:pPr>
            <a:r>
              <a:rPr lang="en-US" dirty="0"/>
              <a:t>db1 </a:t>
            </a:r>
            <a:r>
              <a:rPr lang="en-US" b="1" dirty="0"/>
              <a:t>=</a:t>
            </a:r>
            <a:r>
              <a:rPr lang="en-US" dirty="0"/>
              <a:t> </a:t>
            </a:r>
            <a:r>
              <a:rPr lang="en-US" dirty="0" err="1"/>
              <a:t>T.grad</a:t>
            </a:r>
            <a:r>
              <a:rPr lang="en-US" dirty="0"/>
              <a:t>(loss, b1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err="1"/>
              <a:t>gradient_step</a:t>
            </a:r>
            <a:r>
              <a:rPr lang="en-US" dirty="0"/>
              <a:t> </a:t>
            </a:r>
            <a:r>
              <a:rPr lang="en-US" b="1" dirty="0"/>
              <a:t>=</a:t>
            </a:r>
            <a:r>
              <a:rPr lang="en-US" dirty="0"/>
              <a:t> </a:t>
            </a:r>
            <a:r>
              <a:rPr lang="en-US" dirty="0" err="1"/>
              <a:t>theano.function</a:t>
            </a:r>
            <a:r>
              <a:rPr lang="en-US" dirty="0" smtClean="0"/>
              <a:t>(</a:t>
            </a:r>
            <a:r>
              <a:rPr lang="is-IS" dirty="0" smtClean="0"/>
              <a:t>[</a:t>
            </a:r>
            <a:r>
              <a:rPr lang="is-IS" dirty="0"/>
              <a:t>X, y],</a:t>
            </a:r>
          </a:p>
          <a:p>
            <a:pPr marL="0" indent="0">
              <a:buNone/>
            </a:pPr>
            <a:r>
              <a:rPr lang="de-DE" dirty="0"/>
              <a:t>    </a:t>
            </a:r>
            <a:r>
              <a:rPr lang="de-DE" dirty="0" err="1" smtClean="0"/>
              <a:t>updates</a:t>
            </a:r>
            <a:r>
              <a:rPr lang="de-DE" dirty="0" smtClean="0"/>
              <a:t> </a:t>
            </a:r>
            <a:r>
              <a:rPr lang="de-DE" b="1" dirty="0" smtClean="0"/>
              <a:t>= </a:t>
            </a:r>
            <a:r>
              <a:rPr lang="de-DE" dirty="0" smtClean="0"/>
              <a:t>(</a:t>
            </a:r>
            <a:r>
              <a:rPr lang="de-DE" dirty="0"/>
              <a:t>(W2, W2 </a:t>
            </a:r>
            <a:r>
              <a:rPr lang="de-DE" b="1" dirty="0"/>
              <a:t>-</a:t>
            </a:r>
            <a:r>
              <a:rPr lang="de-DE" dirty="0"/>
              <a:t> </a:t>
            </a:r>
            <a:r>
              <a:rPr lang="de-DE" dirty="0" err="1"/>
              <a:t>epsilon</a:t>
            </a:r>
            <a:r>
              <a:rPr lang="de-DE" dirty="0"/>
              <a:t> </a:t>
            </a:r>
            <a:r>
              <a:rPr lang="de-DE" b="1" dirty="0"/>
              <a:t>*</a:t>
            </a:r>
            <a:r>
              <a:rPr lang="de-DE" dirty="0"/>
              <a:t> dW2),</a:t>
            </a:r>
          </a:p>
          <a:p>
            <a:pPr marL="0" indent="0">
              <a:buNone/>
            </a:pPr>
            <a:r>
              <a:rPr lang="is-IS" dirty="0"/>
              <a:t>            </a:t>
            </a:r>
            <a:r>
              <a:rPr lang="is-IS" dirty="0" smtClean="0"/>
              <a:t>         </a:t>
            </a:r>
            <a:r>
              <a:rPr lang="is-IS" dirty="0"/>
              <a:t> (W1, W1 </a:t>
            </a:r>
            <a:r>
              <a:rPr lang="is-IS" b="1" dirty="0"/>
              <a:t>-</a:t>
            </a:r>
            <a:r>
              <a:rPr lang="is-IS" dirty="0"/>
              <a:t> epsilon </a:t>
            </a:r>
            <a:r>
              <a:rPr lang="is-IS" b="1" dirty="0"/>
              <a:t>*</a:t>
            </a:r>
            <a:r>
              <a:rPr lang="is-IS" dirty="0"/>
              <a:t> dW1),</a:t>
            </a:r>
          </a:p>
          <a:p>
            <a:pPr marL="0" indent="0">
              <a:buNone/>
            </a:pPr>
            <a:r>
              <a:rPr lang="is-IS" dirty="0"/>
              <a:t>            </a:t>
            </a:r>
            <a:r>
              <a:rPr lang="is-IS" dirty="0" smtClean="0"/>
              <a:t>         </a:t>
            </a:r>
            <a:r>
              <a:rPr lang="is-IS" dirty="0"/>
              <a:t> (b2, b2 </a:t>
            </a:r>
            <a:r>
              <a:rPr lang="is-IS" b="1" dirty="0"/>
              <a:t>-</a:t>
            </a:r>
            <a:r>
              <a:rPr lang="is-IS" dirty="0"/>
              <a:t> epsilon </a:t>
            </a:r>
            <a:r>
              <a:rPr lang="is-IS" b="1" dirty="0"/>
              <a:t>*</a:t>
            </a:r>
            <a:r>
              <a:rPr lang="is-IS" dirty="0"/>
              <a:t> db2),</a:t>
            </a:r>
          </a:p>
          <a:p>
            <a:pPr marL="0" indent="0">
              <a:buNone/>
            </a:pPr>
            <a:r>
              <a:rPr lang="is-IS" dirty="0"/>
              <a:t>             </a:t>
            </a:r>
            <a:r>
              <a:rPr lang="is-IS" dirty="0" smtClean="0"/>
              <a:t>         (</a:t>
            </a:r>
            <a:r>
              <a:rPr lang="is-IS" dirty="0"/>
              <a:t>b1, b1 </a:t>
            </a:r>
            <a:r>
              <a:rPr lang="is-IS" b="1" dirty="0"/>
              <a:t>-</a:t>
            </a:r>
            <a:r>
              <a:rPr lang="is-IS" dirty="0"/>
              <a:t> epsilon </a:t>
            </a:r>
            <a:r>
              <a:rPr lang="is-IS" b="1" dirty="0"/>
              <a:t>*</a:t>
            </a:r>
            <a:r>
              <a:rPr lang="is-IS" dirty="0"/>
              <a:t> db1)))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91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914400" y="919704"/>
            <a:ext cx="358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n-US" sz="4000" dirty="0" smtClean="0"/>
              <a:t>Deep Network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1066800" y="505584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47800" y="414144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6000" y="414144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43200" y="337944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05000" y="505584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43200" y="505584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81400" y="505584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24200" y="414144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16600" y="3489374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76800" y="3489374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09800" y="177924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828800" y="337944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56400" y="3489374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96200" y="3489374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48400" y="2041574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70800" y="2803574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59600" y="2803574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48400" y="2803574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37200" y="2803574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382000" y="2803574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828800" y="261744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743200" y="261744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26000" y="2803574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114800" y="2803574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419600" y="421764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Shallow (2 layer) networks need a lot more hidden layer nodes to compensate for lack of expressivity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62000" y="574603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 deep network, high levels can express combinations between  features learned at lower levels</a:t>
            </a:r>
          </a:p>
          <a:p>
            <a:endParaRPr lang="en-US" dirty="0"/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4876800" y="908720"/>
            <a:ext cx="403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n-US" sz="4000" dirty="0" smtClean="0"/>
              <a:t>Shallow Network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7311414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8625"/>
            <a:ext cx="8458200" cy="48355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# Gradient descent. For each batch...</a:t>
            </a:r>
          </a:p>
          <a:p>
            <a:pPr marL="0" indent="0">
              <a:buNone/>
            </a:pP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/>
              <a:t>in</a:t>
            </a:r>
            <a:r>
              <a:rPr lang="en-US" dirty="0"/>
              <a:t> </a:t>
            </a:r>
            <a:r>
              <a:rPr lang="en-US" dirty="0" err="1"/>
              <a:t>xrange</a:t>
            </a:r>
            <a:r>
              <a:rPr lang="en-US" dirty="0"/>
              <a:t>(0, </a:t>
            </a:r>
            <a:r>
              <a:rPr lang="en-US" dirty="0" smtClean="0"/>
              <a:t>epochs)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   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# updates parameters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W2, b2, W1 and b1!</a:t>
            </a:r>
          </a:p>
          <a:p>
            <a:pPr marL="0" indent="0">
              <a:buNone/>
            </a:pPr>
            <a:r>
              <a:rPr lang="en-US" dirty="0"/>
              <a:t>   </a:t>
            </a:r>
            <a:r>
              <a:rPr lang="en-US" dirty="0" err="1" smtClean="0"/>
              <a:t>gradient_step</a:t>
            </a:r>
            <a:r>
              <a:rPr lang="en-US" dirty="0"/>
              <a:t>(</a:t>
            </a:r>
            <a:r>
              <a:rPr lang="en-US" dirty="0" err="1"/>
              <a:t>train_X</a:t>
            </a:r>
            <a:r>
              <a:rPr lang="en-US" dirty="0"/>
              <a:t>, </a:t>
            </a:r>
            <a:r>
              <a:rPr lang="en-US" dirty="0" err="1"/>
              <a:t>train_y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947969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DeepNL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 with Eigen</a:t>
            </a:r>
          </a:p>
          <a:p>
            <a:r>
              <a:rPr lang="en-US" dirty="0" smtClean="0"/>
              <a:t>Wrapper for Python, Java, PHP automatically generated with SWIG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9365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TensorFlow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 core code using Eigen</a:t>
            </a:r>
          </a:p>
          <a:p>
            <a:r>
              <a:rPr lang="en-US" dirty="0" smtClean="0"/>
              <a:t>Eigen template </a:t>
            </a:r>
            <a:r>
              <a:rPr lang="en-US" dirty="0" err="1" smtClean="0"/>
              <a:t>metaprogramming</a:t>
            </a:r>
            <a:r>
              <a:rPr lang="en-US" dirty="0" smtClean="0"/>
              <a:t> linear </a:t>
            </a:r>
            <a:r>
              <a:rPr lang="en-US" dirty="0" err="1" smtClean="0"/>
              <a:t>albegra</a:t>
            </a:r>
            <a:r>
              <a:rPr lang="en-US" dirty="0" smtClean="0"/>
              <a:t> generates code for CPU or GPU</a:t>
            </a:r>
          </a:p>
          <a:p>
            <a:r>
              <a:rPr lang="en-US" dirty="0" smtClean="0"/>
              <a:t>Build architecture as dataflow graphs:</a:t>
            </a:r>
          </a:p>
          <a:p>
            <a:pPr lvl="1"/>
            <a:r>
              <a:rPr lang="en-US" dirty="0"/>
              <a:t>Nodes </a:t>
            </a:r>
            <a:r>
              <a:rPr lang="en-US" dirty="0" smtClean="0"/>
              <a:t>implement </a:t>
            </a:r>
            <a:r>
              <a:rPr lang="en-US" dirty="0"/>
              <a:t>mathematical operations, </a:t>
            </a:r>
            <a:r>
              <a:rPr lang="en-US" dirty="0" smtClean="0"/>
              <a:t>or data feed or variables</a:t>
            </a:r>
          </a:p>
          <a:p>
            <a:pPr lvl="1"/>
            <a:r>
              <a:rPr lang="en-US" dirty="0"/>
              <a:t>Nodes are assigned to computational devices and execute asynchronously and in parallel </a:t>
            </a:r>
            <a:endParaRPr lang="en-US" dirty="0" smtClean="0"/>
          </a:p>
          <a:p>
            <a:pPr lvl="1"/>
            <a:r>
              <a:rPr lang="en-US" dirty="0" smtClean="0"/>
              <a:t>Edges carry tensor data between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7228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Gradient based machine learning algorithms </a:t>
            </a:r>
          </a:p>
          <a:p>
            <a:r>
              <a:rPr lang="en-US" dirty="0"/>
              <a:t>A</a:t>
            </a:r>
            <a:r>
              <a:rPr lang="en-US" dirty="0" smtClean="0"/>
              <a:t>utomatic differentiation</a:t>
            </a:r>
          </a:p>
          <a:p>
            <a:r>
              <a:rPr lang="en-US" dirty="0"/>
              <a:t>D</a:t>
            </a:r>
            <a:r>
              <a:rPr lang="en-US" dirty="0" smtClean="0"/>
              <a:t>efine </a:t>
            </a:r>
            <a:r>
              <a:rPr lang="en-US" dirty="0"/>
              <a:t>the computational </a:t>
            </a:r>
            <a:r>
              <a:rPr lang="en-US" dirty="0" smtClean="0"/>
              <a:t>architecture, </a:t>
            </a:r>
            <a:r>
              <a:rPr lang="en-US" dirty="0"/>
              <a:t>combine that with your objective function, </a:t>
            </a:r>
            <a:r>
              <a:rPr lang="en-US" dirty="0" smtClean="0"/>
              <a:t>provide data </a:t>
            </a:r>
            <a:r>
              <a:rPr lang="en-US" dirty="0"/>
              <a:t>-- </a:t>
            </a:r>
            <a:r>
              <a:rPr lang="en-US" dirty="0" err="1"/>
              <a:t>TensorFlow</a:t>
            </a:r>
            <a:r>
              <a:rPr lang="en-US" dirty="0"/>
              <a:t> handles computing the </a:t>
            </a:r>
            <a:r>
              <a:rPr lang="en-US" dirty="0" smtClean="0"/>
              <a:t>derivatives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6224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upport </a:t>
            </a:r>
            <a:r>
              <a:rPr lang="en-US" dirty="0"/>
              <a:t>for threads, queues, and asynchronous </a:t>
            </a:r>
            <a:r>
              <a:rPr lang="en-US" dirty="0" smtClean="0"/>
              <a:t>computation</a:t>
            </a:r>
          </a:p>
          <a:p>
            <a:r>
              <a:rPr lang="en-US" dirty="0" err="1" smtClean="0"/>
              <a:t>TensorFlow</a:t>
            </a:r>
            <a:r>
              <a:rPr lang="en-US" dirty="0" smtClean="0"/>
              <a:t> allows assigning </a:t>
            </a:r>
            <a:r>
              <a:rPr lang="en-US" dirty="0"/>
              <a:t>graph to different </a:t>
            </a:r>
            <a:r>
              <a:rPr lang="en-US" dirty="0" smtClean="0"/>
              <a:t>devices (CPU or GPU)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8680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DL is having huge impacts in many areas of AI</a:t>
            </a:r>
          </a:p>
          <a:p>
            <a:r>
              <a:rPr lang="en-US" dirty="0" smtClean="0"/>
              <a:t>Ability to process Big Data with parallel hardware crucial</a:t>
            </a:r>
          </a:p>
          <a:p>
            <a:r>
              <a:rPr lang="en-US" dirty="0" smtClean="0"/>
              <a:t>Embrace or die?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21313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</a:rPr>
              <a:t>R. </a:t>
            </a:r>
            <a:r>
              <a:rPr lang="en-US" dirty="0" err="1">
                <a:effectLst/>
              </a:rPr>
              <a:t>Collobert</a:t>
            </a:r>
            <a:r>
              <a:rPr lang="en-US" dirty="0">
                <a:effectLst/>
              </a:rPr>
              <a:t> et al. 2011. Natural Language Processing (Almost) from Scratch. </a:t>
            </a:r>
            <a:r>
              <a:rPr lang="en-US" i="1" dirty="0">
                <a:effectLst/>
              </a:rPr>
              <a:t>Journal of Machine Learning Research</a:t>
            </a:r>
            <a:r>
              <a:rPr lang="en-US" dirty="0">
                <a:effectLst/>
              </a:rPr>
              <a:t>, 12, 2461–2505.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/>
              </a:rPr>
              <a:t>Q. </a:t>
            </a:r>
            <a:r>
              <a:rPr lang="en-US" dirty="0">
                <a:effectLst/>
              </a:rPr>
              <a:t>Le and </a:t>
            </a:r>
            <a:r>
              <a:rPr lang="en-US" dirty="0" smtClean="0">
                <a:effectLst/>
              </a:rPr>
              <a:t>T. </a:t>
            </a:r>
            <a:r>
              <a:rPr lang="en-US" dirty="0" err="1">
                <a:effectLst/>
              </a:rPr>
              <a:t>Mikolov</a:t>
            </a:r>
            <a:r>
              <a:rPr lang="en-US" dirty="0">
                <a:effectLst/>
              </a:rPr>
              <a:t>. 2014. Distributed Representations of Sentences and Documents. In </a:t>
            </a:r>
            <a:r>
              <a:rPr lang="en-US" i="1" dirty="0" smtClean="0">
                <a:effectLst/>
              </a:rPr>
              <a:t>Proc. </a:t>
            </a:r>
            <a:r>
              <a:rPr lang="en-US" i="1" dirty="0">
                <a:effectLst/>
              </a:rPr>
              <a:t>of the 31st International Conference on Machine Learning</a:t>
            </a:r>
            <a:r>
              <a:rPr lang="en-US" dirty="0">
                <a:effectLst/>
              </a:rPr>
              <a:t>, Beijing, China, 2014. JMLR:W&amp;CP volume 32.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effectLst/>
              </a:rPr>
              <a:t>Rémi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Lebret</a:t>
            </a:r>
            <a:r>
              <a:rPr lang="en-US" dirty="0">
                <a:effectLst/>
              </a:rPr>
              <a:t> and Ronan </a:t>
            </a:r>
            <a:r>
              <a:rPr lang="en-US" dirty="0" err="1">
                <a:effectLst/>
              </a:rPr>
              <a:t>Collobert</a:t>
            </a:r>
            <a:r>
              <a:rPr lang="en-US" dirty="0">
                <a:effectLst/>
              </a:rPr>
              <a:t>. 2013. Word </a:t>
            </a:r>
            <a:r>
              <a:rPr lang="en-US" dirty="0" err="1">
                <a:effectLst/>
              </a:rPr>
              <a:t>Embeddings</a:t>
            </a:r>
            <a:r>
              <a:rPr lang="en-US" dirty="0">
                <a:effectLst/>
              </a:rPr>
              <a:t> through </a:t>
            </a:r>
            <a:r>
              <a:rPr lang="en-US" dirty="0" err="1">
                <a:effectLst/>
              </a:rPr>
              <a:t>Hellinger</a:t>
            </a:r>
            <a:r>
              <a:rPr lang="en-US" dirty="0">
                <a:effectLst/>
              </a:rPr>
              <a:t> PCA. </a:t>
            </a:r>
            <a:r>
              <a:rPr lang="en-US" i="1" dirty="0">
                <a:effectLst/>
              </a:rPr>
              <a:t>Proc. of EACL 2013</a:t>
            </a:r>
            <a:r>
              <a:rPr lang="en-US" dirty="0">
                <a:effectLst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/>
              </a:rPr>
              <a:t>O. </a:t>
            </a:r>
            <a:r>
              <a:rPr lang="en-US" dirty="0">
                <a:effectLst/>
              </a:rPr>
              <a:t>Levy and </a:t>
            </a:r>
            <a:r>
              <a:rPr lang="en-US" dirty="0" smtClean="0">
                <a:effectLst/>
              </a:rPr>
              <a:t>Y. </a:t>
            </a:r>
            <a:r>
              <a:rPr lang="en-US" dirty="0">
                <a:effectLst/>
              </a:rPr>
              <a:t>Goldberg. 2014. Neural Word </a:t>
            </a:r>
            <a:r>
              <a:rPr lang="en-US" dirty="0" err="1">
                <a:effectLst/>
              </a:rPr>
              <a:t>Embeddings</a:t>
            </a:r>
            <a:r>
              <a:rPr lang="en-US" dirty="0">
                <a:effectLst/>
              </a:rPr>
              <a:t> as Implicit Matrix Factorization. In  </a:t>
            </a:r>
            <a:r>
              <a:rPr lang="en-US" i="1" dirty="0">
                <a:effectLst/>
              </a:rPr>
              <a:t>Advances in Neural Information Processing Systems</a:t>
            </a:r>
            <a:r>
              <a:rPr lang="en-US" dirty="0">
                <a:effectLst/>
              </a:rPr>
              <a:t> (NIPS</a:t>
            </a:r>
            <a:r>
              <a:rPr lang="en-US" dirty="0" smtClean="0">
                <a:effectLst/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/>
              </a:rPr>
              <a:t>T. </a:t>
            </a:r>
            <a:r>
              <a:rPr lang="en-US" dirty="0" err="1">
                <a:effectLst/>
              </a:rPr>
              <a:t>Mikolov</a:t>
            </a:r>
            <a:r>
              <a:rPr lang="en-US" dirty="0">
                <a:effectLst/>
              </a:rPr>
              <a:t>, </a:t>
            </a:r>
            <a:r>
              <a:rPr lang="en-US" dirty="0" smtClean="0">
                <a:effectLst/>
              </a:rPr>
              <a:t>K. </a:t>
            </a:r>
            <a:r>
              <a:rPr lang="en-US" dirty="0">
                <a:effectLst/>
              </a:rPr>
              <a:t>Chen, </a:t>
            </a:r>
            <a:r>
              <a:rPr lang="en-US" dirty="0" smtClean="0">
                <a:effectLst/>
              </a:rPr>
              <a:t>G. </a:t>
            </a:r>
            <a:r>
              <a:rPr lang="en-US" dirty="0" err="1">
                <a:effectLst/>
              </a:rPr>
              <a:t>Corrado</a:t>
            </a:r>
            <a:r>
              <a:rPr lang="en-US" dirty="0">
                <a:effectLst/>
              </a:rPr>
              <a:t>, and </a:t>
            </a:r>
            <a:r>
              <a:rPr lang="en-US" dirty="0" smtClean="0">
                <a:effectLst/>
              </a:rPr>
              <a:t>J. </a:t>
            </a:r>
            <a:r>
              <a:rPr lang="en-US" dirty="0">
                <a:effectLst/>
              </a:rPr>
              <a:t>Dean. 2013. </a:t>
            </a:r>
            <a:r>
              <a:rPr lang="en-US" dirty="0">
                <a:effectLst/>
                <a:hlinkClick r:id="rId2"/>
              </a:rPr>
              <a:t>Efficient Estimation of Word Representations in Vector Space</a:t>
            </a:r>
            <a:r>
              <a:rPr lang="en-US" dirty="0">
                <a:effectLst/>
              </a:rPr>
              <a:t>. In </a:t>
            </a:r>
            <a:r>
              <a:rPr lang="en-US" i="1" dirty="0">
                <a:effectLst/>
              </a:rPr>
              <a:t>Proceedings of Workshop at ICLR</a:t>
            </a:r>
            <a:r>
              <a:rPr lang="en-US" dirty="0">
                <a:effectLst/>
              </a:rPr>
              <a:t>, 2013</a:t>
            </a:r>
            <a:r>
              <a:rPr lang="en-US" dirty="0" smtClean="0">
                <a:effectLst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</a:rPr>
              <a:t>Tang et al. 2014. Learning Sentiment-</a:t>
            </a:r>
            <a:r>
              <a:rPr lang="en-US" dirty="0" smtClean="0">
                <a:effectLst/>
              </a:rPr>
              <a:t>Specific Word </a:t>
            </a:r>
            <a:r>
              <a:rPr lang="en-US" dirty="0">
                <a:effectLst/>
              </a:rPr>
              <a:t>Embedding for Twitter Sentiment Classification. In </a:t>
            </a:r>
            <a:r>
              <a:rPr lang="en-US" i="1" dirty="0" smtClean="0">
                <a:effectLst/>
              </a:rPr>
              <a:t>Proc. </a:t>
            </a:r>
            <a:r>
              <a:rPr lang="en-US" i="1" dirty="0">
                <a:effectLst/>
              </a:rPr>
              <a:t>of the 52nd Annual Meeting of the </a:t>
            </a:r>
            <a:r>
              <a:rPr lang="en-US" i="1" dirty="0" smtClean="0">
                <a:effectLst/>
              </a:rPr>
              <a:t>ACL</a:t>
            </a:r>
            <a:r>
              <a:rPr lang="en-US" dirty="0" smtClean="0">
                <a:effectLst/>
              </a:rPr>
              <a:t>, </a:t>
            </a:r>
            <a:r>
              <a:rPr lang="en-US" dirty="0">
                <a:effectLst/>
              </a:rPr>
              <a:t>1555–1565,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10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deep network faces the </a:t>
            </a:r>
            <a:r>
              <a:rPr lang="en-US" i="1" dirty="0" smtClean="0"/>
              <a:t>vanishing gradient problem</a:t>
            </a:r>
          </a:p>
          <a:p>
            <a:r>
              <a:rPr lang="en-US" dirty="0" smtClean="0"/>
              <a:t>Back propagation of error gradients</a:t>
            </a:r>
          </a:p>
          <a:p>
            <a:r>
              <a:rPr lang="en-US" dirty="0"/>
              <a:t>G</a:t>
            </a:r>
            <a:r>
              <a:rPr lang="en-US" dirty="0" smtClean="0"/>
              <a:t>radient tend </a:t>
            </a:r>
            <a:r>
              <a:rPr lang="en-US" dirty="0"/>
              <a:t>to get smaller </a:t>
            </a:r>
            <a:r>
              <a:rPr lang="en-US" dirty="0" smtClean="0"/>
              <a:t>moving </a:t>
            </a:r>
            <a:r>
              <a:rPr lang="en-US" dirty="0"/>
              <a:t>backward through the hidden </a:t>
            </a:r>
            <a:r>
              <a:rPr lang="en-US" dirty="0" smtClean="0"/>
              <a:t>layers</a:t>
            </a:r>
          </a:p>
          <a:p>
            <a:r>
              <a:rPr lang="en-US" dirty="0"/>
              <a:t>N</a:t>
            </a:r>
            <a:r>
              <a:rPr lang="en-US" dirty="0" smtClean="0"/>
              <a:t>eurons </a:t>
            </a:r>
            <a:r>
              <a:rPr lang="en-US" dirty="0"/>
              <a:t>in the </a:t>
            </a:r>
            <a:r>
              <a:rPr lang="en-US" dirty="0" smtClean="0"/>
              <a:t>bottom layers </a:t>
            </a:r>
            <a:r>
              <a:rPr lang="en-US" dirty="0"/>
              <a:t>learn much more </a:t>
            </a:r>
            <a:r>
              <a:rPr lang="en-US" dirty="0" smtClean="0"/>
              <a:t>slowly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68428"/>
      </p:ext>
    </p:extLst>
  </p:cSld>
  <p:clrMapOvr>
    <a:masterClrMapping/>
  </p:clrMapOvr>
</p:sld>
</file>

<file path=ppt/theme/theme1.xml><?xml version="1.0" encoding="utf-8"?>
<a:theme xmlns:a="http://schemas.openxmlformats.org/drawingml/2006/main" name="AIxIA13">
  <a:themeElements>
    <a:clrScheme name="1_AIIA00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1_AIIA00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AIIA00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IA00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IA00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AIxIA13</Template>
  <TotalTime>3015</TotalTime>
  <Words>2949</Words>
  <Application>Microsoft Office PowerPoint</Application>
  <PresentationFormat>On-screen Show (4:3)</PresentationFormat>
  <Paragraphs>751</Paragraphs>
  <Slides>86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86</vt:i4>
      </vt:variant>
    </vt:vector>
  </HeadingPairs>
  <TitlesOfParts>
    <vt:vector size="105" baseType="lpstr">
      <vt:lpstr>Malgun Gothic</vt:lpstr>
      <vt:lpstr>Arial</vt:lpstr>
      <vt:lpstr>Calibri</vt:lpstr>
      <vt:lpstr>Colonna MT</vt:lpstr>
      <vt:lpstr>Courier New</vt:lpstr>
      <vt:lpstr>Geneva</vt:lpstr>
      <vt:lpstr>Lucida Calligraphy</vt:lpstr>
      <vt:lpstr>Lucida Sans Unicode</vt:lpstr>
      <vt:lpstr>MS Mincho</vt:lpstr>
      <vt:lpstr>ＭＳ Ｐゴシック</vt:lpstr>
      <vt:lpstr>PMingLiU</vt:lpstr>
      <vt:lpstr>Symbol</vt:lpstr>
      <vt:lpstr>Times New Roman</vt:lpstr>
      <vt:lpstr>Tw Cen MT</vt:lpstr>
      <vt:lpstr>Tw Cen MT Condensed</vt:lpstr>
      <vt:lpstr>Wingdings</vt:lpstr>
      <vt:lpstr>AIxIA13</vt:lpstr>
      <vt:lpstr>Equation</vt:lpstr>
      <vt:lpstr>数式</vt:lpstr>
      <vt:lpstr>The tsunami of Deep Learning over NLP</vt:lpstr>
      <vt:lpstr>Statistical Machine Learning</vt:lpstr>
      <vt:lpstr>Supervised Statistical ML Methods</vt:lpstr>
      <vt:lpstr>Deep Learning</vt:lpstr>
      <vt:lpstr>Deep Neural Network Model</vt:lpstr>
      <vt:lpstr>More Abstract Representations</vt:lpstr>
      <vt:lpstr>Deep vs Shallow</vt:lpstr>
      <vt:lpstr>PowerPoint Presentation</vt:lpstr>
      <vt:lpstr>Problem</vt:lpstr>
      <vt:lpstr>PowerPoint Presentation</vt:lpstr>
      <vt:lpstr>Deep Learning Breakthrough: 2006</vt:lpstr>
      <vt:lpstr>Layer-wise Unsupervised Pre-training</vt:lpstr>
      <vt:lpstr>Supervised Fine Tuning</vt:lpstr>
      <vt:lpstr>State of the Art in Many Areas</vt:lpstr>
      <vt:lpstr>DL for NLP</vt:lpstr>
      <vt:lpstr>Vector Representation of Words</vt:lpstr>
      <vt:lpstr>Distributional Semantics</vt:lpstr>
      <vt:lpstr>Co-occurrence Vectors</vt:lpstr>
      <vt:lpstr>Techniques for Creating Word Embeddings</vt:lpstr>
      <vt:lpstr>Neural Network Language Model</vt:lpstr>
      <vt:lpstr>Lots of Unlabeled Data</vt:lpstr>
      <vt:lpstr>Word Embeddings</vt:lpstr>
      <vt:lpstr>Back to Co-occurrence Counts</vt:lpstr>
      <vt:lpstr>Deep Learning for NLP</vt:lpstr>
      <vt:lpstr>A Unified Deep Learning Architecture for NLP</vt:lpstr>
      <vt:lpstr>Convolutional Network</vt:lpstr>
      <vt:lpstr>Training</vt:lpstr>
      <vt:lpstr> Training</vt:lpstr>
      <vt:lpstr>Sequence Taggers</vt:lpstr>
      <vt:lpstr>POS Tagging</vt:lpstr>
      <vt:lpstr>NER Tagging</vt:lpstr>
      <vt:lpstr>Results</vt:lpstr>
      <vt:lpstr>Applications</vt:lpstr>
      <vt:lpstr>Multitask learning</vt:lpstr>
      <vt:lpstr>Question?</vt:lpstr>
      <vt:lpstr>Question</vt:lpstr>
      <vt:lpstr>The tsunami</vt:lpstr>
      <vt:lpstr>Companies Involvement</vt:lpstr>
      <vt:lpstr>Manning is not worried</vt:lpstr>
      <vt:lpstr>Manning remarks</vt:lpstr>
      <vt:lpstr>But…</vt:lpstr>
      <vt:lpstr>Biological Inspiration</vt:lpstr>
      <vt:lpstr>Dependency Parser</vt:lpstr>
      <vt:lpstr>DeSR (Dependency Shift Reduce)</vt:lpstr>
      <vt:lpstr>Transition-based Shift-Reduce Parsing</vt:lpstr>
      <vt:lpstr>PowerPoint Presentation</vt:lpstr>
      <vt:lpstr>Code Base</vt:lpstr>
      <vt:lpstr>Limits of Word Embeddings</vt:lpstr>
      <vt:lpstr>Discriminative Word Embeddings</vt:lpstr>
      <vt:lpstr>Semeval 2015 Sentiment on Tweets</vt:lpstr>
      <vt:lpstr>Social Sensing</vt:lpstr>
      <vt:lpstr>Context Aware Word Embeddings</vt:lpstr>
      <vt:lpstr>Recurrent Neural Network</vt:lpstr>
      <vt:lpstr>DL Applications</vt:lpstr>
      <vt:lpstr>Machine Translation</vt:lpstr>
      <vt:lpstr>Image Captioning</vt:lpstr>
      <vt:lpstr>PowerPoint Presentation</vt:lpstr>
      <vt:lpstr>Sentence Compression</vt:lpstr>
      <vt:lpstr>Examples</vt:lpstr>
      <vt:lpstr>Natural Language Inference</vt:lpstr>
      <vt:lpstr>Question Answering</vt:lpstr>
      <vt:lpstr>Reasoning in Question Answering</vt:lpstr>
      <vt:lpstr>Motivations</vt:lpstr>
      <vt:lpstr>Episodes</vt:lpstr>
      <vt:lpstr>Tasks</vt:lpstr>
      <vt:lpstr>Dynamic Memory Network</vt:lpstr>
      <vt:lpstr>Neural Reasoner</vt:lpstr>
      <vt:lpstr>Architecture</vt:lpstr>
      <vt:lpstr>Results</vt:lpstr>
      <vt:lpstr>Text Understanding from Scratch</vt:lpstr>
      <vt:lpstr>Quiz Bowl Competition</vt:lpstr>
      <vt:lpstr>QANTA vs Ken Jennings</vt:lpstr>
      <vt:lpstr>More examples</vt:lpstr>
      <vt:lpstr>DL Libraries</vt:lpstr>
      <vt:lpstr>Caffe</vt:lpstr>
      <vt:lpstr>Theano</vt:lpstr>
      <vt:lpstr>Example</vt:lpstr>
      <vt:lpstr>2-layer Neural Network</vt:lpstr>
      <vt:lpstr>Gradient Descent</vt:lpstr>
      <vt:lpstr>Training loop</vt:lpstr>
      <vt:lpstr>DeepNL</vt:lpstr>
      <vt:lpstr>TensorFlow</vt:lpstr>
      <vt:lpstr>Training</vt:lpstr>
      <vt:lpstr>Performance</vt:lpstr>
      <vt:lpstr>Conclusions</vt:lpstr>
      <vt:lpstr>References</vt:lpstr>
    </vt:vector>
  </TitlesOfParts>
  <Company>Computer Science - University of Pisa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L’età della parola</dc:title>
  <dc:creator>Giuseppe Attardi</dc:creator>
  <cp:lastModifiedBy>Giuseppe Attardi</cp:lastModifiedBy>
  <cp:revision>176</cp:revision>
  <dcterms:created xsi:type="dcterms:W3CDTF">2015-02-24T00:33:19Z</dcterms:created>
  <dcterms:modified xsi:type="dcterms:W3CDTF">2015-12-15T18:01:30Z</dcterms:modified>
</cp:coreProperties>
</file>