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4" r:id="rId6"/>
    <p:sldId id="261" r:id="rId7"/>
    <p:sldId id="267" r:id="rId8"/>
    <p:sldId id="265" r:id="rId9"/>
    <p:sldId id="266" r:id="rId10"/>
    <p:sldId id="260" r:id="rId11"/>
    <p:sldId id="270" r:id="rId12"/>
    <p:sldId id="268" r:id="rId13"/>
    <p:sldId id="263" r:id="rId14"/>
    <p:sldId id="262" r:id="rId15"/>
    <p:sldId id="273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94" d="100"/>
          <a:sy n="94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5C673-2C03-4D58-AFB0-6CEEDDD6261B}" type="datetimeFigureOut">
              <a:rPr lang="it-IT" smtClean="0"/>
              <a:pPr/>
              <a:t>26/10/2011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59B20-A8B4-4178-9FFD-9B3D1F8971D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475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E2D3-E9B8-4DE3-B3ED-3B8FFE11BCF8}" type="datetimeFigureOut">
              <a:rPr lang="it-IT" smtClean="0"/>
              <a:pPr/>
              <a:t>26/10/2011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B407-F5B2-4746-8956-73D3899F0F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E2D3-E9B8-4DE3-B3ED-3B8FFE11BCF8}" type="datetimeFigureOut">
              <a:rPr lang="it-IT" smtClean="0"/>
              <a:pPr/>
              <a:t>26/10/2011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B407-F5B2-4746-8956-73D3899F0F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E2D3-E9B8-4DE3-B3ED-3B8FFE11BCF8}" type="datetimeFigureOut">
              <a:rPr lang="it-IT" smtClean="0"/>
              <a:pPr/>
              <a:t>26/10/2011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B407-F5B2-4746-8956-73D3899F0F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E2D3-E9B8-4DE3-B3ED-3B8FFE11BCF8}" type="datetimeFigureOut">
              <a:rPr lang="it-IT" smtClean="0"/>
              <a:pPr/>
              <a:t>26/10/2011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B407-F5B2-4746-8956-73D3899F0F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E2D3-E9B8-4DE3-B3ED-3B8FFE11BCF8}" type="datetimeFigureOut">
              <a:rPr lang="it-IT" smtClean="0"/>
              <a:pPr/>
              <a:t>26/10/2011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B407-F5B2-4746-8956-73D3899F0F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E2D3-E9B8-4DE3-B3ED-3B8FFE11BCF8}" type="datetimeFigureOut">
              <a:rPr lang="it-IT" smtClean="0"/>
              <a:pPr/>
              <a:t>26/10/2011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B407-F5B2-4746-8956-73D3899F0F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E2D3-E9B8-4DE3-B3ED-3B8FFE11BCF8}" type="datetimeFigureOut">
              <a:rPr lang="it-IT" smtClean="0"/>
              <a:pPr/>
              <a:t>26/10/2011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B407-F5B2-4746-8956-73D3899F0F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E2D3-E9B8-4DE3-B3ED-3B8FFE11BCF8}" type="datetimeFigureOut">
              <a:rPr lang="it-IT" smtClean="0"/>
              <a:pPr/>
              <a:t>26/10/2011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B407-F5B2-4746-8956-73D3899F0F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E2D3-E9B8-4DE3-B3ED-3B8FFE11BCF8}" type="datetimeFigureOut">
              <a:rPr lang="it-IT" smtClean="0"/>
              <a:pPr/>
              <a:t>26/10/2011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B407-F5B2-4746-8956-73D3899F0F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E2D3-E9B8-4DE3-B3ED-3B8FFE11BCF8}" type="datetimeFigureOut">
              <a:rPr lang="it-IT" smtClean="0"/>
              <a:pPr/>
              <a:t>26/10/2011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B407-F5B2-4746-8956-73D3899F0F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E2D3-E9B8-4DE3-B3ED-3B8FFE11BCF8}" type="datetimeFigureOut">
              <a:rPr lang="it-IT" smtClean="0"/>
              <a:pPr/>
              <a:t>26/10/2011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B407-F5B2-4746-8956-73D3899F0F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131762"/>
            <a:ext cx="8229600" cy="868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42984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7E2D3-E9B8-4DE3-B3ED-3B8FFE11BCF8}" type="datetimeFigureOut">
              <a:rPr lang="it-IT" smtClean="0"/>
              <a:pPr/>
              <a:t>26/10/2011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500834"/>
            <a:ext cx="2895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B407-F5B2-4746-8956-73D3899F0F5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000" b="1" dirty="0" err="1" smtClean="0"/>
              <a:t>Lucene</a:t>
            </a:r>
            <a:r>
              <a:rPr lang="it-IT" sz="6000" b="1" dirty="0" smtClean="0"/>
              <a:t> in </a:t>
            </a:r>
            <a:r>
              <a:rPr lang="it-IT" sz="6000" b="1" dirty="0" err="1" smtClean="0"/>
              <a:t>action</a:t>
            </a:r>
            <a:endParaRPr lang="it-IT" sz="6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86072"/>
          </a:xfrm>
        </p:spPr>
        <p:txBody>
          <a:bodyPr>
            <a:normAutofit/>
          </a:bodyPr>
          <a:lstStyle/>
          <a:p>
            <a:r>
              <a:rPr lang="it-IT" dirty="0" smtClean="0"/>
              <a:t>Information </a:t>
            </a:r>
            <a:r>
              <a:rPr lang="it-IT" dirty="0" err="1" smtClean="0"/>
              <a:t>Retrieval</a:t>
            </a:r>
            <a:endParaRPr lang="it-IT" dirty="0" smtClean="0"/>
          </a:p>
          <a:p>
            <a:r>
              <a:rPr lang="it-IT" dirty="0" smtClean="0"/>
              <a:t>A.A. 2011-12</a:t>
            </a:r>
          </a:p>
          <a:p>
            <a:endParaRPr lang="it-IT" dirty="0"/>
          </a:p>
          <a:p>
            <a:r>
              <a:rPr lang="it-IT" sz="2400" dirty="0" smtClean="0"/>
              <a:t>P. </a:t>
            </a:r>
            <a:r>
              <a:rPr lang="it-IT" sz="2400" dirty="0" err="1" smtClean="0"/>
              <a:t>Ferragina</a:t>
            </a:r>
            <a:endParaRPr lang="it-IT" sz="2400" dirty="0" smtClean="0"/>
          </a:p>
          <a:p>
            <a:r>
              <a:rPr lang="it-IT" sz="2400" dirty="0" smtClean="0"/>
              <a:t>– Dipartimento di Informatica, </a:t>
            </a:r>
            <a:r>
              <a:rPr lang="it-IT" sz="2400" dirty="0" err="1" smtClean="0"/>
              <a:t>University</a:t>
            </a:r>
            <a:r>
              <a:rPr lang="it-IT" sz="2400" dirty="0" smtClean="0"/>
              <a:t> of Pisa –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Field</a:t>
            </a:r>
            <a:r>
              <a:rPr lang="it-IT" dirty="0" smtClean="0"/>
              <a:t> </a:t>
            </a:r>
            <a:r>
              <a:rPr lang="it-IT" dirty="0" err="1" smtClean="0"/>
              <a:t>Options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Field.Stored</a:t>
            </a:r>
            <a:endParaRPr lang="it-IT" dirty="0" smtClean="0"/>
          </a:p>
          <a:p>
            <a:pPr lvl="1"/>
            <a:r>
              <a:rPr lang="it-IT" dirty="0" smtClean="0"/>
              <a:t>YES, NO</a:t>
            </a:r>
          </a:p>
          <a:p>
            <a:r>
              <a:rPr lang="it-IT" dirty="0" err="1" smtClean="0"/>
              <a:t>Field.Index</a:t>
            </a:r>
            <a:endParaRPr lang="it-IT" dirty="0" smtClean="0"/>
          </a:p>
          <a:p>
            <a:pPr lvl="1"/>
            <a:r>
              <a:rPr lang="it-IT" dirty="0" smtClean="0"/>
              <a:t>ANALYZED, </a:t>
            </a:r>
            <a:r>
              <a:rPr lang="it-IT" dirty="0" err="1" smtClean="0"/>
              <a:t>NOT_ANALYZED</a:t>
            </a:r>
            <a:r>
              <a:rPr lang="it-IT" dirty="0" smtClean="0"/>
              <a:t>, NO</a:t>
            </a:r>
          </a:p>
          <a:p>
            <a:r>
              <a:rPr lang="it-IT" dirty="0" err="1" smtClean="0"/>
              <a:t>Field.TermVector</a:t>
            </a:r>
            <a:endParaRPr lang="it-IT" dirty="0" smtClean="0"/>
          </a:p>
          <a:p>
            <a:pPr lvl="1"/>
            <a:r>
              <a:rPr lang="it-IT" dirty="0" smtClean="0"/>
              <a:t>NO, YES (POSITION and/or OFFSETS)</a:t>
            </a:r>
          </a:p>
          <a:p>
            <a:pPr lvl="1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Analysis</a:t>
            </a:r>
            <a:r>
              <a:rPr lang="it-IT" dirty="0" smtClean="0"/>
              <a:t> </a:t>
            </a:r>
            <a:r>
              <a:rPr lang="it-IT" dirty="0" err="1" smtClean="0"/>
              <a:t>tips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PerFieldAnalyzerWrapper</a:t>
            </a:r>
            <a:endParaRPr lang="it-IT" dirty="0" smtClean="0"/>
          </a:p>
          <a:p>
            <a:pPr lvl="1"/>
            <a:r>
              <a:rPr lang="it-IT" dirty="0" smtClean="0"/>
              <a:t>Don’t </a:t>
            </a:r>
            <a:r>
              <a:rPr lang="it-IT" dirty="0" err="1" smtClean="0"/>
              <a:t>analyze</a:t>
            </a:r>
            <a:r>
              <a:rPr lang="it-IT" dirty="0" smtClean="0"/>
              <a:t> keyword </a:t>
            </a:r>
            <a:r>
              <a:rPr lang="it-IT" dirty="0" err="1" smtClean="0"/>
              <a:t>fields</a:t>
            </a:r>
            <a:endParaRPr lang="it-IT" dirty="0" smtClean="0"/>
          </a:p>
          <a:p>
            <a:pPr lvl="1"/>
            <a:r>
              <a:rPr lang="it-IT" dirty="0" err="1" smtClean="0"/>
              <a:t>Store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needed</a:t>
            </a:r>
            <a:r>
              <a:rPr lang="it-IT" dirty="0" smtClean="0"/>
              <a:t> data</a:t>
            </a:r>
          </a:p>
          <a:p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NumberUtils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numbers</a:t>
            </a:r>
            <a:endParaRPr lang="it-IT" dirty="0" smtClean="0"/>
          </a:p>
          <a:p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field</a:t>
            </a:r>
            <a:r>
              <a:rPr lang="it-IT" dirty="0" smtClean="0"/>
              <a:t> more </a:t>
            </a:r>
            <a:r>
              <a:rPr lang="it-IT" dirty="0" err="1" smtClean="0"/>
              <a:t>than</a:t>
            </a:r>
            <a:r>
              <a:rPr lang="it-IT" dirty="0" smtClean="0"/>
              <a:t> once, </a:t>
            </a:r>
            <a:r>
              <a:rPr lang="it-IT" dirty="0" err="1" smtClean="0"/>
              <a:t>analyze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differently</a:t>
            </a:r>
            <a:endParaRPr lang="it-IT" dirty="0" smtClean="0"/>
          </a:p>
          <a:p>
            <a:pPr lvl="1"/>
            <a:r>
              <a:rPr lang="it-IT" dirty="0" err="1" smtClean="0"/>
              <a:t>Boost</a:t>
            </a:r>
            <a:r>
              <a:rPr lang="it-IT" dirty="0" smtClean="0"/>
              <a:t> </a:t>
            </a:r>
            <a:r>
              <a:rPr lang="it-IT" dirty="0" err="1" smtClean="0"/>
              <a:t>exact</a:t>
            </a:r>
            <a:r>
              <a:rPr lang="it-IT" dirty="0" smtClean="0"/>
              <a:t> case/</a:t>
            </a:r>
            <a:r>
              <a:rPr lang="it-IT" dirty="0" err="1" smtClean="0"/>
              <a:t>stem</a:t>
            </a:r>
            <a:r>
              <a:rPr lang="it-IT" dirty="0" smtClean="0"/>
              <a:t> </a:t>
            </a:r>
            <a:r>
              <a:rPr lang="it-IT" dirty="0" err="1" smtClean="0"/>
              <a:t>matches</a:t>
            </a:r>
            <a:endParaRPr lang="it-IT" dirty="0" smtClean="0"/>
          </a:p>
          <a:p>
            <a:pPr lvl="1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Searching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//Best 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practice</a:t>
            </a: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reusable</a:t>
            </a: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singleton of 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IndexSearcher</a:t>
            </a: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!</a:t>
            </a:r>
          </a:p>
          <a:p>
            <a:pPr>
              <a:buNone/>
            </a:pP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IndexSearcher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 s =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IndexSearcher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(directory);</a:t>
            </a:r>
          </a:p>
          <a:p>
            <a:pPr>
              <a:buNone/>
            </a:pP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Build</a:t>
            </a: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the 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query</a:t>
            </a: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from</a:t>
            </a: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the input 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string</a:t>
            </a:r>
            <a:endParaRPr lang="it-IT" sz="2400" b="1" dirty="0" smtClean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QueryParser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queryParser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 =</a:t>
            </a:r>
            <a:br>
              <a:rPr lang="it-IT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QueryParser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(“body”,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analyzer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Query q =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queryParser.parse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title:Jaguar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>
              <a:buNone/>
            </a:pP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//Do 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search</a:t>
            </a:r>
            <a:endParaRPr lang="it-IT" sz="2400" b="1" dirty="0" smtClean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TopDocs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hits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s.search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(q,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maxResults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Results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: ”+hits.totalHits);</a:t>
            </a:r>
          </a:p>
          <a:p>
            <a:pPr>
              <a:buNone/>
            </a:pP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//Scroll 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all</a:t>
            </a: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retrieved</a:t>
            </a: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docs</a:t>
            </a:r>
            <a:endParaRPr lang="it-IT" sz="2400" b="1" dirty="0" smtClean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ScoreDoc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 hit :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hits.scoreDocs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 doc =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s.doc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hit.doc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doc.get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id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”) + “ – ” +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doc.get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title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”) +</a:t>
            </a:r>
          </a:p>
          <a:p>
            <a:pPr>
              <a:buNone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	“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Relevance=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” +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hit.score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s 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is</a:t>
            </a: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not</a:t>
            </a:r>
            <a:r>
              <a:rPr lang="it-IT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a singleton…</a:t>
            </a:r>
          </a:p>
          <a:p>
            <a:pPr>
              <a:buNone/>
            </a:pP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s.close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it-IT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Building the </a:t>
            </a:r>
            <a:r>
              <a:rPr lang="it-IT" dirty="0" err="1" smtClean="0"/>
              <a:t>Query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Built-in</a:t>
            </a:r>
            <a:r>
              <a:rPr lang="it-IT" dirty="0" smtClean="0"/>
              <a:t> </a:t>
            </a:r>
            <a:r>
              <a:rPr lang="it-IT" dirty="0" err="1" smtClean="0"/>
              <a:t>QueryParser</a:t>
            </a:r>
            <a:endParaRPr lang="it-IT" dirty="0"/>
          </a:p>
          <a:p>
            <a:pPr lvl="1"/>
            <a:r>
              <a:rPr lang="it-IT" dirty="0" err="1" smtClean="0"/>
              <a:t>does</a:t>
            </a:r>
            <a:r>
              <a:rPr lang="it-IT" dirty="0" smtClean="0"/>
              <a:t> text </a:t>
            </a:r>
            <a:r>
              <a:rPr lang="it-IT" dirty="0" err="1" smtClean="0"/>
              <a:t>analysis</a:t>
            </a:r>
            <a:r>
              <a:rPr lang="it-IT" dirty="0" smtClean="0"/>
              <a:t> and </a:t>
            </a:r>
            <a:r>
              <a:rPr lang="it-IT" dirty="0" err="1" smtClean="0"/>
              <a:t>builds</a:t>
            </a:r>
            <a:r>
              <a:rPr lang="it-IT" dirty="0" smtClean="0"/>
              <a:t> the </a:t>
            </a:r>
            <a:r>
              <a:rPr lang="it-IT" dirty="0" err="1" smtClean="0"/>
              <a:t>Query</a:t>
            </a:r>
            <a:r>
              <a:rPr lang="it-IT" dirty="0" smtClean="0"/>
              <a:t> </a:t>
            </a:r>
            <a:r>
              <a:rPr lang="it-IT" dirty="0" err="1" smtClean="0"/>
              <a:t>object</a:t>
            </a:r>
            <a:endParaRPr lang="it-IT" dirty="0" smtClean="0"/>
          </a:p>
          <a:p>
            <a:pPr lvl="1"/>
            <a:r>
              <a:rPr lang="it-IT" dirty="0" err="1" smtClean="0"/>
              <a:t>good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human</a:t>
            </a:r>
            <a:r>
              <a:rPr lang="it-IT" dirty="0" smtClean="0"/>
              <a:t> input, </a:t>
            </a:r>
            <a:r>
              <a:rPr lang="it-IT" dirty="0" err="1" smtClean="0"/>
              <a:t>debugging</a:t>
            </a:r>
            <a:endParaRPr lang="it-IT" dirty="0" smtClean="0"/>
          </a:p>
          <a:p>
            <a:pPr lvl="1"/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query</a:t>
            </a:r>
            <a:r>
              <a:rPr lang="it-IT" dirty="0" smtClean="0"/>
              <a:t> </a:t>
            </a:r>
            <a:r>
              <a:rPr lang="it-IT" dirty="0" err="1" smtClean="0"/>
              <a:t>types</a:t>
            </a:r>
            <a:r>
              <a:rPr lang="it-IT" dirty="0" smtClean="0"/>
              <a:t> </a:t>
            </a:r>
            <a:r>
              <a:rPr lang="it-IT" dirty="0" err="1" smtClean="0"/>
              <a:t>supported</a:t>
            </a:r>
            <a:endParaRPr lang="it-IT" dirty="0" smtClean="0"/>
          </a:p>
          <a:p>
            <a:pPr lvl="1"/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syntax</a:t>
            </a:r>
            <a:r>
              <a:rPr lang="it-IT" dirty="0" smtClean="0"/>
              <a:t>: 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JavaDoc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QueryParser</a:t>
            </a:r>
            <a:endParaRPr lang="it-IT" dirty="0" smtClean="0"/>
          </a:p>
          <a:p>
            <a:r>
              <a:rPr lang="it-IT" dirty="0" err="1" smtClean="0"/>
              <a:t>Programmatic</a:t>
            </a:r>
            <a:r>
              <a:rPr lang="it-IT" dirty="0" smtClean="0"/>
              <a:t> </a:t>
            </a:r>
            <a:r>
              <a:rPr lang="it-IT" dirty="0" err="1" smtClean="0"/>
              <a:t>query</a:t>
            </a:r>
            <a:r>
              <a:rPr lang="it-IT" dirty="0" smtClean="0"/>
              <a:t> building</a:t>
            </a:r>
          </a:p>
          <a:p>
            <a:pPr lvl="1">
              <a:buNone/>
            </a:pPr>
            <a:r>
              <a:rPr lang="it-IT" dirty="0" smtClean="0">
                <a:cs typeface="Courier New" pitchFamily="49" charset="0"/>
              </a:rPr>
              <a:t>e.g.: 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Query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 q =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TermQuery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br>
              <a:rPr lang="it-IT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Term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title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”, “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jaguar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”));</a:t>
            </a:r>
            <a:endParaRPr lang="it-IT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it-IT" dirty="0" err="1"/>
              <a:t>m</a:t>
            </a:r>
            <a:r>
              <a:rPr lang="it-IT" dirty="0" err="1" smtClean="0"/>
              <a:t>any</a:t>
            </a:r>
            <a:r>
              <a:rPr lang="it-IT" dirty="0" smtClean="0"/>
              <a:t> </a:t>
            </a:r>
            <a:r>
              <a:rPr lang="it-IT" dirty="0" err="1" smtClean="0"/>
              <a:t>types</a:t>
            </a:r>
            <a:r>
              <a:rPr lang="it-IT" dirty="0" smtClean="0"/>
              <a:t>: </a:t>
            </a:r>
            <a:r>
              <a:rPr lang="it-IT" dirty="0" err="1" smtClean="0"/>
              <a:t>Boolean</a:t>
            </a:r>
            <a:r>
              <a:rPr lang="it-IT" dirty="0" smtClean="0"/>
              <a:t>, </a:t>
            </a:r>
            <a:r>
              <a:rPr lang="it-IT" dirty="0" err="1" smtClean="0"/>
              <a:t>Term</a:t>
            </a:r>
            <a:r>
              <a:rPr lang="it-IT" dirty="0" smtClean="0"/>
              <a:t>, </a:t>
            </a:r>
            <a:r>
              <a:rPr lang="it-IT" dirty="0" err="1" smtClean="0"/>
              <a:t>Phrase</a:t>
            </a:r>
            <a:r>
              <a:rPr lang="it-IT" dirty="0" smtClean="0"/>
              <a:t>, </a:t>
            </a:r>
            <a:r>
              <a:rPr lang="it-IT" dirty="0" err="1" smtClean="0"/>
              <a:t>SpanNear</a:t>
            </a:r>
            <a:r>
              <a:rPr lang="it-IT" dirty="0" smtClean="0"/>
              <a:t>, … </a:t>
            </a:r>
          </a:p>
          <a:p>
            <a:pPr lvl="1"/>
            <a:r>
              <a:rPr lang="it-IT" dirty="0"/>
              <a:t>n</a:t>
            </a:r>
            <a:r>
              <a:rPr lang="it-IT" dirty="0" smtClean="0"/>
              <a:t>o text </a:t>
            </a:r>
            <a:r>
              <a:rPr lang="it-IT" dirty="0" err="1" smtClean="0"/>
              <a:t>analysis</a:t>
            </a:r>
            <a:r>
              <a:rPr lang="it-IT" dirty="0" smtClean="0"/>
              <a:t>!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Scoring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/>
              <a:t>Lucene</a:t>
            </a:r>
            <a:r>
              <a:rPr lang="it-IT" dirty="0" smtClean="0"/>
              <a:t> = </a:t>
            </a:r>
            <a:br>
              <a:rPr lang="it-IT" dirty="0" smtClean="0"/>
            </a:br>
            <a:r>
              <a:rPr lang="it-IT" dirty="0" smtClean="0"/>
              <a:t>	</a:t>
            </a:r>
            <a:r>
              <a:rPr lang="it-IT" dirty="0" err="1" smtClean="0"/>
              <a:t>Boolean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r>
              <a:rPr lang="it-IT" dirty="0" smtClean="0"/>
              <a:t> + </a:t>
            </a:r>
            <a:r>
              <a:rPr lang="it-IT" dirty="0" err="1" smtClean="0"/>
              <a:t>Vector</a:t>
            </a:r>
            <a:r>
              <a:rPr lang="it-IT" dirty="0" smtClean="0"/>
              <a:t> </a:t>
            </a:r>
            <a:r>
              <a:rPr lang="it-IT" dirty="0" err="1" smtClean="0"/>
              <a:t>Space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endParaRPr lang="it-IT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it-IT" sz="3200" dirty="0" err="1" smtClean="0"/>
              <a:t>Similarity</a:t>
            </a:r>
            <a:r>
              <a:rPr lang="it-IT" sz="3200" dirty="0"/>
              <a:t> </a:t>
            </a:r>
            <a:r>
              <a:rPr lang="it-IT" sz="3200" dirty="0" smtClean="0"/>
              <a:t>= </a:t>
            </a:r>
            <a:r>
              <a:rPr lang="it-IT" sz="3200" b="1" dirty="0" smtClean="0"/>
              <a:t>Cosine </a:t>
            </a:r>
            <a:r>
              <a:rPr lang="it-IT" sz="3200" b="1" dirty="0" err="1" smtClean="0"/>
              <a:t>Similarity</a:t>
            </a:r>
            <a:endParaRPr lang="it-IT" sz="3200" dirty="0" smtClean="0"/>
          </a:p>
          <a:p>
            <a:pPr lvl="1"/>
            <a:r>
              <a:rPr lang="it-IT" dirty="0" err="1" smtClean="0"/>
              <a:t>Term</a:t>
            </a:r>
            <a:r>
              <a:rPr lang="it-IT" dirty="0" smtClean="0"/>
              <a:t> </a:t>
            </a:r>
            <a:r>
              <a:rPr lang="it-IT" dirty="0" err="1" smtClean="0"/>
              <a:t>Frequency</a:t>
            </a:r>
            <a:endParaRPr lang="it-IT" dirty="0" smtClean="0"/>
          </a:p>
          <a:p>
            <a:pPr lvl="1"/>
            <a:r>
              <a:rPr lang="it-IT" dirty="0" smtClean="0"/>
              <a:t>Inverse </a:t>
            </a:r>
            <a:r>
              <a:rPr lang="it-IT" dirty="0" err="1" smtClean="0"/>
              <a:t>Document</a:t>
            </a:r>
            <a:r>
              <a:rPr lang="it-IT" dirty="0" smtClean="0"/>
              <a:t> </a:t>
            </a:r>
            <a:r>
              <a:rPr lang="it-IT" dirty="0" err="1" smtClean="0"/>
              <a:t>Frequency</a:t>
            </a:r>
            <a:endParaRPr lang="it-IT" dirty="0"/>
          </a:p>
          <a:p>
            <a:pPr lvl="1"/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stuff</a:t>
            </a:r>
            <a:endParaRPr lang="it-IT" dirty="0" smtClean="0"/>
          </a:p>
          <a:p>
            <a:pPr lvl="2"/>
            <a:r>
              <a:rPr lang="it-IT" dirty="0" err="1" smtClean="0"/>
              <a:t>Length</a:t>
            </a:r>
            <a:r>
              <a:rPr lang="it-IT" dirty="0" smtClean="0"/>
              <a:t> </a:t>
            </a:r>
            <a:r>
              <a:rPr lang="it-IT" dirty="0" err="1" smtClean="0"/>
              <a:t>Normalization</a:t>
            </a:r>
            <a:endParaRPr lang="it-IT" dirty="0" smtClean="0"/>
          </a:p>
          <a:p>
            <a:pPr lvl="2"/>
            <a:r>
              <a:rPr lang="it-IT" dirty="0" smtClean="0"/>
              <a:t>Coord. </a:t>
            </a:r>
            <a:r>
              <a:rPr lang="it-IT" dirty="0" err="1" smtClean="0"/>
              <a:t>factor</a:t>
            </a:r>
            <a:r>
              <a:rPr lang="it-IT" dirty="0" smtClean="0"/>
              <a:t> (</a:t>
            </a:r>
            <a:r>
              <a:rPr lang="it-IT" dirty="0" err="1" smtClean="0"/>
              <a:t>matching</a:t>
            </a:r>
            <a:r>
              <a:rPr lang="it-IT" dirty="0" smtClean="0"/>
              <a:t> </a:t>
            </a:r>
            <a:r>
              <a:rPr lang="it-IT" dirty="0" err="1" smtClean="0"/>
              <a:t>terms</a:t>
            </a:r>
            <a:r>
              <a:rPr lang="it-IT" dirty="0" smtClean="0"/>
              <a:t> in OR </a:t>
            </a:r>
            <a:r>
              <a:rPr lang="it-IT" dirty="0" err="1" smtClean="0"/>
              <a:t>queries</a:t>
            </a:r>
            <a:r>
              <a:rPr lang="it-IT" dirty="0" smtClean="0"/>
              <a:t>)</a:t>
            </a:r>
          </a:p>
          <a:p>
            <a:pPr lvl="2"/>
            <a:r>
              <a:rPr lang="it-IT" dirty="0" err="1" smtClean="0"/>
              <a:t>Boosts</a:t>
            </a:r>
            <a:r>
              <a:rPr lang="it-IT" dirty="0" smtClean="0"/>
              <a:t> (per </a:t>
            </a:r>
            <a:r>
              <a:rPr lang="it-IT" dirty="0" err="1" smtClean="0"/>
              <a:t>query</a:t>
            </a:r>
            <a:r>
              <a:rPr lang="it-IT" dirty="0" smtClean="0"/>
              <a:t>, per doc or per </a:t>
            </a:r>
            <a:r>
              <a:rPr lang="it-IT" dirty="0" err="1" smtClean="0"/>
              <a:t>field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build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own</a:t>
            </a:r>
            <a:r>
              <a:rPr lang="it-IT" dirty="0" smtClean="0"/>
              <a:t>: </a:t>
            </a:r>
            <a:r>
              <a:rPr lang="it-IT" dirty="0" err="1" smtClean="0"/>
              <a:t>implement</a:t>
            </a:r>
            <a:r>
              <a:rPr lang="it-IT" dirty="0" smtClean="0"/>
              <a:t> </a:t>
            </a:r>
            <a:r>
              <a:rPr lang="it-IT" sz="2200" b="1" dirty="0" err="1" smtClean="0">
                <a:latin typeface="Courier New" pitchFamily="49" charset="0"/>
                <a:cs typeface="Courier New" pitchFamily="49" charset="0"/>
              </a:rPr>
              <a:t>Similarity</a:t>
            </a:r>
            <a:r>
              <a:rPr lang="it-IT" dirty="0" smtClean="0"/>
              <a:t> and </a:t>
            </a:r>
            <a:r>
              <a:rPr lang="it-IT" dirty="0" err="1" smtClean="0"/>
              <a:t>call</a:t>
            </a:r>
            <a:r>
              <a:rPr lang="it-IT" dirty="0" smtClean="0"/>
              <a:t> </a:t>
            </a:r>
            <a:r>
              <a:rPr lang="it-IT" sz="2200" b="1" dirty="0" err="1" smtClean="0">
                <a:latin typeface="Courier New" pitchFamily="49" charset="0"/>
                <a:cs typeface="Courier New" pitchFamily="49" charset="0"/>
              </a:rPr>
              <a:t>Searcher.setSimilarity</a:t>
            </a:r>
            <a:endParaRPr lang="it-IT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t-IT" dirty="0" err="1" smtClean="0">
                <a:cs typeface="Courier New" pitchFamily="49" charset="0"/>
              </a:rPr>
              <a:t>For</a:t>
            </a:r>
            <a:r>
              <a:rPr lang="it-IT" dirty="0" smtClean="0">
                <a:cs typeface="Courier New" pitchFamily="49" charset="0"/>
              </a:rPr>
              <a:t> </a:t>
            </a:r>
            <a:r>
              <a:rPr lang="it-IT" dirty="0" err="1" smtClean="0">
                <a:cs typeface="Courier New" pitchFamily="49" charset="0"/>
              </a:rPr>
              <a:t>debugging</a:t>
            </a:r>
            <a:r>
              <a:rPr lang="it-IT" dirty="0" smtClean="0">
                <a:cs typeface="Courier New" pitchFamily="49" charset="0"/>
              </a:rPr>
              <a:t>: </a:t>
            </a:r>
            <a:r>
              <a:rPr lang="it-IT" sz="2200" b="1" dirty="0" err="1" smtClean="0">
                <a:latin typeface="Courier New" pitchFamily="49" charset="0"/>
                <a:cs typeface="Courier New" pitchFamily="49" charset="0"/>
              </a:rPr>
              <a:t>Searcher.explain</a:t>
            </a:r>
            <a:r>
              <a:rPr lang="it-IT" sz="2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200" b="1" dirty="0" err="1" smtClean="0">
                <a:latin typeface="Courier New" pitchFamily="49" charset="0"/>
                <a:cs typeface="Courier New" pitchFamily="49" charset="0"/>
              </a:rPr>
              <a:t>Query</a:t>
            </a:r>
            <a:r>
              <a:rPr lang="it-IT" sz="2200" b="1" dirty="0" smtClean="0">
                <a:latin typeface="Courier New" pitchFamily="49" charset="0"/>
                <a:cs typeface="Courier New" pitchFamily="49" charset="0"/>
              </a:rPr>
              <a:t> q, </a:t>
            </a:r>
            <a:r>
              <a:rPr lang="it-IT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it-IT" sz="2200" b="1" dirty="0" smtClean="0">
                <a:latin typeface="Courier New" pitchFamily="49" charset="0"/>
                <a:cs typeface="Courier New" pitchFamily="49" charset="0"/>
              </a:rPr>
              <a:t> doc)</a:t>
            </a:r>
            <a:endParaRPr lang="it-IT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ttangolo 31"/>
          <p:cNvSpPr/>
          <p:nvPr/>
        </p:nvSpPr>
        <p:spPr>
          <a:xfrm>
            <a:off x="5214942" y="1000108"/>
            <a:ext cx="3786214" cy="2857520"/>
          </a:xfrm>
          <a:prstGeom prst="rect">
            <a:avLst/>
          </a:prstGeom>
          <a:solidFill>
            <a:schemeClr val="bg1">
              <a:lumMod val="75000"/>
              <a:alpha val="29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Performance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Indexing</a:t>
            </a:r>
            <a:endParaRPr lang="it-IT" dirty="0" smtClean="0"/>
          </a:p>
          <a:p>
            <a:pPr lvl="1"/>
            <a:r>
              <a:rPr lang="it-IT" dirty="0" err="1" smtClean="0"/>
              <a:t>Batch</a:t>
            </a:r>
            <a:r>
              <a:rPr lang="it-IT" dirty="0" smtClean="0"/>
              <a:t> </a:t>
            </a:r>
            <a:r>
              <a:rPr lang="it-IT" dirty="0" err="1" smtClean="0"/>
              <a:t>indexing</a:t>
            </a:r>
            <a:endParaRPr lang="it-IT" dirty="0" smtClean="0"/>
          </a:p>
          <a:p>
            <a:pPr lvl="1"/>
            <a:r>
              <a:rPr lang="it-IT" dirty="0" err="1" smtClean="0"/>
              <a:t>Raise</a:t>
            </a:r>
            <a:r>
              <a:rPr lang="it-IT" dirty="0" smtClean="0"/>
              <a:t>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RAMBufferSizeMB</a:t>
            </a:r>
            <a:endParaRPr lang="it-IT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it-IT" dirty="0" smtClean="0"/>
              <a:t>	or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maxBufferedDocs</a:t>
            </a:r>
            <a:endParaRPr lang="it-IT" sz="24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it-IT" dirty="0" err="1" smtClean="0"/>
              <a:t>Raise</a:t>
            </a:r>
            <a:r>
              <a:rPr lang="it-IT" dirty="0" smtClean="0"/>
              <a:t>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mergeFactor</a:t>
            </a:r>
            <a:endParaRPr lang="it-IT" sz="24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it-IT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t-IT" dirty="0" err="1" smtClean="0"/>
              <a:t>Searching</a:t>
            </a:r>
            <a:endParaRPr lang="it-IT" dirty="0" smtClean="0"/>
          </a:p>
          <a:p>
            <a:pPr lvl="1"/>
            <a:r>
              <a:rPr lang="it-IT" dirty="0" err="1" smtClean="0"/>
              <a:t>Reuse</a:t>
            </a:r>
            <a:r>
              <a:rPr lang="it-IT" dirty="0" smtClean="0"/>
              <a:t>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IndexSearcher</a:t>
            </a:r>
            <a:endParaRPr lang="it-IT" sz="24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it-IT" dirty="0" err="1" smtClean="0"/>
              <a:t>Optimize</a:t>
            </a:r>
            <a:r>
              <a:rPr lang="it-IT" dirty="0" smtClean="0"/>
              <a:t>: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IndexWriter.optimize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endParaRPr lang="it-IT" dirty="0"/>
          </a:p>
        </p:txBody>
      </p:sp>
      <p:pic>
        <p:nvPicPr>
          <p:cNvPr id="4" name="Picture 3" descr="D:\Documenti\Lavoro\Unipi\lectures\IR\d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062170"/>
            <a:ext cx="1509706" cy="1509706"/>
          </a:xfrm>
          <a:prstGeom prst="rect">
            <a:avLst/>
          </a:prstGeom>
          <a:noFill/>
        </p:spPr>
      </p:pic>
      <p:pic>
        <p:nvPicPr>
          <p:cNvPr id="5" name="Picture 3" descr="D:\Documenti\Lavoro\Unipi\lectures\IR\d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2643182"/>
            <a:ext cx="795326" cy="795326"/>
          </a:xfrm>
          <a:prstGeom prst="rect">
            <a:avLst/>
          </a:prstGeom>
          <a:noFill/>
        </p:spPr>
      </p:pic>
      <p:pic>
        <p:nvPicPr>
          <p:cNvPr id="8" name="Picture 3" descr="D:\Documenti\Lavoro\Unipi\lectures\IR\d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2643182"/>
            <a:ext cx="795326" cy="795326"/>
          </a:xfrm>
          <a:prstGeom prst="rect">
            <a:avLst/>
          </a:prstGeom>
          <a:noFill/>
        </p:spPr>
      </p:pic>
      <p:pic>
        <p:nvPicPr>
          <p:cNvPr id="9" name="Picture 3" descr="D:\Documenti\Lavoro\Unipi\lectures\IR\d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2643182"/>
            <a:ext cx="795326" cy="795326"/>
          </a:xfrm>
          <a:prstGeom prst="rect">
            <a:avLst/>
          </a:prstGeom>
          <a:noFill/>
        </p:spPr>
      </p:pic>
      <p:pic>
        <p:nvPicPr>
          <p:cNvPr id="10" name="Picture 3" descr="D:\Documenti\Lavoro\Unipi\lectures\IR\d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76" y="2857496"/>
            <a:ext cx="509574" cy="509574"/>
          </a:xfrm>
          <a:prstGeom prst="rect">
            <a:avLst/>
          </a:prstGeom>
          <a:noFill/>
        </p:spPr>
      </p:pic>
      <p:pic>
        <p:nvPicPr>
          <p:cNvPr id="12" name="Picture 3" descr="D:\Documenti\Lavoro\Unipi\lectures\IR\d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01090" y="2857496"/>
            <a:ext cx="509574" cy="509574"/>
          </a:xfrm>
          <a:prstGeom prst="rect">
            <a:avLst/>
          </a:prstGeom>
          <a:noFill/>
        </p:spPr>
      </p:pic>
      <p:sp>
        <p:nvSpPr>
          <p:cNvPr id="13" name="Rettangolo 12"/>
          <p:cNvSpPr/>
          <p:nvPr/>
        </p:nvSpPr>
        <p:spPr>
          <a:xfrm>
            <a:off x="6572264" y="1285860"/>
            <a:ext cx="185738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Segment_3</a:t>
            </a: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 rot="10800000" flipV="1">
            <a:off x="6429388" y="1785926"/>
            <a:ext cx="1071570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endCxn id="5" idx="0"/>
          </p:cNvCxnSpPr>
          <p:nvPr/>
        </p:nvCxnSpPr>
        <p:spPr>
          <a:xfrm rot="5400000">
            <a:off x="6842534" y="1984758"/>
            <a:ext cx="857256" cy="45959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endCxn id="8" idx="0"/>
          </p:cNvCxnSpPr>
          <p:nvPr/>
        </p:nvCxnSpPr>
        <p:spPr>
          <a:xfrm rot="5400000">
            <a:off x="7021130" y="2163352"/>
            <a:ext cx="857255" cy="1024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endCxn id="9" idx="0"/>
          </p:cNvCxnSpPr>
          <p:nvPr/>
        </p:nvCxnSpPr>
        <p:spPr>
          <a:xfrm rot="16200000" flipH="1">
            <a:off x="7271163" y="2015723"/>
            <a:ext cx="857255" cy="39766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endCxn id="10" idx="0"/>
          </p:cNvCxnSpPr>
          <p:nvPr/>
        </p:nvCxnSpPr>
        <p:spPr>
          <a:xfrm rot="16200000" flipH="1">
            <a:off x="7485477" y="1801410"/>
            <a:ext cx="1071568" cy="10406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endCxn id="12" idx="0"/>
          </p:cNvCxnSpPr>
          <p:nvPr/>
        </p:nvCxnSpPr>
        <p:spPr>
          <a:xfrm>
            <a:off x="7500958" y="1785926"/>
            <a:ext cx="1254919" cy="107157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/>
          <p:cNvSpPr txBox="1"/>
          <p:nvPr/>
        </p:nvSpPr>
        <p:spPr>
          <a:xfrm>
            <a:off x="5643570" y="3429000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Index</a:t>
            </a:r>
            <a:r>
              <a:rPr lang="it-IT" sz="24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t-IT" sz="24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structure</a:t>
            </a:r>
            <a:endParaRPr lang="it-IT" sz="24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Lucene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Full-text search </a:t>
            </a:r>
            <a:r>
              <a:rPr lang="it-IT" dirty="0" err="1" smtClean="0"/>
              <a:t>library</a:t>
            </a:r>
            <a:endParaRPr lang="it-IT" dirty="0" smtClean="0"/>
          </a:p>
          <a:p>
            <a:r>
              <a:rPr lang="it-IT" dirty="0" err="1" smtClean="0"/>
              <a:t>Indexing</a:t>
            </a:r>
            <a:r>
              <a:rPr lang="it-IT" dirty="0" smtClean="0"/>
              <a:t> + </a:t>
            </a:r>
            <a:r>
              <a:rPr lang="it-IT" dirty="0" err="1" smtClean="0"/>
              <a:t>Searching</a:t>
            </a:r>
            <a:r>
              <a:rPr lang="it-IT" dirty="0" smtClean="0"/>
              <a:t> </a:t>
            </a:r>
            <a:r>
              <a:rPr lang="it-IT" dirty="0" err="1" smtClean="0"/>
              <a:t>components</a:t>
            </a:r>
            <a:endParaRPr lang="it-IT" dirty="0" smtClean="0"/>
          </a:p>
          <a:p>
            <a:r>
              <a:rPr lang="it-IT" dirty="0" smtClean="0"/>
              <a:t>100% Java, no </a:t>
            </a:r>
            <a:r>
              <a:rPr lang="it-IT" dirty="0" err="1" smtClean="0"/>
              <a:t>dependencies</a:t>
            </a:r>
            <a:r>
              <a:rPr lang="it-IT" dirty="0" smtClean="0"/>
              <a:t>, no </a:t>
            </a:r>
            <a:r>
              <a:rPr lang="it-IT" dirty="0" err="1" smtClean="0"/>
              <a:t>config</a:t>
            </a:r>
            <a:r>
              <a:rPr lang="it-IT" dirty="0" smtClean="0"/>
              <a:t> </a:t>
            </a:r>
            <a:r>
              <a:rPr lang="it-IT" dirty="0" err="1" smtClean="0"/>
              <a:t>files</a:t>
            </a:r>
            <a:endParaRPr lang="it-IT" dirty="0" smtClean="0"/>
          </a:p>
          <a:p>
            <a:r>
              <a:rPr lang="it-IT" dirty="0" smtClean="0"/>
              <a:t>No </a:t>
            </a:r>
            <a:r>
              <a:rPr lang="it-IT" dirty="0" err="1" smtClean="0"/>
              <a:t>crawler</a:t>
            </a:r>
            <a:r>
              <a:rPr lang="it-IT" dirty="0" smtClean="0"/>
              <a:t>, </a:t>
            </a:r>
            <a:r>
              <a:rPr lang="it-IT" dirty="0" err="1" smtClean="0"/>
              <a:t>document</a:t>
            </a:r>
            <a:r>
              <a:rPr lang="it-IT" dirty="0" smtClean="0"/>
              <a:t> </a:t>
            </a:r>
            <a:r>
              <a:rPr lang="it-IT" dirty="0" err="1" smtClean="0"/>
              <a:t>parsing</a:t>
            </a:r>
            <a:r>
              <a:rPr lang="it-IT" dirty="0" smtClean="0"/>
              <a:t> </a:t>
            </a:r>
            <a:r>
              <a:rPr lang="it-IT" dirty="0" err="1" smtClean="0"/>
              <a:t>nor</a:t>
            </a:r>
            <a:r>
              <a:rPr lang="it-IT" dirty="0" smtClean="0"/>
              <a:t> </a:t>
            </a:r>
            <a:r>
              <a:rPr lang="it-IT" dirty="0" err="1" smtClean="0"/>
              <a:t>search</a:t>
            </a:r>
            <a:r>
              <a:rPr lang="it-IT" dirty="0" smtClean="0"/>
              <a:t> UI</a:t>
            </a:r>
          </a:p>
          <a:p>
            <a:pPr lvl="1"/>
            <a:r>
              <a:rPr lang="it-IT" dirty="0" err="1" smtClean="0"/>
              <a:t>see</a:t>
            </a:r>
            <a:r>
              <a:rPr lang="it-IT" dirty="0" smtClean="0"/>
              <a:t> Apache </a:t>
            </a:r>
            <a:r>
              <a:rPr lang="it-IT" dirty="0" err="1" smtClean="0"/>
              <a:t>Nutch</a:t>
            </a:r>
            <a:r>
              <a:rPr lang="it-IT" dirty="0" smtClean="0"/>
              <a:t>, Apache </a:t>
            </a:r>
            <a:r>
              <a:rPr lang="it-IT" dirty="0" err="1" smtClean="0"/>
              <a:t>Solr</a:t>
            </a:r>
            <a:r>
              <a:rPr lang="it-IT" dirty="0" smtClean="0"/>
              <a:t>, Apache </a:t>
            </a:r>
            <a:r>
              <a:rPr lang="it-IT" dirty="0" err="1" smtClean="0"/>
              <a:t>Tika</a:t>
            </a:r>
            <a:endParaRPr lang="it-IT" dirty="0" smtClean="0"/>
          </a:p>
          <a:p>
            <a:r>
              <a:rPr lang="it-IT" dirty="0" err="1" smtClean="0"/>
              <a:t>Probably</a:t>
            </a:r>
            <a:r>
              <a:rPr lang="it-IT" dirty="0" smtClean="0"/>
              <a:t>, 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widely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SE</a:t>
            </a:r>
          </a:p>
          <a:p>
            <a:r>
              <a:rPr lang="it-IT" dirty="0" err="1" smtClean="0"/>
              <a:t>Applications</a:t>
            </a:r>
            <a:r>
              <a:rPr lang="it-IT" dirty="0" smtClean="0"/>
              <a:t>: a </a:t>
            </a:r>
            <a:r>
              <a:rPr lang="it-IT" dirty="0" err="1" smtClean="0"/>
              <a:t>lot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(</a:t>
            </a:r>
            <a:r>
              <a:rPr lang="it-IT" dirty="0" err="1" smtClean="0"/>
              <a:t>famous</a:t>
            </a:r>
            <a:r>
              <a:rPr lang="it-IT" dirty="0" smtClean="0"/>
              <a:t>) </a:t>
            </a:r>
            <a:r>
              <a:rPr lang="it-IT" dirty="0" err="1" smtClean="0"/>
              <a:t>websites</a:t>
            </a:r>
            <a:r>
              <a:rPr lang="it-IT" dirty="0" smtClean="0"/>
              <a:t>, </a:t>
            </a:r>
            <a:r>
              <a:rPr lang="it-IT" dirty="0" err="1" smtClean="0"/>
              <a:t>many</a:t>
            </a:r>
            <a:r>
              <a:rPr lang="it-IT" dirty="0" smtClean="0"/>
              <a:t> commercial </a:t>
            </a:r>
            <a:r>
              <a:rPr lang="it-IT" dirty="0" err="1" smtClean="0"/>
              <a:t>products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Basic</a:t>
            </a:r>
            <a:r>
              <a:rPr lang="it-IT" dirty="0" smtClean="0"/>
              <a:t> </a:t>
            </a:r>
            <a:r>
              <a:rPr lang="it-IT" dirty="0" err="1" smtClean="0"/>
              <a:t>Application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3114668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Parse </a:t>
            </a:r>
            <a:r>
              <a:rPr lang="it-IT" dirty="0" err="1" smtClean="0"/>
              <a:t>docs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Write</a:t>
            </a:r>
            <a:r>
              <a:rPr lang="it-IT" dirty="0" smtClean="0"/>
              <a:t> </a:t>
            </a:r>
            <a:r>
              <a:rPr lang="it-IT" dirty="0" err="1" smtClean="0"/>
              <a:t>Index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 err="1" smtClean="0"/>
              <a:t>query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Display </a:t>
            </a:r>
            <a:r>
              <a:rPr lang="it-IT" dirty="0" err="1" smtClean="0"/>
              <a:t>results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  <p:pic>
        <p:nvPicPr>
          <p:cNvPr id="1027" name="Picture 3" descr="D:\Documenti\Lavoro\Unipi\lectures\IR\d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929198"/>
            <a:ext cx="1009640" cy="1009640"/>
          </a:xfrm>
          <a:prstGeom prst="rect">
            <a:avLst/>
          </a:prstGeom>
          <a:noFill/>
        </p:spPr>
      </p:pic>
      <p:pic>
        <p:nvPicPr>
          <p:cNvPr id="1028" name="Picture 4" descr="D:\Documenti\Lavoro\Unipi\lectures\IR\doc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1785926"/>
            <a:ext cx="1057267" cy="1057267"/>
          </a:xfrm>
          <a:prstGeom prst="rect">
            <a:avLst/>
          </a:prstGeom>
          <a:noFill/>
        </p:spPr>
      </p:pic>
      <p:pic>
        <p:nvPicPr>
          <p:cNvPr id="1029" name="Picture 5" descr="D:\Documenti\Lavoro\Unipi\lectures\IR\lis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61341" y="1928802"/>
            <a:ext cx="882659" cy="882659"/>
          </a:xfrm>
          <a:prstGeom prst="rect">
            <a:avLst/>
          </a:prstGeom>
          <a:noFill/>
        </p:spPr>
      </p:pic>
      <p:pic>
        <p:nvPicPr>
          <p:cNvPr id="1030" name="Picture 6" descr="D:\Documenti\Lavoro\Unipi\lectures\IR\user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1928802"/>
            <a:ext cx="877881" cy="877881"/>
          </a:xfrm>
          <a:prstGeom prst="rect">
            <a:avLst/>
          </a:prstGeom>
          <a:noFill/>
        </p:spPr>
      </p:pic>
      <p:sp>
        <p:nvSpPr>
          <p:cNvPr id="9" name="Rettangolo 8"/>
          <p:cNvSpPr/>
          <p:nvPr/>
        </p:nvSpPr>
        <p:spPr>
          <a:xfrm>
            <a:off x="4214810" y="3786190"/>
            <a:ext cx="185738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IndexWriter</a:t>
            </a:r>
            <a:endParaRPr lang="it-IT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7000892" y="3786190"/>
            <a:ext cx="200026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IndexSearcher</a:t>
            </a:r>
            <a:endParaRPr lang="it-IT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Freccia a destra 10"/>
          <p:cNvSpPr/>
          <p:nvPr/>
        </p:nvSpPr>
        <p:spPr>
          <a:xfrm rot="4108318">
            <a:off x="4638767" y="3142030"/>
            <a:ext cx="85725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 rot="2588805">
            <a:off x="5435492" y="4673966"/>
            <a:ext cx="85725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3632975">
            <a:off x="7009963" y="3139952"/>
            <a:ext cx="85725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 rot="17795736">
            <a:off x="7995424" y="3142131"/>
            <a:ext cx="85725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bidirezionale orizzontale 14"/>
          <p:cNvSpPr/>
          <p:nvPr/>
        </p:nvSpPr>
        <p:spPr>
          <a:xfrm rot="18410219">
            <a:off x="7243630" y="4586374"/>
            <a:ext cx="928694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6000760" y="5857892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 smtClean="0"/>
              <a:t>Index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Indexing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//create and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configure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the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writer</a:t>
            </a:r>
            <a:endParaRPr lang="it-IT" sz="2000" b="1" dirty="0" smtClean="0">
              <a:solidFill>
                <a:schemeClr val="accent3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IndexWriterConfig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cfg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pPr>
              <a:buNone/>
            </a:pPr>
            <a:r>
              <a:rPr lang="it-IT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IndexWriterConfig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(Version.LUCENE_34,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analyzer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it-IT" sz="2000" b="1" dirty="0" smtClean="0">
              <a:solidFill>
                <a:schemeClr val="accent3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IndexWriter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writer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IndexWriter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(directory,</a:t>
            </a:r>
            <a:r>
              <a:rPr lang="it-IT" sz="2000" b="1" dirty="0" smtClean="0">
                <a:highlight>
                  <a:srgbClr val="FFFF00"/>
                </a:highlight>
                <a:latin typeface="Courier New"/>
                <a:ea typeface="Calibri"/>
              </a:rPr>
              <a:t>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cfg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//create the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structure</a:t>
            </a:r>
            <a:endParaRPr lang="it-IT" sz="2000" b="1" dirty="0" smtClean="0">
              <a:solidFill>
                <a:schemeClr val="accent3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doc =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Field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id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NumericField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id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”,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Store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.YES);</a:t>
            </a:r>
          </a:p>
          <a:p>
            <a:pPr>
              <a:buNone/>
            </a:pP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Field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title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Field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title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”,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Store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.YES,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Index.ANALYZED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Field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body =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Field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(“body”,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Store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.NO,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Index.ANALYZED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doc.add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(id);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doc.add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title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doc.add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(body);</a:t>
            </a:r>
          </a:p>
          <a:p>
            <a:pPr>
              <a:buNone/>
            </a:pPr>
            <a:endParaRPr lang="it-IT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//scroll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all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documents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fill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fields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and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them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!</a:t>
            </a:r>
          </a:p>
          <a:p>
            <a:pPr>
              <a:buNone/>
            </a:pP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myDocuments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Article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a = </a:t>
            </a:r>
            <a:r>
              <a:rPr lang="it-IT" sz="2000" b="1" i="1" dirty="0" smtClean="0">
                <a:latin typeface="Courier New" pitchFamily="49" charset="0"/>
                <a:cs typeface="Courier New" pitchFamily="49" charset="0"/>
              </a:rPr>
              <a:t>parse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id.setIntValue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a.id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title.setValue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a.title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body.setValue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a.body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writer.addDocument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(doc);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doc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is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just a container</a:t>
            </a:r>
          </a:p>
          <a:p>
            <a:pPr>
              <a:buNone/>
            </a:pP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//IMPORTANT!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close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the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Writer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commit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all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operations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!</a:t>
            </a:r>
          </a:p>
          <a:p>
            <a:pPr>
              <a:buNone/>
            </a:pPr>
            <a:r>
              <a:rPr lang="it-IT" sz="2000" b="1" dirty="0" err="1" smtClean="0">
                <a:latin typeface="Courier New" pitchFamily="49" charset="0"/>
                <a:cs typeface="Courier New" pitchFamily="49" charset="0"/>
              </a:rPr>
              <a:t>writer.close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endParaRPr lang="it-IT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represent</a:t>
            </a:r>
            <a:r>
              <a:rPr lang="it-IT" dirty="0" smtClean="0"/>
              <a:t> text?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6022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TEXT</a:t>
                      </a:r>
                      <a:endParaRPr lang="it-IT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QUERY</a:t>
                      </a:r>
                      <a:endParaRPr lang="it-IT" dirty="0"/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0" dirty="0" smtClean="0"/>
                        <a:t>…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Official 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Michael Jackson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website …</a:t>
                      </a:r>
                      <a:endParaRPr lang="it-IT" b="0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latin typeface="Courier New" pitchFamily="49" charset="0"/>
                          <a:cs typeface="Courier New" pitchFamily="49" charset="0"/>
                        </a:rPr>
                        <a:t>michael</a:t>
                      </a:r>
                      <a:r>
                        <a:rPr lang="it-IT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it-IT" b="1" dirty="0" err="1" smtClean="0">
                          <a:latin typeface="Courier New" pitchFamily="49" charset="0"/>
                          <a:cs typeface="Courier New" pitchFamily="49" charset="0"/>
                        </a:rPr>
                        <a:t>jackson</a:t>
                      </a:r>
                      <a:endParaRPr lang="it-IT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i="1" dirty="0" err="1" smtClean="0"/>
                        <a:t>Lower</a:t>
                      </a:r>
                      <a:r>
                        <a:rPr lang="it-IT" i="1" dirty="0" smtClean="0"/>
                        <a:t> and Upper</a:t>
                      </a:r>
                      <a:r>
                        <a:rPr lang="it-IT" i="1" baseline="0" dirty="0" smtClean="0"/>
                        <a:t> case</a:t>
                      </a:r>
                      <a:endParaRPr lang="it-IT" i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it-IT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… </a:t>
                      </a:r>
                      <a:r>
                        <a:rPr lang="it-IT" b="1" dirty="0" smtClean="0"/>
                        <a:t>Michael</a:t>
                      </a:r>
                      <a:r>
                        <a:rPr lang="it-IT" dirty="0" smtClean="0"/>
                        <a:t> </a:t>
                      </a:r>
                      <a:r>
                        <a:rPr lang="it-IT" b="1" dirty="0" smtClean="0"/>
                        <a:t>Jackson</a:t>
                      </a:r>
                      <a:r>
                        <a:rPr lang="it-IT" dirty="0" smtClean="0"/>
                        <a:t>’s </a:t>
                      </a:r>
                      <a:r>
                        <a:rPr lang="it-IT" dirty="0" err="1" smtClean="0"/>
                        <a:t>new</a:t>
                      </a:r>
                      <a:r>
                        <a:rPr lang="it-IT" dirty="0" smtClean="0"/>
                        <a:t> video …</a:t>
                      </a:r>
                      <a:endParaRPr lang="it-IT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latin typeface="Courier New" pitchFamily="49" charset="0"/>
                          <a:cs typeface="Courier New" pitchFamily="49" charset="0"/>
                        </a:rPr>
                        <a:t>michael</a:t>
                      </a:r>
                      <a:r>
                        <a:rPr lang="it-IT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it-IT" b="1" dirty="0" err="1" smtClean="0">
                          <a:latin typeface="Courier New" pitchFamily="49" charset="0"/>
                          <a:cs typeface="Courier New" pitchFamily="49" charset="0"/>
                        </a:rPr>
                        <a:t>jackson</a:t>
                      </a:r>
                      <a:endParaRPr lang="it-IT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i="1" dirty="0" err="1" smtClean="0"/>
                        <a:t>Tokenizer</a:t>
                      </a:r>
                      <a:r>
                        <a:rPr lang="it-IT" i="1" baseline="0" dirty="0" smtClean="0"/>
                        <a:t> </a:t>
                      </a:r>
                      <a:r>
                        <a:rPr lang="it-IT" i="1" baseline="0" dirty="0" err="1" smtClean="0"/>
                        <a:t>issues</a:t>
                      </a:r>
                      <a:endParaRPr lang="it-IT" i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it-IT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… </a:t>
                      </a:r>
                      <a:r>
                        <a:rPr lang="it-IT" b="1" dirty="0" smtClean="0"/>
                        <a:t>F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ender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Music, the 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guitar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company</a:t>
                      </a:r>
                      <a:r>
                        <a:rPr lang="it-IT" dirty="0" smtClean="0"/>
                        <a:t> …</a:t>
                      </a:r>
                      <a:endParaRPr lang="it-IT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latin typeface="Courier New" pitchFamily="49" charset="0"/>
                          <a:cs typeface="Courier New" pitchFamily="49" charset="0"/>
                        </a:rPr>
                        <a:t>Fender </a:t>
                      </a:r>
                      <a:r>
                        <a:rPr lang="it-IT" b="1" dirty="0" err="1" smtClean="0">
                          <a:latin typeface="Courier New" pitchFamily="49" charset="0"/>
                          <a:cs typeface="Courier New" pitchFamily="49" charset="0"/>
                        </a:rPr>
                        <a:t>guitars</a:t>
                      </a:r>
                      <a:endParaRPr lang="it-IT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i="1" dirty="0" err="1" smtClean="0"/>
                        <a:t>Stemming</a:t>
                      </a:r>
                      <a:endParaRPr lang="it-IT" i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it-IT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… Microsoft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="1" baseline="0" dirty="0" err="1" smtClean="0"/>
                        <a:t>WindowsXP</a:t>
                      </a:r>
                      <a:r>
                        <a:rPr lang="it-IT" baseline="0" dirty="0" smtClean="0"/>
                        <a:t> …</a:t>
                      </a:r>
                      <a:endParaRPr lang="it-IT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latin typeface="Courier New" pitchFamily="49" charset="0"/>
                          <a:cs typeface="Courier New" pitchFamily="49" charset="0"/>
                        </a:rPr>
                        <a:t>windows </a:t>
                      </a:r>
                      <a:r>
                        <a:rPr lang="it-IT" b="1" dirty="0" err="1" smtClean="0">
                          <a:latin typeface="Courier New" pitchFamily="49" charset="0"/>
                          <a:cs typeface="Courier New" pitchFamily="49" charset="0"/>
                        </a:rPr>
                        <a:t>xp</a:t>
                      </a:r>
                      <a:endParaRPr lang="it-IT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i="1" dirty="0" smtClean="0"/>
                        <a:t>Word </a:t>
                      </a:r>
                      <a:r>
                        <a:rPr lang="it-IT" i="1" dirty="0" err="1" smtClean="0"/>
                        <a:t>delimiter</a:t>
                      </a:r>
                      <a:endParaRPr lang="it-IT" i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it-IT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… the </a:t>
                      </a:r>
                      <a:r>
                        <a:rPr lang="it-IT" b="1" dirty="0" err="1" smtClean="0"/>
                        <a:t>cat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is</a:t>
                      </a:r>
                      <a:r>
                        <a:rPr lang="it-IT" baseline="0" dirty="0" smtClean="0"/>
                        <a:t> on the </a:t>
                      </a:r>
                      <a:r>
                        <a:rPr lang="it-IT" b="1" baseline="0" dirty="0" err="1" smtClean="0"/>
                        <a:t>table</a:t>
                      </a:r>
                      <a:r>
                        <a:rPr lang="it-IT" baseline="0" dirty="0" smtClean="0"/>
                        <a:t> …</a:t>
                      </a:r>
                      <a:endParaRPr lang="it-IT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latin typeface="Courier New" pitchFamily="49" charset="0"/>
                          <a:cs typeface="Courier New" pitchFamily="49" charset="0"/>
                        </a:rPr>
                        <a:t>cat</a:t>
                      </a:r>
                      <a:r>
                        <a:rPr lang="it-IT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it-IT" b="1" dirty="0" err="1" smtClean="0">
                          <a:latin typeface="Courier New" pitchFamily="49" charset="0"/>
                          <a:cs typeface="Courier New" pitchFamily="49" charset="0"/>
                        </a:rPr>
                        <a:t>table</a:t>
                      </a:r>
                      <a:endParaRPr lang="it-IT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i="1" baseline="0" dirty="0" err="1" smtClean="0"/>
                        <a:t>Dictionary</a:t>
                      </a:r>
                      <a:r>
                        <a:rPr lang="it-IT" i="1" baseline="0" dirty="0" smtClean="0"/>
                        <a:t> </a:t>
                      </a:r>
                      <a:r>
                        <a:rPr lang="it-IT" i="1" baseline="0" dirty="0" err="1" smtClean="0"/>
                        <a:t>size</a:t>
                      </a:r>
                      <a:r>
                        <a:rPr lang="it-IT" i="1" baseline="0" dirty="0" smtClean="0"/>
                        <a:t>: </a:t>
                      </a:r>
                      <a:r>
                        <a:rPr lang="it-IT" i="1" baseline="0" dirty="0" err="1" smtClean="0"/>
                        <a:t>stopwords</a:t>
                      </a:r>
                      <a:endParaRPr lang="it-IT" i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:\Documenti\Lavoro\Unipi\lectures\IR\do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643050"/>
            <a:ext cx="1057267" cy="1057267"/>
          </a:xfrm>
          <a:prstGeom prst="rect">
            <a:avLst/>
          </a:prstGeom>
          <a:noFill/>
        </p:spPr>
      </p:pic>
      <p:sp>
        <p:nvSpPr>
          <p:cNvPr id="25" name="Rettangolo 24"/>
          <p:cNvSpPr/>
          <p:nvPr/>
        </p:nvSpPr>
        <p:spPr>
          <a:xfrm>
            <a:off x="1500166" y="2500306"/>
            <a:ext cx="6929486" cy="3214710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Analyzer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642942"/>
          </a:xfrm>
        </p:spPr>
        <p:txBody>
          <a:bodyPr/>
          <a:lstStyle/>
          <a:p>
            <a:pPr algn="ctr">
              <a:buNone/>
            </a:pPr>
            <a:r>
              <a:rPr lang="it-IT" dirty="0" smtClean="0"/>
              <a:t>Text processing pipeline</a:t>
            </a:r>
          </a:p>
        </p:txBody>
      </p:sp>
      <p:sp>
        <p:nvSpPr>
          <p:cNvPr id="5" name="Freccia angolare in su 4"/>
          <p:cNvSpPr/>
          <p:nvPr/>
        </p:nvSpPr>
        <p:spPr>
          <a:xfrm flipV="1">
            <a:off x="1785918" y="2214554"/>
            <a:ext cx="785818" cy="500066"/>
          </a:xfrm>
          <a:prstGeom prst="bent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643042" y="2786058"/>
            <a:ext cx="1571636" cy="4286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Tokenizer</a:t>
            </a:r>
            <a:endParaRPr lang="it-IT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Freccia angolare in su 6"/>
          <p:cNvSpPr/>
          <p:nvPr/>
        </p:nvSpPr>
        <p:spPr>
          <a:xfrm flipV="1">
            <a:off x="3357554" y="2928934"/>
            <a:ext cx="785818" cy="50006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143240" y="3500438"/>
            <a:ext cx="171451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TokenFilter1</a:t>
            </a:r>
            <a:endParaRPr lang="it-IT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785918" y="185736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cs typeface="Courier New" pitchFamily="49" charset="0"/>
              </a:rPr>
              <a:t>String</a:t>
            </a:r>
            <a:endParaRPr lang="it-IT" b="1" dirty="0">
              <a:cs typeface="Courier New" pitchFamily="49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357554" y="257174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cs typeface="Courier New" pitchFamily="49" charset="0"/>
              </a:rPr>
              <a:t>TokenStream</a:t>
            </a:r>
            <a:endParaRPr lang="it-IT" b="1" dirty="0">
              <a:cs typeface="Courier New" pitchFamily="49" charset="0"/>
            </a:endParaRPr>
          </a:p>
        </p:txBody>
      </p:sp>
      <p:sp>
        <p:nvSpPr>
          <p:cNvPr id="11" name="Freccia angolare in su 10"/>
          <p:cNvSpPr/>
          <p:nvPr/>
        </p:nvSpPr>
        <p:spPr>
          <a:xfrm flipV="1">
            <a:off x="5000628" y="3643314"/>
            <a:ext cx="785818" cy="50006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4786314" y="4214818"/>
            <a:ext cx="171451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TokenFilter2</a:t>
            </a:r>
            <a:endParaRPr lang="it-IT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000628" y="328612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cs typeface="Courier New" pitchFamily="49" charset="0"/>
              </a:rPr>
              <a:t>TokenStream</a:t>
            </a:r>
            <a:endParaRPr lang="it-IT" b="1" dirty="0">
              <a:cs typeface="Courier New" pitchFamily="49" charset="0"/>
            </a:endParaRPr>
          </a:p>
        </p:txBody>
      </p:sp>
      <p:sp>
        <p:nvSpPr>
          <p:cNvPr id="14" name="Freccia angolare in su 13"/>
          <p:cNvSpPr/>
          <p:nvPr/>
        </p:nvSpPr>
        <p:spPr>
          <a:xfrm flipV="1">
            <a:off x="6715140" y="4500546"/>
            <a:ext cx="785818" cy="50006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6500826" y="5072074"/>
            <a:ext cx="171451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TokenFilter3</a:t>
            </a:r>
            <a:endParaRPr lang="it-IT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715140" y="414335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cs typeface="Courier New" pitchFamily="49" charset="0"/>
              </a:rPr>
              <a:t>TokenStream</a:t>
            </a:r>
            <a:endParaRPr lang="it-IT" b="1" dirty="0">
              <a:cs typeface="Courier New" pitchFamily="49" charset="0"/>
            </a:endParaRPr>
          </a:p>
        </p:txBody>
      </p:sp>
      <p:pic>
        <p:nvPicPr>
          <p:cNvPr id="19" name="Picture 3" descr="D:\Documenti\Lavoro\Unipi\lectures\IR\d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5488560"/>
            <a:ext cx="1009640" cy="1009640"/>
          </a:xfrm>
          <a:prstGeom prst="rect">
            <a:avLst/>
          </a:prstGeom>
          <a:noFill/>
        </p:spPr>
      </p:pic>
      <p:sp>
        <p:nvSpPr>
          <p:cNvPr id="20" name="CasellaDiTesto 19"/>
          <p:cNvSpPr txBox="1"/>
          <p:nvPr/>
        </p:nvSpPr>
        <p:spPr>
          <a:xfrm>
            <a:off x="5929322" y="6143644"/>
            <a:ext cx="1643074" cy="369332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pPr algn="ctr"/>
            <a:r>
              <a:rPr lang="it-IT" b="1" dirty="0" err="1" smtClean="0">
                <a:cs typeface="Courier New" pitchFamily="49" charset="0"/>
              </a:rPr>
              <a:t>Indexing</a:t>
            </a:r>
            <a:r>
              <a:rPr lang="it-IT" b="1" dirty="0" smtClean="0">
                <a:cs typeface="Courier New" pitchFamily="49" charset="0"/>
              </a:rPr>
              <a:t> </a:t>
            </a:r>
            <a:r>
              <a:rPr lang="it-IT" b="1" dirty="0" err="1" smtClean="0">
                <a:cs typeface="Courier New" pitchFamily="49" charset="0"/>
              </a:rPr>
              <a:t>tokens</a:t>
            </a:r>
            <a:endParaRPr lang="it-IT" b="1" dirty="0">
              <a:cs typeface="Courier New" pitchFamily="49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4000496" y="648869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cs typeface="Courier New" pitchFamily="49" charset="0"/>
              </a:rPr>
              <a:t>Index</a:t>
            </a:r>
            <a:endParaRPr lang="it-IT" b="1" dirty="0">
              <a:cs typeface="Courier New" pitchFamily="49" charset="0"/>
            </a:endParaRPr>
          </a:p>
        </p:txBody>
      </p:sp>
      <p:sp>
        <p:nvSpPr>
          <p:cNvPr id="24" name="Freccia angolare in su 23"/>
          <p:cNvSpPr/>
          <p:nvPr/>
        </p:nvSpPr>
        <p:spPr>
          <a:xfrm rot="5400000" flipV="1">
            <a:off x="6179355" y="4893479"/>
            <a:ext cx="571504" cy="1928826"/>
          </a:xfrm>
          <a:prstGeom prst="bentUp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1571604" y="521495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tx2"/>
                </a:solidFill>
              </a:rPr>
              <a:t>Analyzer</a:t>
            </a:r>
            <a:endParaRPr lang="it-IT" sz="2400" b="1" dirty="0">
              <a:solidFill>
                <a:schemeClr val="tx2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28596" y="264318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cs typeface="Courier New" pitchFamily="49" charset="0"/>
              </a:rPr>
              <a:t>Docs</a:t>
            </a:r>
            <a:endParaRPr lang="it-IT" b="1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Analyzer</a:t>
            </a:r>
            <a:endParaRPr lang="it-IT" dirty="0"/>
          </a:p>
        </p:txBody>
      </p:sp>
      <p:pic>
        <p:nvPicPr>
          <p:cNvPr id="4" name="Picture 3" descr="D:\Documenti\Lavoro\Unipi\lectures\IR\d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714620"/>
            <a:ext cx="1009640" cy="100964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6643702" y="371475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cs typeface="Courier New" pitchFamily="49" charset="0"/>
              </a:rPr>
              <a:t>Index</a:t>
            </a:r>
            <a:endParaRPr lang="it-IT" b="1" dirty="0">
              <a:cs typeface="Courier New" pitchFamily="49" charset="0"/>
            </a:endParaRPr>
          </a:p>
        </p:txBody>
      </p:sp>
      <p:pic>
        <p:nvPicPr>
          <p:cNvPr id="6" name="Picture 5" descr="D:\Documenti\Lavoro\Unipi\lectures\IR\lis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4000504"/>
            <a:ext cx="882659" cy="882659"/>
          </a:xfrm>
          <a:prstGeom prst="rect">
            <a:avLst/>
          </a:prstGeom>
          <a:noFill/>
        </p:spPr>
      </p:pic>
      <p:pic>
        <p:nvPicPr>
          <p:cNvPr id="7" name="Picture 6" descr="D:\Documenti\Lavoro\Unipi\lectures\IR\use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2000240"/>
            <a:ext cx="1163633" cy="1163633"/>
          </a:xfrm>
          <a:prstGeom prst="rect">
            <a:avLst/>
          </a:prstGeom>
          <a:noFill/>
        </p:spPr>
      </p:pic>
      <p:sp>
        <p:nvSpPr>
          <p:cNvPr id="8" name="Freccia a destra 7"/>
          <p:cNvSpPr/>
          <p:nvPr/>
        </p:nvSpPr>
        <p:spPr>
          <a:xfrm>
            <a:off x="2000232" y="2500306"/>
            <a:ext cx="1357322" cy="28575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571868" y="2071678"/>
            <a:ext cx="121444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/>
              <a:t>Analyzer</a:t>
            </a:r>
            <a:endParaRPr lang="it-IT" b="1" dirty="0"/>
          </a:p>
        </p:txBody>
      </p:sp>
      <p:sp>
        <p:nvSpPr>
          <p:cNvPr id="10" name="Freccia a destra 9"/>
          <p:cNvSpPr/>
          <p:nvPr/>
        </p:nvSpPr>
        <p:spPr>
          <a:xfrm rot="519173">
            <a:off x="5230937" y="2713433"/>
            <a:ext cx="1357322" cy="315333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143504" y="2071678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cs typeface="Courier New" pitchFamily="49" charset="0"/>
              </a:rPr>
              <a:t>Searching</a:t>
            </a:r>
            <a:endParaRPr lang="it-IT" b="1" dirty="0" smtClean="0">
              <a:cs typeface="Courier New" pitchFamily="49" charset="0"/>
            </a:endParaRPr>
          </a:p>
          <a:p>
            <a:pPr algn="ctr"/>
            <a:r>
              <a:rPr lang="it-IT" b="1" dirty="0" err="1" smtClean="0">
                <a:cs typeface="Courier New" pitchFamily="49" charset="0"/>
              </a:rPr>
              <a:t>tokens</a:t>
            </a:r>
            <a:endParaRPr lang="it-IT" b="1" dirty="0">
              <a:cs typeface="Courier New" pitchFamily="49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785918" y="214311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cs typeface="Courier New" pitchFamily="49" charset="0"/>
              </a:rPr>
              <a:t>Query</a:t>
            </a:r>
            <a:r>
              <a:rPr lang="it-IT" b="1" dirty="0" smtClean="0">
                <a:cs typeface="Courier New" pitchFamily="49" charset="0"/>
              </a:rPr>
              <a:t> </a:t>
            </a:r>
            <a:r>
              <a:rPr lang="it-IT" b="1" dirty="0" err="1" smtClean="0">
                <a:cs typeface="Courier New" pitchFamily="49" charset="0"/>
              </a:rPr>
              <a:t>String</a:t>
            </a:r>
            <a:endParaRPr lang="it-IT" b="1" dirty="0">
              <a:cs typeface="Courier New" pitchFamily="49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 rot="20447157" flipH="1">
            <a:off x="4562505" y="3854306"/>
            <a:ext cx="2203907" cy="315333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3357554" y="492919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cs typeface="Courier New" pitchFamily="49" charset="0"/>
              </a:rPr>
              <a:t>Results</a:t>
            </a:r>
            <a:endParaRPr lang="it-IT" b="1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Analyzer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/>
              <a:t>Built-in</a:t>
            </a:r>
            <a:r>
              <a:rPr lang="it-IT" dirty="0" smtClean="0"/>
              <a:t> 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Tokenizer</a:t>
            </a:r>
            <a:r>
              <a:rPr lang="it-IT" dirty="0" err="1" smtClean="0"/>
              <a:t>s</a:t>
            </a:r>
            <a:endParaRPr lang="it-IT" dirty="0" smtClean="0"/>
          </a:p>
          <a:p>
            <a:pPr lvl="1"/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WhitespaceTokenizer</a:t>
            </a:r>
            <a:r>
              <a:rPr lang="it-IT" dirty="0" smtClean="0">
                <a:cs typeface="Courier New" pitchFamily="49" charset="0"/>
              </a:rPr>
              <a:t>, </a:t>
            </a:r>
            <a:r>
              <a:rPr lang="it-IT" sz="2400" b="1" dirty="0" err="1" smtClean="0">
                <a:latin typeface="Courier New" pitchFamily="49" charset="0"/>
                <a:cs typeface="Courier New" pitchFamily="49" charset="0"/>
              </a:rPr>
              <a:t>LetterTokenizer</a:t>
            </a:r>
            <a:r>
              <a:rPr lang="it-IT" dirty="0" smtClean="0">
                <a:cs typeface="Courier New" pitchFamily="49" charset="0"/>
              </a:rPr>
              <a:t>,…</a:t>
            </a:r>
          </a:p>
          <a:p>
            <a:pPr lvl="1"/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StandardTokenizer</a:t>
            </a:r>
            <a:r>
              <a:rPr lang="it-IT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it-IT" b="1" dirty="0" smtClean="0">
                <a:latin typeface="Courier New" pitchFamily="49" charset="0"/>
                <a:cs typeface="Courier New" pitchFamily="49" charset="0"/>
              </a:rPr>
            </a:br>
            <a:r>
              <a:rPr lang="it-IT" dirty="0" err="1" smtClean="0"/>
              <a:t>good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European-language</a:t>
            </a:r>
            <a:r>
              <a:rPr lang="it-IT" dirty="0" smtClean="0"/>
              <a:t> </a:t>
            </a:r>
            <a:r>
              <a:rPr lang="it-IT" dirty="0" err="1" smtClean="0"/>
              <a:t>docs</a:t>
            </a:r>
            <a:endParaRPr lang="it-IT" dirty="0" smtClean="0"/>
          </a:p>
          <a:p>
            <a:r>
              <a:rPr lang="it-IT" dirty="0" err="1" smtClean="0"/>
              <a:t>Built-in</a:t>
            </a:r>
            <a:r>
              <a:rPr lang="it-IT" dirty="0" smtClean="0"/>
              <a:t> 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TokenFilter</a:t>
            </a:r>
            <a:r>
              <a:rPr lang="it-IT" dirty="0" err="1" smtClean="0"/>
              <a:t>s</a:t>
            </a:r>
            <a:endParaRPr lang="it-IT" dirty="0" smtClean="0"/>
          </a:p>
          <a:p>
            <a:pPr lvl="1"/>
            <a:r>
              <a:rPr lang="it-IT" dirty="0" err="1" smtClean="0"/>
              <a:t>LowerCase</a:t>
            </a:r>
            <a:r>
              <a:rPr lang="it-IT" dirty="0" smtClean="0"/>
              <a:t>, </a:t>
            </a:r>
            <a:r>
              <a:rPr lang="it-IT" dirty="0" err="1" smtClean="0"/>
              <a:t>Stemming</a:t>
            </a:r>
            <a:r>
              <a:rPr lang="it-IT" dirty="0" smtClean="0"/>
              <a:t>, </a:t>
            </a:r>
            <a:r>
              <a:rPr lang="it-IT" dirty="0" err="1" smtClean="0"/>
              <a:t>Stopwords</a:t>
            </a:r>
            <a:r>
              <a:rPr lang="it-IT" dirty="0" smtClean="0"/>
              <a:t>, </a:t>
            </a:r>
            <a:r>
              <a:rPr lang="it-IT" dirty="0" err="1" smtClean="0"/>
              <a:t>AccentFilter</a:t>
            </a:r>
            <a:r>
              <a:rPr lang="it-IT" dirty="0" smtClean="0"/>
              <a:t>,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others</a:t>
            </a:r>
            <a:r>
              <a:rPr lang="it-IT" dirty="0" smtClean="0"/>
              <a:t> in </a:t>
            </a:r>
            <a:r>
              <a:rPr lang="it-IT" dirty="0" err="1" smtClean="0"/>
              <a:t>contrib</a:t>
            </a:r>
            <a:r>
              <a:rPr lang="it-IT" dirty="0" smtClean="0"/>
              <a:t> </a:t>
            </a:r>
            <a:r>
              <a:rPr lang="it-IT" dirty="0" err="1" smtClean="0"/>
              <a:t>packages</a:t>
            </a:r>
            <a:r>
              <a:rPr lang="it-IT" dirty="0" smtClean="0"/>
              <a:t> (</a:t>
            </a:r>
            <a:r>
              <a:rPr lang="it-IT" dirty="0" err="1" smtClean="0"/>
              <a:t>language-specific</a:t>
            </a:r>
            <a:r>
              <a:rPr lang="it-IT" dirty="0" smtClean="0"/>
              <a:t>)</a:t>
            </a:r>
          </a:p>
          <a:p>
            <a:pPr lvl="1"/>
            <a:endParaRPr lang="it-IT" dirty="0"/>
          </a:p>
          <a:p>
            <a:r>
              <a:rPr lang="it-IT" dirty="0" err="1" smtClean="0"/>
              <a:t>Built-in</a:t>
            </a:r>
            <a:r>
              <a:rPr lang="it-IT" dirty="0" smtClean="0"/>
              <a:t> 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Analyzer</a:t>
            </a:r>
            <a:r>
              <a:rPr lang="it-IT" dirty="0" err="1" smtClean="0"/>
              <a:t>s</a:t>
            </a:r>
            <a:endParaRPr lang="it-IT" dirty="0" smtClean="0"/>
          </a:p>
          <a:p>
            <a:pPr lvl="1"/>
            <a:r>
              <a:rPr lang="it-IT" dirty="0" smtClean="0"/>
              <a:t>Keyword, Simple, Standard, </a:t>
            </a:r>
            <a:r>
              <a:rPr lang="it-IT" dirty="0" err="1" smtClean="0"/>
              <a:t>language-specific</a:t>
            </a:r>
            <a:r>
              <a:rPr lang="it-IT" dirty="0" smtClean="0"/>
              <a:t>…</a:t>
            </a:r>
            <a:endParaRPr lang="it-IT" dirty="0"/>
          </a:p>
          <a:p>
            <a:pPr lvl="1"/>
            <a:r>
              <a:rPr lang="it-IT" dirty="0" err="1" smtClean="0"/>
              <a:t>PerField</a:t>
            </a:r>
            <a:r>
              <a:rPr lang="it-IT" dirty="0" smtClean="0"/>
              <a:t> </a:t>
            </a:r>
            <a:r>
              <a:rPr lang="it-IT" dirty="0" err="1" smtClean="0"/>
              <a:t>wrapper</a:t>
            </a:r>
            <a:endParaRPr lang="it-IT" dirty="0" smtClean="0"/>
          </a:p>
          <a:p>
            <a:pPr lvl="1"/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28596" y="642918"/>
            <a:ext cx="421484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the </a:t>
            </a:r>
            <a:r>
              <a:rPr lang="it-IT" dirty="0" err="1" smtClean="0"/>
              <a:t>LexCorp</a:t>
            </a:r>
            <a:r>
              <a:rPr lang="it-IT" dirty="0" smtClean="0"/>
              <a:t> BFG-900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printer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28596" y="71414"/>
            <a:ext cx="421484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TEXT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5000628" y="71414"/>
            <a:ext cx="400052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QUERY</a:t>
            </a:r>
            <a:endParaRPr lang="it-IT" b="1" dirty="0"/>
          </a:p>
        </p:txBody>
      </p:sp>
      <p:sp>
        <p:nvSpPr>
          <p:cNvPr id="8" name="Rettangolo 7"/>
          <p:cNvSpPr/>
          <p:nvPr/>
        </p:nvSpPr>
        <p:spPr>
          <a:xfrm>
            <a:off x="5000628" y="642918"/>
            <a:ext cx="4000528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Lex</a:t>
            </a:r>
            <a:r>
              <a:rPr lang="it-IT" dirty="0" smtClean="0"/>
              <a:t> </a:t>
            </a:r>
            <a:r>
              <a:rPr lang="it-IT" dirty="0" err="1" smtClean="0"/>
              <a:t>corp</a:t>
            </a:r>
            <a:r>
              <a:rPr lang="it-IT" dirty="0" smtClean="0"/>
              <a:t> bfg900 </a:t>
            </a:r>
            <a:r>
              <a:rPr lang="it-IT" dirty="0" err="1" smtClean="0"/>
              <a:t>printers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642910" y="1500174"/>
            <a:ext cx="428628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smtClean="0"/>
              <a:t>the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1142976" y="1500174"/>
            <a:ext cx="92869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LexCorp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2143108" y="1500174"/>
            <a:ext cx="92869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smtClean="0"/>
              <a:t>BFG-900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3143240" y="1500174"/>
            <a:ext cx="28575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is</a:t>
            </a: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3500430" y="1500174"/>
            <a:ext cx="21431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3786182" y="1500174"/>
            <a:ext cx="714380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printer</a:t>
            </a: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142844" y="2285992"/>
            <a:ext cx="428628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smtClean="0"/>
              <a:t>the</a:t>
            </a: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1142976" y="2285992"/>
            <a:ext cx="92869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Corp</a:t>
            </a:r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2143108" y="2285992"/>
            <a:ext cx="500066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smtClean="0"/>
              <a:t>BFG</a:t>
            </a:r>
            <a:endParaRPr lang="it-IT" dirty="0"/>
          </a:p>
        </p:txBody>
      </p:sp>
      <p:sp>
        <p:nvSpPr>
          <p:cNvPr id="19" name="Rettangolo 18"/>
          <p:cNvSpPr/>
          <p:nvPr/>
        </p:nvSpPr>
        <p:spPr>
          <a:xfrm>
            <a:off x="3286116" y="2285992"/>
            <a:ext cx="28575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is</a:t>
            </a:r>
            <a:endParaRPr lang="it-IT" dirty="0"/>
          </a:p>
        </p:txBody>
      </p:sp>
      <p:sp>
        <p:nvSpPr>
          <p:cNvPr id="20" name="Rettangolo 19"/>
          <p:cNvSpPr/>
          <p:nvPr/>
        </p:nvSpPr>
        <p:spPr>
          <a:xfrm>
            <a:off x="3643306" y="2285992"/>
            <a:ext cx="21431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3929058" y="2285992"/>
            <a:ext cx="714380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printer</a:t>
            </a:r>
            <a:endParaRPr lang="it-IT" dirty="0"/>
          </a:p>
        </p:txBody>
      </p:sp>
      <p:sp>
        <p:nvSpPr>
          <p:cNvPr id="22" name="Rettangolo 21"/>
          <p:cNvSpPr/>
          <p:nvPr/>
        </p:nvSpPr>
        <p:spPr>
          <a:xfrm>
            <a:off x="642910" y="2285992"/>
            <a:ext cx="428628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Lex</a:t>
            </a:r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1142976" y="2571744"/>
            <a:ext cx="92869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LexCorp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714612" y="2285992"/>
            <a:ext cx="500066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smtClean="0"/>
              <a:t>900</a:t>
            </a:r>
            <a:endParaRPr lang="it-IT" dirty="0"/>
          </a:p>
        </p:txBody>
      </p:sp>
      <p:sp>
        <p:nvSpPr>
          <p:cNvPr id="25" name="Rettangolo 24"/>
          <p:cNvSpPr/>
          <p:nvPr/>
        </p:nvSpPr>
        <p:spPr>
          <a:xfrm>
            <a:off x="142844" y="3429000"/>
            <a:ext cx="428628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smtClean="0"/>
              <a:t>the</a:t>
            </a:r>
            <a:endParaRPr lang="it-IT" dirty="0"/>
          </a:p>
        </p:txBody>
      </p:sp>
      <p:sp>
        <p:nvSpPr>
          <p:cNvPr id="26" name="Rettangolo 25"/>
          <p:cNvSpPr/>
          <p:nvPr/>
        </p:nvSpPr>
        <p:spPr>
          <a:xfrm>
            <a:off x="1142976" y="3429000"/>
            <a:ext cx="92869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corp</a:t>
            </a:r>
            <a:endParaRPr lang="it-IT" dirty="0"/>
          </a:p>
        </p:txBody>
      </p:sp>
      <p:sp>
        <p:nvSpPr>
          <p:cNvPr id="27" name="Rettangolo 26"/>
          <p:cNvSpPr/>
          <p:nvPr/>
        </p:nvSpPr>
        <p:spPr>
          <a:xfrm>
            <a:off x="2143108" y="3429000"/>
            <a:ext cx="500066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bfg</a:t>
            </a:r>
            <a:endParaRPr lang="it-IT" dirty="0"/>
          </a:p>
        </p:txBody>
      </p:sp>
      <p:sp>
        <p:nvSpPr>
          <p:cNvPr id="28" name="Rettangolo 27"/>
          <p:cNvSpPr/>
          <p:nvPr/>
        </p:nvSpPr>
        <p:spPr>
          <a:xfrm>
            <a:off x="3286116" y="3429000"/>
            <a:ext cx="28575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is</a:t>
            </a:r>
            <a:endParaRPr lang="it-IT" dirty="0"/>
          </a:p>
        </p:txBody>
      </p:sp>
      <p:sp>
        <p:nvSpPr>
          <p:cNvPr id="29" name="Rettangolo 28"/>
          <p:cNvSpPr/>
          <p:nvPr/>
        </p:nvSpPr>
        <p:spPr>
          <a:xfrm>
            <a:off x="3643306" y="3429000"/>
            <a:ext cx="21431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30" name="Rettangolo 29"/>
          <p:cNvSpPr/>
          <p:nvPr/>
        </p:nvSpPr>
        <p:spPr>
          <a:xfrm>
            <a:off x="3929058" y="3429000"/>
            <a:ext cx="714380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printer</a:t>
            </a:r>
            <a:endParaRPr lang="it-IT" dirty="0"/>
          </a:p>
        </p:txBody>
      </p:sp>
      <p:sp>
        <p:nvSpPr>
          <p:cNvPr id="31" name="Rettangolo 30"/>
          <p:cNvSpPr/>
          <p:nvPr/>
        </p:nvSpPr>
        <p:spPr>
          <a:xfrm>
            <a:off x="642910" y="3429000"/>
            <a:ext cx="428628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lex</a:t>
            </a:r>
            <a:endParaRPr lang="it-IT" dirty="0"/>
          </a:p>
        </p:txBody>
      </p:sp>
      <p:sp>
        <p:nvSpPr>
          <p:cNvPr id="32" name="Rettangolo 31"/>
          <p:cNvSpPr/>
          <p:nvPr/>
        </p:nvSpPr>
        <p:spPr>
          <a:xfrm>
            <a:off x="1142976" y="3714752"/>
            <a:ext cx="92869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lexcorp</a:t>
            </a:r>
            <a:endParaRPr lang="it-IT" dirty="0"/>
          </a:p>
        </p:txBody>
      </p:sp>
      <p:sp>
        <p:nvSpPr>
          <p:cNvPr id="33" name="Rettangolo 32"/>
          <p:cNvSpPr/>
          <p:nvPr/>
        </p:nvSpPr>
        <p:spPr>
          <a:xfrm>
            <a:off x="2714612" y="3429000"/>
            <a:ext cx="500066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smtClean="0"/>
              <a:t>900</a:t>
            </a:r>
            <a:endParaRPr lang="it-IT" dirty="0"/>
          </a:p>
        </p:txBody>
      </p:sp>
      <p:sp>
        <p:nvSpPr>
          <p:cNvPr id="44" name="Rettangolo 43"/>
          <p:cNvSpPr/>
          <p:nvPr/>
        </p:nvSpPr>
        <p:spPr>
          <a:xfrm>
            <a:off x="1142976" y="4572008"/>
            <a:ext cx="92869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corp</a:t>
            </a:r>
            <a:endParaRPr lang="it-IT" dirty="0"/>
          </a:p>
        </p:txBody>
      </p:sp>
      <p:sp>
        <p:nvSpPr>
          <p:cNvPr id="45" name="Rettangolo 44"/>
          <p:cNvSpPr/>
          <p:nvPr/>
        </p:nvSpPr>
        <p:spPr>
          <a:xfrm>
            <a:off x="2143108" y="4572008"/>
            <a:ext cx="500066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bfg</a:t>
            </a:r>
            <a:endParaRPr lang="it-IT" dirty="0"/>
          </a:p>
        </p:txBody>
      </p:sp>
      <p:sp>
        <p:nvSpPr>
          <p:cNvPr id="48" name="Rettangolo 47"/>
          <p:cNvSpPr/>
          <p:nvPr/>
        </p:nvSpPr>
        <p:spPr>
          <a:xfrm>
            <a:off x="3286116" y="4572008"/>
            <a:ext cx="714380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printer</a:t>
            </a:r>
            <a:endParaRPr lang="it-IT" dirty="0"/>
          </a:p>
        </p:txBody>
      </p:sp>
      <p:sp>
        <p:nvSpPr>
          <p:cNvPr id="49" name="Rettangolo 48"/>
          <p:cNvSpPr/>
          <p:nvPr/>
        </p:nvSpPr>
        <p:spPr>
          <a:xfrm>
            <a:off x="642910" y="4572008"/>
            <a:ext cx="428628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lex</a:t>
            </a:r>
            <a:endParaRPr lang="it-IT" dirty="0"/>
          </a:p>
        </p:txBody>
      </p:sp>
      <p:sp>
        <p:nvSpPr>
          <p:cNvPr id="50" name="Rettangolo 49"/>
          <p:cNvSpPr/>
          <p:nvPr/>
        </p:nvSpPr>
        <p:spPr>
          <a:xfrm>
            <a:off x="1142976" y="4857760"/>
            <a:ext cx="92869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lexcorp</a:t>
            </a:r>
            <a:endParaRPr lang="it-IT" dirty="0"/>
          </a:p>
        </p:txBody>
      </p:sp>
      <p:sp>
        <p:nvSpPr>
          <p:cNvPr id="51" name="Rettangolo 50"/>
          <p:cNvSpPr/>
          <p:nvPr/>
        </p:nvSpPr>
        <p:spPr>
          <a:xfrm>
            <a:off x="2714612" y="4572008"/>
            <a:ext cx="500066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smtClean="0"/>
              <a:t>900</a:t>
            </a:r>
            <a:endParaRPr lang="it-IT" dirty="0"/>
          </a:p>
        </p:txBody>
      </p:sp>
      <p:sp>
        <p:nvSpPr>
          <p:cNvPr id="52" name="Rettangolo 51"/>
          <p:cNvSpPr/>
          <p:nvPr/>
        </p:nvSpPr>
        <p:spPr>
          <a:xfrm>
            <a:off x="1142976" y="5715016"/>
            <a:ext cx="92869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corp</a:t>
            </a:r>
            <a:endParaRPr lang="it-IT" dirty="0"/>
          </a:p>
        </p:txBody>
      </p:sp>
      <p:sp>
        <p:nvSpPr>
          <p:cNvPr id="53" name="Rettangolo 52"/>
          <p:cNvSpPr/>
          <p:nvPr/>
        </p:nvSpPr>
        <p:spPr>
          <a:xfrm>
            <a:off x="2143108" y="5715016"/>
            <a:ext cx="500066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bfg</a:t>
            </a:r>
            <a:endParaRPr lang="it-IT" dirty="0"/>
          </a:p>
        </p:txBody>
      </p:sp>
      <p:sp>
        <p:nvSpPr>
          <p:cNvPr id="54" name="Rettangolo 53"/>
          <p:cNvSpPr/>
          <p:nvPr/>
        </p:nvSpPr>
        <p:spPr>
          <a:xfrm>
            <a:off x="3286116" y="5715016"/>
            <a:ext cx="714380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print-</a:t>
            </a:r>
            <a:endParaRPr lang="it-IT" dirty="0"/>
          </a:p>
        </p:txBody>
      </p:sp>
      <p:sp>
        <p:nvSpPr>
          <p:cNvPr id="55" name="Rettangolo 54"/>
          <p:cNvSpPr/>
          <p:nvPr/>
        </p:nvSpPr>
        <p:spPr>
          <a:xfrm>
            <a:off x="642910" y="5715016"/>
            <a:ext cx="428628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lex</a:t>
            </a:r>
            <a:endParaRPr lang="it-IT" dirty="0"/>
          </a:p>
        </p:txBody>
      </p:sp>
      <p:sp>
        <p:nvSpPr>
          <p:cNvPr id="56" name="Rettangolo 55"/>
          <p:cNvSpPr/>
          <p:nvPr/>
        </p:nvSpPr>
        <p:spPr>
          <a:xfrm>
            <a:off x="1142976" y="6000768"/>
            <a:ext cx="92869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err="1" smtClean="0"/>
              <a:t>lexcorp</a:t>
            </a:r>
            <a:endParaRPr lang="it-IT" dirty="0"/>
          </a:p>
        </p:txBody>
      </p:sp>
      <p:sp>
        <p:nvSpPr>
          <p:cNvPr id="57" name="Rettangolo 56"/>
          <p:cNvSpPr/>
          <p:nvPr/>
        </p:nvSpPr>
        <p:spPr>
          <a:xfrm>
            <a:off x="2714612" y="5715016"/>
            <a:ext cx="500066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dirty="0" smtClean="0"/>
              <a:t>900</a:t>
            </a:r>
            <a:endParaRPr lang="it-IT" dirty="0"/>
          </a:p>
        </p:txBody>
      </p:sp>
      <p:sp>
        <p:nvSpPr>
          <p:cNvPr id="58" name="CasellaDiTesto 57"/>
          <p:cNvSpPr txBox="1"/>
          <p:nvPr/>
        </p:nvSpPr>
        <p:spPr>
          <a:xfrm>
            <a:off x="3428992" y="100010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err="1" smtClean="0">
                <a:solidFill>
                  <a:schemeClr val="accent2"/>
                </a:solidFill>
              </a:rPr>
              <a:t>WhitespaceTokenizer</a:t>
            </a:r>
            <a:endParaRPr lang="it-IT" b="1" i="1" dirty="0">
              <a:solidFill>
                <a:schemeClr val="accent2"/>
              </a:solidFill>
            </a:endParaRPr>
          </a:p>
        </p:txBody>
      </p:sp>
      <p:sp>
        <p:nvSpPr>
          <p:cNvPr id="60" name="CasellaDiTesto 59"/>
          <p:cNvSpPr txBox="1"/>
          <p:nvPr/>
        </p:nvSpPr>
        <p:spPr>
          <a:xfrm>
            <a:off x="3428992" y="185736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err="1" smtClean="0">
                <a:solidFill>
                  <a:schemeClr val="accent2"/>
                </a:solidFill>
              </a:rPr>
              <a:t>WordDelimiterFilter</a:t>
            </a:r>
            <a:endParaRPr lang="it-IT" b="1" i="1" dirty="0">
              <a:solidFill>
                <a:schemeClr val="accent2"/>
              </a:solidFill>
            </a:endParaRPr>
          </a:p>
        </p:txBody>
      </p:sp>
      <p:sp>
        <p:nvSpPr>
          <p:cNvPr id="61" name="CasellaDiTesto 60"/>
          <p:cNvSpPr txBox="1"/>
          <p:nvPr/>
        </p:nvSpPr>
        <p:spPr>
          <a:xfrm>
            <a:off x="3428992" y="292893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err="1" smtClean="0">
                <a:solidFill>
                  <a:schemeClr val="accent2"/>
                </a:solidFill>
              </a:rPr>
              <a:t>LowerCaseFilter</a:t>
            </a:r>
            <a:endParaRPr lang="it-IT" b="1" i="1" dirty="0">
              <a:solidFill>
                <a:schemeClr val="accent2"/>
              </a:solidFill>
            </a:endParaRPr>
          </a:p>
        </p:txBody>
      </p:sp>
      <p:sp>
        <p:nvSpPr>
          <p:cNvPr id="62" name="Freccia in giù 61"/>
          <p:cNvSpPr/>
          <p:nvPr/>
        </p:nvSpPr>
        <p:spPr>
          <a:xfrm>
            <a:off x="1714480" y="1071546"/>
            <a:ext cx="928694" cy="28575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Freccia in giù 62"/>
          <p:cNvSpPr/>
          <p:nvPr/>
        </p:nvSpPr>
        <p:spPr>
          <a:xfrm>
            <a:off x="1714480" y="1928802"/>
            <a:ext cx="928694" cy="28575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Freccia in giù 63"/>
          <p:cNvSpPr/>
          <p:nvPr/>
        </p:nvSpPr>
        <p:spPr>
          <a:xfrm>
            <a:off x="1714480" y="3000372"/>
            <a:ext cx="928694" cy="28575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CasellaDiTesto 64"/>
          <p:cNvSpPr txBox="1"/>
          <p:nvPr/>
        </p:nvSpPr>
        <p:spPr>
          <a:xfrm>
            <a:off x="3428992" y="4071942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err="1" smtClean="0">
                <a:solidFill>
                  <a:schemeClr val="accent2"/>
                </a:solidFill>
              </a:rPr>
              <a:t>StopwordFilter</a:t>
            </a:r>
            <a:endParaRPr lang="it-IT" b="1" i="1" dirty="0">
              <a:solidFill>
                <a:schemeClr val="accent2"/>
              </a:solidFill>
            </a:endParaRPr>
          </a:p>
        </p:txBody>
      </p:sp>
      <p:sp>
        <p:nvSpPr>
          <p:cNvPr id="66" name="Freccia in giù 65"/>
          <p:cNvSpPr/>
          <p:nvPr/>
        </p:nvSpPr>
        <p:spPr>
          <a:xfrm>
            <a:off x="1714480" y="4143380"/>
            <a:ext cx="928694" cy="28575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CasellaDiTesto 66"/>
          <p:cNvSpPr txBox="1"/>
          <p:nvPr/>
        </p:nvSpPr>
        <p:spPr>
          <a:xfrm>
            <a:off x="3428992" y="521495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err="1" smtClean="0">
                <a:solidFill>
                  <a:schemeClr val="accent2"/>
                </a:solidFill>
              </a:rPr>
              <a:t>StemmerFilter</a:t>
            </a:r>
            <a:endParaRPr lang="it-IT" b="1" i="1" dirty="0">
              <a:solidFill>
                <a:schemeClr val="accent2"/>
              </a:solidFill>
            </a:endParaRPr>
          </a:p>
        </p:txBody>
      </p:sp>
      <p:sp>
        <p:nvSpPr>
          <p:cNvPr id="68" name="Freccia in giù 67"/>
          <p:cNvSpPr/>
          <p:nvPr/>
        </p:nvSpPr>
        <p:spPr>
          <a:xfrm>
            <a:off x="1714480" y="5286388"/>
            <a:ext cx="928694" cy="28575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Rettangolo 68"/>
          <p:cNvSpPr/>
          <p:nvPr/>
        </p:nvSpPr>
        <p:spPr>
          <a:xfrm>
            <a:off x="5286380" y="1500174"/>
            <a:ext cx="57150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Lex</a:t>
            </a:r>
            <a:endParaRPr lang="it-IT" dirty="0"/>
          </a:p>
        </p:txBody>
      </p:sp>
      <p:sp>
        <p:nvSpPr>
          <p:cNvPr id="70" name="Rettangolo 69"/>
          <p:cNvSpPr/>
          <p:nvPr/>
        </p:nvSpPr>
        <p:spPr>
          <a:xfrm>
            <a:off x="5929322" y="1500174"/>
            <a:ext cx="64294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corp</a:t>
            </a:r>
            <a:endParaRPr lang="it-IT" dirty="0"/>
          </a:p>
        </p:txBody>
      </p:sp>
      <p:sp>
        <p:nvSpPr>
          <p:cNvPr id="71" name="Rettangolo 70"/>
          <p:cNvSpPr/>
          <p:nvPr/>
        </p:nvSpPr>
        <p:spPr>
          <a:xfrm>
            <a:off x="6643702" y="1500174"/>
            <a:ext cx="100013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bfg900</a:t>
            </a:r>
            <a:endParaRPr lang="it-IT" dirty="0"/>
          </a:p>
        </p:txBody>
      </p:sp>
      <p:sp>
        <p:nvSpPr>
          <p:cNvPr id="72" name="Rettangolo 71"/>
          <p:cNvSpPr/>
          <p:nvPr/>
        </p:nvSpPr>
        <p:spPr>
          <a:xfrm>
            <a:off x="7715272" y="1500174"/>
            <a:ext cx="100013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printers</a:t>
            </a:r>
            <a:endParaRPr lang="it-IT" dirty="0"/>
          </a:p>
        </p:txBody>
      </p:sp>
      <p:sp>
        <p:nvSpPr>
          <p:cNvPr id="73" name="Rettangolo 72"/>
          <p:cNvSpPr/>
          <p:nvPr/>
        </p:nvSpPr>
        <p:spPr>
          <a:xfrm>
            <a:off x="5286380" y="2285992"/>
            <a:ext cx="57150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Lex</a:t>
            </a:r>
            <a:endParaRPr lang="it-IT" dirty="0"/>
          </a:p>
        </p:txBody>
      </p:sp>
      <p:sp>
        <p:nvSpPr>
          <p:cNvPr id="74" name="Rettangolo 73"/>
          <p:cNvSpPr/>
          <p:nvPr/>
        </p:nvSpPr>
        <p:spPr>
          <a:xfrm>
            <a:off x="5929322" y="2285992"/>
            <a:ext cx="64294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corp</a:t>
            </a:r>
            <a:endParaRPr lang="it-IT" dirty="0"/>
          </a:p>
        </p:txBody>
      </p:sp>
      <p:sp>
        <p:nvSpPr>
          <p:cNvPr id="75" name="Rettangolo 74"/>
          <p:cNvSpPr/>
          <p:nvPr/>
        </p:nvSpPr>
        <p:spPr>
          <a:xfrm>
            <a:off x="6643702" y="2285992"/>
            <a:ext cx="500066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bfg</a:t>
            </a:r>
            <a:endParaRPr lang="it-IT" dirty="0"/>
          </a:p>
        </p:txBody>
      </p:sp>
      <p:sp>
        <p:nvSpPr>
          <p:cNvPr id="76" name="Rettangolo 75"/>
          <p:cNvSpPr/>
          <p:nvPr/>
        </p:nvSpPr>
        <p:spPr>
          <a:xfrm>
            <a:off x="7858148" y="2285992"/>
            <a:ext cx="100013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printers</a:t>
            </a:r>
            <a:endParaRPr lang="it-IT" dirty="0"/>
          </a:p>
        </p:txBody>
      </p:sp>
      <p:sp>
        <p:nvSpPr>
          <p:cNvPr id="77" name="Rettangolo 76"/>
          <p:cNvSpPr/>
          <p:nvPr/>
        </p:nvSpPr>
        <p:spPr>
          <a:xfrm>
            <a:off x="7215206" y="2285992"/>
            <a:ext cx="57150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900</a:t>
            </a:r>
            <a:endParaRPr lang="it-IT" dirty="0"/>
          </a:p>
        </p:txBody>
      </p:sp>
      <p:sp>
        <p:nvSpPr>
          <p:cNvPr id="78" name="Rettangolo 77"/>
          <p:cNvSpPr/>
          <p:nvPr/>
        </p:nvSpPr>
        <p:spPr>
          <a:xfrm>
            <a:off x="5286380" y="3429000"/>
            <a:ext cx="57150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/>
              <a:t>l</a:t>
            </a:r>
            <a:r>
              <a:rPr lang="it-IT" dirty="0" err="1" smtClean="0"/>
              <a:t>ex</a:t>
            </a:r>
            <a:endParaRPr lang="it-IT" dirty="0"/>
          </a:p>
        </p:txBody>
      </p:sp>
      <p:sp>
        <p:nvSpPr>
          <p:cNvPr id="79" name="Rettangolo 78"/>
          <p:cNvSpPr/>
          <p:nvPr/>
        </p:nvSpPr>
        <p:spPr>
          <a:xfrm>
            <a:off x="5929322" y="3429000"/>
            <a:ext cx="64294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corp</a:t>
            </a:r>
            <a:endParaRPr lang="it-IT" dirty="0"/>
          </a:p>
        </p:txBody>
      </p:sp>
      <p:sp>
        <p:nvSpPr>
          <p:cNvPr id="80" name="Rettangolo 79"/>
          <p:cNvSpPr/>
          <p:nvPr/>
        </p:nvSpPr>
        <p:spPr>
          <a:xfrm>
            <a:off x="6643702" y="3429000"/>
            <a:ext cx="500066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bfg</a:t>
            </a:r>
            <a:endParaRPr lang="it-IT" dirty="0"/>
          </a:p>
        </p:txBody>
      </p:sp>
      <p:sp>
        <p:nvSpPr>
          <p:cNvPr id="81" name="Rettangolo 80"/>
          <p:cNvSpPr/>
          <p:nvPr/>
        </p:nvSpPr>
        <p:spPr>
          <a:xfrm>
            <a:off x="7858148" y="3429000"/>
            <a:ext cx="100013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printers</a:t>
            </a:r>
            <a:endParaRPr lang="it-IT" dirty="0"/>
          </a:p>
        </p:txBody>
      </p:sp>
      <p:sp>
        <p:nvSpPr>
          <p:cNvPr id="82" name="Rettangolo 81"/>
          <p:cNvSpPr/>
          <p:nvPr/>
        </p:nvSpPr>
        <p:spPr>
          <a:xfrm>
            <a:off x="7215206" y="3429000"/>
            <a:ext cx="57150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900</a:t>
            </a:r>
            <a:endParaRPr lang="it-IT" dirty="0"/>
          </a:p>
        </p:txBody>
      </p:sp>
      <p:sp>
        <p:nvSpPr>
          <p:cNvPr id="83" name="Rettangolo 82"/>
          <p:cNvSpPr/>
          <p:nvPr/>
        </p:nvSpPr>
        <p:spPr>
          <a:xfrm>
            <a:off x="5286380" y="4572008"/>
            <a:ext cx="57150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/>
              <a:t>l</a:t>
            </a:r>
            <a:r>
              <a:rPr lang="it-IT" dirty="0" err="1" smtClean="0"/>
              <a:t>ex</a:t>
            </a:r>
            <a:endParaRPr lang="it-IT" dirty="0"/>
          </a:p>
        </p:txBody>
      </p:sp>
      <p:sp>
        <p:nvSpPr>
          <p:cNvPr id="84" name="Rettangolo 83"/>
          <p:cNvSpPr/>
          <p:nvPr/>
        </p:nvSpPr>
        <p:spPr>
          <a:xfrm>
            <a:off x="5929322" y="4572008"/>
            <a:ext cx="64294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corp</a:t>
            </a:r>
            <a:endParaRPr lang="it-IT" dirty="0"/>
          </a:p>
        </p:txBody>
      </p:sp>
      <p:sp>
        <p:nvSpPr>
          <p:cNvPr id="85" name="Rettangolo 84"/>
          <p:cNvSpPr/>
          <p:nvPr/>
        </p:nvSpPr>
        <p:spPr>
          <a:xfrm>
            <a:off x="6643702" y="4572008"/>
            <a:ext cx="500066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bfg</a:t>
            </a:r>
            <a:endParaRPr lang="it-IT" dirty="0"/>
          </a:p>
        </p:txBody>
      </p:sp>
      <p:sp>
        <p:nvSpPr>
          <p:cNvPr id="86" name="Rettangolo 85"/>
          <p:cNvSpPr/>
          <p:nvPr/>
        </p:nvSpPr>
        <p:spPr>
          <a:xfrm>
            <a:off x="7858148" y="4572008"/>
            <a:ext cx="100013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printers</a:t>
            </a:r>
            <a:endParaRPr lang="it-IT" dirty="0"/>
          </a:p>
        </p:txBody>
      </p:sp>
      <p:sp>
        <p:nvSpPr>
          <p:cNvPr id="87" name="Rettangolo 86"/>
          <p:cNvSpPr/>
          <p:nvPr/>
        </p:nvSpPr>
        <p:spPr>
          <a:xfrm>
            <a:off x="7215206" y="4572008"/>
            <a:ext cx="57150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900</a:t>
            </a:r>
            <a:endParaRPr lang="it-IT" dirty="0"/>
          </a:p>
        </p:txBody>
      </p:sp>
      <p:sp>
        <p:nvSpPr>
          <p:cNvPr id="88" name="Rettangolo 87"/>
          <p:cNvSpPr/>
          <p:nvPr/>
        </p:nvSpPr>
        <p:spPr>
          <a:xfrm>
            <a:off x="5286380" y="5715016"/>
            <a:ext cx="57150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/>
              <a:t>l</a:t>
            </a:r>
            <a:r>
              <a:rPr lang="it-IT" dirty="0" err="1" smtClean="0"/>
              <a:t>ex</a:t>
            </a:r>
            <a:endParaRPr lang="it-IT" dirty="0"/>
          </a:p>
        </p:txBody>
      </p:sp>
      <p:sp>
        <p:nvSpPr>
          <p:cNvPr id="89" name="Rettangolo 88"/>
          <p:cNvSpPr/>
          <p:nvPr/>
        </p:nvSpPr>
        <p:spPr>
          <a:xfrm>
            <a:off x="5929322" y="5715016"/>
            <a:ext cx="64294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corp</a:t>
            </a:r>
            <a:endParaRPr lang="it-IT" dirty="0"/>
          </a:p>
        </p:txBody>
      </p:sp>
      <p:sp>
        <p:nvSpPr>
          <p:cNvPr id="90" name="Rettangolo 89"/>
          <p:cNvSpPr/>
          <p:nvPr/>
        </p:nvSpPr>
        <p:spPr>
          <a:xfrm>
            <a:off x="6643702" y="5715016"/>
            <a:ext cx="500066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bfg</a:t>
            </a:r>
            <a:endParaRPr lang="it-IT" dirty="0"/>
          </a:p>
        </p:txBody>
      </p:sp>
      <p:sp>
        <p:nvSpPr>
          <p:cNvPr id="91" name="Rettangolo 90"/>
          <p:cNvSpPr/>
          <p:nvPr/>
        </p:nvSpPr>
        <p:spPr>
          <a:xfrm>
            <a:off x="7858148" y="5715016"/>
            <a:ext cx="1000132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print</a:t>
            </a:r>
            <a:r>
              <a:rPr lang="it-IT" dirty="0" err="1"/>
              <a:t>-</a:t>
            </a:r>
            <a:endParaRPr lang="it-IT" dirty="0"/>
          </a:p>
        </p:txBody>
      </p:sp>
      <p:sp>
        <p:nvSpPr>
          <p:cNvPr id="92" name="Rettangolo 91"/>
          <p:cNvSpPr/>
          <p:nvPr/>
        </p:nvSpPr>
        <p:spPr>
          <a:xfrm>
            <a:off x="7215206" y="5715016"/>
            <a:ext cx="571504" cy="285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900</a:t>
            </a:r>
            <a:endParaRPr lang="it-IT" dirty="0"/>
          </a:p>
        </p:txBody>
      </p:sp>
      <p:sp>
        <p:nvSpPr>
          <p:cNvPr id="93" name="Freccia in giù 92"/>
          <p:cNvSpPr/>
          <p:nvPr/>
        </p:nvSpPr>
        <p:spPr>
          <a:xfrm>
            <a:off x="6643702" y="1071546"/>
            <a:ext cx="928694" cy="28575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4" name="Freccia in giù 93"/>
          <p:cNvSpPr/>
          <p:nvPr/>
        </p:nvSpPr>
        <p:spPr>
          <a:xfrm>
            <a:off x="6643702" y="1928802"/>
            <a:ext cx="928694" cy="28575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5" name="Freccia in giù 94"/>
          <p:cNvSpPr/>
          <p:nvPr/>
        </p:nvSpPr>
        <p:spPr>
          <a:xfrm>
            <a:off x="6643702" y="3000372"/>
            <a:ext cx="928694" cy="28575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6" name="Freccia in giù 95"/>
          <p:cNvSpPr/>
          <p:nvPr/>
        </p:nvSpPr>
        <p:spPr>
          <a:xfrm>
            <a:off x="6643702" y="4143380"/>
            <a:ext cx="928694" cy="28575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7" name="Freccia in giù 96"/>
          <p:cNvSpPr/>
          <p:nvPr/>
        </p:nvSpPr>
        <p:spPr>
          <a:xfrm>
            <a:off x="6643702" y="5286388"/>
            <a:ext cx="928694" cy="28575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Ovale 97"/>
          <p:cNvSpPr/>
          <p:nvPr/>
        </p:nvSpPr>
        <p:spPr>
          <a:xfrm>
            <a:off x="3857620" y="6215082"/>
            <a:ext cx="1714512" cy="50006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MATCH!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398</Words>
  <Application>Microsoft Office PowerPoint</Application>
  <PresentationFormat>Presentazione su schermo (4:3)</PresentationFormat>
  <Paragraphs>229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Lucene in action</vt:lpstr>
      <vt:lpstr>What is Lucene</vt:lpstr>
      <vt:lpstr>Basic Application</vt:lpstr>
      <vt:lpstr>Indexing</vt:lpstr>
      <vt:lpstr>How to represent text?</vt:lpstr>
      <vt:lpstr>Analyzer</vt:lpstr>
      <vt:lpstr>Analyzer</vt:lpstr>
      <vt:lpstr>Analyzer</vt:lpstr>
      <vt:lpstr>Presentazione standard di PowerPoint</vt:lpstr>
      <vt:lpstr>Field Options</vt:lpstr>
      <vt:lpstr>Analysis tips</vt:lpstr>
      <vt:lpstr>Searching</vt:lpstr>
      <vt:lpstr>Building the Query</vt:lpstr>
      <vt:lpstr>Scoring</vt:lpstr>
      <vt:lpstr>Performance</vt:lpstr>
    </vt:vector>
  </TitlesOfParts>
  <Company>SST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Lucene in action</dc:title>
  <dc:creator>Ugo</dc:creator>
  <cp:lastModifiedBy>Ugo Scaiella</cp:lastModifiedBy>
  <cp:revision>79</cp:revision>
  <dcterms:created xsi:type="dcterms:W3CDTF">2010-11-24T08:26:45Z</dcterms:created>
  <dcterms:modified xsi:type="dcterms:W3CDTF">2011-10-26T14:39:01Z</dcterms:modified>
</cp:coreProperties>
</file>