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1" r:id="rId7"/>
    <p:sldId id="267" r:id="rId8"/>
    <p:sldId id="265" r:id="rId9"/>
    <p:sldId id="266" r:id="rId10"/>
    <p:sldId id="260" r:id="rId11"/>
    <p:sldId id="270" r:id="rId12"/>
    <p:sldId id="268" r:id="rId13"/>
    <p:sldId id="263" r:id="rId14"/>
    <p:sldId id="262" r:id="rId15"/>
    <p:sldId id="27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94" d="100"/>
          <a:sy n="9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C673-2C03-4D58-AFB0-6CEEDDD6261B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9B20-A8B4-4178-9FFD-9B3D1F8971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47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E2D3-E9B8-4DE3-B3ED-3B8FFE11BCF8}" type="datetimeFigureOut">
              <a:rPr lang="it-IT" smtClean="0"/>
              <a:pPr/>
              <a:t>26/10/2011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407-F5B2-4746-8956-73D3899F0F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b="1" dirty="0" err="1" smtClean="0"/>
              <a:t>Lucene</a:t>
            </a:r>
            <a:r>
              <a:rPr lang="it-IT" sz="6000" b="1" dirty="0" smtClean="0"/>
              <a:t> in </a:t>
            </a:r>
            <a:r>
              <a:rPr lang="it-IT" sz="6000" b="1" dirty="0" err="1" smtClean="0"/>
              <a:t>action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/>
          </a:bodyPr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Retrieval</a:t>
            </a:r>
            <a:endParaRPr lang="it-IT" dirty="0" smtClean="0"/>
          </a:p>
          <a:p>
            <a:r>
              <a:rPr lang="it-IT" dirty="0" smtClean="0"/>
              <a:t>A.A. 2011-12</a:t>
            </a:r>
          </a:p>
          <a:p>
            <a:endParaRPr lang="it-IT" dirty="0"/>
          </a:p>
          <a:p>
            <a:r>
              <a:rPr lang="it-IT" sz="2400" dirty="0" smtClean="0"/>
              <a:t>P. </a:t>
            </a:r>
            <a:r>
              <a:rPr lang="it-IT" sz="2400" dirty="0" err="1" smtClean="0"/>
              <a:t>Ferragina</a:t>
            </a:r>
            <a:endParaRPr lang="it-IT" sz="2400" dirty="0" smtClean="0"/>
          </a:p>
          <a:p>
            <a:r>
              <a:rPr lang="it-IT" sz="2400" dirty="0" smtClean="0"/>
              <a:t>– Dipartimento di Informatica, </a:t>
            </a:r>
            <a:r>
              <a:rPr lang="it-IT" sz="2400" dirty="0" err="1" smtClean="0"/>
              <a:t>University</a:t>
            </a:r>
            <a:r>
              <a:rPr lang="it-IT" sz="2400" dirty="0" smtClean="0"/>
              <a:t> of Pisa –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Field</a:t>
            </a:r>
            <a:r>
              <a:rPr lang="it-IT" dirty="0" smtClean="0"/>
              <a:t> </a:t>
            </a:r>
            <a:r>
              <a:rPr lang="it-IT" dirty="0" err="1" smtClean="0"/>
              <a:t>Options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Field.Stored</a:t>
            </a:r>
            <a:endParaRPr lang="it-IT" dirty="0" smtClean="0"/>
          </a:p>
          <a:p>
            <a:pPr lvl="1"/>
            <a:r>
              <a:rPr lang="it-IT" dirty="0" smtClean="0"/>
              <a:t>YES, NO</a:t>
            </a:r>
          </a:p>
          <a:p>
            <a:r>
              <a:rPr lang="it-IT" dirty="0" err="1" smtClean="0"/>
              <a:t>Field.Index</a:t>
            </a:r>
            <a:endParaRPr lang="it-IT" dirty="0" smtClean="0"/>
          </a:p>
          <a:p>
            <a:pPr lvl="1"/>
            <a:r>
              <a:rPr lang="it-IT" dirty="0" smtClean="0"/>
              <a:t>ANALYZED, </a:t>
            </a:r>
            <a:r>
              <a:rPr lang="it-IT" dirty="0" err="1" smtClean="0"/>
              <a:t>NOT_ANALYZED</a:t>
            </a:r>
            <a:r>
              <a:rPr lang="it-IT" dirty="0" smtClean="0"/>
              <a:t>, NO</a:t>
            </a:r>
          </a:p>
          <a:p>
            <a:r>
              <a:rPr lang="it-IT" dirty="0" err="1" smtClean="0"/>
              <a:t>Field.TermVector</a:t>
            </a:r>
            <a:endParaRPr lang="it-IT" dirty="0" smtClean="0"/>
          </a:p>
          <a:p>
            <a:pPr lvl="1"/>
            <a:r>
              <a:rPr lang="it-IT" dirty="0" smtClean="0"/>
              <a:t>NO, YES (POSITION and/or OFFSETS)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tips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PerFieldAnalyzerWrapper</a:t>
            </a:r>
            <a:endParaRPr lang="it-IT" dirty="0" smtClean="0"/>
          </a:p>
          <a:p>
            <a:pPr lvl="1"/>
            <a:r>
              <a:rPr lang="it-IT" dirty="0" smtClean="0"/>
              <a:t>Don’t </a:t>
            </a:r>
            <a:r>
              <a:rPr lang="it-IT" dirty="0" err="1" smtClean="0"/>
              <a:t>analyze</a:t>
            </a:r>
            <a:r>
              <a:rPr lang="it-IT" dirty="0" smtClean="0"/>
              <a:t> keyword </a:t>
            </a:r>
            <a:r>
              <a:rPr lang="it-IT" dirty="0" err="1" smtClean="0"/>
              <a:t>fields</a:t>
            </a:r>
            <a:endParaRPr lang="it-IT" dirty="0" smtClean="0"/>
          </a:p>
          <a:p>
            <a:pPr lvl="1"/>
            <a:r>
              <a:rPr lang="it-IT" dirty="0" err="1" smtClean="0"/>
              <a:t>Store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data</a:t>
            </a:r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NumberUtils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endParaRPr lang="it-IT" dirty="0" smtClean="0"/>
          </a:p>
          <a:p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field</a:t>
            </a:r>
            <a:r>
              <a:rPr lang="it-IT" dirty="0" smtClean="0"/>
              <a:t> more </a:t>
            </a:r>
            <a:r>
              <a:rPr lang="it-IT" dirty="0" err="1" smtClean="0"/>
              <a:t>than</a:t>
            </a:r>
            <a:r>
              <a:rPr lang="it-IT" dirty="0" smtClean="0"/>
              <a:t> once, </a:t>
            </a:r>
            <a:r>
              <a:rPr lang="it-IT" dirty="0" err="1" smtClean="0"/>
              <a:t>analyze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differently</a:t>
            </a:r>
            <a:endParaRPr lang="it-IT" dirty="0" smtClean="0"/>
          </a:p>
          <a:p>
            <a:pPr lvl="1"/>
            <a:r>
              <a:rPr lang="it-IT" dirty="0" err="1" smtClean="0"/>
              <a:t>Boost</a:t>
            </a:r>
            <a:r>
              <a:rPr lang="it-IT" dirty="0" smtClean="0"/>
              <a:t> </a:t>
            </a:r>
            <a:r>
              <a:rPr lang="it-IT" dirty="0" err="1" smtClean="0"/>
              <a:t>exact</a:t>
            </a:r>
            <a:r>
              <a:rPr lang="it-IT" dirty="0" smtClean="0"/>
              <a:t> case/</a:t>
            </a:r>
            <a:r>
              <a:rPr lang="it-IT" dirty="0" err="1" smtClean="0"/>
              <a:t>stem</a:t>
            </a:r>
            <a:r>
              <a:rPr lang="it-IT" dirty="0" smtClean="0"/>
              <a:t> </a:t>
            </a:r>
            <a:r>
              <a:rPr lang="it-IT" dirty="0" err="1" smtClean="0"/>
              <a:t>matches</a:t>
            </a:r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Searching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//Best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practice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reusable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singleton of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(directory);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Build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the input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=</a:t>
            </a:r>
            <a:br>
              <a:rPr lang="it-IT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(“body”,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Query q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queryParser.parse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title:Jaguar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//Do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search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TopDocs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s.search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(q,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maxResults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Results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: ”+hits.totalHits);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//Scroll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retrieved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docs</a:t>
            </a:r>
            <a:endParaRPr lang="it-IT" sz="24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ScoreDoc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hit 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hits.scoreDocs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hit.doc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doc.get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 + “ – ” +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doc.get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 +</a:t>
            </a:r>
          </a:p>
          <a:p>
            <a:pPr>
              <a:buNone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“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Relevance=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 +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hit.score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s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it-IT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a singleton…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s.close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Building the </a:t>
            </a:r>
            <a:r>
              <a:rPr lang="it-IT" dirty="0" err="1" smtClean="0"/>
              <a:t>Query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dirty="0" err="1" smtClean="0"/>
              <a:t>QueryParser</a:t>
            </a:r>
            <a:endParaRPr lang="it-IT" dirty="0"/>
          </a:p>
          <a:p>
            <a:pPr lvl="1"/>
            <a:r>
              <a:rPr lang="it-IT" dirty="0" err="1" smtClean="0"/>
              <a:t>does</a:t>
            </a:r>
            <a:r>
              <a:rPr lang="it-IT" dirty="0" smtClean="0"/>
              <a:t> text </a:t>
            </a:r>
            <a:r>
              <a:rPr lang="it-IT" dirty="0" err="1" smtClean="0"/>
              <a:t>analysis</a:t>
            </a:r>
            <a:r>
              <a:rPr lang="it-IT" dirty="0" smtClean="0"/>
              <a:t> and </a:t>
            </a:r>
            <a:r>
              <a:rPr lang="it-IT" dirty="0" err="1" smtClean="0"/>
              <a:t>builds</a:t>
            </a:r>
            <a:r>
              <a:rPr lang="it-IT" dirty="0" smtClean="0"/>
              <a:t> the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dirty="0" err="1" smtClean="0"/>
              <a:t>object</a:t>
            </a:r>
            <a:endParaRPr lang="it-IT" dirty="0" smtClean="0"/>
          </a:p>
          <a:p>
            <a:pPr lvl="1"/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human</a:t>
            </a:r>
            <a:r>
              <a:rPr lang="it-IT" dirty="0" smtClean="0"/>
              <a:t> input, </a:t>
            </a:r>
            <a:r>
              <a:rPr lang="it-IT" dirty="0" err="1" smtClean="0"/>
              <a:t>debugging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supported</a:t>
            </a:r>
            <a:endParaRPr lang="it-IT" dirty="0" smtClean="0"/>
          </a:p>
          <a:p>
            <a:pPr lvl="1"/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syntax</a:t>
            </a:r>
            <a:r>
              <a:rPr lang="it-IT" dirty="0" smtClean="0"/>
              <a:t>: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JavaDoc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QueryParser</a:t>
            </a:r>
            <a:endParaRPr lang="it-IT" dirty="0" smtClean="0"/>
          </a:p>
          <a:p>
            <a:r>
              <a:rPr lang="it-IT" dirty="0" err="1" smtClean="0"/>
              <a:t>Programmatic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r>
              <a:rPr lang="it-IT" dirty="0" smtClean="0"/>
              <a:t> building</a:t>
            </a:r>
          </a:p>
          <a:p>
            <a:pPr lvl="1">
              <a:buNone/>
            </a:pPr>
            <a:r>
              <a:rPr lang="it-IT" dirty="0" smtClean="0">
                <a:cs typeface="Courier New" pitchFamily="49" charset="0"/>
              </a:rPr>
              <a:t>e.g.: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TermQuery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it-IT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jaguar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”));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/>
              <a:t>m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: </a:t>
            </a:r>
            <a:r>
              <a:rPr lang="it-IT" dirty="0" err="1" smtClean="0"/>
              <a:t>Boolean</a:t>
            </a:r>
            <a:r>
              <a:rPr lang="it-IT" dirty="0" smtClean="0"/>
              <a:t>, </a:t>
            </a:r>
            <a:r>
              <a:rPr lang="it-IT" dirty="0" err="1" smtClean="0"/>
              <a:t>Term</a:t>
            </a:r>
            <a:r>
              <a:rPr lang="it-IT" dirty="0" smtClean="0"/>
              <a:t>, </a:t>
            </a:r>
            <a:r>
              <a:rPr lang="it-IT" dirty="0" err="1" smtClean="0"/>
              <a:t>Phrase</a:t>
            </a:r>
            <a:r>
              <a:rPr lang="it-IT" dirty="0" smtClean="0"/>
              <a:t>, </a:t>
            </a:r>
            <a:r>
              <a:rPr lang="it-IT" dirty="0" err="1" smtClean="0"/>
              <a:t>SpanNear</a:t>
            </a:r>
            <a:r>
              <a:rPr lang="it-IT" dirty="0" smtClean="0"/>
              <a:t>, … </a:t>
            </a:r>
          </a:p>
          <a:p>
            <a:pPr lvl="1"/>
            <a:r>
              <a:rPr lang="it-IT" dirty="0"/>
              <a:t>n</a:t>
            </a:r>
            <a:r>
              <a:rPr lang="it-IT" dirty="0" smtClean="0"/>
              <a:t>o text </a:t>
            </a:r>
            <a:r>
              <a:rPr lang="it-IT" dirty="0" err="1" smtClean="0"/>
              <a:t>analysis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Scoring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Lucene</a:t>
            </a:r>
            <a:r>
              <a:rPr lang="it-IT" dirty="0" smtClean="0"/>
              <a:t> = 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+ </a:t>
            </a:r>
            <a:r>
              <a:rPr lang="it-IT" dirty="0" err="1" smtClean="0"/>
              <a:t>Vector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3200" dirty="0" err="1" smtClean="0"/>
              <a:t>Similarity</a:t>
            </a:r>
            <a:r>
              <a:rPr lang="it-IT" sz="3200" dirty="0"/>
              <a:t> </a:t>
            </a:r>
            <a:r>
              <a:rPr lang="it-IT" sz="3200" dirty="0" smtClean="0"/>
              <a:t>= </a:t>
            </a:r>
            <a:r>
              <a:rPr lang="it-IT" sz="3200" b="1" dirty="0" smtClean="0"/>
              <a:t>Cosine </a:t>
            </a:r>
            <a:r>
              <a:rPr lang="it-IT" sz="3200" b="1" dirty="0" err="1" smtClean="0"/>
              <a:t>Similarity</a:t>
            </a:r>
            <a:endParaRPr lang="it-IT" sz="3200" dirty="0" smtClean="0"/>
          </a:p>
          <a:p>
            <a:pPr lvl="1"/>
            <a:r>
              <a:rPr lang="it-IT" dirty="0" err="1" smtClean="0"/>
              <a:t>Term</a:t>
            </a:r>
            <a:r>
              <a:rPr lang="it-IT" dirty="0" smtClean="0"/>
              <a:t> </a:t>
            </a:r>
            <a:r>
              <a:rPr lang="it-IT" dirty="0" err="1" smtClean="0"/>
              <a:t>Frequency</a:t>
            </a:r>
            <a:endParaRPr lang="it-IT" dirty="0" smtClean="0"/>
          </a:p>
          <a:p>
            <a:pPr lvl="1"/>
            <a:r>
              <a:rPr lang="it-IT" dirty="0" smtClean="0"/>
              <a:t>Inverse </a:t>
            </a:r>
            <a:r>
              <a:rPr lang="it-IT" dirty="0" err="1" smtClean="0"/>
              <a:t>Document</a:t>
            </a:r>
            <a:r>
              <a:rPr lang="it-IT" dirty="0" smtClean="0"/>
              <a:t> </a:t>
            </a:r>
            <a:r>
              <a:rPr lang="it-IT" dirty="0" err="1" smtClean="0"/>
              <a:t>Frequency</a:t>
            </a:r>
            <a:endParaRPr lang="it-IT" dirty="0"/>
          </a:p>
          <a:p>
            <a:pPr lvl="1"/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stuff</a:t>
            </a:r>
            <a:endParaRPr lang="it-IT" dirty="0" smtClean="0"/>
          </a:p>
          <a:p>
            <a:pPr lvl="2"/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Normalization</a:t>
            </a:r>
            <a:endParaRPr lang="it-IT" dirty="0" smtClean="0"/>
          </a:p>
          <a:p>
            <a:pPr lvl="2"/>
            <a:r>
              <a:rPr lang="it-IT" dirty="0" smtClean="0"/>
              <a:t>Coord. </a:t>
            </a:r>
            <a:r>
              <a:rPr lang="it-IT" dirty="0" err="1" smtClean="0"/>
              <a:t>factor</a:t>
            </a:r>
            <a:r>
              <a:rPr lang="it-IT" dirty="0" smtClean="0"/>
              <a:t> (</a:t>
            </a:r>
            <a:r>
              <a:rPr lang="it-IT" dirty="0" err="1" smtClean="0"/>
              <a:t>matching</a:t>
            </a:r>
            <a:r>
              <a:rPr lang="it-IT" dirty="0" smtClean="0"/>
              <a:t> </a:t>
            </a:r>
            <a:r>
              <a:rPr lang="it-IT" dirty="0" err="1" smtClean="0"/>
              <a:t>terms</a:t>
            </a:r>
            <a:r>
              <a:rPr lang="it-IT" dirty="0" smtClean="0"/>
              <a:t> in OR </a:t>
            </a:r>
            <a:r>
              <a:rPr lang="it-IT" dirty="0" err="1" smtClean="0"/>
              <a:t>queries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Boosts</a:t>
            </a:r>
            <a:r>
              <a:rPr lang="it-IT" dirty="0" smtClean="0"/>
              <a:t> (per </a:t>
            </a:r>
            <a:r>
              <a:rPr lang="it-IT" dirty="0" err="1" smtClean="0"/>
              <a:t>query</a:t>
            </a:r>
            <a:r>
              <a:rPr lang="it-IT" dirty="0" smtClean="0"/>
              <a:t>, per doc or per </a:t>
            </a:r>
            <a:r>
              <a:rPr lang="it-IT" dirty="0" err="1" smtClean="0"/>
              <a:t>field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build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: </a:t>
            </a:r>
            <a:r>
              <a:rPr lang="it-IT" dirty="0" err="1" smtClean="0"/>
              <a:t>implement</a:t>
            </a:r>
            <a:r>
              <a:rPr lang="it-IT" dirty="0" smtClean="0"/>
              <a:t>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Similarity</a:t>
            </a:r>
            <a:r>
              <a:rPr lang="it-IT" dirty="0" smtClean="0"/>
              <a:t> and </a:t>
            </a:r>
            <a:r>
              <a:rPr lang="it-IT" dirty="0" err="1" smtClean="0"/>
              <a:t>call</a:t>
            </a:r>
            <a:r>
              <a:rPr lang="it-IT" dirty="0" smtClean="0"/>
              <a:t>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Searcher.setSimilarity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>
                <a:cs typeface="Courier New" pitchFamily="49" charset="0"/>
              </a:rPr>
              <a:t>For</a:t>
            </a:r>
            <a:r>
              <a:rPr lang="it-IT" dirty="0" smtClean="0">
                <a:cs typeface="Courier New" pitchFamily="49" charset="0"/>
              </a:rPr>
              <a:t> </a:t>
            </a:r>
            <a:r>
              <a:rPr lang="it-IT" dirty="0" err="1" smtClean="0">
                <a:cs typeface="Courier New" pitchFamily="49" charset="0"/>
              </a:rPr>
              <a:t>debugging</a:t>
            </a:r>
            <a:r>
              <a:rPr lang="it-IT" dirty="0" smtClean="0">
                <a:cs typeface="Courier New" pitchFamily="49" charset="0"/>
              </a:rPr>
              <a:t>: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Searcher.explain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q,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doc)</a:t>
            </a:r>
            <a:endParaRPr lang="it-IT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/>
        </p:nvSpPr>
        <p:spPr>
          <a:xfrm>
            <a:off x="5214942" y="1000108"/>
            <a:ext cx="3786214" cy="2857520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Performance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Indexing</a:t>
            </a:r>
            <a:endParaRPr lang="it-IT" dirty="0" smtClean="0"/>
          </a:p>
          <a:p>
            <a:pPr lvl="1"/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indexing</a:t>
            </a:r>
            <a:endParaRPr lang="it-IT" dirty="0" smtClean="0"/>
          </a:p>
          <a:p>
            <a:pPr lvl="1"/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RAMBufferSizeMB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it-IT" dirty="0" smtClean="0"/>
              <a:t>	or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maxBufferedDocs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mergeFactor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/>
              <a:t>Searching</a:t>
            </a:r>
            <a:endParaRPr lang="it-IT" dirty="0" smtClean="0"/>
          </a:p>
          <a:p>
            <a:pPr lvl="1"/>
            <a:r>
              <a:rPr lang="it-IT" dirty="0" err="1" smtClean="0"/>
              <a:t>Reuse</a:t>
            </a:r>
            <a:r>
              <a:rPr lang="it-IT" dirty="0" smtClean="0"/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err="1" smtClean="0"/>
              <a:t>Optimize</a:t>
            </a:r>
            <a:r>
              <a:rPr lang="it-IT" dirty="0" smtClean="0"/>
              <a:t>: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IndexWriter.optimize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it-IT" dirty="0"/>
          </a:p>
        </p:txBody>
      </p:sp>
      <p:pic>
        <p:nvPicPr>
          <p:cNvPr id="4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62170"/>
            <a:ext cx="1509706" cy="1509706"/>
          </a:xfrm>
          <a:prstGeom prst="rect">
            <a:avLst/>
          </a:prstGeom>
          <a:noFill/>
        </p:spPr>
      </p:pic>
      <p:pic>
        <p:nvPicPr>
          <p:cNvPr id="5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643182"/>
            <a:ext cx="795326" cy="795326"/>
          </a:xfrm>
          <a:prstGeom prst="rect">
            <a:avLst/>
          </a:prstGeom>
          <a:noFill/>
        </p:spPr>
      </p:pic>
      <p:pic>
        <p:nvPicPr>
          <p:cNvPr id="8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643182"/>
            <a:ext cx="795326" cy="795326"/>
          </a:xfrm>
          <a:prstGeom prst="rect">
            <a:avLst/>
          </a:prstGeom>
          <a:noFill/>
        </p:spPr>
      </p:pic>
      <p:pic>
        <p:nvPicPr>
          <p:cNvPr id="9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643182"/>
            <a:ext cx="795326" cy="795326"/>
          </a:xfrm>
          <a:prstGeom prst="rect">
            <a:avLst/>
          </a:prstGeom>
          <a:noFill/>
        </p:spPr>
      </p:pic>
      <p:pic>
        <p:nvPicPr>
          <p:cNvPr id="10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2857496"/>
            <a:ext cx="509574" cy="509574"/>
          </a:xfrm>
          <a:prstGeom prst="rect">
            <a:avLst/>
          </a:prstGeom>
          <a:noFill/>
        </p:spPr>
      </p:pic>
      <p:pic>
        <p:nvPicPr>
          <p:cNvPr id="12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90" y="2857496"/>
            <a:ext cx="509574" cy="509574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6572264" y="1285860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Segment_3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rot="10800000" flipV="1">
            <a:off x="6429388" y="1785926"/>
            <a:ext cx="1071570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5" idx="0"/>
          </p:cNvCxnSpPr>
          <p:nvPr/>
        </p:nvCxnSpPr>
        <p:spPr>
          <a:xfrm rot="5400000">
            <a:off x="6842534" y="1984758"/>
            <a:ext cx="857256" cy="4595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8" idx="0"/>
          </p:cNvCxnSpPr>
          <p:nvPr/>
        </p:nvCxnSpPr>
        <p:spPr>
          <a:xfrm rot="5400000">
            <a:off x="7021130" y="2163352"/>
            <a:ext cx="857255" cy="1024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endCxn id="9" idx="0"/>
          </p:cNvCxnSpPr>
          <p:nvPr/>
        </p:nvCxnSpPr>
        <p:spPr>
          <a:xfrm rot="16200000" flipH="1">
            <a:off x="7271163" y="2015723"/>
            <a:ext cx="857255" cy="3976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10" idx="0"/>
          </p:cNvCxnSpPr>
          <p:nvPr/>
        </p:nvCxnSpPr>
        <p:spPr>
          <a:xfrm rot="16200000" flipH="1">
            <a:off x="7485477" y="1801410"/>
            <a:ext cx="1071568" cy="10406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12" idx="0"/>
          </p:cNvCxnSpPr>
          <p:nvPr/>
        </p:nvCxnSpPr>
        <p:spPr>
          <a:xfrm>
            <a:off x="7500958" y="1785926"/>
            <a:ext cx="1254919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5643570" y="342900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Index</a:t>
            </a:r>
            <a:r>
              <a:rPr lang="it-IT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structure</a:t>
            </a:r>
            <a:endParaRPr lang="it-IT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Lucene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Full-text search </a:t>
            </a:r>
            <a:r>
              <a:rPr lang="it-IT" dirty="0" err="1" smtClean="0"/>
              <a:t>library</a:t>
            </a:r>
            <a:endParaRPr lang="it-IT" dirty="0" smtClean="0"/>
          </a:p>
          <a:p>
            <a:r>
              <a:rPr lang="it-IT" dirty="0" err="1" smtClean="0"/>
              <a:t>Indexing</a:t>
            </a:r>
            <a:r>
              <a:rPr lang="it-IT" dirty="0" smtClean="0"/>
              <a:t> + </a:t>
            </a:r>
            <a:r>
              <a:rPr lang="it-IT" dirty="0" err="1" smtClean="0"/>
              <a:t>Searching</a:t>
            </a:r>
            <a:r>
              <a:rPr lang="it-IT" dirty="0" smtClean="0"/>
              <a:t> </a:t>
            </a:r>
            <a:r>
              <a:rPr lang="it-IT" dirty="0" err="1" smtClean="0"/>
              <a:t>components</a:t>
            </a:r>
            <a:endParaRPr lang="it-IT" dirty="0" smtClean="0"/>
          </a:p>
          <a:p>
            <a:r>
              <a:rPr lang="it-IT" dirty="0" smtClean="0"/>
              <a:t>100% Java, no </a:t>
            </a:r>
            <a:r>
              <a:rPr lang="it-IT" dirty="0" err="1" smtClean="0"/>
              <a:t>dependencies</a:t>
            </a:r>
            <a:r>
              <a:rPr lang="it-IT" dirty="0" smtClean="0"/>
              <a:t>, no </a:t>
            </a:r>
            <a:r>
              <a:rPr lang="it-IT" dirty="0" err="1" smtClean="0"/>
              <a:t>config</a:t>
            </a:r>
            <a:r>
              <a:rPr lang="it-IT" dirty="0" smtClean="0"/>
              <a:t> </a:t>
            </a:r>
            <a:r>
              <a:rPr lang="it-IT" dirty="0" err="1" smtClean="0"/>
              <a:t>files</a:t>
            </a:r>
            <a:endParaRPr lang="it-IT" dirty="0" smtClean="0"/>
          </a:p>
          <a:p>
            <a:r>
              <a:rPr lang="it-IT" dirty="0" smtClean="0"/>
              <a:t>No </a:t>
            </a:r>
            <a:r>
              <a:rPr lang="it-IT" dirty="0" err="1" smtClean="0"/>
              <a:t>crawler</a:t>
            </a:r>
            <a:r>
              <a:rPr lang="it-IT" dirty="0" smtClean="0"/>
              <a:t>, </a:t>
            </a:r>
            <a:r>
              <a:rPr lang="it-IT" dirty="0" err="1" smtClean="0"/>
              <a:t>document</a:t>
            </a:r>
            <a:r>
              <a:rPr lang="it-IT" dirty="0" smtClean="0"/>
              <a:t> </a:t>
            </a:r>
            <a:r>
              <a:rPr lang="it-IT" dirty="0" err="1" smtClean="0"/>
              <a:t>parsing</a:t>
            </a:r>
            <a:r>
              <a:rPr lang="it-IT" dirty="0" smtClean="0"/>
              <a:t> </a:t>
            </a:r>
            <a:r>
              <a:rPr lang="it-IT" dirty="0" err="1" smtClean="0"/>
              <a:t>nor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UI</a:t>
            </a:r>
          </a:p>
          <a:p>
            <a:pPr lvl="1"/>
            <a:r>
              <a:rPr lang="it-IT" dirty="0" err="1" smtClean="0"/>
              <a:t>see</a:t>
            </a:r>
            <a:r>
              <a:rPr lang="it-IT" dirty="0" smtClean="0"/>
              <a:t> Apache </a:t>
            </a:r>
            <a:r>
              <a:rPr lang="it-IT" dirty="0" err="1" smtClean="0"/>
              <a:t>Nutch</a:t>
            </a:r>
            <a:r>
              <a:rPr lang="it-IT" dirty="0" smtClean="0"/>
              <a:t>, Apache </a:t>
            </a:r>
            <a:r>
              <a:rPr lang="it-IT" dirty="0" err="1" smtClean="0"/>
              <a:t>Solr</a:t>
            </a:r>
            <a:r>
              <a:rPr lang="it-IT" dirty="0" smtClean="0"/>
              <a:t>, Apache </a:t>
            </a:r>
            <a:r>
              <a:rPr lang="it-IT" dirty="0" err="1" smtClean="0"/>
              <a:t>Tika</a:t>
            </a:r>
            <a:endParaRPr lang="it-IT" dirty="0" smtClean="0"/>
          </a:p>
          <a:p>
            <a:r>
              <a:rPr lang="it-IT" dirty="0" err="1" smtClean="0"/>
              <a:t>Probably</a:t>
            </a:r>
            <a:r>
              <a:rPr lang="it-IT" dirty="0" smtClean="0"/>
              <a:t>,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widely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SE</a:t>
            </a:r>
          </a:p>
          <a:p>
            <a:r>
              <a:rPr lang="it-IT" dirty="0" err="1" smtClean="0"/>
              <a:t>Applications</a:t>
            </a:r>
            <a:r>
              <a:rPr lang="it-IT" dirty="0" smtClean="0"/>
              <a:t>: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(</a:t>
            </a:r>
            <a:r>
              <a:rPr lang="it-IT" dirty="0" err="1" smtClean="0"/>
              <a:t>famous</a:t>
            </a:r>
            <a:r>
              <a:rPr lang="it-IT" dirty="0" smtClean="0"/>
              <a:t>) </a:t>
            </a:r>
            <a:r>
              <a:rPr lang="it-IT" dirty="0" err="1" smtClean="0"/>
              <a:t>websites</a:t>
            </a:r>
            <a:r>
              <a:rPr lang="it-IT" dirty="0" smtClean="0"/>
              <a:t>, </a:t>
            </a:r>
            <a:r>
              <a:rPr lang="it-IT" dirty="0" err="1" smtClean="0"/>
              <a:t>many</a:t>
            </a:r>
            <a:r>
              <a:rPr lang="it-IT" dirty="0" smtClean="0"/>
              <a:t> commercial </a:t>
            </a:r>
            <a:r>
              <a:rPr lang="it-IT" dirty="0" err="1" smtClean="0"/>
              <a:t>products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1146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Parse </a:t>
            </a:r>
            <a:r>
              <a:rPr lang="it-IT" dirty="0" err="1" smtClean="0"/>
              <a:t>docs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query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Display </a:t>
            </a:r>
            <a:r>
              <a:rPr lang="it-IT" dirty="0" err="1" smtClean="0"/>
              <a:t>results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pic>
        <p:nvPicPr>
          <p:cNvPr id="1027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929198"/>
            <a:ext cx="1009640" cy="1009640"/>
          </a:xfrm>
          <a:prstGeom prst="rect">
            <a:avLst/>
          </a:prstGeom>
          <a:noFill/>
        </p:spPr>
      </p:pic>
      <p:pic>
        <p:nvPicPr>
          <p:cNvPr id="1028" name="Picture 4" descr="D:\Documenti\Lavoro\Unipi\lectures\IR\do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85926"/>
            <a:ext cx="1057267" cy="1057267"/>
          </a:xfrm>
          <a:prstGeom prst="rect">
            <a:avLst/>
          </a:prstGeom>
          <a:noFill/>
        </p:spPr>
      </p:pic>
      <p:pic>
        <p:nvPicPr>
          <p:cNvPr id="1029" name="Picture 5" descr="D:\Documenti\Lavoro\Unipi\lectures\IR\li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1341" y="1928802"/>
            <a:ext cx="882659" cy="882659"/>
          </a:xfrm>
          <a:prstGeom prst="rect">
            <a:avLst/>
          </a:prstGeom>
          <a:noFill/>
        </p:spPr>
      </p:pic>
      <p:pic>
        <p:nvPicPr>
          <p:cNvPr id="1030" name="Picture 6" descr="D:\Documenti\Lavoro\Unipi\lectures\IR\us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928802"/>
            <a:ext cx="877881" cy="877881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/>
        </p:nvSpPr>
        <p:spPr>
          <a:xfrm>
            <a:off x="4214810" y="3786190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00892" y="3786190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 rot="4108318">
            <a:off x="4638767" y="3142030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2588805">
            <a:off x="5435492" y="4673966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3632975">
            <a:off x="7009963" y="313995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17795736">
            <a:off x="7995424" y="3142131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bidirezionale orizzontale 14"/>
          <p:cNvSpPr/>
          <p:nvPr/>
        </p:nvSpPr>
        <p:spPr>
          <a:xfrm rot="18410219">
            <a:off x="7243630" y="4586374"/>
            <a:ext cx="92869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000760" y="585789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Index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Indexing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//create and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configure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writer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IndexWriterConfig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it-IT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IndexWriterConfig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(Version.LUCENE_34,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(directory,</a:t>
            </a:r>
            <a:r>
              <a:rPr lang="it-IT" sz="2000" b="1" dirty="0" smtClean="0">
                <a:highlight>
                  <a:srgbClr val="FFFF00"/>
                </a:highlight>
                <a:latin typeface="Courier New"/>
                <a:ea typeface="Calibri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//create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structure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doc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NumericField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.YES);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.YES,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Index.ANALYZED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body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(“body”,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.NO,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Index.ANALYZED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(id);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(body);</a:t>
            </a:r>
          </a:p>
          <a:p>
            <a:pPr>
              <a:buNone/>
            </a:pP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//scroll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documents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fields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them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myDocuments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Article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it-IT" sz="2000" b="1" i="1" dirty="0" smtClean="0">
                <a:latin typeface="Courier New" pitchFamily="49" charset="0"/>
                <a:cs typeface="Courier New" pitchFamily="49" charset="0"/>
              </a:rPr>
              <a:t>parse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id.setIntValue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a.id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title.setValue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a.title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body.setValue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a.body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writer.addDocument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(doc);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doc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just a container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//IMPORTANT!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the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Writer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commit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operations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writer.close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it-IT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represent</a:t>
            </a:r>
            <a:r>
              <a:rPr lang="it-IT" dirty="0" smtClean="0"/>
              <a:t> text?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6022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TEXT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QUERY</a:t>
                      </a:r>
                      <a:endParaRPr lang="it-IT" dirty="0"/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/>
                        <a:t>…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Official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Jackson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website …</a:t>
                      </a:r>
                      <a:endParaRPr lang="it-IT" b="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michael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jackson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Lower</a:t>
                      </a:r>
                      <a:r>
                        <a:rPr lang="it-IT" i="1" dirty="0" smtClean="0"/>
                        <a:t> and Upper</a:t>
                      </a:r>
                      <a:r>
                        <a:rPr lang="it-IT" i="1" baseline="0" dirty="0" smtClean="0"/>
                        <a:t> case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</a:t>
                      </a:r>
                      <a:r>
                        <a:rPr lang="it-IT" b="1" dirty="0" smtClean="0"/>
                        <a:t>Michael</a:t>
                      </a:r>
                      <a:r>
                        <a:rPr lang="it-IT" dirty="0" smtClean="0"/>
                        <a:t> </a:t>
                      </a:r>
                      <a:r>
                        <a:rPr lang="it-IT" b="1" dirty="0" smtClean="0"/>
                        <a:t>Jackson</a:t>
                      </a:r>
                      <a:r>
                        <a:rPr lang="it-IT" dirty="0" smtClean="0"/>
                        <a:t>’s </a:t>
                      </a:r>
                      <a:r>
                        <a:rPr lang="it-IT" dirty="0" err="1" smtClean="0"/>
                        <a:t>new</a:t>
                      </a:r>
                      <a:r>
                        <a:rPr lang="it-IT" dirty="0" smtClean="0"/>
                        <a:t> video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michael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jackson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Tokenizer</a:t>
                      </a:r>
                      <a:r>
                        <a:rPr lang="it-IT" i="1" baseline="0" dirty="0" smtClean="0"/>
                        <a:t> </a:t>
                      </a:r>
                      <a:r>
                        <a:rPr lang="it-IT" i="1" baseline="0" dirty="0" err="1" smtClean="0"/>
                        <a:t>issues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</a:t>
                      </a:r>
                      <a:r>
                        <a:rPr lang="it-IT" b="1" dirty="0" smtClean="0"/>
                        <a:t>F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Music, the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guitar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company</a:t>
                      </a:r>
                      <a:r>
                        <a:rPr lang="it-IT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Fender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guitars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err="1" smtClean="0"/>
                        <a:t>Stemming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Microsoft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="1" baseline="0" dirty="0" err="1" smtClean="0"/>
                        <a:t>WindowsXP</a:t>
                      </a:r>
                      <a:r>
                        <a:rPr lang="it-IT" baseline="0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windows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xp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Word </a:t>
                      </a:r>
                      <a:r>
                        <a:rPr lang="it-IT" i="1" dirty="0" err="1" smtClean="0"/>
                        <a:t>delimiter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 the </a:t>
                      </a:r>
                      <a:r>
                        <a:rPr lang="it-IT" b="1" dirty="0" err="1" smtClean="0"/>
                        <a:t>cat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is</a:t>
                      </a:r>
                      <a:r>
                        <a:rPr lang="it-IT" baseline="0" dirty="0" smtClean="0"/>
                        <a:t> on the </a:t>
                      </a:r>
                      <a:r>
                        <a:rPr lang="it-IT" b="1" baseline="0" dirty="0" err="1" smtClean="0"/>
                        <a:t>table</a:t>
                      </a:r>
                      <a:r>
                        <a:rPr lang="it-IT" baseline="0" dirty="0" smtClean="0"/>
                        <a:t> …</a:t>
                      </a:r>
                      <a:endParaRPr lang="it-IT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cat</a:t>
                      </a:r>
                      <a:r>
                        <a:rPr lang="it-IT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t-IT" b="1" dirty="0" err="1" smtClean="0">
                          <a:latin typeface="Courier New" pitchFamily="49" charset="0"/>
                          <a:cs typeface="Courier New" pitchFamily="49" charset="0"/>
                        </a:rPr>
                        <a:t>table</a:t>
                      </a:r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i="1" baseline="0" dirty="0" err="1" smtClean="0"/>
                        <a:t>Dictionary</a:t>
                      </a:r>
                      <a:r>
                        <a:rPr lang="it-IT" i="1" baseline="0" dirty="0" smtClean="0"/>
                        <a:t> </a:t>
                      </a:r>
                      <a:r>
                        <a:rPr lang="it-IT" i="1" baseline="0" dirty="0" err="1" smtClean="0"/>
                        <a:t>size</a:t>
                      </a:r>
                      <a:r>
                        <a:rPr lang="it-IT" i="1" baseline="0" dirty="0" smtClean="0"/>
                        <a:t>: </a:t>
                      </a:r>
                      <a:r>
                        <a:rPr lang="it-IT" i="1" baseline="0" dirty="0" err="1" smtClean="0"/>
                        <a:t>stopwords</a:t>
                      </a:r>
                      <a:endParaRPr lang="it-IT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Documenti\Lavoro\Unipi\lectures\IR\do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1057267" cy="1057267"/>
          </a:xfrm>
          <a:prstGeom prst="rect">
            <a:avLst/>
          </a:prstGeom>
          <a:noFill/>
        </p:spPr>
      </p:pic>
      <p:sp>
        <p:nvSpPr>
          <p:cNvPr id="25" name="Rettangolo 24"/>
          <p:cNvSpPr/>
          <p:nvPr/>
        </p:nvSpPr>
        <p:spPr>
          <a:xfrm>
            <a:off x="1500166" y="2500306"/>
            <a:ext cx="6929486" cy="321471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Text processing pipeline</a:t>
            </a:r>
          </a:p>
        </p:txBody>
      </p:sp>
      <p:sp>
        <p:nvSpPr>
          <p:cNvPr id="5" name="Freccia angolare in su 4"/>
          <p:cNvSpPr/>
          <p:nvPr/>
        </p:nvSpPr>
        <p:spPr>
          <a:xfrm flipV="1">
            <a:off x="1785918" y="2214554"/>
            <a:ext cx="785818" cy="500066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643042" y="2786058"/>
            <a:ext cx="1571636" cy="4286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Tokenizer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reccia angolare in su 6"/>
          <p:cNvSpPr/>
          <p:nvPr/>
        </p:nvSpPr>
        <p:spPr>
          <a:xfrm flipV="1">
            <a:off x="3357554" y="2928934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143240" y="350043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TokenFilter1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85918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String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57554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1" name="Freccia angolare in su 10"/>
          <p:cNvSpPr/>
          <p:nvPr/>
        </p:nvSpPr>
        <p:spPr>
          <a:xfrm flipV="1">
            <a:off x="5000628" y="3643314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786314" y="421481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TokenFilter2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000628" y="328612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4" name="Freccia angolare in su 13"/>
          <p:cNvSpPr/>
          <p:nvPr/>
        </p:nvSpPr>
        <p:spPr>
          <a:xfrm flipV="1">
            <a:off x="6715140" y="4500546"/>
            <a:ext cx="785818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6500826" y="5072074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TokenFilter3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715140" y="41433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cs typeface="Courier New" pitchFamily="49" charset="0"/>
              </a:rPr>
              <a:t>TokenStream</a:t>
            </a:r>
            <a:endParaRPr lang="it-IT" b="1" dirty="0">
              <a:cs typeface="Courier New" pitchFamily="49" charset="0"/>
            </a:endParaRPr>
          </a:p>
        </p:txBody>
      </p:sp>
      <p:pic>
        <p:nvPicPr>
          <p:cNvPr id="19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488560"/>
            <a:ext cx="1009640" cy="1009640"/>
          </a:xfrm>
          <a:prstGeom prst="rect">
            <a:avLst/>
          </a:prstGeom>
          <a:noFill/>
        </p:spPr>
      </p:pic>
      <p:sp>
        <p:nvSpPr>
          <p:cNvPr id="20" name="CasellaDiTesto 19"/>
          <p:cNvSpPr txBox="1"/>
          <p:nvPr/>
        </p:nvSpPr>
        <p:spPr>
          <a:xfrm>
            <a:off x="592932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Indexing</a:t>
            </a:r>
            <a:r>
              <a:rPr lang="it-IT" b="1" dirty="0" smtClean="0">
                <a:cs typeface="Courier New" pitchFamily="49" charset="0"/>
              </a:rPr>
              <a:t> </a:t>
            </a:r>
            <a:r>
              <a:rPr lang="it-IT" b="1" dirty="0" err="1" smtClean="0">
                <a:cs typeface="Courier New" pitchFamily="49" charset="0"/>
              </a:rPr>
              <a:t>tokens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000496" y="64886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24" name="Freccia angolare in su 23"/>
          <p:cNvSpPr/>
          <p:nvPr/>
        </p:nvSpPr>
        <p:spPr>
          <a:xfrm rot="5400000" flipV="1">
            <a:off x="6179355" y="4893479"/>
            <a:ext cx="571504" cy="1928826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571604" y="521495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2"/>
                </a:solidFill>
              </a:rPr>
              <a:t>Analyzer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28596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Docs</a:t>
            </a:r>
            <a:endParaRPr lang="it-IT" b="1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pic>
        <p:nvPicPr>
          <p:cNvPr id="4" name="Picture 3" descr="D:\Documenti\Lavoro\Unipi\lectures\IR\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714620"/>
            <a:ext cx="1009640" cy="100964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643702" y="37147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Index</a:t>
            </a:r>
            <a:endParaRPr lang="it-IT" b="1" dirty="0">
              <a:cs typeface="Courier New" pitchFamily="49" charset="0"/>
            </a:endParaRPr>
          </a:p>
        </p:txBody>
      </p:sp>
      <p:pic>
        <p:nvPicPr>
          <p:cNvPr id="6" name="Picture 5" descr="D:\Documenti\Lavoro\Unipi\lectures\IR\li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00504"/>
            <a:ext cx="882659" cy="882659"/>
          </a:xfrm>
          <a:prstGeom prst="rect">
            <a:avLst/>
          </a:prstGeom>
          <a:noFill/>
        </p:spPr>
      </p:pic>
      <p:pic>
        <p:nvPicPr>
          <p:cNvPr id="7" name="Picture 6" descr="D:\Documenti\Lavoro\Unipi\lectures\IR\us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1163633" cy="1163633"/>
          </a:xfrm>
          <a:prstGeom prst="rect">
            <a:avLst/>
          </a:prstGeom>
          <a:noFill/>
        </p:spPr>
      </p:pic>
      <p:sp>
        <p:nvSpPr>
          <p:cNvPr id="8" name="Freccia a destra 7"/>
          <p:cNvSpPr/>
          <p:nvPr/>
        </p:nvSpPr>
        <p:spPr>
          <a:xfrm>
            <a:off x="2000232" y="2500306"/>
            <a:ext cx="1357322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571868" y="2071678"/>
            <a:ext cx="121444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Analyzer</a:t>
            </a:r>
            <a:endParaRPr lang="it-IT" b="1" dirty="0"/>
          </a:p>
        </p:txBody>
      </p:sp>
      <p:sp>
        <p:nvSpPr>
          <p:cNvPr id="10" name="Freccia a destra 9"/>
          <p:cNvSpPr/>
          <p:nvPr/>
        </p:nvSpPr>
        <p:spPr>
          <a:xfrm rot="519173">
            <a:off x="5230937" y="2713433"/>
            <a:ext cx="1357322" cy="31533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143504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Searching</a:t>
            </a:r>
            <a:endParaRPr lang="it-IT" b="1" dirty="0" smtClean="0">
              <a:cs typeface="Courier New" pitchFamily="49" charset="0"/>
            </a:endParaRPr>
          </a:p>
          <a:p>
            <a:pPr algn="ctr"/>
            <a:r>
              <a:rPr lang="it-IT" b="1" dirty="0" err="1" smtClean="0">
                <a:cs typeface="Courier New" pitchFamily="49" charset="0"/>
              </a:rPr>
              <a:t>tokens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85918" y="21431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Query</a:t>
            </a:r>
            <a:r>
              <a:rPr lang="it-IT" b="1" dirty="0" smtClean="0">
                <a:cs typeface="Courier New" pitchFamily="49" charset="0"/>
              </a:rPr>
              <a:t> </a:t>
            </a:r>
            <a:r>
              <a:rPr lang="it-IT" b="1" dirty="0" err="1" smtClean="0">
                <a:cs typeface="Courier New" pitchFamily="49" charset="0"/>
              </a:rPr>
              <a:t>String</a:t>
            </a:r>
            <a:endParaRPr lang="it-IT" b="1" dirty="0">
              <a:cs typeface="Courier New" pitchFamily="49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 rot="20447157" flipH="1">
            <a:off x="4562505" y="3854306"/>
            <a:ext cx="2203907" cy="315333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357554" y="49291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cs typeface="Courier New" pitchFamily="49" charset="0"/>
              </a:rPr>
              <a:t>Results</a:t>
            </a:r>
            <a:endParaRPr lang="it-IT" b="1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Analyzer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Tokenizer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WhitespaceTokenizer</a:t>
            </a:r>
            <a:r>
              <a:rPr lang="it-IT" dirty="0" smtClean="0">
                <a:cs typeface="Courier New" pitchFamily="49" charset="0"/>
              </a:rPr>
              <a:t>,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LetterTokenizer</a:t>
            </a:r>
            <a:r>
              <a:rPr lang="it-IT" dirty="0" smtClean="0">
                <a:cs typeface="Courier New" pitchFamily="49" charset="0"/>
              </a:rPr>
              <a:t>,…</a:t>
            </a:r>
          </a:p>
          <a:p>
            <a:pPr lvl="1"/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StandardTokenizer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European-language</a:t>
            </a:r>
            <a:r>
              <a:rPr lang="it-IT" dirty="0" smtClean="0"/>
              <a:t> </a:t>
            </a:r>
            <a:r>
              <a:rPr lang="it-IT" dirty="0" err="1" smtClean="0"/>
              <a:t>docs</a:t>
            </a:r>
            <a:endParaRPr lang="it-IT" dirty="0" smtClean="0"/>
          </a:p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TokenFilter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dirty="0" err="1" smtClean="0"/>
              <a:t>LowerCase</a:t>
            </a:r>
            <a:r>
              <a:rPr lang="it-IT" dirty="0" smtClean="0"/>
              <a:t>, </a:t>
            </a:r>
            <a:r>
              <a:rPr lang="it-IT" dirty="0" err="1" smtClean="0"/>
              <a:t>Stemming</a:t>
            </a:r>
            <a:r>
              <a:rPr lang="it-IT" dirty="0" smtClean="0"/>
              <a:t>, </a:t>
            </a:r>
            <a:r>
              <a:rPr lang="it-IT" dirty="0" err="1" smtClean="0"/>
              <a:t>Stopwords</a:t>
            </a:r>
            <a:r>
              <a:rPr lang="it-IT" dirty="0" smtClean="0"/>
              <a:t>, </a:t>
            </a:r>
            <a:r>
              <a:rPr lang="it-IT" dirty="0" err="1" smtClean="0"/>
              <a:t>AccentFilter</a:t>
            </a:r>
            <a:r>
              <a:rPr lang="it-IT" dirty="0" smtClean="0"/>
              <a:t>,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 in </a:t>
            </a:r>
            <a:r>
              <a:rPr lang="it-IT" dirty="0" err="1" smtClean="0"/>
              <a:t>contrib</a:t>
            </a:r>
            <a:r>
              <a:rPr lang="it-IT" dirty="0" smtClean="0"/>
              <a:t> </a:t>
            </a:r>
            <a:r>
              <a:rPr lang="it-IT" dirty="0" err="1" smtClean="0"/>
              <a:t>packages</a:t>
            </a:r>
            <a:r>
              <a:rPr lang="it-IT" dirty="0" smtClean="0"/>
              <a:t> (</a:t>
            </a:r>
            <a:r>
              <a:rPr lang="it-IT" dirty="0" err="1" smtClean="0"/>
              <a:t>language-specific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r>
              <a:rPr lang="it-IT" dirty="0" err="1" smtClean="0"/>
              <a:t>Built-in</a:t>
            </a:r>
            <a:r>
              <a:rPr lang="it-IT" dirty="0" smtClean="0"/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Analyzer</a:t>
            </a:r>
            <a:r>
              <a:rPr lang="it-IT" dirty="0" err="1" smtClean="0"/>
              <a:t>s</a:t>
            </a:r>
            <a:endParaRPr lang="it-IT" dirty="0" smtClean="0"/>
          </a:p>
          <a:p>
            <a:pPr lvl="1"/>
            <a:r>
              <a:rPr lang="it-IT" dirty="0" smtClean="0"/>
              <a:t>Keyword, Simple, Standard, </a:t>
            </a:r>
            <a:r>
              <a:rPr lang="it-IT" dirty="0" err="1" smtClean="0"/>
              <a:t>language-specific</a:t>
            </a:r>
            <a:r>
              <a:rPr lang="it-IT" dirty="0" smtClean="0"/>
              <a:t>…</a:t>
            </a:r>
            <a:endParaRPr lang="it-IT" dirty="0"/>
          </a:p>
          <a:p>
            <a:pPr lvl="1"/>
            <a:r>
              <a:rPr lang="it-IT" dirty="0" err="1" smtClean="0"/>
              <a:t>PerField</a:t>
            </a:r>
            <a:r>
              <a:rPr lang="it-IT" dirty="0" smtClean="0"/>
              <a:t> </a:t>
            </a:r>
            <a:r>
              <a:rPr lang="it-IT" dirty="0" err="1" smtClean="0"/>
              <a:t>wrapper</a:t>
            </a:r>
            <a:endParaRPr lang="it-IT" dirty="0" smtClean="0"/>
          </a:p>
          <a:p>
            <a:pPr lvl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642918"/>
            <a:ext cx="42148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LexCorp</a:t>
            </a:r>
            <a:r>
              <a:rPr lang="it-IT" dirty="0" smtClean="0"/>
              <a:t> BFG-900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28596" y="71414"/>
            <a:ext cx="42148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TEXT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5000628" y="71414"/>
            <a:ext cx="40005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QUERY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5000628" y="642918"/>
            <a:ext cx="40005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r>
              <a:rPr lang="it-IT" dirty="0" smtClean="0"/>
              <a:t> </a:t>
            </a:r>
            <a:r>
              <a:rPr lang="it-IT" dirty="0" err="1" smtClean="0"/>
              <a:t>corp</a:t>
            </a:r>
            <a:r>
              <a:rPr lang="it-IT" dirty="0" smtClean="0"/>
              <a:t> bfg900 </a:t>
            </a:r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42910" y="1500174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142976" y="150017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143108" y="150017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BFG-900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143240" y="1500174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500430" y="1500174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786182" y="1500174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42844" y="2285992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142976" y="2285992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143108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BFG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3286116" y="2285992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643306" y="2285992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929058" y="2285992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642910" y="2285992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142976" y="2571744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14612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142844" y="3429000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the</a:t>
            </a: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1142976" y="3429000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2143108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3286116" y="3429000"/>
            <a:ext cx="28575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is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3643306" y="3429000"/>
            <a:ext cx="21431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3929058" y="3429000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642910" y="3429000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1142976" y="3714752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33" name="Rettangolo 32"/>
          <p:cNvSpPr/>
          <p:nvPr/>
        </p:nvSpPr>
        <p:spPr>
          <a:xfrm>
            <a:off x="2714612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1142976" y="4572008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45" name="Rettangolo 44"/>
          <p:cNvSpPr/>
          <p:nvPr/>
        </p:nvSpPr>
        <p:spPr>
          <a:xfrm>
            <a:off x="2143108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3286116" y="4572008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printer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642910" y="4572008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1142976" y="4857760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2714612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52" name="Rettangolo 51"/>
          <p:cNvSpPr/>
          <p:nvPr/>
        </p:nvSpPr>
        <p:spPr>
          <a:xfrm>
            <a:off x="1142976" y="5715016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53" name="Rettangolo 52"/>
          <p:cNvSpPr/>
          <p:nvPr/>
        </p:nvSpPr>
        <p:spPr>
          <a:xfrm>
            <a:off x="2143108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54" name="Rettangolo 53"/>
          <p:cNvSpPr/>
          <p:nvPr/>
        </p:nvSpPr>
        <p:spPr>
          <a:xfrm>
            <a:off x="3286116" y="5715016"/>
            <a:ext cx="71438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print-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642910" y="5715016"/>
            <a:ext cx="428628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56" name="Rettangolo 55"/>
          <p:cNvSpPr/>
          <p:nvPr/>
        </p:nvSpPr>
        <p:spPr>
          <a:xfrm>
            <a:off x="1142976" y="6000768"/>
            <a:ext cx="92869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err="1" smtClean="0"/>
              <a:t>lexcorp</a:t>
            </a:r>
            <a:endParaRPr lang="it-IT" dirty="0"/>
          </a:p>
        </p:txBody>
      </p:sp>
      <p:sp>
        <p:nvSpPr>
          <p:cNvPr id="57" name="Rettangolo 56"/>
          <p:cNvSpPr/>
          <p:nvPr/>
        </p:nvSpPr>
        <p:spPr>
          <a:xfrm>
            <a:off x="2714612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3428992" y="100010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WhitespaceTokenizer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3428992" y="185736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WordDelimiterFilter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3428992" y="292893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LowerCaseFilter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2" name="Freccia in giù 61"/>
          <p:cNvSpPr/>
          <p:nvPr/>
        </p:nvSpPr>
        <p:spPr>
          <a:xfrm>
            <a:off x="1714480" y="1071546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Freccia in giù 62"/>
          <p:cNvSpPr/>
          <p:nvPr/>
        </p:nvSpPr>
        <p:spPr>
          <a:xfrm>
            <a:off x="1714480" y="192880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in giù 63"/>
          <p:cNvSpPr/>
          <p:nvPr/>
        </p:nvSpPr>
        <p:spPr>
          <a:xfrm>
            <a:off x="1714480" y="300037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/>
          <p:cNvSpPr txBox="1"/>
          <p:nvPr/>
        </p:nvSpPr>
        <p:spPr>
          <a:xfrm>
            <a:off x="3428992" y="407194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StopwordFilter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6" name="Freccia in giù 65"/>
          <p:cNvSpPr/>
          <p:nvPr/>
        </p:nvSpPr>
        <p:spPr>
          <a:xfrm>
            <a:off x="1714480" y="4143380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CasellaDiTesto 66"/>
          <p:cNvSpPr txBox="1"/>
          <p:nvPr/>
        </p:nvSpPr>
        <p:spPr>
          <a:xfrm>
            <a:off x="3428992" y="521495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chemeClr val="accent2"/>
                </a:solidFill>
              </a:rPr>
              <a:t>StemmerFilter</a:t>
            </a:r>
            <a:endParaRPr lang="it-IT" b="1" i="1" dirty="0">
              <a:solidFill>
                <a:schemeClr val="accent2"/>
              </a:solidFill>
            </a:endParaRPr>
          </a:p>
        </p:txBody>
      </p:sp>
      <p:sp>
        <p:nvSpPr>
          <p:cNvPr id="68" name="Freccia in giù 67"/>
          <p:cNvSpPr/>
          <p:nvPr/>
        </p:nvSpPr>
        <p:spPr>
          <a:xfrm>
            <a:off x="1714480" y="5286388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Rettangolo 68"/>
          <p:cNvSpPr/>
          <p:nvPr/>
        </p:nvSpPr>
        <p:spPr>
          <a:xfrm>
            <a:off x="5286380" y="1500174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70" name="Rettangolo 69"/>
          <p:cNvSpPr/>
          <p:nvPr/>
        </p:nvSpPr>
        <p:spPr>
          <a:xfrm>
            <a:off x="5929322" y="1500174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71" name="Rettangolo 70"/>
          <p:cNvSpPr/>
          <p:nvPr/>
        </p:nvSpPr>
        <p:spPr>
          <a:xfrm>
            <a:off x="6643702" y="1500174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bfg900</a:t>
            </a:r>
            <a:endParaRPr lang="it-IT" dirty="0"/>
          </a:p>
        </p:txBody>
      </p:sp>
      <p:sp>
        <p:nvSpPr>
          <p:cNvPr id="72" name="Rettangolo 71"/>
          <p:cNvSpPr/>
          <p:nvPr/>
        </p:nvSpPr>
        <p:spPr>
          <a:xfrm>
            <a:off x="7715272" y="1500174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5286380" y="2285992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Lex</a:t>
            </a:r>
            <a:endParaRPr lang="it-IT" dirty="0"/>
          </a:p>
        </p:txBody>
      </p:sp>
      <p:sp>
        <p:nvSpPr>
          <p:cNvPr id="74" name="Rettangolo 73"/>
          <p:cNvSpPr/>
          <p:nvPr/>
        </p:nvSpPr>
        <p:spPr>
          <a:xfrm>
            <a:off x="5929322" y="2285992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75" name="Rettangolo 74"/>
          <p:cNvSpPr/>
          <p:nvPr/>
        </p:nvSpPr>
        <p:spPr>
          <a:xfrm>
            <a:off x="6643702" y="2285992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76" name="Rettangolo 75"/>
          <p:cNvSpPr/>
          <p:nvPr/>
        </p:nvSpPr>
        <p:spPr>
          <a:xfrm>
            <a:off x="7858148" y="2285992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77" name="Rettangolo 76"/>
          <p:cNvSpPr/>
          <p:nvPr/>
        </p:nvSpPr>
        <p:spPr>
          <a:xfrm>
            <a:off x="7215206" y="2285992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5286380" y="3429000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5929322" y="3429000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6643702" y="3429000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81" name="Rettangolo 80"/>
          <p:cNvSpPr/>
          <p:nvPr/>
        </p:nvSpPr>
        <p:spPr>
          <a:xfrm>
            <a:off x="7858148" y="3429000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82" name="Rettangolo 81"/>
          <p:cNvSpPr/>
          <p:nvPr/>
        </p:nvSpPr>
        <p:spPr>
          <a:xfrm>
            <a:off x="7215206" y="3429000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83" name="Rettangolo 82"/>
          <p:cNvSpPr/>
          <p:nvPr/>
        </p:nvSpPr>
        <p:spPr>
          <a:xfrm>
            <a:off x="5286380" y="4572008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929322" y="4572008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6643702" y="4572008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86" name="Rettangolo 85"/>
          <p:cNvSpPr/>
          <p:nvPr/>
        </p:nvSpPr>
        <p:spPr>
          <a:xfrm>
            <a:off x="7858148" y="4572008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printers</a:t>
            </a:r>
            <a:endParaRPr lang="it-IT" dirty="0"/>
          </a:p>
        </p:txBody>
      </p:sp>
      <p:sp>
        <p:nvSpPr>
          <p:cNvPr id="87" name="Rettangolo 86"/>
          <p:cNvSpPr/>
          <p:nvPr/>
        </p:nvSpPr>
        <p:spPr>
          <a:xfrm>
            <a:off x="7215206" y="4572008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88" name="Rettangolo 87"/>
          <p:cNvSpPr/>
          <p:nvPr/>
        </p:nvSpPr>
        <p:spPr>
          <a:xfrm>
            <a:off x="5286380" y="5715016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l</a:t>
            </a:r>
            <a:r>
              <a:rPr lang="it-IT" dirty="0" err="1" smtClean="0"/>
              <a:t>ex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5929322" y="5715016"/>
            <a:ext cx="64294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corp</a:t>
            </a:r>
            <a:endParaRPr lang="it-IT" dirty="0"/>
          </a:p>
        </p:txBody>
      </p:sp>
      <p:sp>
        <p:nvSpPr>
          <p:cNvPr id="90" name="Rettangolo 89"/>
          <p:cNvSpPr/>
          <p:nvPr/>
        </p:nvSpPr>
        <p:spPr>
          <a:xfrm>
            <a:off x="6643702" y="5715016"/>
            <a:ext cx="50006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bfg</a:t>
            </a:r>
            <a:endParaRPr lang="it-IT" dirty="0"/>
          </a:p>
        </p:txBody>
      </p:sp>
      <p:sp>
        <p:nvSpPr>
          <p:cNvPr id="91" name="Rettangolo 90"/>
          <p:cNvSpPr/>
          <p:nvPr/>
        </p:nvSpPr>
        <p:spPr>
          <a:xfrm>
            <a:off x="7858148" y="5715016"/>
            <a:ext cx="1000132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print</a:t>
            </a:r>
            <a:r>
              <a:rPr lang="it-IT" dirty="0" err="1"/>
              <a:t>-</a:t>
            </a:r>
            <a:endParaRPr lang="it-IT" dirty="0"/>
          </a:p>
        </p:txBody>
      </p:sp>
      <p:sp>
        <p:nvSpPr>
          <p:cNvPr id="92" name="Rettangolo 91"/>
          <p:cNvSpPr/>
          <p:nvPr/>
        </p:nvSpPr>
        <p:spPr>
          <a:xfrm>
            <a:off x="7215206" y="5715016"/>
            <a:ext cx="57150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900</a:t>
            </a:r>
            <a:endParaRPr lang="it-IT" dirty="0"/>
          </a:p>
        </p:txBody>
      </p:sp>
      <p:sp>
        <p:nvSpPr>
          <p:cNvPr id="93" name="Freccia in giù 92"/>
          <p:cNvSpPr/>
          <p:nvPr/>
        </p:nvSpPr>
        <p:spPr>
          <a:xfrm>
            <a:off x="6643702" y="1071546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Freccia in giù 93"/>
          <p:cNvSpPr/>
          <p:nvPr/>
        </p:nvSpPr>
        <p:spPr>
          <a:xfrm>
            <a:off x="6643702" y="192880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Freccia in giù 94"/>
          <p:cNvSpPr/>
          <p:nvPr/>
        </p:nvSpPr>
        <p:spPr>
          <a:xfrm>
            <a:off x="6643702" y="3000372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Freccia in giù 95"/>
          <p:cNvSpPr/>
          <p:nvPr/>
        </p:nvSpPr>
        <p:spPr>
          <a:xfrm>
            <a:off x="6643702" y="4143380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Freccia in giù 96"/>
          <p:cNvSpPr/>
          <p:nvPr/>
        </p:nvSpPr>
        <p:spPr>
          <a:xfrm>
            <a:off x="6643702" y="5286388"/>
            <a:ext cx="928694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3857620" y="6215082"/>
            <a:ext cx="1714512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MATCH!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398</Words>
  <Application>Microsoft Office PowerPoint</Application>
  <PresentationFormat>Presentazione su schermo (4:3)</PresentationFormat>
  <Paragraphs>229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Lucene in action</vt:lpstr>
      <vt:lpstr>What is Lucene</vt:lpstr>
      <vt:lpstr>Basic Application</vt:lpstr>
      <vt:lpstr>Indexing</vt:lpstr>
      <vt:lpstr>How to represent text?</vt:lpstr>
      <vt:lpstr>Analyzer</vt:lpstr>
      <vt:lpstr>Analyzer</vt:lpstr>
      <vt:lpstr>Analyzer</vt:lpstr>
      <vt:lpstr>Presentazione standard di PowerPoint</vt:lpstr>
      <vt:lpstr>Field Options</vt:lpstr>
      <vt:lpstr>Analysis tips</vt:lpstr>
      <vt:lpstr>Searching</vt:lpstr>
      <vt:lpstr>Building the Query</vt:lpstr>
      <vt:lpstr>Scoring</vt:lpstr>
      <vt:lpstr>Performance</vt:lpstr>
    </vt:vector>
  </TitlesOfParts>
  <Company>SST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Lucene in action</dc:title>
  <dc:creator>Ugo</dc:creator>
  <cp:lastModifiedBy>Ugo Scaiella</cp:lastModifiedBy>
  <cp:revision>79</cp:revision>
  <dcterms:created xsi:type="dcterms:W3CDTF">2010-11-24T08:26:45Z</dcterms:created>
  <dcterms:modified xsi:type="dcterms:W3CDTF">2011-10-26T14:39:01Z</dcterms:modified>
</cp:coreProperties>
</file>