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455" r:id="rId2"/>
    <p:sldId id="1245" r:id="rId3"/>
    <p:sldId id="1247" r:id="rId4"/>
    <p:sldId id="1246" r:id="rId5"/>
    <p:sldId id="1248" r:id="rId6"/>
    <p:sldId id="1433" r:id="rId7"/>
    <p:sldId id="1251" r:id="rId8"/>
    <p:sldId id="1255" r:id="rId9"/>
    <p:sldId id="1256" r:id="rId10"/>
    <p:sldId id="1287" r:id="rId11"/>
    <p:sldId id="1432" r:id="rId12"/>
    <p:sldId id="1436" r:id="rId13"/>
    <p:sldId id="1434" r:id="rId14"/>
    <p:sldId id="1441" r:id="rId15"/>
    <p:sldId id="1443" r:id="rId16"/>
    <p:sldId id="1449" r:id="rId17"/>
    <p:sldId id="1285" r:id="rId18"/>
    <p:sldId id="1284" r:id="rId19"/>
    <p:sldId id="1278" r:id="rId20"/>
    <p:sldId id="1279" r:id="rId21"/>
    <p:sldId id="1280" r:id="rId22"/>
    <p:sldId id="1281" r:id="rId23"/>
    <p:sldId id="1450" r:id="rId24"/>
    <p:sldId id="1282" r:id="rId25"/>
    <p:sldId id="1286" r:id="rId26"/>
    <p:sldId id="1352" r:id="rId27"/>
    <p:sldId id="1353" r:id="rId28"/>
    <p:sldId id="1354" r:id="rId29"/>
    <p:sldId id="1355" r:id="rId30"/>
    <p:sldId id="1356" r:id="rId31"/>
    <p:sldId id="1359" r:id="rId32"/>
    <p:sldId id="1360" r:id="rId33"/>
    <p:sldId id="1364" r:id="rId34"/>
    <p:sldId id="1365" r:id="rId35"/>
    <p:sldId id="1367" r:id="rId36"/>
    <p:sldId id="1366" r:id="rId37"/>
    <p:sldId id="1371" r:id="rId38"/>
    <p:sldId id="1384" r:id="rId39"/>
    <p:sldId id="1377" r:id="rId40"/>
    <p:sldId id="1378" r:id="rId41"/>
    <p:sldId id="1379" r:id="rId42"/>
    <p:sldId id="1380" r:id="rId43"/>
    <p:sldId id="1381" r:id="rId44"/>
    <p:sldId id="1383" r:id="rId4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0EEEB"/>
    <a:srgbClr val="00A000"/>
    <a:srgbClr val="CC3300"/>
    <a:srgbClr val="777777"/>
    <a:srgbClr val="F4F3EB"/>
    <a:srgbClr val="A40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Tahoma" pitchFamily="-1" charset="0"/>
                <a:cs typeface="Arial" charset="0"/>
              </a:defRPr>
            </a:lvl1pPr>
          </a:lstStyle>
          <a:p>
            <a:pPr>
              <a:defRPr/>
            </a:pPr>
            <a:fld id="{29B608D9-B778-4167-8A58-37A49A865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Lucida Sans" pitchFamily="-1" charset="0"/>
                <a:cs typeface="Arial" charset="0"/>
              </a:defRPr>
            </a:lvl1pPr>
          </a:lstStyle>
          <a:p>
            <a:pPr>
              <a:defRPr/>
            </a:pPr>
            <a:fld id="{F469036C-7C0D-4264-B2C6-F345946A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30A3B-8EDC-4718-8211-971E0CEAE77B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920FC-918B-42C6-960E-DD2983B2120B}" type="slidenum">
              <a:rPr lang="en-US">
                <a:latin typeface="Lucida Sans" pitchFamily="34" charset="0"/>
                <a:cs typeface="Arial" pitchFamily="34" charset="0"/>
              </a:rPr>
              <a:pPr/>
              <a:t>11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9D5E6-45FE-4D07-BE6E-AA24089385D7}" type="slidenum">
              <a:rPr lang="en-US">
                <a:latin typeface="Lucida Sans" pitchFamily="34" charset="0"/>
                <a:cs typeface="Arial" pitchFamily="34" charset="0"/>
              </a:rPr>
              <a:pPr/>
              <a:t>12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8D25F-AA60-404F-B81E-39BECD3EB695}" type="slidenum">
              <a:rPr lang="en-US">
                <a:latin typeface="Lucida Sans" pitchFamily="34" charset="0"/>
                <a:cs typeface="Arial" pitchFamily="34" charset="0"/>
              </a:rPr>
              <a:pPr/>
              <a:t>13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F3DC4-D2D7-4FA2-A980-488CE7A30A06}" type="slidenum">
              <a:rPr lang="en-US">
                <a:latin typeface="Lucida Sans" pitchFamily="34" charset="0"/>
                <a:cs typeface="Arial" pitchFamily="34" charset="0"/>
              </a:rPr>
              <a:pPr/>
              <a:t>14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B9751-550A-4947-9D9C-7D790EF2E701}" type="slidenum">
              <a:rPr lang="en-US">
                <a:latin typeface="Lucida Sans" pitchFamily="34" charset="0"/>
                <a:cs typeface="Arial" pitchFamily="34" charset="0"/>
              </a:rPr>
              <a:pPr/>
              <a:t>15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98893-CBBD-43BF-9EC4-919B88E123FC}" type="slidenum">
              <a:rPr lang="en-US">
                <a:latin typeface="Lucida Sans" pitchFamily="34" charset="0"/>
                <a:cs typeface="Arial" pitchFamily="34" charset="0"/>
              </a:rPr>
              <a:pPr/>
              <a:t>16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4B8-6648-48D5-8027-BD4E427F6DBB}" type="slidenum">
              <a:rPr lang="en-US">
                <a:latin typeface="Lucida Sans" pitchFamily="34" charset="0"/>
                <a:cs typeface="Arial" pitchFamily="34" charset="0"/>
              </a:rPr>
              <a:pPr/>
              <a:t>17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 50 MegaWatt, il fabbisogno utile per far funzionare 140.000 televisori, e uno allestito su una superficie di 5.000 metri quadrati che opera a 4 MegaWatt (la capacità di quello di Google è di 10 MegaWatt) consuma l’equivalente di 57 barili di petrolio al giorno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A71D6-C407-4C29-9F68-BB5DDE9412A0}" type="slidenum">
              <a:rPr lang="en-US">
                <a:latin typeface="Lucida Sans" pitchFamily="34" charset="0"/>
                <a:cs typeface="Arial" pitchFamily="34" charset="0"/>
              </a:rPr>
              <a:pPr/>
              <a:t>18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13364-7CD2-4699-913D-C52013137E26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2988" y="409575"/>
            <a:ext cx="2471737" cy="18542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744788"/>
            <a:ext cx="6305550" cy="7153275"/>
          </a:xfrm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DF428-2518-4C1A-BD4A-7AE1A556178C}" type="slidenum">
              <a:rPr lang="en-US">
                <a:latin typeface="Lucida Sans" pitchFamily="34" charset="0"/>
                <a:cs typeface="Arial" pitchFamily="34" charset="0"/>
              </a:rPr>
              <a:pPr/>
              <a:t>23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2988" y="409575"/>
            <a:ext cx="2471737" cy="18542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744788"/>
            <a:ext cx="6305550" cy="7153275"/>
          </a:xfrm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66AAF-7E03-4DA2-AEB5-15ACD4215EEE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6C74A-277D-49A1-AB5A-7D51A6F54E5B}" type="slidenum">
              <a:rPr lang="en-US">
                <a:latin typeface="Lucida Sans" pitchFamily="34" charset="0"/>
                <a:cs typeface="Arial" pitchFamily="34" charset="0"/>
              </a:rPr>
              <a:pPr/>
              <a:t>28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0D84E-D00F-49CB-A273-8D96E1900634}" type="slidenum">
              <a:rPr lang="en-US">
                <a:latin typeface="Lucida Sans" pitchFamily="34" charset="0"/>
                <a:cs typeface="Arial" pitchFamily="34" charset="0"/>
              </a:rPr>
              <a:pPr/>
              <a:t>29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7E83-3C35-46B4-8A17-38076FAFFBF1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D3D3E-5FA9-44F2-8C0D-1F9161F849FB}" type="slidenum">
              <a:rPr lang="en-US">
                <a:latin typeface="Lucida Sans" pitchFamily="34" charset="0"/>
                <a:cs typeface="Arial" pitchFamily="34" charset="0"/>
              </a:rPr>
              <a:pPr/>
              <a:t>30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D37A9-F1D2-4C9F-941F-6E043B29F5CD}" type="slidenum">
              <a:rPr lang="en-US">
                <a:latin typeface="Lucida Sans" pitchFamily="34" charset="0"/>
                <a:cs typeface="Arial" pitchFamily="34" charset="0"/>
              </a:rPr>
              <a:pPr/>
              <a:t>31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E26C0-270C-46A4-BD24-9F898CDD3D1C}" type="slidenum">
              <a:rPr lang="en-US">
                <a:latin typeface="Lucida Sans" pitchFamily="34" charset="0"/>
                <a:cs typeface="Arial" pitchFamily="34" charset="0"/>
              </a:rPr>
              <a:pPr/>
              <a:t>32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01DA2-329C-45C3-B84D-DC31FDEC829E}" type="slidenum">
              <a:rPr lang="en-US">
                <a:latin typeface="Lucida Sans" pitchFamily="34" charset="0"/>
                <a:cs typeface="Arial" pitchFamily="34" charset="0"/>
              </a:rPr>
              <a:pPr/>
              <a:t>33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5B85B-0658-415B-81D6-F53ED0027209}" type="slidenum">
              <a:rPr lang="en-US">
                <a:latin typeface="Lucida Sans" pitchFamily="34" charset="0"/>
                <a:cs typeface="Arial" pitchFamily="34" charset="0"/>
              </a:rPr>
              <a:pPr/>
              <a:t>34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B7D7A-1172-42BB-976D-681E07BF8D61}" type="slidenum">
              <a:rPr lang="en-US">
                <a:latin typeface="Lucida Sans" pitchFamily="34" charset="0"/>
                <a:cs typeface="Arial" pitchFamily="34" charset="0"/>
              </a:rPr>
              <a:pPr/>
              <a:t>35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22E6-98F5-4789-9D23-3BCE0D37F330}" type="slidenum">
              <a:rPr lang="en-US">
                <a:latin typeface="Lucida Sans" pitchFamily="34" charset="0"/>
                <a:cs typeface="Arial" pitchFamily="34" charset="0"/>
              </a:rPr>
              <a:pPr/>
              <a:t>36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4907D-F346-4901-B6E6-3E4F35570B37}" type="slidenum">
              <a:rPr lang="en-US">
                <a:latin typeface="Lucida Sans" pitchFamily="34" charset="0"/>
                <a:cs typeface="Arial" pitchFamily="34" charset="0"/>
              </a:rPr>
              <a:pPr/>
              <a:t>37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Prof. Paolo Ferragina, Algoritmi per "Information Retrieval"</a:t>
            </a: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95494-24E5-4C90-AFF7-4E834819515D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Prof. Paolo Ferragina, Algoritmi per "Information Retrieval"</a:t>
            </a: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Prof. Paolo Ferragina, Algoritmi per "Information Retrieval"</a:t>
            </a: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Prof. Paolo Ferragina, Algoritmi per "Information Retrieval"</a:t>
            </a: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921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Prof. Paolo Ferragina, Algoritmi per "Information Retrieval"</a:t>
            </a:r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EB11-0318-40CC-AACB-0AD482205954}" type="slidenum">
              <a:rPr lang="en-US">
                <a:latin typeface="Lucida Sans" pitchFamily="34" charset="0"/>
                <a:cs typeface="Arial" pitchFamily="34" charset="0"/>
              </a:rPr>
              <a:pPr/>
              <a:t>43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Arial Unicode MS" pitchFamily="34" charset="-128"/>
                <a:cs typeface="Arial Unicode MS" pitchFamily="34" charset="-128"/>
              </a:rPr>
              <a:t>Prof. Paolo Ferragina, Algoritmi per "Information Retrieval"</a:t>
            </a: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7FA3B-9395-4A24-B212-65B877ACF5B8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ABAF5-6277-4E24-9693-069514BA199F}" type="slidenum">
              <a:rPr lang="en-US">
                <a:latin typeface="Lucida Sans" pitchFamily="34" charset="0"/>
                <a:cs typeface="Arial" pitchFamily="34" charset="0"/>
              </a:rPr>
              <a:pPr/>
              <a:t>6</a:t>
            </a:fld>
            <a:endParaRPr lang="en-US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8E220-1064-4594-A12A-1D2B4DA44448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AA3A9-ADDE-4590-B3A3-C9DF09A110C3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Space overhead of pointers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0AB43-C395-4B56-A94B-191546547F16}" type="slidenum">
              <a:rPr lang="en-US"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en-US"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 smtClean="0">
                <a:solidFill>
                  <a:schemeClr val="bg2"/>
                </a:solidFill>
                <a:latin typeface="Tahoma" pitchFamily="-1" charset="0"/>
              </a:defRPr>
            </a:lvl1pPr>
          </a:lstStyle>
          <a:p>
            <a:pPr>
              <a:defRPr/>
            </a:pPr>
            <a:fld id="{C9313492-62DC-47BF-A744-33240F29E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D5B8-0A06-4EC9-B87C-94F7603F0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71E1-8A9B-4387-AD74-9765D97D6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7DCF-856F-404B-865F-13EB9BE4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8CB4-89F1-4A1A-A15B-5993C38B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20E0-7E42-43CE-8015-50B7F28C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E467-E3E4-4AFF-B76F-9E45E519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9003-2E1C-436A-A198-C586264BC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F694-548B-40EB-ADFA-51849D685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B74E-4B22-4BD0-A213-8658EFED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6AC0-29CC-45C0-8367-E25684E51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8249-4618-436C-B27C-47DA84B3A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5541-390E-412E-8171-5A5622E0F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-1" charset="0"/>
                <a:cs typeface="Arial" charset="0"/>
              </a:defRPr>
            </a:lvl1pPr>
          </a:lstStyle>
          <a:p>
            <a:pPr>
              <a:defRPr/>
            </a:pPr>
            <a:fld id="{079EC755-5B6E-41AF-8060-4CCEA68A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IR</a:t>
            </a:r>
            <a:endParaRPr lang="en-US" sz="5400" smtClean="0"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  <a:ea typeface="ＭＳ Ｐゴシック" pitchFamily="34" charset="-128"/>
              </a:rPr>
              <a:t>Paolo Ferragina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Dipartimento di Informatica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Università di Pisa</a:t>
            </a:r>
          </a:p>
          <a:p>
            <a:pPr eaLnBrk="1" hangingPunct="1"/>
            <a:endParaRPr lang="en-US" smtClean="0">
              <a:solidFill>
                <a:schemeClr val="folHlink"/>
              </a:solidFill>
              <a:ea typeface="ＭＳ Ｐゴシック" pitchFamily="34" charset="-128"/>
            </a:endParaRPr>
          </a:p>
        </p:txBody>
      </p:sp>
      <p:pic>
        <p:nvPicPr>
          <p:cNvPr id="49154" name="Picture 2" descr="Introduction to Information Retrie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92088"/>
            <a:ext cx="273526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3111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11863" y="6308725"/>
            <a:ext cx="3132137" cy="54927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>
                <a:solidFill>
                  <a:schemeClr val="bg1"/>
                </a:solidFill>
                <a:latin typeface="Century Gothic" pitchFamily="34" charset="0"/>
              </a:rPr>
              <a:t>Reading Chapter 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79388" y="5445125"/>
            <a:ext cx="8459787" cy="5492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sz="2400">
                <a:solidFill>
                  <a:schemeClr val="bg1"/>
                </a:solidFill>
                <a:latin typeface="Century Gothic" pitchFamily="-1" charset="0"/>
                <a:cs typeface="Arial" charset="0"/>
              </a:rPr>
              <a:t>Many slides are revisited from Stanford’s lectures by P.R.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Query processing: AND</a:t>
            </a:r>
          </a:p>
        </p:txBody>
      </p:sp>
      <p:sp>
        <p:nvSpPr>
          <p:cNvPr id="1229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Consider processing the query: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i="1" smtClean="0">
                <a:ea typeface="ＭＳ Ｐゴシック" pitchFamily="34" charset="-128"/>
              </a:rPr>
              <a:t>Brutus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AND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b="1" i="1" smtClean="0">
                <a:ea typeface="ＭＳ Ｐゴシック" pitchFamily="34" charset="-128"/>
              </a:rPr>
              <a:t>Caesar</a:t>
            </a:r>
            <a:endParaRPr lang="en-US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Fetch the lists and “Merge” them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0E4E28-0D66-4703-8D16-6A4012A0C267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293" name="Group 99"/>
          <p:cNvGrpSpPr>
            <a:grpSpLocks/>
          </p:cNvGrpSpPr>
          <p:nvPr/>
        </p:nvGrpSpPr>
        <p:grpSpPr bwMode="auto">
          <a:xfrm>
            <a:off x="2465388" y="3643313"/>
            <a:ext cx="5202237" cy="1009650"/>
            <a:chOff x="1584" y="3264"/>
            <a:chExt cx="3277" cy="636"/>
          </a:xfrm>
        </p:grpSpPr>
        <p:sp>
          <p:nvSpPr>
            <p:cNvPr id="12344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B2B2B2"/>
                  </a:solidFill>
                  <a:latin typeface="Arial Unicode MS" pitchFamily="34" charset="-128"/>
                </a:rPr>
                <a:t>34</a:t>
              </a:r>
            </a:p>
          </p:txBody>
        </p:sp>
        <p:grpSp>
          <p:nvGrpSpPr>
            <p:cNvPr id="12345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12366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128</a:t>
                </a:r>
              </a:p>
            </p:txBody>
          </p:sp>
          <p:grpSp>
            <p:nvGrpSpPr>
              <p:cNvPr id="12367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1238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34" charset="-128"/>
                    </a:rPr>
                    <a:t>2</a:t>
                  </a:r>
                </a:p>
              </p:txBody>
            </p:sp>
            <p:cxnSp>
              <p:nvCxnSpPr>
                <p:cNvPr id="12384" name="AutoShape 57"/>
                <p:cNvCxnSpPr>
                  <a:cxnSpLocks noChangeShapeType="1"/>
                  <a:stCxn id="12383" idx="3"/>
                  <a:endCxn id="12381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368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1238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34" charset="-128"/>
                    </a:rPr>
                    <a:t>4</a:t>
                  </a:r>
                </a:p>
              </p:txBody>
            </p:sp>
            <p:cxnSp>
              <p:nvCxnSpPr>
                <p:cNvPr id="12382" name="AutoShape 60"/>
                <p:cNvCxnSpPr>
                  <a:cxnSpLocks noChangeShapeType="1"/>
                  <a:stCxn id="12381" idx="3"/>
                  <a:endCxn id="12379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369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1237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34" charset="-128"/>
                    </a:rPr>
                    <a:t>8</a:t>
                  </a:r>
                </a:p>
              </p:txBody>
            </p:sp>
            <p:cxnSp>
              <p:nvCxnSpPr>
                <p:cNvPr id="12380" name="AutoShape 63"/>
                <p:cNvCxnSpPr>
                  <a:cxnSpLocks noChangeShapeType="1"/>
                  <a:stCxn id="12379" idx="3"/>
                  <a:endCxn id="12377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370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1237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34" charset="-128"/>
                    </a:rPr>
                    <a:t>16</a:t>
                  </a:r>
                </a:p>
              </p:txBody>
            </p:sp>
            <p:cxnSp>
              <p:nvCxnSpPr>
                <p:cNvPr id="12378" name="AutoShape 66"/>
                <p:cNvCxnSpPr>
                  <a:cxnSpLocks noChangeShapeType="1"/>
                  <a:stCxn id="12377" idx="3"/>
                  <a:endCxn id="12375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371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1237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34" charset="-128"/>
                    </a:rPr>
                    <a:t>32</a:t>
                  </a:r>
                </a:p>
              </p:txBody>
            </p:sp>
            <p:cxnSp>
              <p:nvCxnSpPr>
                <p:cNvPr id="12376" name="AutoShape 69"/>
                <p:cNvCxnSpPr>
                  <a:cxnSpLocks noChangeShapeType="1"/>
                  <a:stCxn id="12375" idx="3"/>
                  <a:endCxn id="12373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372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1237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B2B2B2"/>
                      </a:solidFill>
                      <a:latin typeface="Arial Unicode MS" pitchFamily="34" charset="-128"/>
                    </a:rPr>
                    <a:t>64</a:t>
                  </a:r>
                </a:p>
              </p:txBody>
            </p:sp>
            <p:cxnSp>
              <p:nvCxnSpPr>
                <p:cNvPr id="12374" name="AutoShape 72"/>
                <p:cNvCxnSpPr>
                  <a:cxnSpLocks noChangeShapeType="1"/>
                  <a:stCxn id="12373" idx="3"/>
                  <a:endCxn id="12366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2346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12364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1</a:t>
                </a:r>
              </a:p>
            </p:txBody>
          </p:sp>
          <p:cxnSp>
            <p:nvCxnSpPr>
              <p:cNvPr id="12365" name="AutoShape 75"/>
              <p:cNvCxnSpPr>
                <a:cxnSpLocks noChangeShapeType="1"/>
                <a:stCxn id="12364" idx="3"/>
                <a:endCxn id="12362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347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12362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2</a:t>
                </a:r>
              </a:p>
            </p:txBody>
          </p:sp>
          <p:cxnSp>
            <p:nvCxnSpPr>
              <p:cNvPr id="12363" name="AutoShape 78"/>
              <p:cNvCxnSpPr>
                <a:cxnSpLocks noChangeShapeType="1"/>
                <a:stCxn id="12362" idx="3"/>
                <a:endCxn id="12360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348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12360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3</a:t>
                </a:r>
              </a:p>
            </p:txBody>
          </p:sp>
          <p:cxnSp>
            <p:nvCxnSpPr>
              <p:cNvPr id="12361" name="AutoShape 81"/>
              <p:cNvCxnSpPr>
                <a:cxnSpLocks noChangeShapeType="1"/>
                <a:stCxn id="12360" idx="3"/>
                <a:endCxn id="12358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349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12358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5</a:t>
                </a:r>
              </a:p>
            </p:txBody>
          </p:sp>
          <p:cxnSp>
            <p:nvCxnSpPr>
              <p:cNvPr id="12359" name="AutoShape 84"/>
              <p:cNvCxnSpPr>
                <a:cxnSpLocks noChangeShapeType="1"/>
                <a:stCxn id="12358" idx="3"/>
                <a:endCxn id="12356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350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12356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8</a:t>
                </a:r>
              </a:p>
            </p:txBody>
          </p:sp>
          <p:cxnSp>
            <p:nvCxnSpPr>
              <p:cNvPr id="12357" name="AutoShape 87"/>
              <p:cNvCxnSpPr>
                <a:cxnSpLocks noChangeShapeType="1"/>
                <a:stCxn id="12356" idx="3"/>
                <a:endCxn id="12351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12351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B2B2B2"/>
                  </a:solidFill>
                  <a:latin typeface="Arial Unicode MS" pitchFamily="34" charset="-128"/>
                </a:rPr>
                <a:t>13</a:t>
              </a:r>
            </a:p>
          </p:txBody>
        </p:sp>
        <p:cxnSp>
          <p:nvCxnSpPr>
            <p:cNvPr id="12352" name="AutoShape 90"/>
            <p:cNvCxnSpPr>
              <a:cxnSpLocks noChangeShapeType="1"/>
              <a:stCxn id="12351" idx="3"/>
              <a:endCxn id="12354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2353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12354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B2B2B2"/>
                    </a:solidFill>
                    <a:latin typeface="Arial Unicode MS" pitchFamily="34" charset="-128"/>
                  </a:rPr>
                  <a:t>21</a:t>
                </a:r>
              </a:p>
            </p:txBody>
          </p:sp>
          <p:cxnSp>
            <p:nvCxnSpPr>
              <p:cNvPr id="12355" name="AutoShape 93"/>
              <p:cNvCxnSpPr>
                <a:cxnSpLocks noChangeShapeType="1"/>
                <a:stCxn id="12354" idx="3"/>
                <a:endCxn id="12344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6829425" y="3643313"/>
            <a:ext cx="703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128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7134225" y="4176713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34</a:t>
            </a:r>
          </a:p>
        </p:txBody>
      </p:sp>
      <p:grpSp>
        <p:nvGrpSpPr>
          <p:cNvPr id="12296" name="Group 6"/>
          <p:cNvGrpSpPr>
            <a:grpSpLocks/>
          </p:cNvGrpSpPr>
          <p:nvPr/>
        </p:nvGrpSpPr>
        <p:grpSpPr bwMode="auto">
          <a:xfrm>
            <a:off x="2465388" y="3643313"/>
            <a:ext cx="647700" cy="466725"/>
            <a:chOff x="1584" y="3162"/>
            <a:chExt cx="408" cy="294"/>
          </a:xfrm>
        </p:grpSpPr>
        <p:sp>
          <p:nvSpPr>
            <p:cNvPr id="12342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12343" name="AutoShape 8"/>
            <p:cNvCxnSpPr>
              <a:cxnSpLocks noChangeShapeType="1"/>
              <a:stCxn id="12342" idx="3"/>
              <a:endCxn id="12340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113088" y="3643313"/>
            <a:ext cx="668337" cy="466725"/>
            <a:chOff x="1992" y="3162"/>
            <a:chExt cx="421" cy="294"/>
          </a:xfrm>
        </p:grpSpPr>
        <p:sp>
          <p:nvSpPr>
            <p:cNvPr id="12340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4</a:t>
              </a:r>
            </a:p>
          </p:txBody>
        </p:sp>
        <p:cxnSp>
          <p:nvCxnSpPr>
            <p:cNvPr id="12341" name="AutoShape 11"/>
            <p:cNvCxnSpPr>
              <a:cxnSpLocks noChangeShapeType="1"/>
              <a:stCxn id="12340" idx="3"/>
              <a:endCxn id="12338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298" name="Group 12"/>
          <p:cNvGrpSpPr>
            <a:grpSpLocks/>
          </p:cNvGrpSpPr>
          <p:nvPr/>
        </p:nvGrpSpPr>
        <p:grpSpPr bwMode="auto">
          <a:xfrm>
            <a:off x="3781425" y="3643313"/>
            <a:ext cx="609600" cy="466725"/>
            <a:chOff x="2413" y="3162"/>
            <a:chExt cx="384" cy="294"/>
          </a:xfrm>
        </p:grpSpPr>
        <p:sp>
          <p:nvSpPr>
            <p:cNvPr id="12338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8</a:t>
              </a:r>
            </a:p>
          </p:txBody>
        </p:sp>
        <p:cxnSp>
          <p:nvCxnSpPr>
            <p:cNvPr id="12339" name="AutoShape 14"/>
            <p:cNvCxnSpPr>
              <a:cxnSpLocks noChangeShapeType="1"/>
              <a:stCxn id="12338" idx="3"/>
              <a:endCxn id="12336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299" name="Group 15"/>
          <p:cNvGrpSpPr>
            <a:grpSpLocks/>
          </p:cNvGrpSpPr>
          <p:nvPr/>
        </p:nvGrpSpPr>
        <p:grpSpPr bwMode="auto">
          <a:xfrm>
            <a:off x="4391025" y="3643313"/>
            <a:ext cx="762000" cy="466725"/>
            <a:chOff x="2797" y="3162"/>
            <a:chExt cx="480" cy="294"/>
          </a:xfrm>
        </p:grpSpPr>
        <p:sp>
          <p:nvSpPr>
            <p:cNvPr id="12336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16</a:t>
              </a:r>
            </a:p>
          </p:txBody>
        </p:sp>
        <p:cxnSp>
          <p:nvCxnSpPr>
            <p:cNvPr id="12337" name="AutoShape 17"/>
            <p:cNvCxnSpPr>
              <a:cxnSpLocks noChangeShapeType="1"/>
              <a:stCxn id="12336" idx="3"/>
              <a:endCxn id="12334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0" name="Group 18"/>
          <p:cNvGrpSpPr>
            <a:grpSpLocks/>
          </p:cNvGrpSpPr>
          <p:nvPr/>
        </p:nvGrpSpPr>
        <p:grpSpPr bwMode="auto">
          <a:xfrm>
            <a:off x="5153025" y="3643313"/>
            <a:ext cx="838200" cy="466725"/>
            <a:chOff x="3277" y="3162"/>
            <a:chExt cx="528" cy="294"/>
          </a:xfrm>
        </p:grpSpPr>
        <p:sp>
          <p:nvSpPr>
            <p:cNvPr id="12334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32</a:t>
              </a:r>
            </a:p>
          </p:txBody>
        </p:sp>
        <p:cxnSp>
          <p:nvCxnSpPr>
            <p:cNvPr id="12335" name="AutoShape 20"/>
            <p:cNvCxnSpPr>
              <a:cxnSpLocks noChangeShapeType="1"/>
              <a:stCxn id="12334" idx="3"/>
              <a:endCxn id="12332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1" name="Group 21"/>
          <p:cNvGrpSpPr>
            <a:grpSpLocks/>
          </p:cNvGrpSpPr>
          <p:nvPr/>
        </p:nvGrpSpPr>
        <p:grpSpPr bwMode="auto">
          <a:xfrm>
            <a:off x="5991225" y="3643313"/>
            <a:ext cx="838200" cy="466725"/>
            <a:chOff x="3805" y="3162"/>
            <a:chExt cx="528" cy="294"/>
          </a:xfrm>
        </p:grpSpPr>
        <p:sp>
          <p:nvSpPr>
            <p:cNvPr id="12332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64</a:t>
              </a:r>
            </a:p>
          </p:txBody>
        </p:sp>
        <p:cxnSp>
          <p:nvCxnSpPr>
            <p:cNvPr id="12333" name="AutoShape 23"/>
            <p:cNvCxnSpPr>
              <a:cxnSpLocks noChangeShapeType="1"/>
              <a:stCxn id="12332" idx="3"/>
              <a:endCxn id="12294" idx="1"/>
            </p:cNvCxnSpPr>
            <p:nvPr/>
          </p:nvCxnSpPr>
          <p:spPr bwMode="auto">
            <a:xfrm>
              <a:off x="4141" y="3309"/>
              <a:ext cx="192" cy="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2" name="Group 24"/>
          <p:cNvGrpSpPr>
            <a:grpSpLocks/>
          </p:cNvGrpSpPr>
          <p:nvPr/>
        </p:nvGrpSpPr>
        <p:grpSpPr bwMode="auto">
          <a:xfrm>
            <a:off x="2486025" y="4176713"/>
            <a:ext cx="647700" cy="466725"/>
            <a:chOff x="1597" y="3498"/>
            <a:chExt cx="408" cy="294"/>
          </a:xfrm>
        </p:grpSpPr>
        <p:sp>
          <p:nvSpPr>
            <p:cNvPr id="12330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1</a:t>
              </a:r>
            </a:p>
          </p:txBody>
        </p:sp>
        <p:cxnSp>
          <p:nvCxnSpPr>
            <p:cNvPr id="12331" name="AutoShape 26"/>
            <p:cNvCxnSpPr>
              <a:cxnSpLocks noChangeShapeType="1"/>
              <a:stCxn id="12330" idx="3"/>
              <a:endCxn id="12328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3" name="Group 27"/>
          <p:cNvGrpSpPr>
            <a:grpSpLocks/>
          </p:cNvGrpSpPr>
          <p:nvPr/>
        </p:nvGrpSpPr>
        <p:grpSpPr bwMode="auto">
          <a:xfrm>
            <a:off x="3133725" y="4176713"/>
            <a:ext cx="647700" cy="466725"/>
            <a:chOff x="2005" y="3498"/>
            <a:chExt cx="408" cy="294"/>
          </a:xfrm>
        </p:grpSpPr>
        <p:sp>
          <p:nvSpPr>
            <p:cNvPr id="12328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12329" name="AutoShape 29"/>
            <p:cNvCxnSpPr>
              <a:cxnSpLocks noChangeShapeType="1"/>
              <a:stCxn id="12328" idx="3"/>
              <a:endCxn id="12326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4" name="Group 30"/>
          <p:cNvGrpSpPr>
            <a:grpSpLocks/>
          </p:cNvGrpSpPr>
          <p:nvPr/>
        </p:nvGrpSpPr>
        <p:grpSpPr bwMode="auto">
          <a:xfrm>
            <a:off x="3781425" y="4176713"/>
            <a:ext cx="630238" cy="466725"/>
            <a:chOff x="2413" y="3498"/>
            <a:chExt cx="397" cy="294"/>
          </a:xfrm>
        </p:grpSpPr>
        <p:sp>
          <p:nvSpPr>
            <p:cNvPr id="12326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3</a:t>
              </a:r>
            </a:p>
          </p:txBody>
        </p:sp>
        <p:cxnSp>
          <p:nvCxnSpPr>
            <p:cNvPr id="12327" name="AutoShape 32"/>
            <p:cNvCxnSpPr>
              <a:cxnSpLocks noChangeShapeType="1"/>
              <a:stCxn id="12326" idx="3"/>
              <a:endCxn id="12324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5" name="Group 33"/>
          <p:cNvGrpSpPr>
            <a:grpSpLocks/>
          </p:cNvGrpSpPr>
          <p:nvPr/>
        </p:nvGrpSpPr>
        <p:grpSpPr bwMode="auto">
          <a:xfrm>
            <a:off x="4411663" y="4176713"/>
            <a:ext cx="606425" cy="466725"/>
            <a:chOff x="2810" y="3498"/>
            <a:chExt cx="382" cy="294"/>
          </a:xfrm>
        </p:grpSpPr>
        <p:sp>
          <p:nvSpPr>
            <p:cNvPr id="12324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5</a:t>
              </a:r>
            </a:p>
          </p:txBody>
        </p:sp>
        <p:cxnSp>
          <p:nvCxnSpPr>
            <p:cNvPr id="12325" name="AutoShape 35"/>
            <p:cNvCxnSpPr>
              <a:cxnSpLocks noChangeShapeType="1"/>
              <a:stCxn id="12324" idx="3"/>
              <a:endCxn id="12322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6" name="Group 36"/>
          <p:cNvGrpSpPr>
            <a:grpSpLocks/>
          </p:cNvGrpSpPr>
          <p:nvPr/>
        </p:nvGrpSpPr>
        <p:grpSpPr bwMode="auto">
          <a:xfrm>
            <a:off x="5018088" y="4176713"/>
            <a:ext cx="592137" cy="466725"/>
            <a:chOff x="3192" y="3498"/>
            <a:chExt cx="373" cy="294"/>
          </a:xfrm>
        </p:grpSpPr>
        <p:sp>
          <p:nvSpPr>
            <p:cNvPr id="12322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8</a:t>
              </a:r>
            </a:p>
          </p:txBody>
        </p:sp>
        <p:cxnSp>
          <p:nvCxnSpPr>
            <p:cNvPr id="12323" name="AutoShape 38"/>
            <p:cNvCxnSpPr>
              <a:cxnSpLocks noChangeShapeType="1"/>
              <a:stCxn id="12322" idx="3"/>
              <a:endCxn id="12320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7" name="Group 100"/>
          <p:cNvGrpSpPr>
            <a:grpSpLocks/>
          </p:cNvGrpSpPr>
          <p:nvPr/>
        </p:nvGrpSpPr>
        <p:grpSpPr bwMode="auto">
          <a:xfrm>
            <a:off x="5610225" y="4176713"/>
            <a:ext cx="762000" cy="466725"/>
            <a:chOff x="3565" y="2496"/>
            <a:chExt cx="480" cy="294"/>
          </a:xfrm>
        </p:grpSpPr>
        <p:sp>
          <p:nvSpPr>
            <p:cNvPr id="12320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13</a:t>
              </a:r>
            </a:p>
          </p:txBody>
        </p:sp>
        <p:cxnSp>
          <p:nvCxnSpPr>
            <p:cNvPr id="12321" name="AutoShape 41"/>
            <p:cNvCxnSpPr>
              <a:cxnSpLocks noChangeShapeType="1"/>
              <a:stCxn id="12320" idx="3"/>
              <a:endCxn id="12318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8" name="Group 42"/>
          <p:cNvGrpSpPr>
            <a:grpSpLocks/>
          </p:cNvGrpSpPr>
          <p:nvPr/>
        </p:nvGrpSpPr>
        <p:grpSpPr bwMode="auto">
          <a:xfrm>
            <a:off x="6372225" y="4176713"/>
            <a:ext cx="762000" cy="466725"/>
            <a:chOff x="4045" y="3498"/>
            <a:chExt cx="480" cy="294"/>
          </a:xfrm>
        </p:grpSpPr>
        <p:sp>
          <p:nvSpPr>
            <p:cNvPr id="12318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21</a:t>
              </a:r>
            </a:p>
          </p:txBody>
        </p:sp>
        <p:cxnSp>
          <p:nvCxnSpPr>
            <p:cNvPr id="12319" name="AutoShape 44"/>
            <p:cNvCxnSpPr>
              <a:cxnSpLocks noChangeShapeType="1"/>
              <a:stCxn id="12318" idx="3"/>
              <a:endCxn id="12295" idx="1"/>
            </p:cNvCxnSpPr>
            <p:nvPr/>
          </p:nvCxnSpPr>
          <p:spPr bwMode="auto">
            <a:xfrm>
              <a:off x="4381" y="3645"/>
              <a:ext cx="144" cy="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309" name="Group 52"/>
          <p:cNvGrpSpPr>
            <a:grpSpLocks/>
          </p:cNvGrpSpPr>
          <p:nvPr/>
        </p:nvGrpSpPr>
        <p:grpSpPr bwMode="auto">
          <a:xfrm>
            <a:off x="7723188" y="3652838"/>
            <a:ext cx="1168400" cy="914400"/>
            <a:chOff x="4896" y="2172"/>
            <a:chExt cx="736" cy="576"/>
          </a:xfrm>
        </p:grpSpPr>
        <p:sp>
          <p:nvSpPr>
            <p:cNvPr id="12316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 Unicode MS" pitchFamily="34" charset="-128"/>
                </a:rPr>
                <a:t>Brutus</a:t>
              </a:r>
            </a:p>
          </p:txBody>
        </p:sp>
        <p:sp>
          <p:nvSpPr>
            <p:cNvPr id="12317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 Unicode MS" pitchFamily="34" charset="-128"/>
                </a:rPr>
                <a:t>Caesar</a:t>
              </a:r>
            </a:p>
          </p:txBody>
        </p:sp>
      </p:grpSp>
      <p:sp>
        <p:nvSpPr>
          <p:cNvPr id="12310" name="AutoShape 47"/>
          <p:cNvSpPr>
            <a:spLocks noChangeArrowheads="1"/>
          </p:cNvSpPr>
          <p:nvPr/>
        </p:nvSpPr>
        <p:spPr bwMode="auto">
          <a:xfrm rot="10800000">
            <a:off x="1412875" y="3929063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2311" name="Text Box 48"/>
          <p:cNvSpPr txBox="1">
            <a:spLocks noChangeArrowheads="1"/>
          </p:cNvSpPr>
          <p:nvPr/>
        </p:nvSpPr>
        <p:spPr bwMode="auto">
          <a:xfrm>
            <a:off x="179388" y="3948113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2</a:t>
            </a:r>
          </a:p>
        </p:txBody>
      </p:sp>
      <p:grpSp>
        <p:nvGrpSpPr>
          <p:cNvPr id="12312" name="Group 49"/>
          <p:cNvGrpSpPr>
            <a:grpSpLocks/>
          </p:cNvGrpSpPr>
          <p:nvPr/>
        </p:nvGrpSpPr>
        <p:grpSpPr bwMode="auto">
          <a:xfrm>
            <a:off x="582613" y="3970338"/>
            <a:ext cx="676275" cy="466725"/>
            <a:chOff x="342" y="3496"/>
            <a:chExt cx="426" cy="294"/>
          </a:xfrm>
        </p:grpSpPr>
        <p:cxnSp>
          <p:nvCxnSpPr>
            <p:cNvPr id="12314" name="AutoShape 50"/>
            <p:cNvCxnSpPr>
              <a:cxnSpLocks noChangeShapeType="1"/>
              <a:stCxn id="12311" idx="3"/>
            </p:cNvCxnSpPr>
            <p:nvPr/>
          </p:nvCxnSpPr>
          <p:spPr bwMode="auto">
            <a:xfrm>
              <a:off x="342" y="363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315" name="Text Box 51"/>
            <p:cNvSpPr txBox="1">
              <a:spLocks noChangeArrowheads="1"/>
            </p:cNvSpPr>
            <p:nvPr/>
          </p:nvSpPr>
          <p:spPr bwMode="auto">
            <a:xfrm>
              <a:off x="539" y="3496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8</a:t>
              </a:r>
            </a:p>
          </p:txBody>
        </p:sp>
      </p:grpSp>
      <p:sp>
        <p:nvSpPr>
          <p:cNvPr id="142" name="Text Box 98"/>
          <p:cNvSpPr txBox="1">
            <a:spLocks noChangeArrowheads="1"/>
          </p:cNvSpPr>
          <p:nvPr/>
        </p:nvSpPr>
        <p:spPr bwMode="auto">
          <a:xfrm>
            <a:off x="381000" y="5221288"/>
            <a:ext cx="8242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504D"/>
                </a:solidFill>
              </a:rPr>
              <a:t>If the list lengths are </a:t>
            </a:r>
            <a:r>
              <a:rPr lang="en-US" i="1">
                <a:solidFill>
                  <a:srgbClr val="C0504D"/>
                </a:solidFill>
              </a:rPr>
              <a:t>x</a:t>
            </a:r>
            <a:r>
              <a:rPr lang="en-US">
                <a:solidFill>
                  <a:srgbClr val="C0504D"/>
                </a:solidFill>
              </a:rPr>
              <a:t> and </a:t>
            </a:r>
            <a:r>
              <a:rPr lang="en-US" i="1">
                <a:solidFill>
                  <a:srgbClr val="C0504D"/>
                </a:solidFill>
              </a:rPr>
              <a:t>y</a:t>
            </a:r>
            <a:r>
              <a:rPr lang="en-US">
                <a:solidFill>
                  <a:srgbClr val="C0504D"/>
                </a:solidFill>
              </a:rPr>
              <a:t>, the merge takes O(</a:t>
            </a:r>
            <a:r>
              <a:rPr lang="en-US" i="1">
                <a:solidFill>
                  <a:srgbClr val="C0504D"/>
                </a:solidFill>
              </a:rPr>
              <a:t>x+y</a:t>
            </a:r>
            <a:r>
              <a:rPr lang="en-US">
                <a:solidFill>
                  <a:srgbClr val="C0504D"/>
                </a:solidFill>
              </a:rPr>
              <a:t>).</a:t>
            </a:r>
          </a:p>
          <a:p>
            <a:endParaRPr lang="en-US" u="sng">
              <a:solidFill>
                <a:srgbClr val="357E69"/>
              </a:solidFill>
            </a:endParaRPr>
          </a:p>
          <a:p>
            <a:r>
              <a:rPr lang="en-US" u="sng">
                <a:solidFill>
                  <a:srgbClr val="357E69"/>
                </a:solidFill>
              </a:rPr>
              <a:t>Crucial</a:t>
            </a:r>
            <a:r>
              <a:rPr lang="en-US">
                <a:solidFill>
                  <a:srgbClr val="357E69"/>
                </a:solidFill>
              </a:rPr>
              <a:t>: postings sorted by docID.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Intersecting two postings lists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19FED-E49B-41DF-BC09-E37D21C974D4}" type="slidenum">
              <a:rPr lang="en-US">
                <a:latin typeface="Times New Roman" pitchFamily="18" charset="0"/>
                <a:cs typeface="Arial" pitchFamily="34" charset="0"/>
              </a:rPr>
              <a:pPr/>
              <a:t>11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Query optimization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is the best order for query processing?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Consider a query that is an </a:t>
            </a:r>
            <a:r>
              <a:rPr lang="en-US" i="1" smtClean="0">
                <a:ea typeface="ＭＳ Ｐゴシック" pitchFamily="34" charset="-128"/>
              </a:rPr>
              <a:t>AND</a:t>
            </a:r>
            <a:r>
              <a:rPr lang="en-US" smtClean="0">
                <a:ea typeface="ＭＳ Ｐゴシック" pitchFamily="34" charset="-128"/>
              </a:rPr>
              <a:t> of </a:t>
            </a:r>
            <a:r>
              <a:rPr lang="en-US" i="1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terms.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For each of the </a:t>
            </a:r>
            <a:r>
              <a:rPr lang="en-US" i="1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terms, get its postings, then </a:t>
            </a:r>
            <a:r>
              <a:rPr lang="en-US" i="1" smtClean="0">
                <a:ea typeface="ＭＳ Ｐゴシック" pitchFamily="34" charset="-128"/>
              </a:rPr>
              <a:t>AND</a:t>
            </a:r>
            <a:r>
              <a:rPr lang="en-US" smtClean="0">
                <a:ea typeface="ＭＳ Ｐゴシック" pitchFamily="34" charset="-128"/>
              </a:rPr>
              <a:t> them together.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14341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14343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4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14345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1438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438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438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438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438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14346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14367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437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7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7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7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8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436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436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437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437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437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37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1437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21</a:t>
              </a:r>
            </a:p>
          </p:txBody>
        </p:sp>
        <p:sp>
          <p:nvSpPr>
            <p:cNvPr id="1437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34</a:t>
              </a:r>
            </a:p>
          </p:txBody>
        </p:sp>
      </p:grpSp>
      <p:grpSp>
        <p:nvGrpSpPr>
          <p:cNvPr id="14347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14353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436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6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6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6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36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435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435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435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35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1435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  <p:sp>
          <p:nvSpPr>
            <p:cNvPr id="1435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64</a:t>
              </a:r>
            </a:p>
          </p:txBody>
        </p:sp>
        <p:sp>
          <p:nvSpPr>
            <p:cNvPr id="1436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128</a:t>
              </a:r>
            </a:p>
          </p:txBody>
        </p:sp>
        <p:sp>
          <p:nvSpPr>
            <p:cNvPr id="1436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14348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14349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50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A50021"/>
                </a:solidFill>
                <a:latin typeface="+mn-lt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latin typeface="+mn-lt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latin typeface="+mn-lt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latin typeface="+mn-lt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latin typeface="+mn-lt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1435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522554-F49A-4A5E-8ECA-AB3495E940B7}" type="slidenum">
              <a:rPr lang="en-US" sz="1400">
                <a:latin typeface="Arial Unicode MS" pitchFamily="34" charset="-128"/>
              </a:rPr>
              <a:pPr algn="r"/>
              <a:t>12</a:t>
            </a:fld>
            <a:endParaRPr lang="en-US" sz="1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Boolean queries: 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More general merges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smtClean="0">
                <a:solidFill>
                  <a:srgbClr val="A50021"/>
                </a:solidFill>
                <a:ea typeface="ＭＳ Ｐゴシック" pitchFamily="34" charset="-128"/>
              </a:rPr>
              <a:t>Exercise</a:t>
            </a:r>
            <a:r>
              <a:rPr lang="en-US" sz="3000" smtClean="0">
                <a:ea typeface="ＭＳ Ｐゴシック" pitchFamily="34" charset="-128"/>
              </a:rPr>
              <a:t>: Adapt the merge for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	</a:t>
            </a:r>
            <a:r>
              <a:rPr lang="en-US" sz="3000" b="1" i="1" smtClean="0">
                <a:ea typeface="ＭＳ Ｐゴシック" pitchFamily="34" charset="-128"/>
              </a:rPr>
              <a:t>Brutus</a:t>
            </a:r>
            <a:r>
              <a:rPr lang="en-US" sz="3000" smtClean="0">
                <a:ea typeface="ＭＳ Ｐゴシック" pitchFamily="34" charset="-128"/>
              </a:rPr>
              <a:t> </a:t>
            </a:r>
            <a:r>
              <a:rPr lang="en-US" sz="3000" i="1" smtClean="0">
                <a:ea typeface="ＭＳ Ｐゴシック" pitchFamily="34" charset="-128"/>
              </a:rPr>
              <a:t>AND NOT</a:t>
            </a:r>
            <a:r>
              <a:rPr lang="en-US" sz="3000" smtClean="0">
                <a:ea typeface="ＭＳ Ｐゴシック" pitchFamily="34" charset="-128"/>
              </a:rPr>
              <a:t> </a:t>
            </a:r>
            <a:r>
              <a:rPr lang="en-US" sz="3000" b="1" i="1" smtClean="0">
                <a:ea typeface="ＭＳ Ｐゴシック" pitchFamily="34" charset="-128"/>
              </a:rPr>
              <a:t>Caesar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b="1" i="1" smtClean="0">
                <a:ea typeface="ＭＳ Ｐゴシック" pitchFamily="34" charset="-128"/>
              </a:rPr>
              <a:t>	Brutus</a:t>
            </a:r>
            <a:r>
              <a:rPr lang="en-US" sz="3000" smtClean="0">
                <a:ea typeface="ＭＳ Ｐゴシック" pitchFamily="34" charset="-128"/>
              </a:rPr>
              <a:t> </a:t>
            </a:r>
            <a:r>
              <a:rPr lang="en-US" sz="3000" i="1" smtClean="0">
                <a:ea typeface="ＭＳ Ｐゴシック" pitchFamily="34" charset="-128"/>
              </a:rPr>
              <a:t>OR NOT</a:t>
            </a:r>
            <a:r>
              <a:rPr lang="en-US" sz="3000" smtClean="0">
                <a:ea typeface="ＭＳ Ｐゴシック" pitchFamily="34" charset="-128"/>
              </a:rPr>
              <a:t> </a:t>
            </a:r>
            <a:r>
              <a:rPr lang="en-US" sz="3000" b="1" i="1" smtClean="0">
                <a:ea typeface="ＭＳ Ｐゴシック" pitchFamily="34" charset="-128"/>
              </a:rPr>
              <a:t>Caesar</a:t>
            </a:r>
          </a:p>
          <a:p>
            <a:pPr eaLnBrk="1" hangingPunct="1">
              <a:buFont typeface="Wingdings" pitchFamily="2" charset="2"/>
              <a:buNone/>
            </a:pPr>
            <a:endParaRPr lang="en-US" sz="3000" b="1" i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Can we still run the merge in time O(</a:t>
            </a:r>
            <a:r>
              <a:rPr lang="en-US" i="1" smtClean="0">
                <a:ea typeface="ＭＳ Ｐゴシック" pitchFamily="34" charset="-128"/>
              </a:rPr>
              <a:t>x+y</a:t>
            </a:r>
            <a:r>
              <a:rPr lang="en-US" smtClean="0">
                <a:ea typeface="ＭＳ Ｐゴシック" pitchFamily="34" charset="-128"/>
              </a:rPr>
              <a:t>)?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200" b="1" i="1" smtClean="0">
              <a:ea typeface="ＭＳ Ｐゴシック" pitchFamily="34" charset="-128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60AE37-FD88-4EFE-82BB-0FE619D2370D}" type="slidenum">
              <a:rPr lang="en-US">
                <a:latin typeface="Times New Roman" pitchFamily="18" charset="0"/>
                <a:cs typeface="Arial" pitchFamily="34" charset="0"/>
              </a:rPr>
              <a:pPr/>
              <a:t>13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IR is much more…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about phrases?</a:t>
            </a:r>
          </a:p>
          <a:p>
            <a:pPr lvl="1" eaLnBrk="1" hangingPunct="1"/>
            <a:r>
              <a:rPr lang="en-US" b="1" i="1" smtClean="0">
                <a:ea typeface="ＭＳ Ｐゴシック" pitchFamily="34" charset="-128"/>
              </a:rPr>
              <a:t>“Stanford University”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Proximity: Find </a:t>
            </a:r>
            <a:r>
              <a:rPr lang="en-US" b="1" i="1" smtClean="0">
                <a:ea typeface="ＭＳ Ｐゴシック" pitchFamily="34" charset="-128"/>
              </a:rPr>
              <a:t>Gates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NEAR </a:t>
            </a:r>
            <a:r>
              <a:rPr lang="en-US" b="1" i="1" smtClean="0">
                <a:ea typeface="ＭＳ Ｐゴシック" pitchFamily="34" charset="-128"/>
              </a:rPr>
              <a:t>Microsoft</a:t>
            </a:r>
            <a:r>
              <a:rPr lang="en-US" smtClean="0">
                <a:ea typeface="ＭＳ Ｐゴシック" pitchFamily="34" charset="-128"/>
              </a:rPr>
              <a:t>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Need index to capture position information in docs.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Zones in documents: Find documents with (</a:t>
            </a:r>
            <a:r>
              <a:rPr lang="en-US" i="1" smtClean="0">
                <a:ea typeface="ＭＳ Ｐゴシック" pitchFamily="34" charset="-128"/>
              </a:rPr>
              <a:t>author = </a:t>
            </a:r>
            <a:r>
              <a:rPr lang="en-US" b="1" i="1" smtClean="0">
                <a:ea typeface="ＭＳ Ｐゴシック" pitchFamily="34" charset="-128"/>
              </a:rPr>
              <a:t>Ullman</a:t>
            </a:r>
            <a:r>
              <a:rPr lang="en-US" smtClean="0">
                <a:ea typeface="ＭＳ Ｐゴシック" pitchFamily="34" charset="-128"/>
              </a:rPr>
              <a:t>)</a:t>
            </a:r>
            <a:r>
              <a:rPr lang="en-US" i="1" smtClean="0">
                <a:ea typeface="ＭＳ Ｐゴシック" pitchFamily="34" charset="-128"/>
              </a:rPr>
              <a:t> AND</a:t>
            </a:r>
            <a:r>
              <a:rPr lang="en-US" smtClean="0">
                <a:ea typeface="ＭＳ Ｐゴシック" pitchFamily="34" charset="-128"/>
              </a:rPr>
              <a:t> (text contains </a:t>
            </a:r>
            <a:r>
              <a:rPr lang="en-US" b="1" i="1" smtClean="0">
                <a:ea typeface="ＭＳ Ｐゴシック" pitchFamily="34" charset="-128"/>
              </a:rPr>
              <a:t>automata</a:t>
            </a:r>
            <a:r>
              <a:rPr lang="en-US" smtClean="0">
                <a:ea typeface="ＭＳ Ｐゴシック" pitchFamily="34" charset="-128"/>
              </a:rPr>
              <a:t>).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293DA-A2E7-4EE4-98CC-9F6B18E81A33}" type="slidenum">
              <a:rPr lang="en-US">
                <a:latin typeface="Times New Roman" pitchFamily="18" charset="0"/>
                <a:cs typeface="Arial" pitchFamily="34" charset="0"/>
              </a:rPr>
              <a:pPr/>
              <a:t>14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Ranking search results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Boolean queries give inclusion or exclusion of docs.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But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often results are too many and we need to rank results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Classification, clustering, summarization, text mining, etc…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8B3098-E035-4447-B3F0-E0B88060C6CD}" type="slidenum">
              <a:rPr lang="en-US">
                <a:latin typeface="Times New Roman" pitchFamily="18" charset="0"/>
                <a:cs typeface="Arial" pitchFamily="34" charset="0"/>
              </a:rPr>
              <a:pPr/>
              <a:t>15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Web IR and its challenges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Unusual and diverse 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Documents</a:t>
            </a:r>
          </a:p>
          <a:p>
            <a:pPr lvl="1" eaLnBrk="1" hangingPunct="1"/>
            <a:r>
              <a:rPr lang="en-US" sz="3000" smtClean="0">
                <a:ea typeface="ＭＳ Ｐゴシック" pitchFamily="34" charset="-128"/>
              </a:rPr>
              <a:t>Users</a:t>
            </a:r>
          </a:p>
          <a:p>
            <a:pPr lvl="1" eaLnBrk="1" hangingPunct="1"/>
            <a:r>
              <a:rPr lang="en-US" sz="3000" smtClean="0">
                <a:ea typeface="ＭＳ Ｐゴシック" pitchFamily="34" charset="-128"/>
              </a:rPr>
              <a:t>Queries</a:t>
            </a:r>
          </a:p>
          <a:p>
            <a:pPr lvl="1" eaLnBrk="1" hangingPunct="1"/>
            <a:r>
              <a:rPr lang="en-US" sz="3000" smtClean="0">
                <a:ea typeface="ＭＳ Ｐゴシック" pitchFamily="34" charset="-128"/>
              </a:rPr>
              <a:t>Information needs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Exploit ideas from social networks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link analysis, click-streams, ...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How do search engines work? 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C5AFEF-0382-4A23-9C00-6965BD2BCCB6}" type="slidenum">
              <a:rPr lang="en-US">
                <a:latin typeface="Times New Roman" pitchFamily="18" charset="0"/>
                <a:cs typeface="Arial" pitchFamily="34" charset="0"/>
              </a:rPr>
              <a:pPr/>
              <a:t>16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Our topics, on an example</a:t>
            </a:r>
          </a:p>
        </p:txBody>
      </p:sp>
      <p:pic>
        <p:nvPicPr>
          <p:cNvPr id="2801667" name="Picture 3" descr="j0195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484313"/>
            <a:ext cx="1066800" cy="1068387"/>
          </a:xfrm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612775" y="2565400"/>
            <a:ext cx="720725" cy="936625"/>
            <a:chOff x="521" y="1389"/>
            <a:chExt cx="454" cy="590"/>
          </a:xfrm>
        </p:grpSpPr>
        <p:sp>
          <p:nvSpPr>
            <p:cNvPr id="19528" name="AutoShape 5"/>
            <p:cNvSpPr>
              <a:spLocks noChangeArrowheads="1"/>
            </p:cNvSpPr>
            <p:nvPr/>
          </p:nvSpPr>
          <p:spPr bwMode="auto">
            <a:xfrm>
              <a:off x="521" y="1389"/>
              <a:ext cx="454" cy="590"/>
            </a:xfrm>
            <a:prstGeom prst="irregularSeal2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29" name="Text Box 6"/>
            <p:cNvSpPr txBox="1">
              <a:spLocks noChangeArrowheads="1"/>
            </p:cNvSpPr>
            <p:nvPr/>
          </p:nvSpPr>
          <p:spPr bwMode="auto">
            <a:xfrm rot="-3435886">
              <a:off x="531" y="1606"/>
              <a:ext cx="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latin typeface="Arial" pitchFamily="34" charset="0"/>
                </a:rPr>
                <a:t>Web</a:t>
              </a:r>
            </a:p>
          </p:txBody>
        </p:sp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1044575" y="2054225"/>
            <a:ext cx="1295400" cy="1806575"/>
            <a:chOff x="703" y="1067"/>
            <a:chExt cx="816" cy="1138"/>
          </a:xfrm>
        </p:grpSpPr>
        <p:grpSp>
          <p:nvGrpSpPr>
            <p:cNvPr id="19518" name="Group 8"/>
            <p:cNvGrpSpPr>
              <a:grpSpLocks/>
            </p:cNvGrpSpPr>
            <p:nvPr/>
          </p:nvGrpSpPr>
          <p:grpSpPr bwMode="auto">
            <a:xfrm>
              <a:off x="962" y="1067"/>
              <a:ext cx="557" cy="1138"/>
              <a:chOff x="962" y="1067"/>
              <a:chExt cx="557" cy="1138"/>
            </a:xfrm>
          </p:grpSpPr>
          <p:sp>
            <p:nvSpPr>
              <p:cNvPr id="19522" name="AutoShape 9"/>
              <p:cNvSpPr>
                <a:spLocks noChangeArrowheads="1"/>
              </p:cNvSpPr>
              <p:nvPr/>
            </p:nvSpPr>
            <p:spPr bwMode="auto">
              <a:xfrm>
                <a:off x="1066" y="1344"/>
                <a:ext cx="272" cy="1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3" name="AutoShape 10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272" cy="1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4" name="Line 11"/>
              <p:cNvSpPr>
                <a:spLocks noChangeShapeType="1"/>
              </p:cNvSpPr>
              <p:nvPr/>
            </p:nvSpPr>
            <p:spPr bwMode="auto">
              <a:xfrm>
                <a:off x="1202" y="1706"/>
                <a:ext cx="0" cy="272"/>
              </a:xfrm>
              <a:prstGeom prst="line">
                <a:avLst/>
              </a:prstGeom>
              <a:noFill/>
              <a:ln w="508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25" name="AutoShape 12"/>
              <p:cNvSpPr>
                <a:spLocks noChangeArrowheads="1"/>
              </p:cNvSpPr>
              <p:nvPr/>
            </p:nvSpPr>
            <p:spPr bwMode="auto">
              <a:xfrm>
                <a:off x="1066" y="2024"/>
                <a:ext cx="272" cy="1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6" name="Rectangle 13"/>
              <p:cNvSpPr>
                <a:spLocks noChangeArrowheads="1"/>
              </p:cNvSpPr>
              <p:nvPr/>
            </p:nvSpPr>
            <p:spPr bwMode="auto">
              <a:xfrm>
                <a:off x="1020" y="1253"/>
                <a:ext cx="363" cy="952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27" name="Text Box 14"/>
              <p:cNvSpPr txBox="1">
                <a:spLocks noChangeArrowheads="1"/>
              </p:cNvSpPr>
              <p:nvPr/>
            </p:nvSpPr>
            <p:spPr bwMode="auto">
              <a:xfrm>
                <a:off x="962" y="1067"/>
                <a:ext cx="55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Tahoma" pitchFamily="34" charset="0"/>
                  </a:rPr>
                  <a:t>Crawler</a:t>
                </a:r>
              </a:p>
            </p:txBody>
          </p:sp>
        </p:grpSp>
        <p:cxnSp>
          <p:nvCxnSpPr>
            <p:cNvPr id="19519" name="AutoShape 15"/>
            <p:cNvCxnSpPr>
              <a:cxnSpLocks noChangeShapeType="1"/>
            </p:cNvCxnSpPr>
            <p:nvPr/>
          </p:nvCxnSpPr>
          <p:spPr bwMode="auto">
            <a:xfrm flipV="1">
              <a:off x="793" y="1434"/>
              <a:ext cx="227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520" name="AutoShape 16"/>
            <p:cNvCxnSpPr>
              <a:cxnSpLocks noChangeShapeType="1"/>
              <a:endCxn id="19526" idx="1"/>
            </p:cNvCxnSpPr>
            <p:nvPr/>
          </p:nvCxnSpPr>
          <p:spPr bwMode="auto">
            <a:xfrm>
              <a:off x="793" y="1661"/>
              <a:ext cx="222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521" name="AutoShape 17"/>
            <p:cNvCxnSpPr>
              <a:cxnSpLocks noChangeShapeType="1"/>
            </p:cNvCxnSpPr>
            <p:nvPr/>
          </p:nvCxnSpPr>
          <p:spPr bwMode="auto">
            <a:xfrm>
              <a:off x="703" y="1842"/>
              <a:ext cx="272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9462" name="AutoShape 19"/>
          <p:cNvSpPr>
            <a:spLocks noChangeArrowheads="1"/>
          </p:cNvSpPr>
          <p:nvPr/>
        </p:nvSpPr>
        <p:spPr bwMode="auto">
          <a:xfrm>
            <a:off x="3222625" y="1778000"/>
            <a:ext cx="273050" cy="349250"/>
          </a:xfrm>
          <a:prstGeom prst="can">
            <a:avLst>
              <a:gd name="adj" fmla="val 3197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3" name="AutoShape 20"/>
          <p:cNvSpPr>
            <a:spLocks noChangeArrowheads="1"/>
          </p:cNvSpPr>
          <p:nvPr/>
        </p:nvSpPr>
        <p:spPr bwMode="auto">
          <a:xfrm>
            <a:off x="3405188" y="1917700"/>
            <a:ext cx="273050" cy="349250"/>
          </a:xfrm>
          <a:prstGeom prst="can">
            <a:avLst>
              <a:gd name="adj" fmla="val 3197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4" name="AutoShape 21"/>
          <p:cNvSpPr>
            <a:spLocks noChangeArrowheads="1"/>
          </p:cNvSpPr>
          <p:nvPr/>
        </p:nvSpPr>
        <p:spPr bwMode="auto">
          <a:xfrm>
            <a:off x="3586163" y="2055813"/>
            <a:ext cx="273050" cy="349250"/>
          </a:xfrm>
          <a:prstGeom prst="can">
            <a:avLst>
              <a:gd name="adj" fmla="val 3197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3132138" y="1519238"/>
            <a:ext cx="116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Tahoma" pitchFamily="34" charset="0"/>
              </a:rPr>
              <a:t>Page archive</a:t>
            </a:r>
          </a:p>
        </p:txBody>
      </p:sp>
      <p:cxnSp>
        <p:nvCxnSpPr>
          <p:cNvPr id="19466" name="AutoShape 23"/>
          <p:cNvCxnSpPr>
            <a:cxnSpLocks noChangeShapeType="1"/>
            <a:stCxn id="19526" idx="3"/>
            <a:endCxn id="19462" idx="2"/>
          </p:cNvCxnSpPr>
          <p:nvPr/>
        </p:nvCxnSpPr>
        <p:spPr bwMode="auto">
          <a:xfrm flipV="1">
            <a:off x="2132013" y="1952625"/>
            <a:ext cx="1090612" cy="1152525"/>
          </a:xfrm>
          <a:prstGeom prst="bentConnector3">
            <a:avLst>
              <a:gd name="adj1" fmla="val 496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67" name="AutoShape 26"/>
          <p:cNvSpPr>
            <a:spLocks noChangeArrowheads="1"/>
          </p:cNvSpPr>
          <p:nvPr/>
        </p:nvSpPr>
        <p:spPr bwMode="auto">
          <a:xfrm>
            <a:off x="714375" y="4797425"/>
            <a:ext cx="1711325" cy="846138"/>
          </a:xfrm>
          <a:prstGeom prst="cube">
            <a:avLst>
              <a:gd name="adj" fmla="val 25000"/>
            </a:avLst>
          </a:prstGeom>
          <a:solidFill>
            <a:schemeClr val="folHlink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400" b="1">
                <a:latin typeface="Arial" pitchFamily="34" charset="0"/>
              </a:rPr>
              <a:t>Which pages</a:t>
            </a:r>
          </a:p>
          <a:p>
            <a:pPr algn="ctr"/>
            <a:r>
              <a:rPr lang="it-IT" sz="1400" b="1">
                <a:latin typeface="Arial" pitchFamily="34" charset="0"/>
              </a:rPr>
              <a:t>to visit next?</a:t>
            </a:r>
          </a:p>
        </p:txBody>
      </p:sp>
      <p:sp>
        <p:nvSpPr>
          <p:cNvPr id="19468" name="Line 27"/>
          <p:cNvSpPr>
            <a:spLocks noChangeShapeType="1"/>
          </p:cNvSpPr>
          <p:nvPr/>
        </p:nvSpPr>
        <p:spPr bwMode="auto">
          <a:xfrm flipV="1">
            <a:off x="1662113" y="3933825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/>
          </a:p>
        </p:txBody>
      </p:sp>
      <p:cxnSp>
        <p:nvCxnSpPr>
          <p:cNvPr id="19469" name="AutoShape 28"/>
          <p:cNvCxnSpPr>
            <a:cxnSpLocks noChangeShapeType="1"/>
            <a:endCxn id="19467" idx="3"/>
          </p:cNvCxnSpPr>
          <p:nvPr/>
        </p:nvCxnSpPr>
        <p:spPr bwMode="auto">
          <a:xfrm rot="5400000">
            <a:off x="1267619" y="4053681"/>
            <a:ext cx="1785938" cy="1393825"/>
          </a:xfrm>
          <a:prstGeom prst="bentConnector3">
            <a:avLst>
              <a:gd name="adj1" fmla="val 11280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</p:spPr>
      </p:cxnSp>
      <p:sp>
        <p:nvSpPr>
          <p:cNvPr id="2801693" name="Line 29"/>
          <p:cNvSpPr>
            <a:spLocks noChangeShapeType="1"/>
          </p:cNvSpPr>
          <p:nvPr/>
        </p:nvSpPr>
        <p:spPr bwMode="auto">
          <a:xfrm>
            <a:off x="5508625" y="1773238"/>
            <a:ext cx="0" cy="4824412"/>
          </a:xfrm>
          <a:prstGeom prst="line">
            <a:avLst/>
          </a:prstGeom>
          <a:noFill/>
          <a:ln w="41275">
            <a:solidFill>
              <a:srgbClr val="00FF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01694" name="AutoShape 30"/>
          <p:cNvSpPr>
            <a:spLocks noChangeArrowheads="1"/>
          </p:cNvSpPr>
          <p:nvPr/>
        </p:nvSpPr>
        <p:spPr bwMode="auto">
          <a:xfrm>
            <a:off x="6588125" y="2565400"/>
            <a:ext cx="1081088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1">
                <a:latin typeface="Arial" pitchFamily="34" charset="0"/>
              </a:rPr>
              <a:t>Query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724525" y="2852738"/>
            <a:ext cx="1296988" cy="1441450"/>
            <a:chOff x="3742" y="1434"/>
            <a:chExt cx="726" cy="908"/>
          </a:xfrm>
        </p:grpSpPr>
        <p:sp>
          <p:nvSpPr>
            <p:cNvPr id="2801696" name="AutoShape 32"/>
            <p:cNvSpPr>
              <a:spLocks noChangeArrowheads="1"/>
            </p:cNvSpPr>
            <p:nvPr/>
          </p:nvSpPr>
          <p:spPr bwMode="auto">
            <a:xfrm>
              <a:off x="3742" y="1933"/>
              <a:ext cx="635" cy="409"/>
            </a:xfrm>
            <a:prstGeom prst="cube">
              <a:avLst>
                <a:gd name="adj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it-IT" sz="1400" b="1" dirty="0">
                  <a:latin typeface="Arial" charset="0"/>
                  <a:cs typeface="+mn-cs"/>
                </a:rPr>
                <a:t>Query</a:t>
              </a:r>
            </a:p>
            <a:p>
              <a:pPr algn="ctr">
                <a:defRPr/>
              </a:pPr>
              <a:r>
                <a:rPr lang="it-IT" sz="1400" b="1" dirty="0">
                  <a:latin typeface="Arial" charset="0"/>
                  <a:cs typeface="+mn-cs"/>
                </a:rPr>
                <a:t>resolver</a:t>
              </a:r>
            </a:p>
          </p:txBody>
        </p:sp>
        <p:sp>
          <p:nvSpPr>
            <p:cNvPr id="19517" name="Line 33"/>
            <p:cNvSpPr>
              <a:spLocks noChangeShapeType="1"/>
            </p:cNvSpPr>
            <p:nvPr/>
          </p:nvSpPr>
          <p:spPr bwMode="auto">
            <a:xfrm flipH="1">
              <a:off x="4195" y="1434"/>
              <a:ext cx="273" cy="49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2801698" name="AutoShape 34"/>
          <p:cNvCxnSpPr>
            <a:cxnSpLocks noChangeShapeType="1"/>
            <a:endCxn id="2801709" idx="3"/>
          </p:cNvCxnSpPr>
          <p:nvPr/>
        </p:nvCxnSpPr>
        <p:spPr bwMode="auto">
          <a:xfrm flipV="1">
            <a:off x="4500563" y="4294188"/>
            <a:ext cx="3573462" cy="992187"/>
          </a:xfrm>
          <a:prstGeom prst="bentConnector2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812088" y="404813"/>
            <a:ext cx="647700" cy="720725"/>
            <a:chOff x="4921" y="663"/>
            <a:chExt cx="408" cy="454"/>
          </a:xfrm>
        </p:grpSpPr>
        <p:sp>
          <p:nvSpPr>
            <p:cNvPr id="19514" name="AutoShape 36"/>
            <p:cNvSpPr>
              <a:spLocks noChangeArrowheads="1"/>
            </p:cNvSpPr>
            <p:nvPr/>
          </p:nvSpPr>
          <p:spPr bwMode="auto">
            <a:xfrm>
              <a:off x="4921" y="663"/>
              <a:ext cx="408" cy="454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800">
                <a:latin typeface="Arial" pitchFamily="34" charset="0"/>
              </a:endParaRPr>
            </a:p>
          </p:txBody>
        </p:sp>
        <p:sp>
          <p:nvSpPr>
            <p:cNvPr id="19515" name="Text Box 37"/>
            <p:cNvSpPr txBox="1">
              <a:spLocks noChangeArrowheads="1"/>
            </p:cNvSpPr>
            <p:nvPr/>
          </p:nvSpPr>
          <p:spPr bwMode="auto">
            <a:xfrm>
              <a:off x="4967" y="663"/>
              <a:ext cx="3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4000" b="1">
                  <a:solidFill>
                    <a:srgbClr val="FF3300"/>
                  </a:solidFill>
                  <a:latin typeface="Comic Sans MS" pitchFamily="66" charset="0"/>
                </a:rPr>
                <a:t>?</a:t>
              </a:r>
            </a:p>
          </p:txBody>
        </p:sp>
      </p:grpSp>
      <p:cxnSp>
        <p:nvCxnSpPr>
          <p:cNvPr id="2801702" name="AutoShape 38"/>
          <p:cNvCxnSpPr>
            <a:cxnSpLocks noChangeShapeType="1"/>
            <a:endCxn id="2801696" idx="3"/>
          </p:cNvCxnSpPr>
          <p:nvPr/>
        </p:nvCxnSpPr>
        <p:spPr bwMode="auto">
          <a:xfrm flipV="1">
            <a:off x="4643438" y="4294188"/>
            <a:ext cx="1566862" cy="992187"/>
          </a:xfrm>
          <a:prstGeom prst="bentConnector2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7799388" y="214313"/>
            <a:ext cx="817562" cy="3070225"/>
            <a:chOff x="4913" y="210"/>
            <a:chExt cx="515" cy="1859"/>
          </a:xfrm>
        </p:grpSpPr>
        <p:sp>
          <p:nvSpPr>
            <p:cNvPr id="19512" name="Line 40"/>
            <p:cNvSpPr>
              <a:spLocks noChangeShapeType="1"/>
            </p:cNvSpPr>
            <p:nvPr/>
          </p:nvSpPr>
          <p:spPr bwMode="auto">
            <a:xfrm flipV="1">
              <a:off x="5118" y="845"/>
              <a:ext cx="30" cy="1224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9513" name="Picture 41" descr="j02977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3" y="210"/>
              <a:ext cx="51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877050" y="3429000"/>
            <a:ext cx="1944688" cy="865188"/>
            <a:chOff x="4377" y="1933"/>
            <a:chExt cx="1225" cy="545"/>
          </a:xfrm>
        </p:grpSpPr>
        <p:sp>
          <p:nvSpPr>
            <p:cNvPr id="19505" name="AutoShape 43"/>
            <p:cNvSpPr>
              <a:spLocks noChangeArrowheads="1"/>
            </p:cNvSpPr>
            <p:nvPr/>
          </p:nvSpPr>
          <p:spPr bwMode="auto">
            <a:xfrm>
              <a:off x="4422" y="1933"/>
              <a:ext cx="272" cy="317"/>
            </a:xfrm>
            <a:prstGeom prst="verticalScrol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9506" name="Group 44"/>
            <p:cNvGrpSpPr>
              <a:grpSpLocks/>
            </p:cNvGrpSpPr>
            <p:nvPr/>
          </p:nvGrpSpPr>
          <p:grpSpPr bwMode="auto">
            <a:xfrm>
              <a:off x="4377" y="2024"/>
              <a:ext cx="1225" cy="454"/>
              <a:chOff x="4377" y="2024"/>
              <a:chExt cx="1225" cy="454"/>
            </a:xfrm>
          </p:grpSpPr>
          <p:sp>
            <p:nvSpPr>
              <p:cNvPr id="2801709" name="AutoShape 45"/>
              <p:cNvSpPr>
                <a:spLocks noChangeArrowheads="1"/>
              </p:cNvSpPr>
              <p:nvPr/>
            </p:nvSpPr>
            <p:spPr bwMode="auto">
              <a:xfrm>
                <a:off x="4773" y="2024"/>
                <a:ext cx="829" cy="454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it-IT" sz="1400" b="1">
                    <a:latin typeface="Arial" charset="0"/>
                    <a:cs typeface="+mn-cs"/>
                  </a:rPr>
                  <a:t>Ranker</a:t>
                </a:r>
              </a:p>
            </p:txBody>
          </p:sp>
          <p:sp>
            <p:nvSpPr>
              <p:cNvPr id="19511" name="Line 46"/>
              <p:cNvSpPr>
                <a:spLocks noChangeShapeType="1"/>
              </p:cNvSpPr>
              <p:nvPr/>
            </p:nvSpPr>
            <p:spPr bwMode="auto">
              <a:xfrm>
                <a:off x="4377" y="2296"/>
                <a:ext cx="3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9507" name="Line 47"/>
            <p:cNvSpPr>
              <a:spLocks noChangeShapeType="1"/>
            </p:cNvSpPr>
            <p:nvPr/>
          </p:nvSpPr>
          <p:spPr bwMode="auto">
            <a:xfrm>
              <a:off x="4468" y="2024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508" name="Line 48"/>
            <p:cNvSpPr>
              <a:spLocks noChangeShapeType="1"/>
            </p:cNvSpPr>
            <p:nvPr/>
          </p:nvSpPr>
          <p:spPr bwMode="auto">
            <a:xfrm>
              <a:off x="4468" y="2115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509" name="Line 49"/>
            <p:cNvSpPr>
              <a:spLocks noChangeShapeType="1"/>
            </p:cNvSpPr>
            <p:nvPr/>
          </p:nvSpPr>
          <p:spPr bwMode="auto">
            <a:xfrm>
              <a:off x="4468" y="2205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478" name="Group 51"/>
          <p:cNvGrpSpPr>
            <a:grpSpLocks/>
          </p:cNvGrpSpPr>
          <p:nvPr/>
        </p:nvGrpSpPr>
        <p:grpSpPr bwMode="auto">
          <a:xfrm>
            <a:off x="2413000" y="2493963"/>
            <a:ext cx="1366838" cy="1366837"/>
            <a:chOff x="1791" y="1344"/>
            <a:chExt cx="635" cy="861"/>
          </a:xfrm>
        </p:grpSpPr>
        <p:sp>
          <p:nvSpPr>
            <p:cNvPr id="19503" name="AutoShape 52"/>
            <p:cNvSpPr>
              <a:spLocks noChangeArrowheads="1"/>
            </p:cNvSpPr>
            <p:nvPr/>
          </p:nvSpPr>
          <p:spPr bwMode="auto">
            <a:xfrm>
              <a:off x="1791" y="1842"/>
              <a:ext cx="635" cy="363"/>
            </a:xfrm>
            <a:prstGeom prst="cube">
              <a:avLst>
                <a:gd name="adj" fmla="val 25000"/>
              </a:avLst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latin typeface="Tahoma" pitchFamily="34" charset="0"/>
                </a:rPr>
                <a:t>Page</a:t>
              </a:r>
            </a:p>
            <a:p>
              <a:pPr algn="ctr"/>
              <a:r>
                <a:rPr lang="it-IT" sz="1200" b="1">
                  <a:latin typeface="Tahoma" pitchFamily="34" charset="0"/>
                </a:rPr>
                <a:t>Analizer</a:t>
              </a:r>
            </a:p>
          </p:txBody>
        </p:sp>
        <p:sp>
          <p:nvSpPr>
            <p:cNvPr id="19504" name="Line 53"/>
            <p:cNvSpPr>
              <a:spLocks noChangeShapeType="1"/>
            </p:cNvSpPr>
            <p:nvPr/>
          </p:nvSpPr>
          <p:spPr bwMode="auto">
            <a:xfrm flipH="1">
              <a:off x="2154" y="1344"/>
              <a:ext cx="182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479" name="Group 54"/>
          <p:cNvGrpSpPr>
            <a:grpSpLocks/>
          </p:cNvGrpSpPr>
          <p:nvPr/>
        </p:nvGrpSpPr>
        <p:grpSpPr bwMode="auto">
          <a:xfrm>
            <a:off x="3276600" y="4868863"/>
            <a:ext cx="1223963" cy="722312"/>
            <a:chOff x="2109" y="2840"/>
            <a:chExt cx="771" cy="455"/>
          </a:xfrm>
        </p:grpSpPr>
        <p:sp>
          <p:nvSpPr>
            <p:cNvPr id="19491" name="AutoShape 55"/>
            <p:cNvSpPr>
              <a:spLocks noChangeArrowheads="1"/>
            </p:cNvSpPr>
            <p:nvPr/>
          </p:nvSpPr>
          <p:spPr bwMode="auto">
            <a:xfrm>
              <a:off x="2109" y="2840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2" name="AutoShape 56"/>
            <p:cNvSpPr>
              <a:spLocks noChangeArrowheads="1"/>
            </p:cNvSpPr>
            <p:nvPr/>
          </p:nvSpPr>
          <p:spPr bwMode="auto">
            <a:xfrm>
              <a:off x="2154" y="2931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3" name="AutoShape 57"/>
            <p:cNvSpPr>
              <a:spLocks noChangeArrowheads="1"/>
            </p:cNvSpPr>
            <p:nvPr/>
          </p:nvSpPr>
          <p:spPr bwMode="auto">
            <a:xfrm>
              <a:off x="2200" y="3022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4" name="AutoShape 58"/>
            <p:cNvSpPr>
              <a:spLocks noChangeArrowheads="1"/>
            </p:cNvSpPr>
            <p:nvPr/>
          </p:nvSpPr>
          <p:spPr bwMode="auto">
            <a:xfrm>
              <a:off x="2245" y="3113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5" name="AutoShape 59"/>
            <p:cNvSpPr>
              <a:spLocks noChangeArrowheads="1"/>
            </p:cNvSpPr>
            <p:nvPr/>
          </p:nvSpPr>
          <p:spPr bwMode="auto">
            <a:xfrm>
              <a:off x="2336" y="2840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6" name="AutoShape 60"/>
            <p:cNvSpPr>
              <a:spLocks noChangeArrowheads="1"/>
            </p:cNvSpPr>
            <p:nvPr/>
          </p:nvSpPr>
          <p:spPr bwMode="auto">
            <a:xfrm>
              <a:off x="2381" y="2931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7" name="AutoShape 61"/>
            <p:cNvSpPr>
              <a:spLocks noChangeArrowheads="1"/>
            </p:cNvSpPr>
            <p:nvPr/>
          </p:nvSpPr>
          <p:spPr bwMode="auto">
            <a:xfrm>
              <a:off x="2426" y="3022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8" name="AutoShape 62"/>
            <p:cNvSpPr>
              <a:spLocks noChangeArrowheads="1"/>
            </p:cNvSpPr>
            <p:nvPr/>
          </p:nvSpPr>
          <p:spPr bwMode="auto">
            <a:xfrm>
              <a:off x="2472" y="3113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99" name="AutoShape 63"/>
            <p:cNvSpPr>
              <a:spLocks noChangeArrowheads="1"/>
            </p:cNvSpPr>
            <p:nvPr/>
          </p:nvSpPr>
          <p:spPr bwMode="auto">
            <a:xfrm>
              <a:off x="2562" y="2840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0" name="AutoShape 64"/>
            <p:cNvSpPr>
              <a:spLocks noChangeArrowheads="1"/>
            </p:cNvSpPr>
            <p:nvPr/>
          </p:nvSpPr>
          <p:spPr bwMode="auto">
            <a:xfrm>
              <a:off x="2608" y="2931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1" name="AutoShape 65"/>
            <p:cNvSpPr>
              <a:spLocks noChangeArrowheads="1"/>
            </p:cNvSpPr>
            <p:nvPr/>
          </p:nvSpPr>
          <p:spPr bwMode="auto">
            <a:xfrm>
              <a:off x="2653" y="3022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02" name="AutoShape 66"/>
            <p:cNvSpPr>
              <a:spLocks noChangeArrowheads="1"/>
            </p:cNvSpPr>
            <p:nvPr/>
          </p:nvSpPr>
          <p:spPr bwMode="auto">
            <a:xfrm>
              <a:off x="2699" y="3113"/>
              <a:ext cx="181" cy="182"/>
            </a:xfrm>
            <a:prstGeom prst="can">
              <a:avLst>
                <a:gd name="adj" fmla="val 2513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480" name="Text Box 67"/>
          <p:cNvSpPr txBox="1">
            <a:spLocks noChangeArrowheads="1"/>
          </p:cNvSpPr>
          <p:nvPr/>
        </p:nvSpPr>
        <p:spPr bwMode="auto">
          <a:xfrm>
            <a:off x="3328988" y="5583238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text</a:t>
            </a:r>
          </a:p>
        </p:txBody>
      </p:sp>
      <p:sp>
        <p:nvSpPr>
          <p:cNvPr id="19481" name="Text Box 68"/>
          <p:cNvSpPr txBox="1">
            <a:spLocks noChangeArrowheads="1"/>
          </p:cNvSpPr>
          <p:nvPr/>
        </p:nvSpPr>
        <p:spPr bwMode="auto">
          <a:xfrm>
            <a:off x="3636963" y="5830888"/>
            <a:ext cx="80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Tahoma" pitchFamily="34" charset="0"/>
              </a:rPr>
              <a:t>Structure</a:t>
            </a:r>
          </a:p>
        </p:txBody>
      </p:sp>
      <p:sp>
        <p:nvSpPr>
          <p:cNvPr id="19482" name="Text Box 69"/>
          <p:cNvSpPr txBox="1">
            <a:spLocks noChangeArrowheads="1"/>
          </p:cNvSpPr>
          <p:nvPr/>
        </p:nvSpPr>
        <p:spPr bwMode="auto">
          <a:xfrm>
            <a:off x="4068763" y="5589588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pitchFamily="34" charset="0"/>
              </a:rPr>
              <a:t>auxiliary</a:t>
            </a:r>
          </a:p>
        </p:txBody>
      </p:sp>
      <p:sp>
        <p:nvSpPr>
          <p:cNvPr id="19483" name="AutoShape 72"/>
          <p:cNvSpPr>
            <a:spLocks noChangeArrowheads="1"/>
          </p:cNvSpPr>
          <p:nvPr/>
        </p:nvSpPr>
        <p:spPr bwMode="auto">
          <a:xfrm>
            <a:off x="4030663" y="3195638"/>
            <a:ext cx="1262062" cy="665162"/>
          </a:xfrm>
          <a:prstGeom prst="cube">
            <a:avLst>
              <a:gd name="adj" fmla="val 25000"/>
            </a:avLst>
          </a:prstGeom>
          <a:solidFill>
            <a:srgbClr val="FFC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Tahoma" pitchFamily="34" charset="0"/>
              </a:rPr>
              <a:t>Indexer</a:t>
            </a:r>
          </a:p>
        </p:txBody>
      </p:sp>
      <p:sp>
        <p:nvSpPr>
          <p:cNvPr id="75" name="7-Point Star 74"/>
          <p:cNvSpPr/>
          <p:nvPr/>
        </p:nvSpPr>
        <p:spPr bwMode="auto">
          <a:xfrm>
            <a:off x="2000250" y="2000250"/>
            <a:ext cx="2357438" cy="857250"/>
          </a:xfrm>
          <a:prstGeom prst="star7">
            <a:avLst>
              <a:gd name="adj" fmla="val 33727"/>
              <a:gd name="hf" fmla="val 102572"/>
              <a:gd name="vf" fmla="val 10521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Hashing</a:t>
            </a:r>
          </a:p>
        </p:txBody>
      </p:sp>
      <p:sp>
        <p:nvSpPr>
          <p:cNvPr id="76" name="7-Point Star 75"/>
          <p:cNvSpPr/>
          <p:nvPr/>
        </p:nvSpPr>
        <p:spPr bwMode="auto">
          <a:xfrm>
            <a:off x="2286000" y="5786438"/>
            <a:ext cx="3357563" cy="928687"/>
          </a:xfrm>
          <a:prstGeom prst="star7">
            <a:avLst>
              <a:gd name="adj" fmla="val 37473"/>
              <a:gd name="hf" fmla="val 102572"/>
              <a:gd name="vf" fmla="val 10521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Data Compression</a:t>
            </a:r>
          </a:p>
        </p:txBody>
      </p:sp>
      <p:sp>
        <p:nvSpPr>
          <p:cNvPr id="77" name="7-Point Star 76"/>
          <p:cNvSpPr/>
          <p:nvPr/>
        </p:nvSpPr>
        <p:spPr bwMode="auto">
          <a:xfrm>
            <a:off x="5143500" y="4143375"/>
            <a:ext cx="2786063" cy="785813"/>
          </a:xfrm>
          <a:prstGeom prst="star7">
            <a:avLst>
              <a:gd name="adj" fmla="val 37473"/>
              <a:gd name="hf" fmla="val 102572"/>
              <a:gd name="vf" fmla="val 10521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Dictionaries</a:t>
            </a:r>
          </a:p>
        </p:txBody>
      </p:sp>
      <p:cxnSp>
        <p:nvCxnSpPr>
          <p:cNvPr id="19487" name="AutoShape 28"/>
          <p:cNvCxnSpPr>
            <a:cxnSpLocks noChangeShapeType="1"/>
            <a:stCxn id="19503" idx="5"/>
            <a:endCxn id="19483" idx="0"/>
          </p:cNvCxnSpPr>
          <p:nvPr/>
        </p:nvCxnSpPr>
        <p:spPr bwMode="auto">
          <a:xfrm flipV="1">
            <a:off x="3779838" y="3195638"/>
            <a:ext cx="965200" cy="304800"/>
          </a:xfrm>
          <a:prstGeom prst="bentConnector4">
            <a:avLst>
              <a:gd name="adj1" fmla="val 12995"/>
              <a:gd name="adj2" fmla="val 17492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</p:spPr>
      </p:cxnSp>
      <p:cxnSp>
        <p:nvCxnSpPr>
          <p:cNvPr id="19488" name="AutoShape 28"/>
          <p:cNvCxnSpPr>
            <a:cxnSpLocks noChangeShapeType="1"/>
            <a:stCxn id="19483" idx="3"/>
          </p:cNvCxnSpPr>
          <p:nvPr/>
        </p:nvCxnSpPr>
        <p:spPr bwMode="auto">
          <a:xfrm rot="5400000">
            <a:off x="3777456" y="3852069"/>
            <a:ext cx="792163" cy="809625"/>
          </a:xfrm>
          <a:prstGeom prst="bentConnector3">
            <a:avLst>
              <a:gd name="adj1" fmla="val 5052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</p:spPr>
      </p:cxnSp>
      <p:sp>
        <p:nvSpPr>
          <p:cNvPr id="78" name="7-Point Star 77"/>
          <p:cNvSpPr/>
          <p:nvPr/>
        </p:nvSpPr>
        <p:spPr bwMode="auto">
          <a:xfrm>
            <a:off x="3500438" y="3714750"/>
            <a:ext cx="2071687" cy="928688"/>
          </a:xfrm>
          <a:prstGeom prst="star7">
            <a:avLst>
              <a:gd name="adj" fmla="val 37473"/>
              <a:gd name="hf" fmla="val 102572"/>
              <a:gd name="vf" fmla="val 10521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Sorting</a:t>
            </a:r>
          </a:p>
        </p:txBody>
      </p:sp>
      <p:sp>
        <p:nvSpPr>
          <p:cNvPr id="74" name="7-Point Star 73"/>
          <p:cNvSpPr/>
          <p:nvPr/>
        </p:nvSpPr>
        <p:spPr bwMode="auto">
          <a:xfrm>
            <a:off x="6178550" y="2349500"/>
            <a:ext cx="2786063" cy="1511300"/>
          </a:xfrm>
          <a:prstGeom prst="star7">
            <a:avLst>
              <a:gd name="adj" fmla="val 37473"/>
              <a:gd name="hf" fmla="val 102572"/>
              <a:gd name="vf" fmla="val 10521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Linear Algebra</a:t>
            </a:r>
          </a:p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Clustering</a:t>
            </a:r>
          </a:p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1693" grpId="0" animBg="1"/>
      <p:bldP spid="2801694" grpId="0" animBg="1"/>
      <p:bldP spid="75" grpId="0" animBg="1"/>
      <p:bldP spid="76" grpId="0" animBg="1"/>
      <p:bldP spid="77" grpId="0" animBg="1"/>
      <p:bldP spid="78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pic>
        <p:nvPicPr>
          <p:cNvPr id="20485" name="Picture 2" descr="Google data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 l="5031" t="40155" r="57372" b="26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2062163"/>
            <a:ext cx="56578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81000"/>
            <a:ext cx="8253412" cy="990600"/>
          </a:xfrm>
        </p:spPr>
        <p:txBody>
          <a:bodyPr/>
          <a:lstStyle/>
          <a:p>
            <a:r>
              <a:rPr lang="it-IT" smtClean="0">
                <a:latin typeface="Comic Sans MS" pitchFamily="66" charset="0"/>
                <a:ea typeface="ＭＳ Ｐゴシック" pitchFamily="34" charset="-128"/>
              </a:rPr>
              <a:t>Do big </a:t>
            </a:r>
            <a:r>
              <a:rPr lang="it-IT" sz="600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DATA</a:t>
            </a:r>
            <a:r>
              <a:rPr lang="it-IT" sz="600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it-IT" smtClean="0">
                <a:latin typeface="Comic Sans MS" pitchFamily="66" charset="0"/>
                <a:ea typeface="ＭＳ Ｐゴシック" pitchFamily="34" charset="-128"/>
              </a:rPr>
              <a:t>need </a:t>
            </a:r>
            <a:r>
              <a:rPr lang="it-IT" sz="3200" smtClean="0">
                <a:latin typeface="Comic Sans MS" pitchFamily="66" charset="0"/>
                <a:ea typeface="ＭＳ Ｐゴシック" pitchFamily="34" charset="-128"/>
              </a:rPr>
              <a:t>big </a:t>
            </a:r>
            <a:r>
              <a:rPr lang="it-IT" sz="660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PC</a:t>
            </a:r>
            <a:r>
              <a:rPr lang="it-IT" smtClean="0">
                <a:latin typeface="Comic Sans MS" pitchFamily="66" charset="0"/>
                <a:ea typeface="ＭＳ Ｐゴシック" pitchFamily="34" charset="-128"/>
              </a:rPr>
              <a:t>s ??</a:t>
            </a:r>
            <a:endParaRPr lang="it-IT" smtClean="0">
              <a:latin typeface="Comic Sans MS" pitchFamily="66" charset="0"/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785938" y="5886450"/>
            <a:ext cx="738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an Italian Ad of the ’80 about a BIG brush or a brush BIG....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Information Retrieval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89888" cy="487680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ea typeface="ＭＳ Ｐゴシック" pitchFamily="34" charset="-128"/>
                <a:cs typeface="+mn-cs"/>
              </a:rPr>
              <a:t>Information Retrieval (IR) is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finding material </a:t>
            </a:r>
            <a:r>
              <a:rPr lang="en-US" sz="2800" dirty="0" smtClean="0">
                <a:ea typeface="ＭＳ Ｐゴシック" pitchFamily="34" charset="-128"/>
                <a:cs typeface="+mn-cs"/>
              </a:rPr>
              <a:t>(usually documents) of an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unstructured</a:t>
            </a:r>
            <a:r>
              <a:rPr lang="en-US" sz="2800" dirty="0" smtClean="0">
                <a:ea typeface="ＭＳ Ｐゴシック" pitchFamily="34" charset="-128"/>
                <a:cs typeface="+mn-cs"/>
              </a:rPr>
              <a:t> nature (usually text) that satisfies an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information need</a:t>
            </a:r>
            <a:r>
              <a:rPr lang="en-US" sz="2800" dirty="0" smtClean="0">
                <a:ea typeface="ＭＳ Ｐゴシック" pitchFamily="34" charset="-128"/>
                <a:cs typeface="+mn-cs"/>
              </a:rPr>
              <a:t> from within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large collections</a:t>
            </a:r>
            <a:r>
              <a:rPr lang="en-US" sz="2800" dirty="0" smtClean="0">
                <a:ea typeface="ＭＳ Ｐゴシック" pitchFamily="34" charset="-128"/>
                <a:cs typeface="+mn-cs"/>
              </a:rPr>
              <a:t> (usually stored on computers).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A4A35-6B4C-4597-80EB-EF7C0F546486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latin typeface="Comic Sans MS" pitchFamily="66" charset="0"/>
                <a:ea typeface="ＭＳ Ｐゴシック" pitchFamily="34" charset="-128"/>
              </a:rPr>
              <a:t>big </a:t>
            </a:r>
            <a:r>
              <a:rPr lang="it-IT" sz="5400" smtClean="0">
                <a:latin typeface="Comic Sans MS" pitchFamily="66" charset="0"/>
                <a:ea typeface="ＭＳ Ｐゴシック" pitchFamily="34" charset="-128"/>
              </a:rPr>
              <a:t>DATA</a:t>
            </a:r>
            <a:r>
              <a:rPr lang="it-IT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it-IT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big </a:t>
            </a:r>
            <a:r>
              <a:rPr lang="it-IT" sz="660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PC</a:t>
            </a:r>
            <a:r>
              <a:rPr lang="it-IT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?</a:t>
            </a:r>
          </a:p>
        </p:txBody>
      </p:sp>
      <p:sp>
        <p:nvSpPr>
          <p:cNvPr id="250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24863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sz="2400" smtClean="0">
                <a:ea typeface="ＭＳ Ｐゴシック" pitchFamily="34" charset="-128"/>
              </a:rPr>
              <a:t>We have three types of algorithms:</a:t>
            </a:r>
          </a:p>
          <a:p>
            <a:pPr lvl="1" eaLnBrk="1" hangingPunct="1">
              <a:lnSpc>
                <a:spcPct val="110000"/>
              </a:lnSpc>
            </a:pPr>
            <a:r>
              <a:rPr lang="it-IT" sz="2200" smtClean="0">
                <a:ea typeface="ＭＳ Ｐゴシック" pitchFamily="34" charset="-128"/>
              </a:rPr>
              <a:t>T</a:t>
            </a:r>
            <a:r>
              <a:rPr lang="it-IT" sz="2200" baseline="-25000" smtClean="0">
                <a:ea typeface="ＭＳ Ｐゴシック" pitchFamily="34" charset="-128"/>
              </a:rPr>
              <a:t>1</a:t>
            </a:r>
            <a:r>
              <a:rPr lang="it-IT" sz="2200" smtClean="0">
                <a:ea typeface="ＭＳ Ｐゴシック" pitchFamily="34" charset="-128"/>
              </a:rPr>
              <a:t>(n) = n, T</a:t>
            </a:r>
            <a:r>
              <a:rPr lang="it-IT" sz="2200" baseline="-25000" smtClean="0">
                <a:ea typeface="ＭＳ Ｐゴシック" pitchFamily="34" charset="-128"/>
              </a:rPr>
              <a:t>2</a:t>
            </a:r>
            <a:r>
              <a:rPr lang="it-IT" sz="2200" smtClean="0">
                <a:ea typeface="ＭＳ Ｐゴシック" pitchFamily="34" charset="-128"/>
              </a:rPr>
              <a:t>(n) = n</a:t>
            </a:r>
            <a:r>
              <a:rPr lang="it-IT" sz="2200" baseline="30000" smtClean="0">
                <a:ea typeface="ＭＳ Ｐゴシック" pitchFamily="34" charset="-128"/>
              </a:rPr>
              <a:t>2</a:t>
            </a:r>
            <a:r>
              <a:rPr lang="it-IT" sz="2200" smtClean="0">
                <a:ea typeface="ＭＳ Ｐゴシック" pitchFamily="34" charset="-128"/>
              </a:rPr>
              <a:t>, T</a:t>
            </a:r>
            <a:r>
              <a:rPr lang="it-IT" sz="2200" baseline="-25000" smtClean="0">
                <a:ea typeface="ＭＳ Ｐゴシック" pitchFamily="34" charset="-128"/>
              </a:rPr>
              <a:t>3</a:t>
            </a:r>
            <a:r>
              <a:rPr lang="it-IT" sz="2200" smtClean="0">
                <a:ea typeface="ＭＳ Ｐゴシック" pitchFamily="34" charset="-128"/>
              </a:rPr>
              <a:t>(n) = 2</a:t>
            </a:r>
            <a:r>
              <a:rPr lang="it-IT" sz="2200" baseline="30000" smtClean="0">
                <a:ea typeface="ＭＳ Ｐゴシック" pitchFamily="34" charset="-128"/>
              </a:rPr>
              <a:t>n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sz="2400" smtClean="0">
                <a:ea typeface="ＭＳ Ｐゴシック" pitchFamily="34" charset="-128"/>
              </a:rPr>
              <a:t>... and assume that </a:t>
            </a:r>
            <a:r>
              <a:rPr lang="it-IT" sz="2400" smtClean="0">
                <a:solidFill>
                  <a:srgbClr val="A40508"/>
                </a:solidFill>
                <a:ea typeface="ＭＳ Ｐゴシック" pitchFamily="34" charset="-128"/>
              </a:rPr>
              <a:t>1 step</a:t>
            </a:r>
            <a:r>
              <a:rPr lang="it-IT" sz="2400" smtClean="0">
                <a:ea typeface="ＭＳ Ｐゴシック" pitchFamily="34" charset="-128"/>
              </a:rPr>
              <a:t> = </a:t>
            </a:r>
            <a:r>
              <a:rPr lang="it-IT" sz="2400" smtClean="0">
                <a:solidFill>
                  <a:srgbClr val="A40508"/>
                </a:solidFill>
                <a:ea typeface="ＭＳ Ｐゴシック" pitchFamily="34" charset="-128"/>
              </a:rPr>
              <a:t>1 time unit</a:t>
            </a:r>
          </a:p>
          <a:p>
            <a:pPr eaLnBrk="1" hangingPunct="1">
              <a:spcBef>
                <a:spcPct val="0"/>
              </a:spcBef>
            </a:pPr>
            <a:endParaRPr lang="it-IT" sz="24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it-IT" sz="2400" smtClean="0">
                <a:ea typeface="ＭＳ Ｐゴシック" pitchFamily="34" charset="-128"/>
              </a:rPr>
              <a:t>How many input data </a:t>
            </a:r>
            <a:r>
              <a:rPr lang="it-IT" sz="2400" smtClean="0">
                <a:solidFill>
                  <a:srgbClr val="A40508"/>
                </a:solidFill>
                <a:ea typeface="ＭＳ Ｐゴシック" pitchFamily="34" charset="-128"/>
              </a:rPr>
              <a:t>n</a:t>
            </a:r>
            <a:r>
              <a:rPr lang="it-IT" sz="2400" smtClean="0">
                <a:ea typeface="ＭＳ Ｐゴシック" pitchFamily="34" charset="-128"/>
              </a:rPr>
              <a:t> each algorithm may process within </a:t>
            </a:r>
            <a:r>
              <a:rPr lang="it-IT" sz="2400" smtClean="0">
                <a:solidFill>
                  <a:srgbClr val="A40508"/>
                </a:solidFill>
                <a:ea typeface="ＭＳ Ｐゴシック" pitchFamily="34" charset="-128"/>
              </a:rPr>
              <a:t>t</a:t>
            </a:r>
            <a:r>
              <a:rPr lang="it-IT" sz="2400" smtClean="0">
                <a:ea typeface="ＭＳ Ｐゴシック" pitchFamily="34" charset="-128"/>
              </a:rPr>
              <a:t> time units?</a:t>
            </a:r>
          </a:p>
          <a:p>
            <a:pPr lvl="1" eaLnBrk="1" hangingPunct="1">
              <a:lnSpc>
                <a:spcPct val="110000"/>
              </a:lnSpc>
            </a:pPr>
            <a:r>
              <a:rPr lang="it-IT" sz="2200" smtClean="0">
                <a:ea typeface="ＭＳ Ｐゴシック" pitchFamily="34" charset="-128"/>
              </a:rPr>
              <a:t>n</a:t>
            </a:r>
            <a:r>
              <a:rPr lang="it-IT" sz="2200" baseline="-25000" smtClean="0">
                <a:ea typeface="ＭＳ Ｐゴシック" pitchFamily="34" charset="-128"/>
              </a:rPr>
              <a:t>1</a:t>
            </a:r>
            <a:r>
              <a:rPr lang="it-IT" sz="2200" smtClean="0">
                <a:ea typeface="ＭＳ Ｐゴシック" pitchFamily="34" charset="-128"/>
              </a:rPr>
              <a:t> = t,       n</a:t>
            </a:r>
            <a:r>
              <a:rPr lang="it-IT" sz="2200" baseline="-25000" smtClean="0">
                <a:ea typeface="ＭＳ Ｐゴシック" pitchFamily="34" charset="-128"/>
              </a:rPr>
              <a:t>2</a:t>
            </a:r>
            <a:r>
              <a:rPr lang="it-IT" sz="2200" smtClean="0">
                <a:ea typeface="ＭＳ Ｐゴシック" pitchFamily="34" charset="-128"/>
              </a:rPr>
              <a:t> = √t,       n</a:t>
            </a:r>
            <a:r>
              <a:rPr lang="it-IT" sz="2200" baseline="-25000" smtClean="0">
                <a:ea typeface="ＭＳ Ｐゴシック" pitchFamily="34" charset="-128"/>
              </a:rPr>
              <a:t>3</a:t>
            </a:r>
            <a:r>
              <a:rPr lang="it-IT" sz="2200" smtClean="0">
                <a:ea typeface="ＭＳ Ｐゴシック" pitchFamily="34" charset="-128"/>
              </a:rPr>
              <a:t> = log</a:t>
            </a:r>
            <a:r>
              <a:rPr lang="it-IT" sz="2200" baseline="-25000" smtClean="0">
                <a:ea typeface="ＭＳ Ｐゴシック" pitchFamily="34" charset="-128"/>
              </a:rPr>
              <a:t>2</a:t>
            </a:r>
            <a:r>
              <a:rPr lang="it-IT" sz="2200" smtClean="0">
                <a:ea typeface="ＭＳ Ｐゴシック" pitchFamily="34" charset="-128"/>
              </a:rPr>
              <a:t> t</a:t>
            </a:r>
            <a:endParaRPr lang="it-IT" sz="2200" baseline="300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it-IT" sz="22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it-IT" sz="2400" smtClean="0">
                <a:ea typeface="ＭＳ Ｐゴシック" pitchFamily="34" charset="-128"/>
              </a:rPr>
              <a:t>What about a </a:t>
            </a:r>
            <a:r>
              <a:rPr lang="it-IT" sz="2400" smtClean="0">
                <a:solidFill>
                  <a:srgbClr val="A40508"/>
                </a:solidFill>
                <a:ea typeface="ＭＳ Ｐゴシック" pitchFamily="34" charset="-128"/>
              </a:rPr>
              <a:t>k</a:t>
            </a:r>
            <a:r>
              <a:rPr lang="it-IT" sz="2400" smtClean="0">
                <a:ea typeface="ＭＳ Ｐゴシック" pitchFamily="34" charset="-128"/>
              </a:rPr>
              <a:t>-times faster processor?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sz="2000" smtClean="0">
                <a:solidFill>
                  <a:schemeClr val="folHlink"/>
                </a:solidFill>
                <a:ea typeface="ＭＳ Ｐゴシック" pitchFamily="34" charset="-128"/>
              </a:rPr>
              <a:t>     </a:t>
            </a:r>
            <a:r>
              <a:rPr lang="it-IT" sz="2000" smtClean="0">
                <a:solidFill>
                  <a:schemeClr val="tx2"/>
                </a:solidFill>
                <a:ea typeface="ＭＳ Ｐゴシック" pitchFamily="34" charset="-128"/>
              </a:rPr>
              <a:t>...or, what is n, when the available time is k*t ?</a:t>
            </a:r>
          </a:p>
          <a:p>
            <a:pPr lvl="1" eaLnBrk="1" hangingPunct="1">
              <a:lnSpc>
                <a:spcPct val="140000"/>
              </a:lnSpc>
            </a:pPr>
            <a:r>
              <a:rPr lang="it-IT" sz="2200" smtClean="0">
                <a:ea typeface="ＭＳ Ｐゴシック" pitchFamily="34" charset="-128"/>
              </a:rPr>
              <a:t>n</a:t>
            </a:r>
            <a:r>
              <a:rPr lang="it-IT" sz="2200" baseline="-25000" smtClean="0">
                <a:ea typeface="ＭＳ Ｐゴシック" pitchFamily="34" charset="-128"/>
              </a:rPr>
              <a:t>1</a:t>
            </a:r>
            <a:r>
              <a:rPr lang="it-IT" sz="2200" smtClean="0">
                <a:ea typeface="ＭＳ Ｐゴシック" pitchFamily="34" charset="-128"/>
              </a:rPr>
              <a:t> = </a:t>
            </a:r>
            <a:r>
              <a:rPr lang="it-IT" sz="2200" b="1" smtClean="0">
                <a:solidFill>
                  <a:schemeClr val="folHlink"/>
                </a:solidFill>
                <a:ea typeface="ＭＳ Ｐゴシック" pitchFamily="34" charset="-128"/>
              </a:rPr>
              <a:t>k *</a:t>
            </a:r>
            <a:r>
              <a:rPr lang="it-IT" sz="2200" smtClean="0">
                <a:ea typeface="ＭＳ Ｐゴシック" pitchFamily="34" charset="-128"/>
              </a:rPr>
              <a:t> t,   n</a:t>
            </a:r>
            <a:r>
              <a:rPr lang="it-IT" sz="2200" baseline="-25000" smtClean="0">
                <a:ea typeface="ＭＳ Ｐゴシック" pitchFamily="34" charset="-128"/>
              </a:rPr>
              <a:t>2</a:t>
            </a:r>
            <a:r>
              <a:rPr lang="it-IT" sz="2200" smtClean="0">
                <a:ea typeface="ＭＳ Ｐゴシック" pitchFamily="34" charset="-128"/>
              </a:rPr>
              <a:t> = </a:t>
            </a:r>
            <a:r>
              <a:rPr lang="it-IT" sz="2200" b="1" smtClean="0">
                <a:solidFill>
                  <a:schemeClr val="folHlink"/>
                </a:solidFill>
                <a:ea typeface="ＭＳ Ｐゴシック" pitchFamily="34" charset="-128"/>
              </a:rPr>
              <a:t>√k *</a:t>
            </a:r>
            <a:r>
              <a:rPr lang="it-IT" sz="2200" smtClean="0">
                <a:ea typeface="ＭＳ Ｐゴシック" pitchFamily="34" charset="-128"/>
              </a:rPr>
              <a:t> √t,   n</a:t>
            </a:r>
            <a:r>
              <a:rPr lang="it-IT" sz="2200" baseline="-25000" smtClean="0">
                <a:ea typeface="ＭＳ Ｐゴシック" pitchFamily="34" charset="-128"/>
              </a:rPr>
              <a:t>3</a:t>
            </a:r>
            <a:r>
              <a:rPr lang="it-IT" sz="2200" smtClean="0">
                <a:ea typeface="ＭＳ Ｐゴシック" pitchFamily="34" charset="-128"/>
              </a:rPr>
              <a:t> = </a:t>
            </a:r>
            <a:r>
              <a:rPr lang="it-IT" sz="2000" smtClean="0">
                <a:ea typeface="ＭＳ Ｐゴシック" pitchFamily="34" charset="-128"/>
              </a:rPr>
              <a:t>log</a:t>
            </a:r>
            <a:r>
              <a:rPr lang="it-IT" sz="2000" baseline="-25000" smtClean="0">
                <a:ea typeface="ＭＳ Ｐゴシック" pitchFamily="34" charset="-128"/>
              </a:rPr>
              <a:t>2</a:t>
            </a:r>
            <a:r>
              <a:rPr lang="it-IT" sz="2000" smtClean="0">
                <a:ea typeface="ＭＳ Ｐゴシック" pitchFamily="34" charset="-128"/>
              </a:rPr>
              <a:t> (kt) = </a:t>
            </a:r>
            <a:r>
              <a:rPr lang="it-IT" sz="2000" b="1" smtClean="0">
                <a:solidFill>
                  <a:schemeClr val="folHlink"/>
                </a:solidFill>
                <a:ea typeface="ＭＳ Ｐゴシック" pitchFamily="34" charset="-128"/>
              </a:rPr>
              <a:t>log</a:t>
            </a:r>
            <a:r>
              <a:rPr lang="it-IT" sz="2000" b="1" baseline="-25000" smtClean="0">
                <a:solidFill>
                  <a:schemeClr val="folHlink"/>
                </a:solidFill>
                <a:ea typeface="ＭＳ Ｐゴシック" pitchFamily="34" charset="-128"/>
              </a:rPr>
              <a:t>2</a:t>
            </a:r>
            <a:r>
              <a:rPr lang="it-IT" sz="2000" b="1" smtClean="0">
                <a:solidFill>
                  <a:schemeClr val="folHlink"/>
                </a:solidFill>
                <a:ea typeface="ＭＳ Ｐゴシック" pitchFamily="34" charset="-128"/>
              </a:rPr>
              <a:t> k +</a:t>
            </a:r>
            <a:r>
              <a:rPr lang="it-IT" sz="2000" smtClean="0">
                <a:ea typeface="ＭＳ Ｐゴシック" pitchFamily="34" charset="-128"/>
              </a:rPr>
              <a:t> log</a:t>
            </a:r>
            <a:r>
              <a:rPr lang="it-IT" sz="2000" baseline="-25000" smtClean="0">
                <a:ea typeface="ＭＳ Ｐゴシック" pitchFamily="34" charset="-128"/>
              </a:rPr>
              <a:t>2</a:t>
            </a:r>
            <a:r>
              <a:rPr lang="it-IT" sz="2000" smtClean="0">
                <a:ea typeface="ＭＳ Ｐゴシック" pitchFamily="34" charset="-128"/>
              </a:rPr>
              <a:t> t</a:t>
            </a:r>
            <a:endParaRPr lang="it-IT" sz="2200" smtClean="0">
              <a:ea typeface="ＭＳ Ｐゴシック" pitchFamily="34" charset="-128"/>
            </a:endParaRPr>
          </a:p>
        </p:txBody>
      </p:sp>
      <p:sp>
        <p:nvSpPr>
          <p:cNvPr id="2502660" name="Rectangle 4"/>
          <p:cNvSpPr>
            <a:spLocks noChangeArrowheads="1"/>
          </p:cNvSpPr>
          <p:nvPr/>
        </p:nvSpPr>
        <p:spPr bwMode="auto">
          <a:xfrm>
            <a:off x="2627313" y="4292600"/>
            <a:ext cx="3600450" cy="504825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02661" name="Rectangle 5"/>
          <p:cNvSpPr>
            <a:spLocks noChangeArrowheads="1"/>
          </p:cNvSpPr>
          <p:nvPr/>
        </p:nvSpPr>
        <p:spPr bwMode="auto">
          <a:xfrm>
            <a:off x="4211638" y="4292600"/>
            <a:ext cx="1943100" cy="504825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02662" name="Rectangle 6"/>
          <p:cNvSpPr>
            <a:spLocks noChangeArrowheads="1"/>
          </p:cNvSpPr>
          <p:nvPr/>
        </p:nvSpPr>
        <p:spPr bwMode="auto">
          <a:xfrm>
            <a:off x="2627313" y="5803900"/>
            <a:ext cx="6265862" cy="504825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02663" name="Rectangle 7"/>
          <p:cNvSpPr>
            <a:spLocks noChangeArrowheads="1"/>
          </p:cNvSpPr>
          <p:nvPr/>
        </p:nvSpPr>
        <p:spPr bwMode="auto">
          <a:xfrm>
            <a:off x="4716463" y="5803900"/>
            <a:ext cx="3960812" cy="504825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2660" grpId="0" animBg="1"/>
      <p:bldP spid="2502661" grpId="0" animBg="1"/>
      <p:bldP spid="2502662" grpId="0" animBg="1"/>
      <p:bldP spid="25026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ea typeface="ＭＳ Ｐゴシック" pitchFamily="34" charset="-128"/>
              </a:rPr>
              <a:t>A new scenario for Algorithmics</a:t>
            </a:r>
          </a:p>
        </p:txBody>
      </p:sp>
      <p:sp>
        <p:nvSpPr>
          <p:cNvPr id="250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24863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buSzTx/>
              <a:buFont typeface="Wingdings" pitchFamily="2" charset="2"/>
              <a:buChar char="J"/>
            </a:pPr>
            <a:r>
              <a:rPr lang="it-IT" sz="2800" smtClean="0">
                <a:ea typeface="ＭＳ Ｐゴシック" pitchFamily="34" charset="-128"/>
              </a:rPr>
              <a:t> Data are more available than even before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it-IT" sz="4100" smtClean="0">
                <a:solidFill>
                  <a:srgbClr val="A40508"/>
                </a:solidFill>
                <a:latin typeface="Comic Sans MS" pitchFamily="66" charset="0"/>
                <a:ea typeface="ＭＳ Ｐゴシック" pitchFamily="34" charset="-128"/>
              </a:rPr>
              <a:t>n </a:t>
            </a:r>
            <a:r>
              <a:rPr lang="it-IT" sz="4100" smtClean="0">
                <a:solidFill>
                  <a:srgbClr val="A40508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➜ </a:t>
            </a:r>
            <a:r>
              <a:rPr lang="it-IT" sz="5500" smtClean="0">
                <a:solidFill>
                  <a:srgbClr val="A40508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∞</a:t>
            </a:r>
            <a:endParaRPr lang="it-IT" sz="5500" baseline="30000" smtClean="0">
              <a:solidFill>
                <a:srgbClr val="A40508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sz="2800" smtClean="0">
                <a:ea typeface="ＭＳ Ｐゴシック" pitchFamily="34" charset="-128"/>
              </a:rPr>
              <a:t>    ... is more than a theoretical assumption</a:t>
            </a:r>
          </a:p>
          <a:p>
            <a:pPr eaLnBrk="1" hangingPunct="1">
              <a:spcBef>
                <a:spcPct val="0"/>
              </a:spcBef>
            </a:pPr>
            <a:endParaRPr lang="it-IT" sz="28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Char char="L"/>
            </a:pPr>
            <a:r>
              <a:rPr lang="it-IT" sz="2800" smtClean="0">
                <a:ea typeface="ＭＳ Ｐゴシック" pitchFamily="34" charset="-128"/>
              </a:rPr>
              <a:t> The RAM model is too simple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sz="3600" smtClean="0">
                <a:solidFill>
                  <a:srgbClr val="A40508"/>
                </a:solidFill>
                <a:latin typeface="Comic Sans MS" pitchFamily="66" charset="0"/>
                <a:ea typeface="ＭＳ Ｐゴシック" pitchFamily="34" charset="-128"/>
              </a:rPr>
              <a:t>Step cost is </a:t>
            </a:r>
            <a:r>
              <a:rPr lang="it-IT" sz="3600" smtClean="0">
                <a:solidFill>
                  <a:srgbClr val="A40508"/>
                </a:solidFill>
                <a:latin typeface="Symbol" pitchFamily="18" charset="2"/>
                <a:ea typeface="ＭＳ Ｐゴシック" pitchFamily="34" charset="-128"/>
              </a:rPr>
              <a:t>w</a:t>
            </a:r>
            <a:r>
              <a:rPr lang="it-IT" sz="3600" smtClean="0">
                <a:solidFill>
                  <a:srgbClr val="A40508"/>
                </a:solidFill>
                <a:latin typeface="Comic Sans MS" pitchFamily="66" charset="0"/>
                <a:ea typeface="ＭＳ Ｐゴシック" pitchFamily="34" charset="-128"/>
              </a:rPr>
              <a:t>(1)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627313" y="5803900"/>
            <a:ext cx="6265862" cy="504825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716463" y="5803900"/>
            <a:ext cx="3960812" cy="504825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5157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en-US" sz="20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en-US" sz="20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en-US" sz="2000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en-US" sz="200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sz="2800" b="1" smtClean="0">
              <a:solidFill>
                <a:schemeClr val="folHlink"/>
              </a:solidFill>
              <a:latin typeface="Comic Sans MS" pitchFamily="66" charset="0"/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sz="2800" b="1" smtClean="0">
              <a:solidFill>
                <a:schemeClr val="folHlink"/>
              </a:solidFill>
              <a:latin typeface="Comic Sans MS" pitchFamily="66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memory hierarchy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2565400"/>
            <a:ext cx="8424863" cy="2663825"/>
          </a:xfrm>
          <a:prstGeom prst="rect">
            <a:avLst/>
          </a:prstGeom>
          <a:solidFill>
            <a:srgbClr val="F0EE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92275" y="2997200"/>
            <a:ext cx="10080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CPU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844800" y="3213100"/>
            <a:ext cx="935038" cy="503238"/>
          </a:xfrm>
          <a:prstGeom prst="leftRightArrow">
            <a:avLst>
              <a:gd name="adj1" fmla="val 50000"/>
              <a:gd name="adj2" fmla="val 3716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51275" y="2987675"/>
            <a:ext cx="1584325" cy="1008063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>
                <a:latin typeface="Arial" pitchFamily="34" charset="0"/>
              </a:rPr>
              <a:t>RAM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132138" y="29003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1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250825" y="2565400"/>
            <a:ext cx="8424863" cy="2663825"/>
            <a:chOff x="158" y="2251"/>
            <a:chExt cx="5307" cy="1678"/>
          </a:xfrm>
        </p:grpSpPr>
        <p:sp>
          <p:nvSpPr>
            <p:cNvPr id="31753" name="Rectangle 10"/>
            <p:cNvSpPr>
              <a:spLocks noChangeArrowheads="1"/>
            </p:cNvSpPr>
            <p:nvPr/>
          </p:nvSpPr>
          <p:spPr bwMode="auto">
            <a:xfrm>
              <a:off x="158" y="2251"/>
              <a:ext cx="5307" cy="16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385" y="2563"/>
              <a:ext cx="635" cy="5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800">
                  <a:latin typeface="Arial" pitchFamily="34" charset="0"/>
                </a:rPr>
                <a:t>CPU</a:t>
              </a:r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1066" y="2790"/>
              <a:ext cx="226" cy="136"/>
            </a:xfrm>
            <a:prstGeom prst="leftRightArrow">
              <a:avLst>
                <a:gd name="adj1" fmla="val 50000"/>
                <a:gd name="adj2" fmla="val 3323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521" y="2971"/>
              <a:ext cx="454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 b="1">
                  <a:solidFill>
                    <a:srgbClr val="000099"/>
                  </a:solidFill>
                  <a:latin typeface="Arial" pitchFamily="34" charset="0"/>
                </a:rPr>
                <a:t>registers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1338" y="2654"/>
              <a:ext cx="227" cy="408"/>
            </a:xfrm>
            <a:prstGeom prst="rect">
              <a:avLst/>
            </a:prstGeom>
            <a:solidFill>
              <a:schemeClr val="accent2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800">
                  <a:latin typeface="Arial" pitchFamily="34" charset="0"/>
                </a:rPr>
                <a:t>L1</a:t>
              </a:r>
            </a:p>
          </p:txBody>
        </p:sp>
        <p:sp>
          <p:nvSpPr>
            <p:cNvPr id="24591" name="AutoShape 15"/>
            <p:cNvSpPr>
              <a:spLocks noChangeArrowheads="1"/>
            </p:cNvSpPr>
            <p:nvPr/>
          </p:nvSpPr>
          <p:spPr bwMode="auto">
            <a:xfrm>
              <a:off x="1610" y="2790"/>
              <a:ext cx="226" cy="136"/>
            </a:xfrm>
            <a:prstGeom prst="leftRightArrow">
              <a:avLst>
                <a:gd name="adj1" fmla="val 50000"/>
                <a:gd name="adj2" fmla="val 3323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1882" y="2517"/>
              <a:ext cx="227" cy="635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800">
                  <a:latin typeface="Arial" pitchFamily="34" charset="0"/>
                </a:rPr>
                <a:t>L2</a:t>
              </a: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2154" y="2790"/>
              <a:ext cx="226" cy="136"/>
            </a:xfrm>
            <a:prstGeom prst="leftRightArrow">
              <a:avLst>
                <a:gd name="adj1" fmla="val 50000"/>
                <a:gd name="adj2" fmla="val 3323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426" y="2517"/>
              <a:ext cx="998" cy="635"/>
            </a:xfrm>
            <a:prstGeom prst="rect">
              <a:avLst/>
            </a:prstGeom>
            <a:solidFill>
              <a:srgbClr val="008000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800">
                  <a:latin typeface="Arial" pitchFamily="34" charset="0"/>
                </a:rPr>
                <a:t>RAM</a:t>
              </a: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156" y="2291"/>
              <a:ext cx="1134" cy="1134"/>
            </a:xfrm>
            <a:prstGeom prst="rect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1111" y="3243"/>
              <a:ext cx="1120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latin typeface="Comic Sans MS" pitchFamily="66" charset="0"/>
                </a:rPr>
                <a:t>Cache </a:t>
              </a:r>
            </a:p>
            <a:p>
              <a:pPr>
                <a:lnSpc>
                  <a:spcPct val="130000"/>
                </a:lnSpc>
              </a:pPr>
              <a:r>
                <a:rPr lang="it-IT" sz="1400">
                  <a:latin typeface="Comic Sans MS" pitchFamily="66" charset="0"/>
                </a:rPr>
                <a:t>Few Mbs</a:t>
              </a:r>
            </a:p>
            <a:p>
              <a:r>
                <a:rPr lang="it-IT" sz="1400">
                  <a:latin typeface="Comic Sans MS" pitchFamily="66" charset="0"/>
                </a:rPr>
                <a:t>Some nanosecs</a:t>
              </a:r>
            </a:p>
            <a:p>
              <a:r>
                <a:rPr lang="it-IT" sz="1400">
                  <a:latin typeface="Comic Sans MS" pitchFamily="66" charset="0"/>
                </a:rPr>
                <a:t>Few words fetched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2426" y="3183"/>
              <a:ext cx="119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>
                  <a:latin typeface="Comic Sans MS" pitchFamily="66" charset="0"/>
                </a:rPr>
                <a:t>Few Gbs</a:t>
              </a:r>
            </a:p>
            <a:p>
              <a:r>
                <a:rPr lang="it-IT" sz="1400">
                  <a:latin typeface="Comic Sans MS" pitchFamily="66" charset="0"/>
                </a:rPr>
                <a:t>Tens of nanosecs</a:t>
              </a:r>
            </a:p>
            <a:p>
              <a:r>
                <a:rPr lang="it-IT" sz="1400">
                  <a:latin typeface="Comic Sans MS" pitchFamily="66" charset="0"/>
                </a:rPr>
                <a:t>Some words fetched</a:t>
              </a:r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>
              <a:off x="3470" y="2790"/>
              <a:ext cx="226" cy="136"/>
            </a:xfrm>
            <a:prstGeom prst="leftRightArrow">
              <a:avLst>
                <a:gd name="adj1" fmla="val 50000"/>
                <a:gd name="adj2" fmla="val 3323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3787" y="2517"/>
              <a:ext cx="363" cy="635"/>
            </a:xfrm>
            <a:prstGeom prst="can">
              <a:avLst>
                <a:gd name="adj" fmla="val 43733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800">
                  <a:latin typeface="Arial" pitchFamily="34" charset="0"/>
                </a:rPr>
                <a:t>HD</a:t>
              </a:r>
            </a:p>
          </p:txBody>
        </p: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>
              <a:off x="4195" y="2790"/>
              <a:ext cx="226" cy="136"/>
            </a:xfrm>
            <a:prstGeom prst="leftRightArrow">
              <a:avLst>
                <a:gd name="adj1" fmla="val 50000"/>
                <a:gd name="adj2" fmla="val 3323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1" name="AutoShape 25"/>
            <p:cNvSpPr>
              <a:spLocks noChangeArrowheads="1"/>
            </p:cNvSpPr>
            <p:nvPr/>
          </p:nvSpPr>
          <p:spPr bwMode="auto">
            <a:xfrm>
              <a:off x="4513" y="2290"/>
              <a:ext cx="771" cy="1179"/>
            </a:xfrm>
            <a:prstGeom prst="irregularSeal2">
              <a:avLst/>
            </a:prstGeom>
            <a:solidFill>
              <a:srgbClr val="FF66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800">
                  <a:latin typeface="Arial" pitchFamily="34" charset="0"/>
                </a:rPr>
                <a:t>net</a:t>
              </a: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3697" y="3152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>
                  <a:latin typeface="Comic Sans MS" pitchFamily="66" charset="0"/>
                </a:rPr>
                <a:t>Few Tbs</a:t>
              </a: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4558" y="3469"/>
              <a:ext cx="62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>
                  <a:latin typeface="Comic Sans MS" pitchFamily="66" charset="0"/>
                </a:rPr>
                <a:t>Many Tbs</a:t>
              </a:r>
            </a:p>
            <a:p>
              <a:r>
                <a:rPr lang="it-IT" sz="1400">
                  <a:latin typeface="Comic Sans MS" pitchFamily="66" charset="0"/>
                </a:rPr>
                <a:t>Even secs</a:t>
              </a:r>
            </a:p>
            <a:p>
              <a:r>
                <a:rPr lang="it-IT" sz="1400">
                  <a:latin typeface="Comic Sans MS" pitchFamily="66" charset="0"/>
                </a:rPr>
                <a:t>Packets</a:t>
              </a: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3697" y="3288"/>
              <a:ext cx="79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>
                  <a:latin typeface="Comic Sans MS" pitchFamily="66" charset="0"/>
                </a:rPr>
                <a:t>Few millisecs</a:t>
              </a:r>
            </a:p>
            <a:p>
              <a:r>
                <a:rPr lang="it-IT" sz="1400">
                  <a:latin typeface="Comic Sans MS" pitchFamily="66" charset="0"/>
                </a:rPr>
                <a:t>B = 32K page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pic>
        <p:nvPicPr>
          <p:cNvPr id="25604" name="Picture 3" descr="C:\Users\ferragin\Desktop\k0t1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8"/>
            <a:ext cx="914082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I/O-model</a:t>
            </a:r>
          </a:p>
        </p:txBody>
      </p:sp>
      <p:sp>
        <p:nvSpPr>
          <p:cNvPr id="250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13438"/>
            <a:ext cx="8169275" cy="755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  <a:ea typeface="ＭＳ Ｐゴシック" pitchFamily="34" charset="-128"/>
              </a:rPr>
              <a:t>Spatial locality or Temporal locality</a:t>
            </a:r>
            <a:endParaRPr lang="en-US" sz="2000" smtClean="0"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727575" y="1557338"/>
            <a:ext cx="4054475" cy="2143125"/>
            <a:chOff x="258" y="1419"/>
            <a:chExt cx="3178" cy="1680"/>
          </a:xfrm>
        </p:grpSpPr>
        <p:sp>
          <p:nvSpPr>
            <p:cNvPr id="26648" name="AutoShape 5"/>
            <p:cNvSpPr>
              <a:spLocks noChangeAspect="1" noChangeArrowheads="1" noTextEdit="1"/>
            </p:cNvSpPr>
            <p:nvPr/>
          </p:nvSpPr>
          <p:spPr bwMode="auto">
            <a:xfrm>
              <a:off x="668" y="1533"/>
              <a:ext cx="2304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9" name="Oval 6"/>
            <p:cNvSpPr>
              <a:spLocks noChangeAspect="1" noChangeArrowheads="1"/>
            </p:cNvSpPr>
            <p:nvPr/>
          </p:nvSpPr>
          <p:spPr bwMode="auto">
            <a:xfrm>
              <a:off x="971" y="1579"/>
              <a:ext cx="1428" cy="142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0" name="Freeform 7"/>
            <p:cNvSpPr>
              <a:spLocks noChangeAspect="1"/>
            </p:cNvSpPr>
            <p:nvPr/>
          </p:nvSpPr>
          <p:spPr bwMode="auto">
            <a:xfrm>
              <a:off x="1146" y="1964"/>
              <a:ext cx="120" cy="582"/>
            </a:xfrm>
            <a:custGeom>
              <a:avLst/>
              <a:gdLst>
                <a:gd name="T0" fmla="*/ 0 w 960"/>
                <a:gd name="T1" fmla="*/ 0 h 4660"/>
                <a:gd name="T2" fmla="*/ 0 w 960"/>
                <a:gd name="T3" fmla="*/ 0 h 4660"/>
                <a:gd name="T4" fmla="*/ 0 w 960"/>
                <a:gd name="T5" fmla="*/ 0 h 4660"/>
                <a:gd name="T6" fmla="*/ 0 w 960"/>
                <a:gd name="T7" fmla="*/ 0 h 4660"/>
                <a:gd name="T8" fmla="*/ 0 w 960"/>
                <a:gd name="T9" fmla="*/ 0 h 4660"/>
                <a:gd name="T10" fmla="*/ 0 w 960"/>
                <a:gd name="T11" fmla="*/ 0 h 4660"/>
                <a:gd name="T12" fmla="*/ 0 w 960"/>
                <a:gd name="T13" fmla="*/ 0 h 4660"/>
                <a:gd name="T14" fmla="*/ 0 w 960"/>
                <a:gd name="T15" fmla="*/ 0 h 4660"/>
                <a:gd name="T16" fmla="*/ 0 w 960"/>
                <a:gd name="T17" fmla="*/ 0 h 4660"/>
                <a:gd name="T18" fmla="*/ 0 w 960"/>
                <a:gd name="T19" fmla="*/ 0 h 4660"/>
                <a:gd name="T20" fmla="*/ 0 w 960"/>
                <a:gd name="T21" fmla="*/ 0 h 4660"/>
                <a:gd name="T22" fmla="*/ 0 w 960"/>
                <a:gd name="T23" fmla="*/ 0 h 4660"/>
                <a:gd name="T24" fmla="*/ 0 w 960"/>
                <a:gd name="T25" fmla="*/ 0 h 4660"/>
                <a:gd name="T26" fmla="*/ 0 w 960"/>
                <a:gd name="T27" fmla="*/ 0 h 4660"/>
                <a:gd name="T28" fmla="*/ 0 w 960"/>
                <a:gd name="T29" fmla="*/ 0 h 4660"/>
                <a:gd name="T30" fmla="*/ 0 w 960"/>
                <a:gd name="T31" fmla="*/ 0 h 4660"/>
                <a:gd name="T32" fmla="*/ 0 w 960"/>
                <a:gd name="T33" fmla="*/ 0 h 4660"/>
                <a:gd name="T34" fmla="*/ 0 w 960"/>
                <a:gd name="T35" fmla="*/ 0 h 4660"/>
                <a:gd name="T36" fmla="*/ 0 w 960"/>
                <a:gd name="T37" fmla="*/ 0 h 4660"/>
                <a:gd name="T38" fmla="*/ 0 w 960"/>
                <a:gd name="T39" fmla="*/ 0 h 4660"/>
                <a:gd name="T40" fmla="*/ 0 w 960"/>
                <a:gd name="T41" fmla="*/ 0 h 4660"/>
                <a:gd name="T42" fmla="*/ 0 w 960"/>
                <a:gd name="T43" fmla="*/ 0 h 4660"/>
                <a:gd name="T44" fmla="*/ 0 w 960"/>
                <a:gd name="T45" fmla="*/ 0 h 4660"/>
                <a:gd name="T46" fmla="*/ 0 w 960"/>
                <a:gd name="T47" fmla="*/ 0 h 4660"/>
                <a:gd name="T48" fmla="*/ 0 w 960"/>
                <a:gd name="T49" fmla="*/ 0 h 4660"/>
                <a:gd name="T50" fmla="*/ 0 w 960"/>
                <a:gd name="T51" fmla="*/ 0 h 4660"/>
                <a:gd name="T52" fmla="*/ 0 w 960"/>
                <a:gd name="T53" fmla="*/ 0 h 4660"/>
                <a:gd name="T54" fmla="*/ 0 w 960"/>
                <a:gd name="T55" fmla="*/ 0 h 4660"/>
                <a:gd name="T56" fmla="*/ 0 w 960"/>
                <a:gd name="T57" fmla="*/ 0 h 4660"/>
                <a:gd name="T58" fmla="*/ 0 w 960"/>
                <a:gd name="T59" fmla="*/ 0 h 4660"/>
                <a:gd name="T60" fmla="*/ 0 w 960"/>
                <a:gd name="T61" fmla="*/ 0 h 4660"/>
                <a:gd name="T62" fmla="*/ 0 w 960"/>
                <a:gd name="T63" fmla="*/ 0 h 4660"/>
                <a:gd name="T64" fmla="*/ 0 w 960"/>
                <a:gd name="T65" fmla="*/ 0 h 4660"/>
                <a:gd name="T66" fmla="*/ 0 w 960"/>
                <a:gd name="T67" fmla="*/ 0 h 4660"/>
                <a:gd name="T68" fmla="*/ 0 w 960"/>
                <a:gd name="T69" fmla="*/ 0 h 4660"/>
                <a:gd name="T70" fmla="*/ 0 w 960"/>
                <a:gd name="T71" fmla="*/ 0 h 4660"/>
                <a:gd name="T72" fmla="*/ 0 w 960"/>
                <a:gd name="T73" fmla="*/ 0 h 4660"/>
                <a:gd name="T74" fmla="*/ 0 w 960"/>
                <a:gd name="T75" fmla="*/ 0 h 4660"/>
                <a:gd name="T76" fmla="*/ 0 w 960"/>
                <a:gd name="T77" fmla="*/ 0 h 46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4660"/>
                <a:gd name="T119" fmla="*/ 960 w 960"/>
                <a:gd name="T120" fmla="*/ 4660 h 46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4660">
                  <a:moveTo>
                    <a:pt x="960" y="0"/>
                  </a:moveTo>
                  <a:lnTo>
                    <a:pt x="916" y="49"/>
                  </a:lnTo>
                  <a:lnTo>
                    <a:pt x="875" y="99"/>
                  </a:lnTo>
                  <a:lnTo>
                    <a:pt x="833" y="149"/>
                  </a:lnTo>
                  <a:lnTo>
                    <a:pt x="793" y="201"/>
                  </a:lnTo>
                  <a:lnTo>
                    <a:pt x="752" y="253"/>
                  </a:lnTo>
                  <a:lnTo>
                    <a:pt x="714" y="306"/>
                  </a:lnTo>
                  <a:lnTo>
                    <a:pt x="676" y="359"/>
                  </a:lnTo>
                  <a:lnTo>
                    <a:pt x="640" y="413"/>
                  </a:lnTo>
                  <a:lnTo>
                    <a:pt x="604" y="468"/>
                  </a:lnTo>
                  <a:lnTo>
                    <a:pt x="568" y="523"/>
                  </a:lnTo>
                  <a:lnTo>
                    <a:pt x="534" y="579"/>
                  </a:lnTo>
                  <a:lnTo>
                    <a:pt x="501" y="635"/>
                  </a:lnTo>
                  <a:lnTo>
                    <a:pt x="469" y="691"/>
                  </a:lnTo>
                  <a:lnTo>
                    <a:pt x="438" y="750"/>
                  </a:lnTo>
                  <a:lnTo>
                    <a:pt x="408" y="807"/>
                  </a:lnTo>
                  <a:lnTo>
                    <a:pt x="379" y="866"/>
                  </a:lnTo>
                  <a:lnTo>
                    <a:pt x="350" y="925"/>
                  </a:lnTo>
                  <a:lnTo>
                    <a:pt x="323" y="985"/>
                  </a:lnTo>
                  <a:lnTo>
                    <a:pt x="298" y="1045"/>
                  </a:lnTo>
                  <a:lnTo>
                    <a:pt x="273" y="1105"/>
                  </a:lnTo>
                  <a:lnTo>
                    <a:pt x="249" y="1166"/>
                  </a:lnTo>
                  <a:lnTo>
                    <a:pt x="225" y="1228"/>
                  </a:lnTo>
                  <a:lnTo>
                    <a:pt x="204" y="1289"/>
                  </a:lnTo>
                  <a:lnTo>
                    <a:pt x="183" y="1352"/>
                  </a:lnTo>
                  <a:lnTo>
                    <a:pt x="164" y="1413"/>
                  </a:lnTo>
                  <a:lnTo>
                    <a:pt x="146" y="1476"/>
                  </a:lnTo>
                  <a:lnTo>
                    <a:pt x="128" y="1539"/>
                  </a:lnTo>
                  <a:lnTo>
                    <a:pt x="112" y="1602"/>
                  </a:lnTo>
                  <a:lnTo>
                    <a:pt x="96" y="1666"/>
                  </a:lnTo>
                  <a:lnTo>
                    <a:pt x="81" y="1729"/>
                  </a:lnTo>
                  <a:lnTo>
                    <a:pt x="69" y="1794"/>
                  </a:lnTo>
                  <a:lnTo>
                    <a:pt x="57" y="1859"/>
                  </a:lnTo>
                  <a:lnTo>
                    <a:pt x="47" y="1923"/>
                  </a:lnTo>
                  <a:lnTo>
                    <a:pt x="36" y="1988"/>
                  </a:lnTo>
                  <a:lnTo>
                    <a:pt x="29" y="2052"/>
                  </a:lnTo>
                  <a:lnTo>
                    <a:pt x="21" y="2117"/>
                  </a:lnTo>
                  <a:lnTo>
                    <a:pt x="14" y="2183"/>
                  </a:lnTo>
                  <a:lnTo>
                    <a:pt x="9" y="2248"/>
                  </a:lnTo>
                  <a:lnTo>
                    <a:pt x="5" y="2313"/>
                  </a:lnTo>
                  <a:lnTo>
                    <a:pt x="3" y="2378"/>
                  </a:lnTo>
                  <a:lnTo>
                    <a:pt x="0" y="2444"/>
                  </a:lnTo>
                  <a:lnTo>
                    <a:pt x="0" y="2509"/>
                  </a:lnTo>
                  <a:lnTo>
                    <a:pt x="0" y="2574"/>
                  </a:lnTo>
                  <a:lnTo>
                    <a:pt x="2" y="2639"/>
                  </a:lnTo>
                  <a:lnTo>
                    <a:pt x="5" y="2706"/>
                  </a:lnTo>
                  <a:lnTo>
                    <a:pt x="8" y="2771"/>
                  </a:lnTo>
                  <a:lnTo>
                    <a:pt x="14" y="2836"/>
                  </a:lnTo>
                  <a:lnTo>
                    <a:pt x="20" y="2900"/>
                  </a:lnTo>
                  <a:lnTo>
                    <a:pt x="27" y="2965"/>
                  </a:lnTo>
                  <a:lnTo>
                    <a:pt x="35" y="3031"/>
                  </a:lnTo>
                  <a:lnTo>
                    <a:pt x="45" y="3095"/>
                  </a:lnTo>
                  <a:lnTo>
                    <a:pt x="56" y="3160"/>
                  </a:lnTo>
                  <a:lnTo>
                    <a:pt x="68" y="3224"/>
                  </a:lnTo>
                  <a:lnTo>
                    <a:pt x="80" y="3288"/>
                  </a:lnTo>
                  <a:lnTo>
                    <a:pt x="95" y="3352"/>
                  </a:lnTo>
                  <a:lnTo>
                    <a:pt x="110" y="3415"/>
                  </a:lnTo>
                  <a:lnTo>
                    <a:pt x="126" y="3479"/>
                  </a:lnTo>
                  <a:lnTo>
                    <a:pt x="143" y="3542"/>
                  </a:lnTo>
                  <a:lnTo>
                    <a:pt x="162" y="3605"/>
                  </a:lnTo>
                  <a:lnTo>
                    <a:pt x="182" y="3667"/>
                  </a:lnTo>
                  <a:lnTo>
                    <a:pt x="202" y="3729"/>
                  </a:lnTo>
                  <a:lnTo>
                    <a:pt x="223" y="3791"/>
                  </a:lnTo>
                  <a:lnTo>
                    <a:pt x="247" y="3853"/>
                  </a:lnTo>
                  <a:lnTo>
                    <a:pt x="271" y="3913"/>
                  </a:lnTo>
                  <a:lnTo>
                    <a:pt x="295" y="3974"/>
                  </a:lnTo>
                  <a:lnTo>
                    <a:pt x="321" y="4034"/>
                  </a:lnTo>
                  <a:lnTo>
                    <a:pt x="348" y="4093"/>
                  </a:lnTo>
                  <a:lnTo>
                    <a:pt x="376" y="4153"/>
                  </a:lnTo>
                  <a:lnTo>
                    <a:pt x="404" y="4211"/>
                  </a:lnTo>
                  <a:lnTo>
                    <a:pt x="435" y="4269"/>
                  </a:lnTo>
                  <a:lnTo>
                    <a:pt x="466" y="4327"/>
                  </a:lnTo>
                  <a:lnTo>
                    <a:pt x="498" y="4384"/>
                  </a:lnTo>
                  <a:lnTo>
                    <a:pt x="530" y="4441"/>
                  </a:lnTo>
                  <a:lnTo>
                    <a:pt x="565" y="4496"/>
                  </a:lnTo>
                  <a:lnTo>
                    <a:pt x="600" y="4551"/>
                  </a:lnTo>
                  <a:lnTo>
                    <a:pt x="636" y="4606"/>
                  </a:lnTo>
                  <a:lnTo>
                    <a:pt x="672" y="466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1" name="Freeform 8"/>
            <p:cNvSpPr>
              <a:spLocks noChangeAspect="1"/>
            </p:cNvSpPr>
            <p:nvPr/>
          </p:nvSpPr>
          <p:spPr bwMode="auto">
            <a:xfrm>
              <a:off x="1213" y="2528"/>
              <a:ext cx="39" cy="45"/>
            </a:xfrm>
            <a:custGeom>
              <a:avLst/>
              <a:gdLst>
                <a:gd name="T0" fmla="*/ 0 w 313"/>
                <a:gd name="T1" fmla="*/ 0 h 360"/>
                <a:gd name="T2" fmla="*/ 0 w 313"/>
                <a:gd name="T3" fmla="*/ 0 h 360"/>
                <a:gd name="T4" fmla="*/ 0 w 313"/>
                <a:gd name="T5" fmla="*/ 0 h 360"/>
                <a:gd name="T6" fmla="*/ 0 w 313"/>
                <a:gd name="T7" fmla="*/ 0 h 360"/>
                <a:gd name="T8" fmla="*/ 0 w 313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360"/>
                <a:gd name="T17" fmla="*/ 313 w 313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360">
                  <a:moveTo>
                    <a:pt x="150" y="0"/>
                  </a:moveTo>
                  <a:lnTo>
                    <a:pt x="313" y="360"/>
                  </a:lnTo>
                  <a:lnTo>
                    <a:pt x="0" y="118"/>
                  </a:lnTo>
                  <a:lnTo>
                    <a:pt x="124" y="12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2" name="Line 9"/>
            <p:cNvSpPr>
              <a:spLocks noChangeAspect="1" noChangeShapeType="1"/>
            </p:cNvSpPr>
            <p:nvPr/>
          </p:nvSpPr>
          <p:spPr bwMode="auto">
            <a:xfrm flipV="1">
              <a:off x="993" y="2782"/>
              <a:ext cx="346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3" name="Freeform 10"/>
            <p:cNvSpPr>
              <a:spLocks noChangeAspect="1"/>
            </p:cNvSpPr>
            <p:nvPr/>
          </p:nvSpPr>
          <p:spPr bwMode="auto">
            <a:xfrm>
              <a:off x="1325" y="2773"/>
              <a:ext cx="49" cy="23"/>
            </a:xfrm>
            <a:custGeom>
              <a:avLst/>
              <a:gdLst>
                <a:gd name="T0" fmla="*/ 0 w 395"/>
                <a:gd name="T1" fmla="*/ 0 h 186"/>
                <a:gd name="T2" fmla="*/ 0 w 395"/>
                <a:gd name="T3" fmla="*/ 0 h 186"/>
                <a:gd name="T4" fmla="*/ 0 w 395"/>
                <a:gd name="T5" fmla="*/ 0 h 186"/>
                <a:gd name="T6" fmla="*/ 0 w 395"/>
                <a:gd name="T7" fmla="*/ 0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5"/>
                <a:gd name="T13" fmla="*/ 0 h 186"/>
                <a:gd name="T14" fmla="*/ 395 w 395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5" h="186">
                  <a:moveTo>
                    <a:pt x="0" y="0"/>
                  </a:moveTo>
                  <a:lnTo>
                    <a:pt x="395" y="7"/>
                  </a:lnTo>
                  <a:lnTo>
                    <a:pt x="4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4" name="Oval 11"/>
            <p:cNvSpPr>
              <a:spLocks noChangeAspect="1" noChangeArrowheads="1"/>
            </p:cNvSpPr>
            <p:nvPr/>
          </p:nvSpPr>
          <p:spPr bwMode="auto">
            <a:xfrm>
              <a:off x="1591" y="2198"/>
              <a:ext cx="189" cy="18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5" name="Oval 12"/>
            <p:cNvSpPr>
              <a:spLocks noChangeAspect="1" noChangeArrowheads="1"/>
            </p:cNvSpPr>
            <p:nvPr/>
          </p:nvSpPr>
          <p:spPr bwMode="auto">
            <a:xfrm>
              <a:off x="1304" y="1912"/>
              <a:ext cx="762" cy="761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6" name="Line 13"/>
            <p:cNvSpPr>
              <a:spLocks noChangeAspect="1" noChangeShapeType="1"/>
            </p:cNvSpPr>
            <p:nvPr/>
          </p:nvSpPr>
          <p:spPr bwMode="auto">
            <a:xfrm flipH="1" flipV="1">
              <a:off x="2066" y="228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7" name="Line 14"/>
            <p:cNvSpPr>
              <a:spLocks noChangeAspect="1" noChangeShapeType="1"/>
            </p:cNvSpPr>
            <p:nvPr/>
          </p:nvSpPr>
          <p:spPr bwMode="auto">
            <a:xfrm flipH="1" flipV="1">
              <a:off x="2066" y="227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8" name="Line 15"/>
            <p:cNvSpPr>
              <a:spLocks noChangeAspect="1" noChangeShapeType="1"/>
            </p:cNvSpPr>
            <p:nvPr/>
          </p:nvSpPr>
          <p:spPr bwMode="auto">
            <a:xfrm flipH="1" flipV="1">
              <a:off x="2066" y="227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9" name="Line 16"/>
            <p:cNvSpPr>
              <a:spLocks noChangeAspect="1" noChangeShapeType="1"/>
            </p:cNvSpPr>
            <p:nvPr/>
          </p:nvSpPr>
          <p:spPr bwMode="auto">
            <a:xfrm flipH="1" flipV="1">
              <a:off x="2065" y="226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0" name="Line 17"/>
            <p:cNvSpPr>
              <a:spLocks noChangeAspect="1" noChangeShapeType="1"/>
            </p:cNvSpPr>
            <p:nvPr/>
          </p:nvSpPr>
          <p:spPr bwMode="auto">
            <a:xfrm flipH="1" flipV="1">
              <a:off x="2065" y="225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1" name="Line 18"/>
            <p:cNvSpPr>
              <a:spLocks noChangeAspect="1" noChangeShapeType="1"/>
            </p:cNvSpPr>
            <p:nvPr/>
          </p:nvSpPr>
          <p:spPr bwMode="auto">
            <a:xfrm flipH="1" flipV="1">
              <a:off x="2064" y="2256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2" name="Line 19"/>
            <p:cNvSpPr>
              <a:spLocks noChangeAspect="1" noChangeShapeType="1"/>
            </p:cNvSpPr>
            <p:nvPr/>
          </p:nvSpPr>
          <p:spPr bwMode="auto">
            <a:xfrm flipH="1" flipV="1">
              <a:off x="2063" y="2246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3" name="Line 20"/>
            <p:cNvSpPr>
              <a:spLocks noChangeAspect="1" noChangeShapeType="1"/>
            </p:cNvSpPr>
            <p:nvPr/>
          </p:nvSpPr>
          <p:spPr bwMode="auto">
            <a:xfrm flipH="1" flipV="1">
              <a:off x="2062" y="2240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4" name="Line 21"/>
            <p:cNvSpPr>
              <a:spLocks noChangeAspect="1" noChangeShapeType="1"/>
            </p:cNvSpPr>
            <p:nvPr/>
          </p:nvSpPr>
          <p:spPr bwMode="auto">
            <a:xfrm flipH="1" flipV="1">
              <a:off x="2061" y="2233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5" name="Line 22"/>
            <p:cNvSpPr>
              <a:spLocks noChangeAspect="1" noChangeShapeType="1"/>
            </p:cNvSpPr>
            <p:nvPr/>
          </p:nvSpPr>
          <p:spPr bwMode="auto">
            <a:xfrm flipH="1" flipV="1">
              <a:off x="2060" y="2227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6" name="Line 23"/>
            <p:cNvSpPr>
              <a:spLocks noChangeAspect="1" noChangeShapeType="1"/>
            </p:cNvSpPr>
            <p:nvPr/>
          </p:nvSpPr>
          <p:spPr bwMode="auto">
            <a:xfrm flipH="1" flipV="1">
              <a:off x="2059" y="2220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7" name="Line 24"/>
            <p:cNvSpPr>
              <a:spLocks noChangeAspect="1" noChangeShapeType="1"/>
            </p:cNvSpPr>
            <p:nvPr/>
          </p:nvSpPr>
          <p:spPr bwMode="auto">
            <a:xfrm flipH="1" flipV="1">
              <a:off x="2058" y="2214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8" name="Line 25"/>
            <p:cNvSpPr>
              <a:spLocks noChangeAspect="1" noChangeShapeType="1"/>
            </p:cNvSpPr>
            <p:nvPr/>
          </p:nvSpPr>
          <p:spPr bwMode="auto">
            <a:xfrm flipH="1" flipV="1">
              <a:off x="2057" y="2211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9" name="Line 26"/>
            <p:cNvSpPr>
              <a:spLocks noChangeAspect="1" noChangeShapeType="1"/>
            </p:cNvSpPr>
            <p:nvPr/>
          </p:nvSpPr>
          <p:spPr bwMode="auto">
            <a:xfrm flipH="1" flipV="1">
              <a:off x="2055" y="220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0" name="Line 27"/>
            <p:cNvSpPr>
              <a:spLocks noChangeAspect="1" noChangeShapeType="1"/>
            </p:cNvSpPr>
            <p:nvPr/>
          </p:nvSpPr>
          <p:spPr bwMode="auto">
            <a:xfrm flipH="1" flipV="1">
              <a:off x="2053" y="2194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1" name="Line 28"/>
            <p:cNvSpPr>
              <a:spLocks noChangeAspect="1" noChangeShapeType="1"/>
            </p:cNvSpPr>
            <p:nvPr/>
          </p:nvSpPr>
          <p:spPr bwMode="auto">
            <a:xfrm flipH="1" flipV="1">
              <a:off x="2051" y="2188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2" name="Line 29"/>
            <p:cNvSpPr>
              <a:spLocks noChangeAspect="1" noChangeShapeType="1"/>
            </p:cNvSpPr>
            <p:nvPr/>
          </p:nvSpPr>
          <p:spPr bwMode="auto">
            <a:xfrm flipH="1" flipV="1">
              <a:off x="2049" y="2181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3" name="Line 30"/>
            <p:cNvSpPr>
              <a:spLocks noChangeAspect="1" noChangeShapeType="1"/>
            </p:cNvSpPr>
            <p:nvPr/>
          </p:nvSpPr>
          <p:spPr bwMode="auto">
            <a:xfrm flipH="1" flipV="1">
              <a:off x="2047" y="2175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4" name="Line 31"/>
            <p:cNvSpPr>
              <a:spLocks noChangeAspect="1" noChangeShapeType="1"/>
            </p:cNvSpPr>
            <p:nvPr/>
          </p:nvSpPr>
          <p:spPr bwMode="auto">
            <a:xfrm flipH="1" flipV="1">
              <a:off x="2045" y="2169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5" name="Line 32"/>
            <p:cNvSpPr>
              <a:spLocks noChangeAspect="1" noChangeShapeType="1"/>
            </p:cNvSpPr>
            <p:nvPr/>
          </p:nvSpPr>
          <p:spPr bwMode="auto">
            <a:xfrm flipH="1" flipV="1">
              <a:off x="2045" y="2166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6" name="Line 33"/>
            <p:cNvSpPr>
              <a:spLocks noChangeAspect="1" noChangeShapeType="1"/>
            </p:cNvSpPr>
            <p:nvPr/>
          </p:nvSpPr>
          <p:spPr bwMode="auto">
            <a:xfrm flipH="1" flipV="1">
              <a:off x="2041" y="2156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7" name="Line 34"/>
            <p:cNvSpPr>
              <a:spLocks noChangeAspect="1" noChangeShapeType="1"/>
            </p:cNvSpPr>
            <p:nvPr/>
          </p:nvSpPr>
          <p:spPr bwMode="auto">
            <a:xfrm flipH="1" flipV="1">
              <a:off x="2038" y="2150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8" name="Line 35"/>
            <p:cNvSpPr>
              <a:spLocks noChangeAspect="1" noChangeShapeType="1"/>
            </p:cNvSpPr>
            <p:nvPr/>
          </p:nvSpPr>
          <p:spPr bwMode="auto">
            <a:xfrm flipH="1" flipV="1">
              <a:off x="2036" y="214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79" name="Line 36"/>
            <p:cNvSpPr>
              <a:spLocks noChangeAspect="1" noChangeShapeType="1"/>
            </p:cNvSpPr>
            <p:nvPr/>
          </p:nvSpPr>
          <p:spPr bwMode="auto">
            <a:xfrm flipH="1" flipV="1">
              <a:off x="2033" y="213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0" name="Line 37"/>
            <p:cNvSpPr>
              <a:spLocks noChangeAspect="1" noChangeShapeType="1"/>
            </p:cNvSpPr>
            <p:nvPr/>
          </p:nvSpPr>
          <p:spPr bwMode="auto">
            <a:xfrm flipH="1" flipV="1">
              <a:off x="2030" y="213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1" name="Line 38"/>
            <p:cNvSpPr>
              <a:spLocks noChangeAspect="1" noChangeShapeType="1"/>
            </p:cNvSpPr>
            <p:nvPr/>
          </p:nvSpPr>
          <p:spPr bwMode="auto">
            <a:xfrm flipH="1" flipV="1">
              <a:off x="2028" y="2126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2" name="Line 39"/>
            <p:cNvSpPr>
              <a:spLocks noChangeAspect="1" noChangeShapeType="1"/>
            </p:cNvSpPr>
            <p:nvPr/>
          </p:nvSpPr>
          <p:spPr bwMode="auto">
            <a:xfrm flipH="1" flipV="1">
              <a:off x="2027" y="2124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3" name="Line 40"/>
            <p:cNvSpPr>
              <a:spLocks noChangeAspect="1" noChangeShapeType="1"/>
            </p:cNvSpPr>
            <p:nvPr/>
          </p:nvSpPr>
          <p:spPr bwMode="auto">
            <a:xfrm flipH="1" flipV="1">
              <a:off x="2021" y="2114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4" name="Line 41"/>
            <p:cNvSpPr>
              <a:spLocks noChangeAspect="1" noChangeShapeType="1"/>
            </p:cNvSpPr>
            <p:nvPr/>
          </p:nvSpPr>
          <p:spPr bwMode="auto">
            <a:xfrm flipH="1" flipV="1">
              <a:off x="2018" y="210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5" name="Line 42"/>
            <p:cNvSpPr>
              <a:spLocks noChangeAspect="1" noChangeShapeType="1"/>
            </p:cNvSpPr>
            <p:nvPr/>
          </p:nvSpPr>
          <p:spPr bwMode="auto">
            <a:xfrm flipH="1" flipV="1">
              <a:off x="2015" y="210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6" name="Line 43"/>
            <p:cNvSpPr>
              <a:spLocks noChangeAspect="1" noChangeShapeType="1"/>
            </p:cNvSpPr>
            <p:nvPr/>
          </p:nvSpPr>
          <p:spPr bwMode="auto">
            <a:xfrm flipH="1" flipV="1">
              <a:off x="2012" y="2097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7" name="Line 44"/>
            <p:cNvSpPr>
              <a:spLocks noChangeAspect="1" noChangeShapeType="1"/>
            </p:cNvSpPr>
            <p:nvPr/>
          </p:nvSpPr>
          <p:spPr bwMode="auto">
            <a:xfrm flipH="1" flipV="1">
              <a:off x="2008" y="2091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8" name="Line 45"/>
            <p:cNvSpPr>
              <a:spLocks noChangeAspect="1" noChangeShapeType="1"/>
            </p:cNvSpPr>
            <p:nvPr/>
          </p:nvSpPr>
          <p:spPr bwMode="auto">
            <a:xfrm flipH="1" flipV="1">
              <a:off x="2005" y="2085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89" name="Line 46"/>
            <p:cNvSpPr>
              <a:spLocks noChangeAspect="1" noChangeShapeType="1"/>
            </p:cNvSpPr>
            <p:nvPr/>
          </p:nvSpPr>
          <p:spPr bwMode="auto">
            <a:xfrm flipH="1" flipV="1">
              <a:off x="2004" y="2084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0" name="Line 47"/>
            <p:cNvSpPr>
              <a:spLocks noChangeAspect="1" noChangeShapeType="1"/>
            </p:cNvSpPr>
            <p:nvPr/>
          </p:nvSpPr>
          <p:spPr bwMode="auto">
            <a:xfrm flipH="1" flipV="1">
              <a:off x="1997" y="2074"/>
              <a:ext cx="2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1" name="Line 48"/>
            <p:cNvSpPr>
              <a:spLocks noChangeAspect="1" noChangeShapeType="1"/>
            </p:cNvSpPr>
            <p:nvPr/>
          </p:nvSpPr>
          <p:spPr bwMode="auto">
            <a:xfrm flipH="1" flipV="1">
              <a:off x="1993" y="2069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2" name="Line 49"/>
            <p:cNvSpPr>
              <a:spLocks noChangeAspect="1" noChangeShapeType="1"/>
            </p:cNvSpPr>
            <p:nvPr/>
          </p:nvSpPr>
          <p:spPr bwMode="auto">
            <a:xfrm flipH="1" flipV="1">
              <a:off x="1989" y="2064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3" name="Line 50"/>
            <p:cNvSpPr>
              <a:spLocks noChangeAspect="1" noChangeShapeType="1"/>
            </p:cNvSpPr>
            <p:nvPr/>
          </p:nvSpPr>
          <p:spPr bwMode="auto">
            <a:xfrm flipH="1" flipV="1">
              <a:off x="1985" y="2058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4" name="Line 51"/>
            <p:cNvSpPr>
              <a:spLocks noChangeAspect="1" noChangeShapeType="1"/>
            </p:cNvSpPr>
            <p:nvPr/>
          </p:nvSpPr>
          <p:spPr bwMode="auto">
            <a:xfrm flipH="1" flipV="1">
              <a:off x="1981" y="205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5" name="Line 52"/>
            <p:cNvSpPr>
              <a:spLocks noChangeAspect="1" noChangeShapeType="1"/>
            </p:cNvSpPr>
            <p:nvPr/>
          </p:nvSpPr>
          <p:spPr bwMode="auto">
            <a:xfrm flipH="1" flipV="1">
              <a:off x="1977" y="2048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6" name="Line 53"/>
            <p:cNvSpPr>
              <a:spLocks noChangeAspect="1" noChangeShapeType="1"/>
            </p:cNvSpPr>
            <p:nvPr/>
          </p:nvSpPr>
          <p:spPr bwMode="auto">
            <a:xfrm flipH="1" flipV="1">
              <a:off x="1976" y="2047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7" name="Line 54"/>
            <p:cNvSpPr>
              <a:spLocks noChangeAspect="1" noChangeShapeType="1"/>
            </p:cNvSpPr>
            <p:nvPr/>
          </p:nvSpPr>
          <p:spPr bwMode="auto">
            <a:xfrm flipH="1" flipV="1">
              <a:off x="1968" y="2038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8" name="Line 55"/>
            <p:cNvSpPr>
              <a:spLocks noChangeAspect="1" noChangeShapeType="1"/>
            </p:cNvSpPr>
            <p:nvPr/>
          </p:nvSpPr>
          <p:spPr bwMode="auto">
            <a:xfrm flipH="1" flipV="1">
              <a:off x="1964" y="203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99" name="Line 56"/>
            <p:cNvSpPr>
              <a:spLocks noChangeAspect="1" noChangeShapeType="1"/>
            </p:cNvSpPr>
            <p:nvPr/>
          </p:nvSpPr>
          <p:spPr bwMode="auto">
            <a:xfrm flipH="1" flipV="1">
              <a:off x="1959" y="2028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0" name="Line 57"/>
            <p:cNvSpPr>
              <a:spLocks noChangeAspect="1" noChangeShapeType="1"/>
            </p:cNvSpPr>
            <p:nvPr/>
          </p:nvSpPr>
          <p:spPr bwMode="auto">
            <a:xfrm flipH="1" flipV="1">
              <a:off x="1955" y="202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1" name="Line 58"/>
            <p:cNvSpPr>
              <a:spLocks noChangeAspect="1" noChangeShapeType="1"/>
            </p:cNvSpPr>
            <p:nvPr/>
          </p:nvSpPr>
          <p:spPr bwMode="auto">
            <a:xfrm flipH="1" flipV="1">
              <a:off x="1950" y="201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2" name="Line 59"/>
            <p:cNvSpPr>
              <a:spLocks noChangeAspect="1" noChangeShapeType="1"/>
            </p:cNvSpPr>
            <p:nvPr/>
          </p:nvSpPr>
          <p:spPr bwMode="auto">
            <a:xfrm flipH="1" flipV="1">
              <a:off x="1945" y="2014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3" name="Line 60"/>
            <p:cNvSpPr>
              <a:spLocks noChangeAspect="1" noChangeShapeType="1"/>
            </p:cNvSpPr>
            <p:nvPr/>
          </p:nvSpPr>
          <p:spPr bwMode="auto">
            <a:xfrm flipH="1" flipV="1">
              <a:off x="1945" y="2014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4" name="Line 61"/>
            <p:cNvSpPr>
              <a:spLocks noChangeAspect="1" noChangeShapeType="1"/>
            </p:cNvSpPr>
            <p:nvPr/>
          </p:nvSpPr>
          <p:spPr bwMode="auto">
            <a:xfrm flipH="1" flipV="1">
              <a:off x="1935" y="2005"/>
              <a:ext cx="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5" name="Line 62"/>
            <p:cNvSpPr>
              <a:spLocks noChangeAspect="1" noChangeShapeType="1"/>
            </p:cNvSpPr>
            <p:nvPr/>
          </p:nvSpPr>
          <p:spPr bwMode="auto">
            <a:xfrm flipH="1" flipV="1">
              <a:off x="1930" y="2001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6" name="Line 63"/>
            <p:cNvSpPr>
              <a:spLocks noChangeAspect="1" noChangeShapeType="1"/>
            </p:cNvSpPr>
            <p:nvPr/>
          </p:nvSpPr>
          <p:spPr bwMode="auto">
            <a:xfrm flipH="1" flipV="1">
              <a:off x="1925" y="199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7" name="Line 64"/>
            <p:cNvSpPr>
              <a:spLocks noChangeAspect="1" noChangeShapeType="1"/>
            </p:cNvSpPr>
            <p:nvPr/>
          </p:nvSpPr>
          <p:spPr bwMode="auto">
            <a:xfrm flipH="1" flipV="1">
              <a:off x="1920" y="1993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8" name="Line 65"/>
            <p:cNvSpPr>
              <a:spLocks noChangeAspect="1" noChangeShapeType="1"/>
            </p:cNvSpPr>
            <p:nvPr/>
          </p:nvSpPr>
          <p:spPr bwMode="auto">
            <a:xfrm flipH="1" flipV="1">
              <a:off x="1914" y="1989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09" name="Line 66"/>
            <p:cNvSpPr>
              <a:spLocks noChangeAspect="1" noChangeShapeType="1"/>
            </p:cNvSpPr>
            <p:nvPr/>
          </p:nvSpPr>
          <p:spPr bwMode="auto">
            <a:xfrm flipH="1" flipV="1">
              <a:off x="1909" y="1985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0" name="Line 67"/>
            <p:cNvSpPr>
              <a:spLocks noChangeAspect="1" noChangeShapeType="1"/>
            </p:cNvSpPr>
            <p:nvPr/>
          </p:nvSpPr>
          <p:spPr bwMode="auto">
            <a:xfrm flipH="1" flipV="1">
              <a:off x="1898" y="1977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1" name="Line 68"/>
            <p:cNvSpPr>
              <a:spLocks noChangeAspect="1" noChangeShapeType="1"/>
            </p:cNvSpPr>
            <p:nvPr/>
          </p:nvSpPr>
          <p:spPr bwMode="auto">
            <a:xfrm flipH="1" flipV="1">
              <a:off x="1893" y="1973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2" name="Line 69"/>
            <p:cNvSpPr>
              <a:spLocks noChangeAspect="1" noChangeShapeType="1"/>
            </p:cNvSpPr>
            <p:nvPr/>
          </p:nvSpPr>
          <p:spPr bwMode="auto">
            <a:xfrm flipH="1" flipV="1">
              <a:off x="1887" y="1970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3" name="Line 70"/>
            <p:cNvSpPr>
              <a:spLocks noChangeAspect="1" noChangeShapeType="1"/>
            </p:cNvSpPr>
            <p:nvPr/>
          </p:nvSpPr>
          <p:spPr bwMode="auto">
            <a:xfrm flipH="1" flipV="1">
              <a:off x="1881" y="1966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4" name="Line 71"/>
            <p:cNvSpPr>
              <a:spLocks noChangeAspect="1" noChangeShapeType="1"/>
            </p:cNvSpPr>
            <p:nvPr/>
          </p:nvSpPr>
          <p:spPr bwMode="auto">
            <a:xfrm flipH="1" flipV="1">
              <a:off x="1876" y="1963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5" name="Line 72"/>
            <p:cNvSpPr>
              <a:spLocks noChangeAspect="1" noChangeShapeType="1"/>
            </p:cNvSpPr>
            <p:nvPr/>
          </p:nvSpPr>
          <p:spPr bwMode="auto">
            <a:xfrm flipH="1" flipV="1">
              <a:off x="1871" y="1960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6" name="Line 73"/>
            <p:cNvSpPr>
              <a:spLocks noChangeAspect="1" noChangeShapeType="1"/>
            </p:cNvSpPr>
            <p:nvPr/>
          </p:nvSpPr>
          <p:spPr bwMode="auto">
            <a:xfrm flipH="1" flipV="1">
              <a:off x="1858" y="1953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7" name="Line 74"/>
            <p:cNvSpPr>
              <a:spLocks noChangeAspect="1" noChangeShapeType="1"/>
            </p:cNvSpPr>
            <p:nvPr/>
          </p:nvSpPr>
          <p:spPr bwMode="auto">
            <a:xfrm flipH="1" flipV="1">
              <a:off x="1852" y="195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8" name="Line 75"/>
            <p:cNvSpPr>
              <a:spLocks noChangeAspect="1" noChangeShapeType="1"/>
            </p:cNvSpPr>
            <p:nvPr/>
          </p:nvSpPr>
          <p:spPr bwMode="auto">
            <a:xfrm flipH="1" flipV="1">
              <a:off x="1846" y="194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9" name="Line 76"/>
            <p:cNvSpPr>
              <a:spLocks noChangeAspect="1" noChangeShapeType="1"/>
            </p:cNvSpPr>
            <p:nvPr/>
          </p:nvSpPr>
          <p:spPr bwMode="auto">
            <a:xfrm flipH="1" flipV="1">
              <a:off x="1840" y="194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0" name="Line 77"/>
            <p:cNvSpPr>
              <a:spLocks noChangeAspect="1" noChangeShapeType="1"/>
            </p:cNvSpPr>
            <p:nvPr/>
          </p:nvSpPr>
          <p:spPr bwMode="auto">
            <a:xfrm flipH="1" flipV="1">
              <a:off x="1834" y="1942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1" name="Line 78"/>
            <p:cNvSpPr>
              <a:spLocks noChangeAspect="1" noChangeShapeType="1"/>
            </p:cNvSpPr>
            <p:nvPr/>
          </p:nvSpPr>
          <p:spPr bwMode="auto">
            <a:xfrm flipH="1" flipV="1">
              <a:off x="1829" y="1940"/>
              <a:ext cx="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2" name="Line 79"/>
            <p:cNvSpPr>
              <a:spLocks noChangeAspect="1" noChangeShapeType="1"/>
            </p:cNvSpPr>
            <p:nvPr/>
          </p:nvSpPr>
          <p:spPr bwMode="auto">
            <a:xfrm flipH="1" flipV="1">
              <a:off x="1815" y="1935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3" name="Line 80"/>
            <p:cNvSpPr>
              <a:spLocks noChangeAspect="1" noChangeShapeType="1"/>
            </p:cNvSpPr>
            <p:nvPr/>
          </p:nvSpPr>
          <p:spPr bwMode="auto">
            <a:xfrm flipH="1" flipV="1">
              <a:off x="1809" y="193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4" name="Line 81"/>
            <p:cNvSpPr>
              <a:spLocks noChangeAspect="1" noChangeShapeType="1"/>
            </p:cNvSpPr>
            <p:nvPr/>
          </p:nvSpPr>
          <p:spPr bwMode="auto">
            <a:xfrm flipH="1" flipV="1">
              <a:off x="1803" y="193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5" name="Line 82"/>
            <p:cNvSpPr>
              <a:spLocks noChangeAspect="1" noChangeShapeType="1"/>
            </p:cNvSpPr>
            <p:nvPr/>
          </p:nvSpPr>
          <p:spPr bwMode="auto">
            <a:xfrm flipH="1" flipV="1">
              <a:off x="1797" y="1929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6" name="Line 83"/>
            <p:cNvSpPr>
              <a:spLocks noChangeAspect="1" noChangeShapeType="1"/>
            </p:cNvSpPr>
            <p:nvPr/>
          </p:nvSpPr>
          <p:spPr bwMode="auto">
            <a:xfrm flipH="1" flipV="1">
              <a:off x="1790" y="1927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7" name="Line 84"/>
            <p:cNvSpPr>
              <a:spLocks noChangeAspect="1" noChangeShapeType="1"/>
            </p:cNvSpPr>
            <p:nvPr/>
          </p:nvSpPr>
          <p:spPr bwMode="auto">
            <a:xfrm flipH="1" flipV="1">
              <a:off x="1786" y="1925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8" name="Line 85"/>
            <p:cNvSpPr>
              <a:spLocks noChangeAspect="1" noChangeShapeType="1"/>
            </p:cNvSpPr>
            <p:nvPr/>
          </p:nvSpPr>
          <p:spPr bwMode="auto">
            <a:xfrm flipH="1" flipV="1">
              <a:off x="1771" y="192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29" name="Line 86"/>
            <p:cNvSpPr>
              <a:spLocks noChangeAspect="1" noChangeShapeType="1"/>
            </p:cNvSpPr>
            <p:nvPr/>
          </p:nvSpPr>
          <p:spPr bwMode="auto">
            <a:xfrm flipH="1" flipV="1">
              <a:off x="1764" y="1920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0" name="Line 87"/>
            <p:cNvSpPr>
              <a:spLocks noChangeAspect="1" noChangeShapeType="1"/>
            </p:cNvSpPr>
            <p:nvPr/>
          </p:nvSpPr>
          <p:spPr bwMode="auto">
            <a:xfrm flipH="1" flipV="1">
              <a:off x="1758" y="1919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1" name="Line 88"/>
            <p:cNvSpPr>
              <a:spLocks noChangeAspect="1" noChangeShapeType="1"/>
            </p:cNvSpPr>
            <p:nvPr/>
          </p:nvSpPr>
          <p:spPr bwMode="auto">
            <a:xfrm flipH="1" flipV="1">
              <a:off x="1751" y="1918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2" name="Line 89"/>
            <p:cNvSpPr>
              <a:spLocks noChangeAspect="1" noChangeShapeType="1"/>
            </p:cNvSpPr>
            <p:nvPr/>
          </p:nvSpPr>
          <p:spPr bwMode="auto">
            <a:xfrm flipH="1" flipV="1">
              <a:off x="1745" y="1917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3" name="Line 90"/>
            <p:cNvSpPr>
              <a:spLocks noChangeAspect="1" noChangeShapeType="1"/>
            </p:cNvSpPr>
            <p:nvPr/>
          </p:nvSpPr>
          <p:spPr bwMode="auto">
            <a:xfrm flipH="1" flipV="1">
              <a:off x="1741" y="1916"/>
              <a:ext cx="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4" name="Line 91"/>
            <p:cNvSpPr>
              <a:spLocks noChangeAspect="1" noChangeShapeType="1"/>
            </p:cNvSpPr>
            <p:nvPr/>
          </p:nvSpPr>
          <p:spPr bwMode="auto">
            <a:xfrm flipH="1" flipV="1">
              <a:off x="1725" y="1914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5" name="Line 92"/>
            <p:cNvSpPr>
              <a:spLocks noChangeAspect="1" noChangeShapeType="1"/>
            </p:cNvSpPr>
            <p:nvPr/>
          </p:nvSpPr>
          <p:spPr bwMode="auto">
            <a:xfrm flipH="1" flipV="1">
              <a:off x="1718" y="191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6" name="Line 93"/>
            <p:cNvSpPr>
              <a:spLocks noChangeAspect="1" noChangeShapeType="1"/>
            </p:cNvSpPr>
            <p:nvPr/>
          </p:nvSpPr>
          <p:spPr bwMode="auto">
            <a:xfrm flipH="1" flipV="1">
              <a:off x="1712" y="1913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7" name="Line 94"/>
            <p:cNvSpPr>
              <a:spLocks noChangeAspect="1" noChangeShapeType="1"/>
            </p:cNvSpPr>
            <p:nvPr/>
          </p:nvSpPr>
          <p:spPr bwMode="auto">
            <a:xfrm flipH="1" flipV="1">
              <a:off x="1705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8" name="Line 95"/>
            <p:cNvSpPr>
              <a:spLocks noChangeAspect="1" noChangeShapeType="1"/>
            </p:cNvSpPr>
            <p:nvPr/>
          </p:nvSpPr>
          <p:spPr bwMode="auto">
            <a:xfrm flipH="1" flipV="1">
              <a:off x="1698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39" name="Line 96"/>
            <p:cNvSpPr>
              <a:spLocks noChangeAspect="1" noChangeShapeType="1"/>
            </p:cNvSpPr>
            <p:nvPr/>
          </p:nvSpPr>
          <p:spPr bwMode="auto">
            <a:xfrm flipH="1" flipV="1">
              <a:off x="1695" y="1912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0" name="Line 97"/>
            <p:cNvSpPr>
              <a:spLocks noChangeAspect="1" noChangeShapeType="1"/>
            </p:cNvSpPr>
            <p:nvPr/>
          </p:nvSpPr>
          <p:spPr bwMode="auto">
            <a:xfrm flipH="1">
              <a:off x="1685" y="191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1" name="Line 98"/>
            <p:cNvSpPr>
              <a:spLocks noChangeAspect="1" noChangeShapeType="1"/>
            </p:cNvSpPr>
            <p:nvPr/>
          </p:nvSpPr>
          <p:spPr bwMode="auto">
            <a:xfrm flipH="1">
              <a:off x="1679" y="191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2" name="Line 99"/>
            <p:cNvSpPr>
              <a:spLocks noChangeAspect="1" noChangeShapeType="1"/>
            </p:cNvSpPr>
            <p:nvPr/>
          </p:nvSpPr>
          <p:spPr bwMode="auto">
            <a:xfrm flipH="1">
              <a:off x="1672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3" name="Line 100"/>
            <p:cNvSpPr>
              <a:spLocks noChangeAspect="1" noChangeShapeType="1"/>
            </p:cNvSpPr>
            <p:nvPr/>
          </p:nvSpPr>
          <p:spPr bwMode="auto">
            <a:xfrm flipH="1">
              <a:off x="1665" y="191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4" name="Line 101"/>
            <p:cNvSpPr>
              <a:spLocks noChangeAspect="1" noChangeShapeType="1"/>
            </p:cNvSpPr>
            <p:nvPr/>
          </p:nvSpPr>
          <p:spPr bwMode="auto">
            <a:xfrm flipH="1">
              <a:off x="1659" y="191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5" name="Line 102"/>
            <p:cNvSpPr>
              <a:spLocks noChangeAspect="1" noChangeShapeType="1"/>
            </p:cNvSpPr>
            <p:nvPr/>
          </p:nvSpPr>
          <p:spPr bwMode="auto">
            <a:xfrm flipH="1">
              <a:off x="1652" y="191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6" name="Line 103"/>
            <p:cNvSpPr>
              <a:spLocks noChangeAspect="1" noChangeShapeType="1"/>
            </p:cNvSpPr>
            <p:nvPr/>
          </p:nvSpPr>
          <p:spPr bwMode="auto">
            <a:xfrm flipH="1">
              <a:off x="1649" y="1913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7" name="Line 104"/>
            <p:cNvSpPr>
              <a:spLocks noChangeAspect="1" noChangeShapeType="1"/>
            </p:cNvSpPr>
            <p:nvPr/>
          </p:nvSpPr>
          <p:spPr bwMode="auto">
            <a:xfrm flipH="1">
              <a:off x="1639" y="191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8" name="Line 105"/>
            <p:cNvSpPr>
              <a:spLocks noChangeAspect="1" noChangeShapeType="1"/>
            </p:cNvSpPr>
            <p:nvPr/>
          </p:nvSpPr>
          <p:spPr bwMode="auto">
            <a:xfrm flipH="1">
              <a:off x="1632" y="1915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49" name="Line 106"/>
            <p:cNvSpPr>
              <a:spLocks noChangeAspect="1" noChangeShapeType="1"/>
            </p:cNvSpPr>
            <p:nvPr/>
          </p:nvSpPr>
          <p:spPr bwMode="auto">
            <a:xfrm flipH="1">
              <a:off x="1626" y="1916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0" name="Line 107"/>
            <p:cNvSpPr>
              <a:spLocks noChangeAspect="1" noChangeShapeType="1"/>
            </p:cNvSpPr>
            <p:nvPr/>
          </p:nvSpPr>
          <p:spPr bwMode="auto">
            <a:xfrm flipH="1">
              <a:off x="1619" y="1917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1" name="Line 108"/>
            <p:cNvSpPr>
              <a:spLocks noChangeAspect="1" noChangeShapeType="1"/>
            </p:cNvSpPr>
            <p:nvPr/>
          </p:nvSpPr>
          <p:spPr bwMode="auto">
            <a:xfrm flipH="1">
              <a:off x="1612" y="1918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2" name="Line 109"/>
            <p:cNvSpPr>
              <a:spLocks noChangeAspect="1" noChangeShapeType="1"/>
            </p:cNvSpPr>
            <p:nvPr/>
          </p:nvSpPr>
          <p:spPr bwMode="auto">
            <a:xfrm flipH="1">
              <a:off x="1606" y="1919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3" name="Line 110"/>
            <p:cNvSpPr>
              <a:spLocks noChangeAspect="1" noChangeShapeType="1"/>
            </p:cNvSpPr>
            <p:nvPr/>
          </p:nvSpPr>
          <p:spPr bwMode="auto">
            <a:xfrm flipH="1">
              <a:off x="1604" y="1920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4" name="Line 111"/>
            <p:cNvSpPr>
              <a:spLocks noChangeAspect="1" noChangeShapeType="1"/>
            </p:cNvSpPr>
            <p:nvPr/>
          </p:nvSpPr>
          <p:spPr bwMode="auto">
            <a:xfrm flipH="1">
              <a:off x="1593" y="1923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5" name="Line 112"/>
            <p:cNvSpPr>
              <a:spLocks noChangeAspect="1" noChangeShapeType="1"/>
            </p:cNvSpPr>
            <p:nvPr/>
          </p:nvSpPr>
          <p:spPr bwMode="auto">
            <a:xfrm flipH="1">
              <a:off x="1587" y="192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6" name="Line 113"/>
            <p:cNvSpPr>
              <a:spLocks noChangeAspect="1" noChangeShapeType="1"/>
            </p:cNvSpPr>
            <p:nvPr/>
          </p:nvSpPr>
          <p:spPr bwMode="auto">
            <a:xfrm flipH="1">
              <a:off x="1580" y="1925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7" name="Line 114"/>
            <p:cNvSpPr>
              <a:spLocks noChangeAspect="1" noChangeShapeType="1"/>
            </p:cNvSpPr>
            <p:nvPr/>
          </p:nvSpPr>
          <p:spPr bwMode="auto">
            <a:xfrm flipH="1">
              <a:off x="1574" y="1927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8" name="Line 115"/>
            <p:cNvSpPr>
              <a:spLocks noChangeAspect="1" noChangeShapeType="1"/>
            </p:cNvSpPr>
            <p:nvPr/>
          </p:nvSpPr>
          <p:spPr bwMode="auto">
            <a:xfrm flipH="1">
              <a:off x="1567" y="1929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59" name="Line 116"/>
            <p:cNvSpPr>
              <a:spLocks noChangeAspect="1" noChangeShapeType="1"/>
            </p:cNvSpPr>
            <p:nvPr/>
          </p:nvSpPr>
          <p:spPr bwMode="auto">
            <a:xfrm flipH="1">
              <a:off x="1561" y="193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0" name="Line 117"/>
            <p:cNvSpPr>
              <a:spLocks noChangeAspect="1" noChangeShapeType="1"/>
            </p:cNvSpPr>
            <p:nvPr/>
          </p:nvSpPr>
          <p:spPr bwMode="auto">
            <a:xfrm flipH="1">
              <a:off x="1559" y="1933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1" name="Line 118"/>
            <p:cNvSpPr>
              <a:spLocks noChangeAspect="1" noChangeShapeType="1"/>
            </p:cNvSpPr>
            <p:nvPr/>
          </p:nvSpPr>
          <p:spPr bwMode="auto">
            <a:xfrm flipH="1">
              <a:off x="1549" y="1936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2" name="Line 119"/>
            <p:cNvSpPr>
              <a:spLocks noChangeAspect="1" noChangeShapeType="1"/>
            </p:cNvSpPr>
            <p:nvPr/>
          </p:nvSpPr>
          <p:spPr bwMode="auto">
            <a:xfrm flipH="1">
              <a:off x="1542" y="1937"/>
              <a:ext cx="7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3" name="Line 120"/>
            <p:cNvSpPr>
              <a:spLocks noChangeAspect="1" noChangeShapeType="1"/>
            </p:cNvSpPr>
            <p:nvPr/>
          </p:nvSpPr>
          <p:spPr bwMode="auto">
            <a:xfrm flipH="1">
              <a:off x="1536" y="1940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4" name="Line 121"/>
            <p:cNvSpPr>
              <a:spLocks noChangeAspect="1" noChangeShapeType="1"/>
            </p:cNvSpPr>
            <p:nvPr/>
          </p:nvSpPr>
          <p:spPr bwMode="auto">
            <a:xfrm flipH="1">
              <a:off x="1530" y="1942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5" name="Line 122"/>
            <p:cNvSpPr>
              <a:spLocks noChangeAspect="1" noChangeShapeType="1"/>
            </p:cNvSpPr>
            <p:nvPr/>
          </p:nvSpPr>
          <p:spPr bwMode="auto">
            <a:xfrm flipH="1">
              <a:off x="1524" y="194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6" name="Line 123"/>
            <p:cNvSpPr>
              <a:spLocks noChangeAspect="1" noChangeShapeType="1"/>
            </p:cNvSpPr>
            <p:nvPr/>
          </p:nvSpPr>
          <p:spPr bwMode="auto">
            <a:xfrm flipH="1">
              <a:off x="1518" y="194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7" name="Line 124"/>
            <p:cNvSpPr>
              <a:spLocks noChangeAspect="1" noChangeShapeType="1"/>
            </p:cNvSpPr>
            <p:nvPr/>
          </p:nvSpPr>
          <p:spPr bwMode="auto">
            <a:xfrm flipH="1">
              <a:off x="1517" y="195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8" name="Line 125"/>
            <p:cNvSpPr>
              <a:spLocks noChangeAspect="1" noChangeShapeType="1"/>
            </p:cNvSpPr>
            <p:nvPr/>
          </p:nvSpPr>
          <p:spPr bwMode="auto">
            <a:xfrm flipH="1">
              <a:off x="1506" y="1955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69" name="Line 126"/>
            <p:cNvSpPr>
              <a:spLocks noChangeAspect="1" noChangeShapeType="1"/>
            </p:cNvSpPr>
            <p:nvPr/>
          </p:nvSpPr>
          <p:spPr bwMode="auto">
            <a:xfrm flipH="1">
              <a:off x="1501" y="1956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0" name="Line 127"/>
            <p:cNvSpPr>
              <a:spLocks noChangeAspect="1" noChangeShapeType="1"/>
            </p:cNvSpPr>
            <p:nvPr/>
          </p:nvSpPr>
          <p:spPr bwMode="auto">
            <a:xfrm flipH="1">
              <a:off x="1495" y="1960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1" name="Line 128"/>
            <p:cNvSpPr>
              <a:spLocks noChangeAspect="1" noChangeShapeType="1"/>
            </p:cNvSpPr>
            <p:nvPr/>
          </p:nvSpPr>
          <p:spPr bwMode="auto">
            <a:xfrm flipH="1">
              <a:off x="1489" y="1963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2" name="Line 129"/>
            <p:cNvSpPr>
              <a:spLocks noChangeAspect="1" noChangeShapeType="1"/>
            </p:cNvSpPr>
            <p:nvPr/>
          </p:nvSpPr>
          <p:spPr bwMode="auto">
            <a:xfrm flipH="1">
              <a:off x="1483" y="1966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3" name="Line 130"/>
            <p:cNvSpPr>
              <a:spLocks noChangeAspect="1" noChangeShapeType="1"/>
            </p:cNvSpPr>
            <p:nvPr/>
          </p:nvSpPr>
          <p:spPr bwMode="auto">
            <a:xfrm flipH="1">
              <a:off x="1478" y="1970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4" name="Line 131"/>
            <p:cNvSpPr>
              <a:spLocks noChangeAspect="1" noChangeShapeType="1"/>
            </p:cNvSpPr>
            <p:nvPr/>
          </p:nvSpPr>
          <p:spPr bwMode="auto">
            <a:xfrm flipH="1">
              <a:off x="1477" y="1973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5" name="Line 132"/>
            <p:cNvSpPr>
              <a:spLocks noChangeAspect="1" noChangeShapeType="1"/>
            </p:cNvSpPr>
            <p:nvPr/>
          </p:nvSpPr>
          <p:spPr bwMode="auto">
            <a:xfrm flipH="1">
              <a:off x="1467" y="1979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6" name="Line 133"/>
            <p:cNvSpPr>
              <a:spLocks noChangeAspect="1" noChangeShapeType="1"/>
            </p:cNvSpPr>
            <p:nvPr/>
          </p:nvSpPr>
          <p:spPr bwMode="auto">
            <a:xfrm flipH="1">
              <a:off x="1461" y="1981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7" name="Line 134"/>
            <p:cNvSpPr>
              <a:spLocks noChangeAspect="1" noChangeShapeType="1"/>
            </p:cNvSpPr>
            <p:nvPr/>
          </p:nvSpPr>
          <p:spPr bwMode="auto">
            <a:xfrm flipH="1">
              <a:off x="1456" y="1985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8" name="Line 135"/>
            <p:cNvSpPr>
              <a:spLocks noChangeAspect="1" noChangeShapeType="1"/>
            </p:cNvSpPr>
            <p:nvPr/>
          </p:nvSpPr>
          <p:spPr bwMode="auto">
            <a:xfrm flipH="1">
              <a:off x="1451" y="198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79" name="Line 136"/>
            <p:cNvSpPr>
              <a:spLocks noChangeAspect="1" noChangeShapeType="1"/>
            </p:cNvSpPr>
            <p:nvPr/>
          </p:nvSpPr>
          <p:spPr bwMode="auto">
            <a:xfrm flipH="1">
              <a:off x="1445" y="1993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0" name="Line 137"/>
            <p:cNvSpPr>
              <a:spLocks noChangeAspect="1" noChangeShapeType="1"/>
            </p:cNvSpPr>
            <p:nvPr/>
          </p:nvSpPr>
          <p:spPr bwMode="auto">
            <a:xfrm flipH="1">
              <a:off x="1440" y="199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1" name="Line 138"/>
            <p:cNvSpPr>
              <a:spLocks noChangeAspect="1" noChangeShapeType="1"/>
            </p:cNvSpPr>
            <p:nvPr/>
          </p:nvSpPr>
          <p:spPr bwMode="auto">
            <a:xfrm flipH="1">
              <a:off x="1440" y="200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2" name="Line 139"/>
            <p:cNvSpPr>
              <a:spLocks noChangeAspect="1" noChangeShapeType="1"/>
            </p:cNvSpPr>
            <p:nvPr/>
          </p:nvSpPr>
          <p:spPr bwMode="auto">
            <a:xfrm flipH="1">
              <a:off x="1430" y="2007"/>
              <a:ext cx="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3" name="Line 140"/>
            <p:cNvSpPr>
              <a:spLocks noChangeAspect="1" noChangeShapeType="1"/>
            </p:cNvSpPr>
            <p:nvPr/>
          </p:nvSpPr>
          <p:spPr bwMode="auto">
            <a:xfrm flipH="1">
              <a:off x="1425" y="2010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4" name="Line 141"/>
            <p:cNvSpPr>
              <a:spLocks noChangeAspect="1" noChangeShapeType="1"/>
            </p:cNvSpPr>
            <p:nvPr/>
          </p:nvSpPr>
          <p:spPr bwMode="auto">
            <a:xfrm flipH="1">
              <a:off x="1421" y="2014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5" name="Line 142"/>
            <p:cNvSpPr>
              <a:spLocks noChangeAspect="1" noChangeShapeType="1"/>
            </p:cNvSpPr>
            <p:nvPr/>
          </p:nvSpPr>
          <p:spPr bwMode="auto">
            <a:xfrm flipH="1">
              <a:off x="1416" y="201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6" name="Line 143"/>
            <p:cNvSpPr>
              <a:spLocks noChangeAspect="1" noChangeShapeType="1"/>
            </p:cNvSpPr>
            <p:nvPr/>
          </p:nvSpPr>
          <p:spPr bwMode="auto">
            <a:xfrm flipH="1">
              <a:off x="1411" y="2023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7" name="Line 144"/>
            <p:cNvSpPr>
              <a:spLocks noChangeAspect="1" noChangeShapeType="1"/>
            </p:cNvSpPr>
            <p:nvPr/>
          </p:nvSpPr>
          <p:spPr bwMode="auto">
            <a:xfrm flipH="1">
              <a:off x="1407" y="2028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8" name="Line 145"/>
            <p:cNvSpPr>
              <a:spLocks noChangeAspect="1" noChangeShapeType="1"/>
            </p:cNvSpPr>
            <p:nvPr/>
          </p:nvSpPr>
          <p:spPr bwMode="auto">
            <a:xfrm flipH="1">
              <a:off x="1398" y="2040"/>
              <a:ext cx="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89" name="Line 146"/>
            <p:cNvSpPr>
              <a:spLocks noChangeAspect="1" noChangeShapeType="1"/>
            </p:cNvSpPr>
            <p:nvPr/>
          </p:nvSpPr>
          <p:spPr bwMode="auto">
            <a:xfrm flipH="1">
              <a:off x="1393" y="2043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0" name="Line 147"/>
            <p:cNvSpPr>
              <a:spLocks noChangeAspect="1" noChangeShapeType="1"/>
            </p:cNvSpPr>
            <p:nvPr/>
          </p:nvSpPr>
          <p:spPr bwMode="auto">
            <a:xfrm flipH="1">
              <a:off x="1389" y="2048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1" name="Line 148"/>
            <p:cNvSpPr>
              <a:spLocks noChangeAspect="1" noChangeShapeType="1"/>
            </p:cNvSpPr>
            <p:nvPr/>
          </p:nvSpPr>
          <p:spPr bwMode="auto">
            <a:xfrm flipH="1">
              <a:off x="1385" y="2053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2" name="Line 149"/>
            <p:cNvSpPr>
              <a:spLocks noChangeAspect="1" noChangeShapeType="1"/>
            </p:cNvSpPr>
            <p:nvPr/>
          </p:nvSpPr>
          <p:spPr bwMode="auto">
            <a:xfrm flipH="1">
              <a:off x="1381" y="2058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3" name="Line 150"/>
            <p:cNvSpPr>
              <a:spLocks noChangeAspect="1" noChangeShapeType="1"/>
            </p:cNvSpPr>
            <p:nvPr/>
          </p:nvSpPr>
          <p:spPr bwMode="auto">
            <a:xfrm flipH="1">
              <a:off x="1377" y="2064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4" name="Line 151"/>
            <p:cNvSpPr>
              <a:spLocks noChangeAspect="1" noChangeShapeType="1"/>
            </p:cNvSpPr>
            <p:nvPr/>
          </p:nvSpPr>
          <p:spPr bwMode="auto">
            <a:xfrm flipH="1">
              <a:off x="1369" y="2076"/>
              <a:ext cx="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5" name="Line 152"/>
            <p:cNvSpPr>
              <a:spLocks noChangeAspect="1" noChangeShapeType="1"/>
            </p:cNvSpPr>
            <p:nvPr/>
          </p:nvSpPr>
          <p:spPr bwMode="auto">
            <a:xfrm flipH="1">
              <a:off x="1366" y="2080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6" name="Line 153"/>
            <p:cNvSpPr>
              <a:spLocks noChangeAspect="1" noChangeShapeType="1"/>
            </p:cNvSpPr>
            <p:nvPr/>
          </p:nvSpPr>
          <p:spPr bwMode="auto">
            <a:xfrm flipH="1">
              <a:off x="1362" y="2085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7" name="Line 154"/>
            <p:cNvSpPr>
              <a:spLocks noChangeAspect="1" noChangeShapeType="1"/>
            </p:cNvSpPr>
            <p:nvPr/>
          </p:nvSpPr>
          <p:spPr bwMode="auto">
            <a:xfrm flipH="1">
              <a:off x="1359" y="2091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8" name="Line 155"/>
            <p:cNvSpPr>
              <a:spLocks noChangeAspect="1" noChangeShapeType="1"/>
            </p:cNvSpPr>
            <p:nvPr/>
          </p:nvSpPr>
          <p:spPr bwMode="auto">
            <a:xfrm flipH="1">
              <a:off x="1355" y="209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99" name="Line 156"/>
            <p:cNvSpPr>
              <a:spLocks noChangeAspect="1" noChangeShapeType="1"/>
            </p:cNvSpPr>
            <p:nvPr/>
          </p:nvSpPr>
          <p:spPr bwMode="auto">
            <a:xfrm flipH="1">
              <a:off x="1353" y="2102"/>
              <a:ext cx="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0" name="Line 157"/>
            <p:cNvSpPr>
              <a:spLocks noChangeAspect="1" noChangeShapeType="1"/>
            </p:cNvSpPr>
            <p:nvPr/>
          </p:nvSpPr>
          <p:spPr bwMode="auto">
            <a:xfrm flipH="1">
              <a:off x="1346" y="2115"/>
              <a:ext cx="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1" name="Line 158"/>
            <p:cNvSpPr>
              <a:spLocks noChangeAspect="1" noChangeShapeType="1"/>
            </p:cNvSpPr>
            <p:nvPr/>
          </p:nvSpPr>
          <p:spPr bwMode="auto">
            <a:xfrm flipH="1">
              <a:off x="1343" y="2120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2" name="Line 159"/>
            <p:cNvSpPr>
              <a:spLocks noChangeAspect="1" noChangeShapeType="1"/>
            </p:cNvSpPr>
            <p:nvPr/>
          </p:nvSpPr>
          <p:spPr bwMode="auto">
            <a:xfrm flipH="1">
              <a:off x="1340" y="2126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3" name="Line 160"/>
            <p:cNvSpPr>
              <a:spLocks noChangeAspect="1" noChangeShapeType="1"/>
            </p:cNvSpPr>
            <p:nvPr/>
          </p:nvSpPr>
          <p:spPr bwMode="auto">
            <a:xfrm flipH="1">
              <a:off x="1337" y="213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4" name="Line 161"/>
            <p:cNvSpPr>
              <a:spLocks noChangeAspect="1" noChangeShapeType="1"/>
            </p:cNvSpPr>
            <p:nvPr/>
          </p:nvSpPr>
          <p:spPr bwMode="auto">
            <a:xfrm flipH="1">
              <a:off x="1334" y="213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5" name="Line 162"/>
            <p:cNvSpPr>
              <a:spLocks noChangeAspect="1" noChangeShapeType="1"/>
            </p:cNvSpPr>
            <p:nvPr/>
          </p:nvSpPr>
          <p:spPr bwMode="auto">
            <a:xfrm flipH="1">
              <a:off x="1333" y="2144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6" name="Line 163"/>
            <p:cNvSpPr>
              <a:spLocks noChangeAspect="1" noChangeShapeType="1"/>
            </p:cNvSpPr>
            <p:nvPr/>
          </p:nvSpPr>
          <p:spPr bwMode="auto">
            <a:xfrm flipH="1">
              <a:off x="1327" y="2157"/>
              <a:ext cx="2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7" name="Line 164"/>
            <p:cNvSpPr>
              <a:spLocks noChangeAspect="1" noChangeShapeType="1"/>
            </p:cNvSpPr>
            <p:nvPr/>
          </p:nvSpPr>
          <p:spPr bwMode="auto">
            <a:xfrm flipH="1">
              <a:off x="1325" y="2162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8" name="Line 165"/>
            <p:cNvSpPr>
              <a:spLocks noChangeAspect="1" noChangeShapeType="1"/>
            </p:cNvSpPr>
            <p:nvPr/>
          </p:nvSpPr>
          <p:spPr bwMode="auto">
            <a:xfrm flipH="1">
              <a:off x="1323" y="2169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09" name="Line 166"/>
            <p:cNvSpPr>
              <a:spLocks noChangeAspect="1" noChangeShapeType="1"/>
            </p:cNvSpPr>
            <p:nvPr/>
          </p:nvSpPr>
          <p:spPr bwMode="auto">
            <a:xfrm flipH="1">
              <a:off x="1321" y="2175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0" name="Line 167"/>
            <p:cNvSpPr>
              <a:spLocks noChangeAspect="1" noChangeShapeType="1"/>
            </p:cNvSpPr>
            <p:nvPr/>
          </p:nvSpPr>
          <p:spPr bwMode="auto">
            <a:xfrm flipH="1">
              <a:off x="1319" y="2181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1" name="Line 168"/>
            <p:cNvSpPr>
              <a:spLocks noChangeAspect="1" noChangeShapeType="1"/>
            </p:cNvSpPr>
            <p:nvPr/>
          </p:nvSpPr>
          <p:spPr bwMode="auto">
            <a:xfrm flipH="1">
              <a:off x="1318" y="2188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2" name="Line 169"/>
            <p:cNvSpPr>
              <a:spLocks noChangeAspect="1" noChangeShapeType="1"/>
            </p:cNvSpPr>
            <p:nvPr/>
          </p:nvSpPr>
          <p:spPr bwMode="auto">
            <a:xfrm flipH="1">
              <a:off x="1314" y="2201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3" name="Line 170"/>
            <p:cNvSpPr>
              <a:spLocks noChangeAspect="1" noChangeShapeType="1"/>
            </p:cNvSpPr>
            <p:nvPr/>
          </p:nvSpPr>
          <p:spPr bwMode="auto">
            <a:xfrm flipH="1">
              <a:off x="1313" y="2207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4" name="Line 171"/>
            <p:cNvSpPr>
              <a:spLocks noChangeAspect="1" noChangeShapeType="1"/>
            </p:cNvSpPr>
            <p:nvPr/>
          </p:nvSpPr>
          <p:spPr bwMode="auto">
            <a:xfrm flipH="1">
              <a:off x="1311" y="221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5" name="Line 172"/>
            <p:cNvSpPr>
              <a:spLocks noChangeAspect="1" noChangeShapeType="1"/>
            </p:cNvSpPr>
            <p:nvPr/>
          </p:nvSpPr>
          <p:spPr bwMode="auto">
            <a:xfrm flipH="1">
              <a:off x="1310" y="2220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6" name="Line 173"/>
            <p:cNvSpPr>
              <a:spLocks noChangeAspect="1" noChangeShapeType="1"/>
            </p:cNvSpPr>
            <p:nvPr/>
          </p:nvSpPr>
          <p:spPr bwMode="auto">
            <a:xfrm flipH="1">
              <a:off x="1309" y="2227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7" name="Line 174"/>
            <p:cNvSpPr>
              <a:spLocks noChangeAspect="1" noChangeShapeType="1"/>
            </p:cNvSpPr>
            <p:nvPr/>
          </p:nvSpPr>
          <p:spPr bwMode="auto">
            <a:xfrm flipH="1">
              <a:off x="1308" y="2233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8" name="Line 175"/>
            <p:cNvSpPr>
              <a:spLocks noChangeAspect="1" noChangeShapeType="1"/>
            </p:cNvSpPr>
            <p:nvPr/>
          </p:nvSpPr>
          <p:spPr bwMode="auto">
            <a:xfrm flipH="1">
              <a:off x="1307" y="2246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19" name="Line 176"/>
            <p:cNvSpPr>
              <a:spLocks noChangeAspect="1" noChangeShapeType="1"/>
            </p:cNvSpPr>
            <p:nvPr/>
          </p:nvSpPr>
          <p:spPr bwMode="auto">
            <a:xfrm flipH="1">
              <a:off x="1306" y="224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0" name="Line 177"/>
            <p:cNvSpPr>
              <a:spLocks noChangeAspect="1" noChangeShapeType="1"/>
            </p:cNvSpPr>
            <p:nvPr/>
          </p:nvSpPr>
          <p:spPr bwMode="auto">
            <a:xfrm flipH="1">
              <a:off x="1306" y="225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1" name="Line 178"/>
            <p:cNvSpPr>
              <a:spLocks noChangeAspect="1" noChangeShapeType="1"/>
            </p:cNvSpPr>
            <p:nvPr/>
          </p:nvSpPr>
          <p:spPr bwMode="auto">
            <a:xfrm flipH="1">
              <a:off x="1305" y="225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2" name="Line 179"/>
            <p:cNvSpPr>
              <a:spLocks noChangeAspect="1" noChangeShapeType="1"/>
            </p:cNvSpPr>
            <p:nvPr/>
          </p:nvSpPr>
          <p:spPr bwMode="auto">
            <a:xfrm flipH="1">
              <a:off x="1305" y="226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3" name="Line 180"/>
            <p:cNvSpPr>
              <a:spLocks noChangeAspect="1" noChangeShapeType="1"/>
            </p:cNvSpPr>
            <p:nvPr/>
          </p:nvSpPr>
          <p:spPr bwMode="auto">
            <a:xfrm flipH="1">
              <a:off x="1305" y="227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4" name="Line 181"/>
            <p:cNvSpPr>
              <a:spLocks noChangeAspect="1" noChangeShapeType="1"/>
            </p:cNvSpPr>
            <p:nvPr/>
          </p:nvSpPr>
          <p:spPr bwMode="auto">
            <a:xfrm flipH="1">
              <a:off x="1304" y="2279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5" name="Line 182"/>
            <p:cNvSpPr>
              <a:spLocks noChangeAspect="1" noChangeShapeType="1"/>
            </p:cNvSpPr>
            <p:nvPr/>
          </p:nvSpPr>
          <p:spPr bwMode="auto">
            <a:xfrm>
              <a:off x="1304" y="229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6" name="Line 183"/>
            <p:cNvSpPr>
              <a:spLocks noChangeAspect="1" noChangeShapeType="1"/>
            </p:cNvSpPr>
            <p:nvPr/>
          </p:nvSpPr>
          <p:spPr bwMode="auto">
            <a:xfrm>
              <a:off x="1304" y="229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7" name="Line 184"/>
            <p:cNvSpPr>
              <a:spLocks noChangeAspect="1" noChangeShapeType="1"/>
            </p:cNvSpPr>
            <p:nvPr/>
          </p:nvSpPr>
          <p:spPr bwMode="auto">
            <a:xfrm>
              <a:off x="1304" y="229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8" name="Line 185"/>
            <p:cNvSpPr>
              <a:spLocks noChangeAspect="1" noChangeShapeType="1"/>
            </p:cNvSpPr>
            <p:nvPr/>
          </p:nvSpPr>
          <p:spPr bwMode="auto">
            <a:xfrm>
              <a:off x="1305" y="230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29" name="Line 186"/>
            <p:cNvSpPr>
              <a:spLocks noChangeAspect="1" noChangeShapeType="1"/>
            </p:cNvSpPr>
            <p:nvPr/>
          </p:nvSpPr>
          <p:spPr bwMode="auto">
            <a:xfrm>
              <a:off x="1305" y="231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0" name="Line 187"/>
            <p:cNvSpPr>
              <a:spLocks noChangeAspect="1" noChangeShapeType="1"/>
            </p:cNvSpPr>
            <p:nvPr/>
          </p:nvSpPr>
          <p:spPr bwMode="auto">
            <a:xfrm>
              <a:off x="1305" y="231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1" name="Line 188"/>
            <p:cNvSpPr>
              <a:spLocks noChangeAspect="1" noChangeShapeType="1"/>
            </p:cNvSpPr>
            <p:nvPr/>
          </p:nvSpPr>
          <p:spPr bwMode="auto">
            <a:xfrm>
              <a:off x="1306" y="2326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2" name="Line 189"/>
            <p:cNvSpPr>
              <a:spLocks noChangeAspect="1" noChangeShapeType="1"/>
            </p:cNvSpPr>
            <p:nvPr/>
          </p:nvSpPr>
          <p:spPr bwMode="auto">
            <a:xfrm>
              <a:off x="1307" y="2338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3" name="Line 190"/>
            <p:cNvSpPr>
              <a:spLocks noChangeAspect="1" noChangeShapeType="1"/>
            </p:cNvSpPr>
            <p:nvPr/>
          </p:nvSpPr>
          <p:spPr bwMode="auto">
            <a:xfrm>
              <a:off x="1307" y="233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4" name="Line 191"/>
            <p:cNvSpPr>
              <a:spLocks noChangeAspect="1" noChangeShapeType="1"/>
            </p:cNvSpPr>
            <p:nvPr/>
          </p:nvSpPr>
          <p:spPr bwMode="auto">
            <a:xfrm>
              <a:off x="1308" y="2346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5" name="Line 192"/>
            <p:cNvSpPr>
              <a:spLocks noChangeAspect="1" noChangeShapeType="1"/>
            </p:cNvSpPr>
            <p:nvPr/>
          </p:nvSpPr>
          <p:spPr bwMode="auto">
            <a:xfrm>
              <a:off x="1309" y="2352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6" name="Line 193"/>
            <p:cNvSpPr>
              <a:spLocks noChangeAspect="1" noChangeShapeType="1"/>
            </p:cNvSpPr>
            <p:nvPr/>
          </p:nvSpPr>
          <p:spPr bwMode="auto">
            <a:xfrm>
              <a:off x="1310" y="2359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7" name="Line 194"/>
            <p:cNvSpPr>
              <a:spLocks noChangeAspect="1" noChangeShapeType="1"/>
            </p:cNvSpPr>
            <p:nvPr/>
          </p:nvSpPr>
          <p:spPr bwMode="auto">
            <a:xfrm>
              <a:off x="1311" y="2365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8" name="Line 195"/>
            <p:cNvSpPr>
              <a:spLocks noChangeAspect="1" noChangeShapeType="1"/>
            </p:cNvSpPr>
            <p:nvPr/>
          </p:nvSpPr>
          <p:spPr bwMode="auto">
            <a:xfrm>
              <a:off x="1313" y="2372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39" name="Line 196"/>
            <p:cNvSpPr>
              <a:spLocks noChangeAspect="1" noChangeShapeType="1"/>
            </p:cNvSpPr>
            <p:nvPr/>
          </p:nvSpPr>
          <p:spPr bwMode="auto">
            <a:xfrm>
              <a:off x="1315" y="2383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0" name="Line 197"/>
            <p:cNvSpPr>
              <a:spLocks noChangeAspect="1" noChangeShapeType="1"/>
            </p:cNvSpPr>
            <p:nvPr/>
          </p:nvSpPr>
          <p:spPr bwMode="auto">
            <a:xfrm>
              <a:off x="1316" y="2385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1" name="Line 198"/>
            <p:cNvSpPr>
              <a:spLocks noChangeAspect="1" noChangeShapeType="1"/>
            </p:cNvSpPr>
            <p:nvPr/>
          </p:nvSpPr>
          <p:spPr bwMode="auto">
            <a:xfrm>
              <a:off x="1317" y="2391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2" name="Line 199"/>
            <p:cNvSpPr>
              <a:spLocks noChangeAspect="1" noChangeShapeType="1"/>
            </p:cNvSpPr>
            <p:nvPr/>
          </p:nvSpPr>
          <p:spPr bwMode="auto">
            <a:xfrm>
              <a:off x="1319" y="2398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3" name="Line 200"/>
            <p:cNvSpPr>
              <a:spLocks noChangeAspect="1" noChangeShapeType="1"/>
            </p:cNvSpPr>
            <p:nvPr/>
          </p:nvSpPr>
          <p:spPr bwMode="auto">
            <a:xfrm>
              <a:off x="1321" y="240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4" name="Line 201"/>
            <p:cNvSpPr>
              <a:spLocks noChangeAspect="1" noChangeShapeType="1"/>
            </p:cNvSpPr>
            <p:nvPr/>
          </p:nvSpPr>
          <p:spPr bwMode="auto">
            <a:xfrm>
              <a:off x="1323" y="2410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5" name="Line 202"/>
            <p:cNvSpPr>
              <a:spLocks noChangeAspect="1" noChangeShapeType="1"/>
            </p:cNvSpPr>
            <p:nvPr/>
          </p:nvSpPr>
          <p:spPr bwMode="auto">
            <a:xfrm>
              <a:off x="1325" y="2417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6" name="Line 203"/>
            <p:cNvSpPr>
              <a:spLocks noChangeAspect="1" noChangeShapeType="1"/>
            </p:cNvSpPr>
            <p:nvPr/>
          </p:nvSpPr>
          <p:spPr bwMode="auto">
            <a:xfrm>
              <a:off x="1329" y="2427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7" name="Line 204"/>
            <p:cNvSpPr>
              <a:spLocks noChangeAspect="1" noChangeShapeType="1"/>
            </p:cNvSpPr>
            <p:nvPr/>
          </p:nvSpPr>
          <p:spPr bwMode="auto">
            <a:xfrm>
              <a:off x="1330" y="2429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8" name="Line 205"/>
            <p:cNvSpPr>
              <a:spLocks noChangeAspect="1" noChangeShapeType="1"/>
            </p:cNvSpPr>
            <p:nvPr/>
          </p:nvSpPr>
          <p:spPr bwMode="auto">
            <a:xfrm>
              <a:off x="1332" y="2435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49" name="Line 206"/>
            <p:cNvSpPr>
              <a:spLocks noChangeAspect="1" noChangeShapeType="1"/>
            </p:cNvSpPr>
            <p:nvPr/>
          </p:nvSpPr>
          <p:spPr bwMode="auto">
            <a:xfrm>
              <a:off x="1334" y="244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0" name="Line 207"/>
            <p:cNvSpPr>
              <a:spLocks noChangeAspect="1" noChangeShapeType="1"/>
            </p:cNvSpPr>
            <p:nvPr/>
          </p:nvSpPr>
          <p:spPr bwMode="auto">
            <a:xfrm>
              <a:off x="1337" y="244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1" name="Line 208"/>
            <p:cNvSpPr>
              <a:spLocks noChangeAspect="1" noChangeShapeType="1"/>
            </p:cNvSpPr>
            <p:nvPr/>
          </p:nvSpPr>
          <p:spPr bwMode="auto">
            <a:xfrm>
              <a:off x="1340" y="2454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2" name="Line 209"/>
            <p:cNvSpPr>
              <a:spLocks noChangeAspect="1" noChangeShapeType="1"/>
            </p:cNvSpPr>
            <p:nvPr/>
          </p:nvSpPr>
          <p:spPr bwMode="auto">
            <a:xfrm>
              <a:off x="1343" y="2460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3" name="Line 210"/>
            <p:cNvSpPr>
              <a:spLocks noChangeAspect="1" noChangeShapeType="1"/>
            </p:cNvSpPr>
            <p:nvPr/>
          </p:nvSpPr>
          <p:spPr bwMode="auto">
            <a:xfrm>
              <a:off x="1347" y="2469"/>
              <a:ext cx="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4" name="Line 211"/>
            <p:cNvSpPr>
              <a:spLocks noChangeAspect="1" noChangeShapeType="1"/>
            </p:cNvSpPr>
            <p:nvPr/>
          </p:nvSpPr>
          <p:spPr bwMode="auto">
            <a:xfrm>
              <a:off x="1349" y="2471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5" name="Line 212"/>
            <p:cNvSpPr>
              <a:spLocks noChangeAspect="1" noChangeShapeType="1"/>
            </p:cNvSpPr>
            <p:nvPr/>
          </p:nvSpPr>
          <p:spPr bwMode="auto">
            <a:xfrm>
              <a:off x="1352" y="2477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6" name="Line 213"/>
            <p:cNvSpPr>
              <a:spLocks noChangeAspect="1" noChangeShapeType="1"/>
            </p:cNvSpPr>
            <p:nvPr/>
          </p:nvSpPr>
          <p:spPr bwMode="auto">
            <a:xfrm>
              <a:off x="1355" y="2483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7" name="Line 214"/>
            <p:cNvSpPr>
              <a:spLocks noChangeAspect="1" noChangeShapeType="1"/>
            </p:cNvSpPr>
            <p:nvPr/>
          </p:nvSpPr>
          <p:spPr bwMode="auto">
            <a:xfrm>
              <a:off x="1359" y="2489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8" name="Line 215"/>
            <p:cNvSpPr>
              <a:spLocks noChangeAspect="1" noChangeShapeType="1"/>
            </p:cNvSpPr>
            <p:nvPr/>
          </p:nvSpPr>
          <p:spPr bwMode="auto">
            <a:xfrm>
              <a:off x="1362" y="2495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59" name="Line 216"/>
            <p:cNvSpPr>
              <a:spLocks noChangeAspect="1" noChangeShapeType="1"/>
            </p:cNvSpPr>
            <p:nvPr/>
          </p:nvSpPr>
          <p:spPr bwMode="auto">
            <a:xfrm>
              <a:off x="1366" y="2500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0" name="Line 217"/>
            <p:cNvSpPr>
              <a:spLocks noChangeAspect="1" noChangeShapeType="1"/>
            </p:cNvSpPr>
            <p:nvPr/>
          </p:nvSpPr>
          <p:spPr bwMode="auto">
            <a:xfrm>
              <a:off x="1371" y="2508"/>
              <a:ext cx="2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1" name="Line 218"/>
            <p:cNvSpPr>
              <a:spLocks noChangeAspect="1" noChangeShapeType="1"/>
            </p:cNvSpPr>
            <p:nvPr/>
          </p:nvSpPr>
          <p:spPr bwMode="auto">
            <a:xfrm>
              <a:off x="1373" y="2511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2" name="Line 219"/>
            <p:cNvSpPr>
              <a:spLocks noChangeAspect="1" noChangeShapeType="1"/>
            </p:cNvSpPr>
            <p:nvPr/>
          </p:nvSpPr>
          <p:spPr bwMode="auto">
            <a:xfrm>
              <a:off x="1377" y="2516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3" name="Line 220"/>
            <p:cNvSpPr>
              <a:spLocks noChangeAspect="1" noChangeShapeType="1"/>
            </p:cNvSpPr>
            <p:nvPr/>
          </p:nvSpPr>
          <p:spPr bwMode="auto">
            <a:xfrm>
              <a:off x="1381" y="252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4" name="Line 221"/>
            <p:cNvSpPr>
              <a:spLocks noChangeAspect="1" noChangeShapeType="1"/>
            </p:cNvSpPr>
            <p:nvPr/>
          </p:nvSpPr>
          <p:spPr bwMode="auto">
            <a:xfrm>
              <a:off x="1385" y="252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5" name="Line 222"/>
            <p:cNvSpPr>
              <a:spLocks noChangeAspect="1" noChangeShapeType="1"/>
            </p:cNvSpPr>
            <p:nvPr/>
          </p:nvSpPr>
          <p:spPr bwMode="auto">
            <a:xfrm>
              <a:off x="1389" y="253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6" name="Line 223"/>
            <p:cNvSpPr>
              <a:spLocks noChangeAspect="1" noChangeShapeType="1"/>
            </p:cNvSpPr>
            <p:nvPr/>
          </p:nvSpPr>
          <p:spPr bwMode="auto">
            <a:xfrm>
              <a:off x="1399" y="2544"/>
              <a:ext cx="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7" name="Line 224"/>
            <p:cNvSpPr>
              <a:spLocks noChangeAspect="1" noChangeShapeType="1"/>
            </p:cNvSpPr>
            <p:nvPr/>
          </p:nvSpPr>
          <p:spPr bwMode="auto">
            <a:xfrm>
              <a:off x="1402" y="2548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8" name="Line 225"/>
            <p:cNvSpPr>
              <a:spLocks noChangeAspect="1" noChangeShapeType="1"/>
            </p:cNvSpPr>
            <p:nvPr/>
          </p:nvSpPr>
          <p:spPr bwMode="auto">
            <a:xfrm>
              <a:off x="1407" y="255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69" name="Line 226"/>
            <p:cNvSpPr>
              <a:spLocks noChangeAspect="1" noChangeShapeType="1"/>
            </p:cNvSpPr>
            <p:nvPr/>
          </p:nvSpPr>
          <p:spPr bwMode="auto">
            <a:xfrm>
              <a:off x="1411" y="2557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0" name="Line 227"/>
            <p:cNvSpPr>
              <a:spLocks noChangeAspect="1" noChangeShapeType="1"/>
            </p:cNvSpPr>
            <p:nvPr/>
          </p:nvSpPr>
          <p:spPr bwMode="auto">
            <a:xfrm>
              <a:off x="1416" y="2562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1" name="Line 228"/>
            <p:cNvSpPr>
              <a:spLocks noChangeAspect="1" noChangeShapeType="1"/>
            </p:cNvSpPr>
            <p:nvPr/>
          </p:nvSpPr>
          <p:spPr bwMode="auto">
            <a:xfrm>
              <a:off x="1421" y="2567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2" name="Line 229"/>
            <p:cNvSpPr>
              <a:spLocks noChangeAspect="1" noChangeShapeType="1"/>
            </p:cNvSpPr>
            <p:nvPr/>
          </p:nvSpPr>
          <p:spPr bwMode="auto">
            <a:xfrm>
              <a:off x="1431" y="2577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3" name="Line 230"/>
            <p:cNvSpPr>
              <a:spLocks noChangeAspect="1" noChangeShapeType="1"/>
            </p:cNvSpPr>
            <p:nvPr/>
          </p:nvSpPr>
          <p:spPr bwMode="auto">
            <a:xfrm>
              <a:off x="1435" y="2580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4" name="Line 231"/>
            <p:cNvSpPr>
              <a:spLocks noChangeAspect="1" noChangeShapeType="1"/>
            </p:cNvSpPr>
            <p:nvPr/>
          </p:nvSpPr>
          <p:spPr bwMode="auto">
            <a:xfrm>
              <a:off x="1440" y="2584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5" name="Line 232"/>
            <p:cNvSpPr>
              <a:spLocks noChangeAspect="1" noChangeShapeType="1"/>
            </p:cNvSpPr>
            <p:nvPr/>
          </p:nvSpPr>
          <p:spPr bwMode="auto">
            <a:xfrm>
              <a:off x="1445" y="2589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6" name="Line 233"/>
            <p:cNvSpPr>
              <a:spLocks noChangeAspect="1" noChangeShapeType="1"/>
            </p:cNvSpPr>
            <p:nvPr/>
          </p:nvSpPr>
          <p:spPr bwMode="auto">
            <a:xfrm>
              <a:off x="1451" y="2593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7" name="Line 234"/>
            <p:cNvSpPr>
              <a:spLocks noChangeAspect="1" noChangeShapeType="1"/>
            </p:cNvSpPr>
            <p:nvPr/>
          </p:nvSpPr>
          <p:spPr bwMode="auto">
            <a:xfrm>
              <a:off x="1456" y="2597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8" name="Line 235"/>
            <p:cNvSpPr>
              <a:spLocks noChangeAspect="1" noChangeShapeType="1"/>
            </p:cNvSpPr>
            <p:nvPr/>
          </p:nvSpPr>
          <p:spPr bwMode="auto">
            <a:xfrm>
              <a:off x="1468" y="2605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79" name="Line 236"/>
            <p:cNvSpPr>
              <a:spLocks noChangeAspect="1" noChangeShapeType="1"/>
            </p:cNvSpPr>
            <p:nvPr/>
          </p:nvSpPr>
          <p:spPr bwMode="auto">
            <a:xfrm>
              <a:off x="1472" y="2608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0" name="Line 237"/>
            <p:cNvSpPr>
              <a:spLocks noChangeAspect="1" noChangeShapeType="1"/>
            </p:cNvSpPr>
            <p:nvPr/>
          </p:nvSpPr>
          <p:spPr bwMode="auto">
            <a:xfrm>
              <a:off x="1478" y="2612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1" name="Line 238"/>
            <p:cNvSpPr>
              <a:spLocks noChangeAspect="1" noChangeShapeType="1"/>
            </p:cNvSpPr>
            <p:nvPr/>
          </p:nvSpPr>
          <p:spPr bwMode="auto">
            <a:xfrm>
              <a:off x="1483" y="2616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2" name="Line 239"/>
            <p:cNvSpPr>
              <a:spLocks noChangeAspect="1" noChangeShapeType="1"/>
            </p:cNvSpPr>
            <p:nvPr/>
          </p:nvSpPr>
          <p:spPr bwMode="auto">
            <a:xfrm>
              <a:off x="1489" y="2619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3" name="Line 240"/>
            <p:cNvSpPr>
              <a:spLocks noChangeAspect="1" noChangeShapeType="1"/>
            </p:cNvSpPr>
            <p:nvPr/>
          </p:nvSpPr>
          <p:spPr bwMode="auto">
            <a:xfrm>
              <a:off x="1495" y="2622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4" name="Line 241"/>
            <p:cNvSpPr>
              <a:spLocks noChangeAspect="1" noChangeShapeType="1"/>
            </p:cNvSpPr>
            <p:nvPr/>
          </p:nvSpPr>
          <p:spPr bwMode="auto">
            <a:xfrm>
              <a:off x="1507" y="2629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5" name="Line 242"/>
            <p:cNvSpPr>
              <a:spLocks noChangeAspect="1" noChangeShapeType="1"/>
            </p:cNvSpPr>
            <p:nvPr/>
          </p:nvSpPr>
          <p:spPr bwMode="auto">
            <a:xfrm>
              <a:off x="1512" y="2632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6" name="Line 243"/>
            <p:cNvSpPr>
              <a:spLocks noChangeAspect="1" noChangeShapeType="1"/>
            </p:cNvSpPr>
            <p:nvPr/>
          </p:nvSpPr>
          <p:spPr bwMode="auto">
            <a:xfrm>
              <a:off x="1518" y="263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7" name="Line 244"/>
            <p:cNvSpPr>
              <a:spLocks noChangeAspect="1" noChangeShapeType="1"/>
            </p:cNvSpPr>
            <p:nvPr/>
          </p:nvSpPr>
          <p:spPr bwMode="auto">
            <a:xfrm>
              <a:off x="1524" y="263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8" name="Line 245"/>
            <p:cNvSpPr>
              <a:spLocks noChangeAspect="1" noChangeShapeType="1"/>
            </p:cNvSpPr>
            <p:nvPr/>
          </p:nvSpPr>
          <p:spPr bwMode="auto">
            <a:xfrm>
              <a:off x="1530" y="264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89" name="Line 246"/>
            <p:cNvSpPr>
              <a:spLocks noChangeAspect="1" noChangeShapeType="1"/>
            </p:cNvSpPr>
            <p:nvPr/>
          </p:nvSpPr>
          <p:spPr bwMode="auto">
            <a:xfrm>
              <a:off x="1536" y="2643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0" name="Line 247"/>
            <p:cNvSpPr>
              <a:spLocks noChangeAspect="1" noChangeShapeType="1"/>
            </p:cNvSpPr>
            <p:nvPr/>
          </p:nvSpPr>
          <p:spPr bwMode="auto">
            <a:xfrm>
              <a:off x="1549" y="264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1" name="Line 248"/>
            <p:cNvSpPr>
              <a:spLocks noChangeAspect="1" noChangeShapeType="1"/>
            </p:cNvSpPr>
            <p:nvPr/>
          </p:nvSpPr>
          <p:spPr bwMode="auto">
            <a:xfrm>
              <a:off x="1555" y="265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2" name="Line 249"/>
            <p:cNvSpPr>
              <a:spLocks noChangeAspect="1" noChangeShapeType="1"/>
            </p:cNvSpPr>
            <p:nvPr/>
          </p:nvSpPr>
          <p:spPr bwMode="auto">
            <a:xfrm>
              <a:off x="1561" y="265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3" name="Line 250"/>
            <p:cNvSpPr>
              <a:spLocks noChangeAspect="1" noChangeShapeType="1"/>
            </p:cNvSpPr>
            <p:nvPr/>
          </p:nvSpPr>
          <p:spPr bwMode="auto">
            <a:xfrm>
              <a:off x="1567" y="2655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4" name="Line 251"/>
            <p:cNvSpPr>
              <a:spLocks noChangeAspect="1" noChangeShapeType="1"/>
            </p:cNvSpPr>
            <p:nvPr/>
          </p:nvSpPr>
          <p:spPr bwMode="auto">
            <a:xfrm>
              <a:off x="1574" y="2657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5" name="Line 252"/>
            <p:cNvSpPr>
              <a:spLocks noChangeAspect="1" noChangeShapeType="1"/>
            </p:cNvSpPr>
            <p:nvPr/>
          </p:nvSpPr>
          <p:spPr bwMode="auto">
            <a:xfrm>
              <a:off x="1580" y="2659"/>
              <a:ext cx="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6" name="Line 253"/>
            <p:cNvSpPr>
              <a:spLocks noChangeAspect="1" noChangeShapeType="1"/>
            </p:cNvSpPr>
            <p:nvPr/>
          </p:nvSpPr>
          <p:spPr bwMode="auto">
            <a:xfrm>
              <a:off x="1593" y="266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7" name="Line 254"/>
            <p:cNvSpPr>
              <a:spLocks noChangeAspect="1" noChangeShapeType="1"/>
            </p:cNvSpPr>
            <p:nvPr/>
          </p:nvSpPr>
          <p:spPr bwMode="auto">
            <a:xfrm>
              <a:off x="1593" y="2662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8" name="Line 255"/>
            <p:cNvSpPr>
              <a:spLocks noChangeAspect="1" noChangeShapeType="1"/>
            </p:cNvSpPr>
            <p:nvPr/>
          </p:nvSpPr>
          <p:spPr bwMode="auto">
            <a:xfrm>
              <a:off x="1599" y="2664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99" name="Line 256"/>
            <p:cNvSpPr>
              <a:spLocks noChangeAspect="1" noChangeShapeType="1"/>
            </p:cNvSpPr>
            <p:nvPr/>
          </p:nvSpPr>
          <p:spPr bwMode="auto">
            <a:xfrm>
              <a:off x="1606" y="2665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0" name="Line 257"/>
            <p:cNvSpPr>
              <a:spLocks noChangeAspect="1" noChangeShapeType="1"/>
            </p:cNvSpPr>
            <p:nvPr/>
          </p:nvSpPr>
          <p:spPr bwMode="auto">
            <a:xfrm>
              <a:off x="1612" y="2666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1" name="Line 258"/>
            <p:cNvSpPr>
              <a:spLocks noChangeAspect="1" noChangeShapeType="1"/>
            </p:cNvSpPr>
            <p:nvPr/>
          </p:nvSpPr>
          <p:spPr bwMode="auto">
            <a:xfrm>
              <a:off x="1619" y="2668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2" name="Line 259"/>
            <p:cNvSpPr>
              <a:spLocks noChangeAspect="1" noChangeShapeType="1"/>
            </p:cNvSpPr>
            <p:nvPr/>
          </p:nvSpPr>
          <p:spPr bwMode="auto">
            <a:xfrm>
              <a:off x="1626" y="2669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3" name="Line 260"/>
            <p:cNvSpPr>
              <a:spLocks noChangeAspect="1" noChangeShapeType="1"/>
            </p:cNvSpPr>
            <p:nvPr/>
          </p:nvSpPr>
          <p:spPr bwMode="auto">
            <a:xfrm>
              <a:off x="1638" y="267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4" name="Line 261"/>
            <p:cNvSpPr>
              <a:spLocks noChangeAspect="1" noChangeShapeType="1"/>
            </p:cNvSpPr>
            <p:nvPr/>
          </p:nvSpPr>
          <p:spPr bwMode="auto">
            <a:xfrm>
              <a:off x="1639" y="2671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5" name="Line 262"/>
            <p:cNvSpPr>
              <a:spLocks noChangeAspect="1" noChangeShapeType="1"/>
            </p:cNvSpPr>
            <p:nvPr/>
          </p:nvSpPr>
          <p:spPr bwMode="auto">
            <a:xfrm>
              <a:off x="1645" y="2671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6" name="Line 263"/>
            <p:cNvSpPr>
              <a:spLocks noChangeAspect="1" noChangeShapeType="1"/>
            </p:cNvSpPr>
            <p:nvPr/>
          </p:nvSpPr>
          <p:spPr bwMode="auto">
            <a:xfrm>
              <a:off x="1652" y="2672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7" name="Line 264"/>
            <p:cNvSpPr>
              <a:spLocks noChangeAspect="1" noChangeShapeType="1"/>
            </p:cNvSpPr>
            <p:nvPr/>
          </p:nvSpPr>
          <p:spPr bwMode="auto">
            <a:xfrm>
              <a:off x="1659" y="2673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8" name="Line 265"/>
            <p:cNvSpPr>
              <a:spLocks noChangeAspect="1" noChangeShapeType="1"/>
            </p:cNvSpPr>
            <p:nvPr/>
          </p:nvSpPr>
          <p:spPr bwMode="auto">
            <a:xfrm>
              <a:off x="1665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09" name="Line 266"/>
            <p:cNvSpPr>
              <a:spLocks noChangeAspect="1" noChangeShapeType="1"/>
            </p:cNvSpPr>
            <p:nvPr/>
          </p:nvSpPr>
          <p:spPr bwMode="auto">
            <a:xfrm>
              <a:off x="1672" y="2673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0" name="Line 267"/>
            <p:cNvSpPr>
              <a:spLocks noChangeAspect="1" noChangeShapeType="1"/>
            </p:cNvSpPr>
            <p:nvPr/>
          </p:nvSpPr>
          <p:spPr bwMode="auto">
            <a:xfrm>
              <a:off x="1684" y="2673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1" name="Line 268"/>
            <p:cNvSpPr>
              <a:spLocks noChangeAspect="1" noChangeShapeType="1"/>
            </p:cNvSpPr>
            <p:nvPr/>
          </p:nvSpPr>
          <p:spPr bwMode="auto">
            <a:xfrm flipV="1">
              <a:off x="1685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2" name="Line 269"/>
            <p:cNvSpPr>
              <a:spLocks noChangeAspect="1" noChangeShapeType="1"/>
            </p:cNvSpPr>
            <p:nvPr/>
          </p:nvSpPr>
          <p:spPr bwMode="auto">
            <a:xfrm flipV="1">
              <a:off x="1692" y="2673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3" name="Line 270"/>
            <p:cNvSpPr>
              <a:spLocks noChangeAspect="1" noChangeShapeType="1"/>
            </p:cNvSpPr>
            <p:nvPr/>
          </p:nvSpPr>
          <p:spPr bwMode="auto">
            <a:xfrm flipV="1">
              <a:off x="1698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4" name="Line 271"/>
            <p:cNvSpPr>
              <a:spLocks noChangeAspect="1" noChangeShapeType="1"/>
            </p:cNvSpPr>
            <p:nvPr/>
          </p:nvSpPr>
          <p:spPr bwMode="auto">
            <a:xfrm flipV="1">
              <a:off x="1705" y="2673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5" name="Line 272"/>
            <p:cNvSpPr>
              <a:spLocks noChangeAspect="1" noChangeShapeType="1"/>
            </p:cNvSpPr>
            <p:nvPr/>
          </p:nvSpPr>
          <p:spPr bwMode="auto">
            <a:xfrm flipV="1">
              <a:off x="1712" y="2672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6" name="Line 273"/>
            <p:cNvSpPr>
              <a:spLocks noChangeAspect="1" noChangeShapeType="1"/>
            </p:cNvSpPr>
            <p:nvPr/>
          </p:nvSpPr>
          <p:spPr bwMode="auto">
            <a:xfrm flipV="1">
              <a:off x="1718" y="2672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7" name="Line 274"/>
            <p:cNvSpPr>
              <a:spLocks noChangeAspect="1" noChangeShapeType="1"/>
            </p:cNvSpPr>
            <p:nvPr/>
          </p:nvSpPr>
          <p:spPr bwMode="auto">
            <a:xfrm flipV="1">
              <a:off x="1730" y="2671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8" name="Line 275"/>
            <p:cNvSpPr>
              <a:spLocks noChangeAspect="1" noChangeShapeType="1"/>
            </p:cNvSpPr>
            <p:nvPr/>
          </p:nvSpPr>
          <p:spPr bwMode="auto">
            <a:xfrm flipV="1">
              <a:off x="1732" y="267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19" name="Line 276"/>
            <p:cNvSpPr>
              <a:spLocks noChangeAspect="1" noChangeShapeType="1"/>
            </p:cNvSpPr>
            <p:nvPr/>
          </p:nvSpPr>
          <p:spPr bwMode="auto">
            <a:xfrm flipV="1">
              <a:off x="1738" y="2669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0" name="Line 277"/>
            <p:cNvSpPr>
              <a:spLocks noChangeAspect="1" noChangeShapeType="1"/>
            </p:cNvSpPr>
            <p:nvPr/>
          </p:nvSpPr>
          <p:spPr bwMode="auto">
            <a:xfrm flipV="1">
              <a:off x="1745" y="2668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1" name="Line 278"/>
            <p:cNvSpPr>
              <a:spLocks noChangeAspect="1" noChangeShapeType="1"/>
            </p:cNvSpPr>
            <p:nvPr/>
          </p:nvSpPr>
          <p:spPr bwMode="auto">
            <a:xfrm flipV="1">
              <a:off x="1751" y="2666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2" name="Line 279"/>
            <p:cNvSpPr>
              <a:spLocks noChangeAspect="1" noChangeShapeType="1"/>
            </p:cNvSpPr>
            <p:nvPr/>
          </p:nvSpPr>
          <p:spPr bwMode="auto">
            <a:xfrm flipV="1">
              <a:off x="1758" y="2665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3" name="Line 280"/>
            <p:cNvSpPr>
              <a:spLocks noChangeAspect="1" noChangeShapeType="1"/>
            </p:cNvSpPr>
            <p:nvPr/>
          </p:nvSpPr>
          <p:spPr bwMode="auto">
            <a:xfrm flipV="1">
              <a:off x="1764" y="2665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4" name="Line 281"/>
            <p:cNvSpPr>
              <a:spLocks noChangeAspect="1" noChangeShapeType="1"/>
            </p:cNvSpPr>
            <p:nvPr/>
          </p:nvSpPr>
          <p:spPr bwMode="auto">
            <a:xfrm flipV="1">
              <a:off x="1775" y="2662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5" name="Line 282"/>
            <p:cNvSpPr>
              <a:spLocks noChangeAspect="1" noChangeShapeType="1"/>
            </p:cNvSpPr>
            <p:nvPr/>
          </p:nvSpPr>
          <p:spPr bwMode="auto">
            <a:xfrm flipV="1">
              <a:off x="1777" y="2661"/>
              <a:ext cx="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6" name="Line 283"/>
            <p:cNvSpPr>
              <a:spLocks noChangeAspect="1" noChangeShapeType="1"/>
            </p:cNvSpPr>
            <p:nvPr/>
          </p:nvSpPr>
          <p:spPr bwMode="auto">
            <a:xfrm flipV="1">
              <a:off x="1784" y="2659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7" name="Line 284"/>
            <p:cNvSpPr>
              <a:spLocks noChangeAspect="1" noChangeShapeType="1"/>
            </p:cNvSpPr>
            <p:nvPr/>
          </p:nvSpPr>
          <p:spPr bwMode="auto">
            <a:xfrm flipV="1">
              <a:off x="1790" y="2657"/>
              <a:ext cx="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8" name="Line 285"/>
            <p:cNvSpPr>
              <a:spLocks noChangeAspect="1" noChangeShapeType="1"/>
            </p:cNvSpPr>
            <p:nvPr/>
          </p:nvSpPr>
          <p:spPr bwMode="auto">
            <a:xfrm flipV="1">
              <a:off x="1797" y="2655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29" name="Line 286"/>
            <p:cNvSpPr>
              <a:spLocks noChangeAspect="1" noChangeShapeType="1"/>
            </p:cNvSpPr>
            <p:nvPr/>
          </p:nvSpPr>
          <p:spPr bwMode="auto">
            <a:xfrm flipV="1">
              <a:off x="1803" y="2653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0" name="Line 287"/>
            <p:cNvSpPr>
              <a:spLocks noChangeAspect="1" noChangeShapeType="1"/>
            </p:cNvSpPr>
            <p:nvPr/>
          </p:nvSpPr>
          <p:spPr bwMode="auto">
            <a:xfrm flipV="1">
              <a:off x="1809" y="265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1" name="Line 288"/>
            <p:cNvSpPr>
              <a:spLocks noChangeAspect="1" noChangeShapeType="1"/>
            </p:cNvSpPr>
            <p:nvPr/>
          </p:nvSpPr>
          <p:spPr bwMode="auto">
            <a:xfrm flipV="1">
              <a:off x="1819" y="2648"/>
              <a:ext cx="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2" name="Line 289"/>
            <p:cNvSpPr>
              <a:spLocks noChangeAspect="1" noChangeShapeType="1"/>
            </p:cNvSpPr>
            <p:nvPr/>
          </p:nvSpPr>
          <p:spPr bwMode="auto">
            <a:xfrm flipV="1">
              <a:off x="1822" y="2646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3" name="Line 290"/>
            <p:cNvSpPr>
              <a:spLocks noChangeAspect="1" noChangeShapeType="1"/>
            </p:cNvSpPr>
            <p:nvPr/>
          </p:nvSpPr>
          <p:spPr bwMode="auto">
            <a:xfrm flipV="1">
              <a:off x="1828" y="2643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4" name="Line 291"/>
            <p:cNvSpPr>
              <a:spLocks noChangeAspect="1" noChangeShapeType="1"/>
            </p:cNvSpPr>
            <p:nvPr/>
          </p:nvSpPr>
          <p:spPr bwMode="auto">
            <a:xfrm flipV="1">
              <a:off x="1834" y="2641"/>
              <a:ext cx="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5" name="Line 292"/>
            <p:cNvSpPr>
              <a:spLocks noChangeAspect="1" noChangeShapeType="1"/>
            </p:cNvSpPr>
            <p:nvPr/>
          </p:nvSpPr>
          <p:spPr bwMode="auto">
            <a:xfrm flipV="1">
              <a:off x="1840" y="2638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6" name="Line 293"/>
            <p:cNvSpPr>
              <a:spLocks noChangeAspect="1" noChangeShapeType="1"/>
            </p:cNvSpPr>
            <p:nvPr/>
          </p:nvSpPr>
          <p:spPr bwMode="auto">
            <a:xfrm flipV="1">
              <a:off x="1846" y="2635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7" name="Line 294"/>
            <p:cNvSpPr>
              <a:spLocks noChangeAspect="1" noChangeShapeType="1"/>
            </p:cNvSpPr>
            <p:nvPr/>
          </p:nvSpPr>
          <p:spPr bwMode="auto">
            <a:xfrm flipV="1">
              <a:off x="1852" y="263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8" name="Line 295"/>
            <p:cNvSpPr>
              <a:spLocks noChangeAspect="1" noChangeShapeType="1"/>
            </p:cNvSpPr>
            <p:nvPr/>
          </p:nvSpPr>
          <p:spPr bwMode="auto">
            <a:xfrm flipV="1">
              <a:off x="1861" y="2629"/>
              <a:ext cx="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39" name="Line 296"/>
            <p:cNvSpPr>
              <a:spLocks noChangeAspect="1" noChangeShapeType="1"/>
            </p:cNvSpPr>
            <p:nvPr/>
          </p:nvSpPr>
          <p:spPr bwMode="auto">
            <a:xfrm flipV="1">
              <a:off x="1864" y="2626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0" name="Line 297"/>
            <p:cNvSpPr>
              <a:spLocks noChangeAspect="1" noChangeShapeType="1"/>
            </p:cNvSpPr>
            <p:nvPr/>
          </p:nvSpPr>
          <p:spPr bwMode="auto">
            <a:xfrm flipV="1">
              <a:off x="1870" y="2622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1" name="Line 298"/>
            <p:cNvSpPr>
              <a:spLocks noChangeAspect="1" noChangeShapeType="1"/>
            </p:cNvSpPr>
            <p:nvPr/>
          </p:nvSpPr>
          <p:spPr bwMode="auto">
            <a:xfrm flipV="1">
              <a:off x="1876" y="2619"/>
              <a:ext cx="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2" name="Line 299"/>
            <p:cNvSpPr>
              <a:spLocks noChangeAspect="1" noChangeShapeType="1"/>
            </p:cNvSpPr>
            <p:nvPr/>
          </p:nvSpPr>
          <p:spPr bwMode="auto">
            <a:xfrm flipV="1">
              <a:off x="1881" y="2616"/>
              <a:ext cx="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3" name="Line 300"/>
            <p:cNvSpPr>
              <a:spLocks noChangeAspect="1" noChangeShapeType="1"/>
            </p:cNvSpPr>
            <p:nvPr/>
          </p:nvSpPr>
          <p:spPr bwMode="auto">
            <a:xfrm flipV="1">
              <a:off x="1887" y="2612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4" name="Line 301"/>
            <p:cNvSpPr>
              <a:spLocks noChangeAspect="1" noChangeShapeType="1"/>
            </p:cNvSpPr>
            <p:nvPr/>
          </p:nvSpPr>
          <p:spPr bwMode="auto">
            <a:xfrm flipV="1">
              <a:off x="1900" y="2605"/>
              <a:ext cx="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5" name="Line 302"/>
            <p:cNvSpPr>
              <a:spLocks noChangeAspect="1" noChangeShapeType="1"/>
            </p:cNvSpPr>
            <p:nvPr/>
          </p:nvSpPr>
          <p:spPr bwMode="auto">
            <a:xfrm flipV="1">
              <a:off x="1904" y="2601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6" name="Line 303"/>
            <p:cNvSpPr>
              <a:spLocks noChangeAspect="1" noChangeShapeType="1"/>
            </p:cNvSpPr>
            <p:nvPr/>
          </p:nvSpPr>
          <p:spPr bwMode="auto">
            <a:xfrm flipV="1">
              <a:off x="1909" y="259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7" name="Line 304"/>
            <p:cNvSpPr>
              <a:spLocks noChangeAspect="1" noChangeShapeType="1"/>
            </p:cNvSpPr>
            <p:nvPr/>
          </p:nvSpPr>
          <p:spPr bwMode="auto">
            <a:xfrm flipV="1">
              <a:off x="1914" y="2593"/>
              <a:ext cx="6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8" name="Line 305"/>
            <p:cNvSpPr>
              <a:spLocks noChangeAspect="1" noChangeShapeType="1"/>
            </p:cNvSpPr>
            <p:nvPr/>
          </p:nvSpPr>
          <p:spPr bwMode="auto">
            <a:xfrm flipV="1">
              <a:off x="1920" y="2589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49" name="Line 306"/>
            <p:cNvSpPr>
              <a:spLocks noChangeAspect="1" noChangeShapeType="1"/>
            </p:cNvSpPr>
            <p:nvPr/>
          </p:nvSpPr>
          <p:spPr bwMode="auto">
            <a:xfrm flipV="1">
              <a:off x="1925" y="2585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0" name="Line 307"/>
            <p:cNvSpPr>
              <a:spLocks noChangeAspect="1" noChangeShapeType="1"/>
            </p:cNvSpPr>
            <p:nvPr/>
          </p:nvSpPr>
          <p:spPr bwMode="auto">
            <a:xfrm flipV="1">
              <a:off x="1936" y="2576"/>
              <a:ext cx="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1" name="Line 308"/>
            <p:cNvSpPr>
              <a:spLocks noChangeAspect="1" noChangeShapeType="1"/>
            </p:cNvSpPr>
            <p:nvPr/>
          </p:nvSpPr>
          <p:spPr bwMode="auto">
            <a:xfrm flipV="1">
              <a:off x="1940" y="2571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2" name="Line 309"/>
            <p:cNvSpPr>
              <a:spLocks noChangeAspect="1" noChangeShapeType="1"/>
            </p:cNvSpPr>
            <p:nvPr/>
          </p:nvSpPr>
          <p:spPr bwMode="auto">
            <a:xfrm flipV="1">
              <a:off x="1945" y="2567"/>
              <a:ext cx="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3" name="Line 310"/>
            <p:cNvSpPr>
              <a:spLocks noChangeAspect="1" noChangeShapeType="1"/>
            </p:cNvSpPr>
            <p:nvPr/>
          </p:nvSpPr>
          <p:spPr bwMode="auto">
            <a:xfrm flipV="1">
              <a:off x="1950" y="2562"/>
              <a:ext cx="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4" name="Line 311"/>
            <p:cNvSpPr>
              <a:spLocks noChangeAspect="1" noChangeShapeType="1"/>
            </p:cNvSpPr>
            <p:nvPr/>
          </p:nvSpPr>
          <p:spPr bwMode="auto">
            <a:xfrm flipV="1">
              <a:off x="1955" y="255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5" name="Line 312"/>
            <p:cNvSpPr>
              <a:spLocks noChangeAspect="1" noChangeShapeType="1"/>
            </p:cNvSpPr>
            <p:nvPr/>
          </p:nvSpPr>
          <p:spPr bwMode="auto">
            <a:xfrm flipV="1">
              <a:off x="1959" y="2553"/>
              <a:ext cx="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6" name="Line 313"/>
            <p:cNvSpPr>
              <a:spLocks noChangeAspect="1" noChangeShapeType="1"/>
            </p:cNvSpPr>
            <p:nvPr/>
          </p:nvSpPr>
          <p:spPr bwMode="auto">
            <a:xfrm flipV="1">
              <a:off x="1969" y="254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7" name="Line 314"/>
            <p:cNvSpPr>
              <a:spLocks noChangeAspect="1" noChangeShapeType="1"/>
            </p:cNvSpPr>
            <p:nvPr/>
          </p:nvSpPr>
          <p:spPr bwMode="auto">
            <a:xfrm flipV="1">
              <a:off x="1973" y="253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8" name="Line 315"/>
            <p:cNvSpPr>
              <a:spLocks noChangeAspect="1" noChangeShapeType="1"/>
            </p:cNvSpPr>
            <p:nvPr/>
          </p:nvSpPr>
          <p:spPr bwMode="auto">
            <a:xfrm flipV="1">
              <a:off x="1977" y="253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59" name="Line 316"/>
            <p:cNvSpPr>
              <a:spLocks noChangeAspect="1" noChangeShapeType="1"/>
            </p:cNvSpPr>
            <p:nvPr/>
          </p:nvSpPr>
          <p:spPr bwMode="auto">
            <a:xfrm flipV="1">
              <a:off x="1981" y="2527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0" name="Line 317"/>
            <p:cNvSpPr>
              <a:spLocks noChangeAspect="1" noChangeShapeType="1"/>
            </p:cNvSpPr>
            <p:nvPr/>
          </p:nvSpPr>
          <p:spPr bwMode="auto">
            <a:xfrm flipV="1">
              <a:off x="1985" y="2522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1" name="Line 318"/>
            <p:cNvSpPr>
              <a:spLocks noChangeAspect="1" noChangeShapeType="1"/>
            </p:cNvSpPr>
            <p:nvPr/>
          </p:nvSpPr>
          <p:spPr bwMode="auto">
            <a:xfrm flipV="1">
              <a:off x="1989" y="2518"/>
              <a:ext cx="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2" name="Line 319"/>
            <p:cNvSpPr>
              <a:spLocks noChangeAspect="1" noChangeShapeType="1"/>
            </p:cNvSpPr>
            <p:nvPr/>
          </p:nvSpPr>
          <p:spPr bwMode="auto">
            <a:xfrm flipV="1">
              <a:off x="1998" y="2506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3" name="Line 320"/>
            <p:cNvSpPr>
              <a:spLocks noChangeAspect="1" noChangeShapeType="1"/>
            </p:cNvSpPr>
            <p:nvPr/>
          </p:nvSpPr>
          <p:spPr bwMode="auto">
            <a:xfrm flipV="1">
              <a:off x="2001" y="2500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4" name="Line 321"/>
            <p:cNvSpPr>
              <a:spLocks noChangeAspect="1" noChangeShapeType="1"/>
            </p:cNvSpPr>
            <p:nvPr/>
          </p:nvSpPr>
          <p:spPr bwMode="auto">
            <a:xfrm flipV="1">
              <a:off x="2005" y="2495"/>
              <a:ext cx="3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5" name="Line 322"/>
            <p:cNvSpPr>
              <a:spLocks noChangeAspect="1" noChangeShapeType="1"/>
            </p:cNvSpPr>
            <p:nvPr/>
          </p:nvSpPr>
          <p:spPr bwMode="auto">
            <a:xfrm flipV="1">
              <a:off x="2008" y="2489"/>
              <a:ext cx="4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6" name="Line 323"/>
            <p:cNvSpPr>
              <a:spLocks noChangeAspect="1" noChangeShapeType="1"/>
            </p:cNvSpPr>
            <p:nvPr/>
          </p:nvSpPr>
          <p:spPr bwMode="auto">
            <a:xfrm flipV="1">
              <a:off x="2012" y="2483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7" name="Line 324"/>
            <p:cNvSpPr>
              <a:spLocks noChangeAspect="1" noChangeShapeType="1"/>
            </p:cNvSpPr>
            <p:nvPr/>
          </p:nvSpPr>
          <p:spPr bwMode="auto">
            <a:xfrm flipV="1">
              <a:off x="2015" y="2479"/>
              <a:ext cx="2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8" name="Line 325"/>
            <p:cNvSpPr>
              <a:spLocks noChangeAspect="1" noChangeShapeType="1"/>
            </p:cNvSpPr>
            <p:nvPr/>
          </p:nvSpPr>
          <p:spPr bwMode="auto">
            <a:xfrm flipV="1">
              <a:off x="2021" y="2466"/>
              <a:ext cx="4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69" name="Line 326"/>
            <p:cNvSpPr>
              <a:spLocks noChangeAspect="1" noChangeShapeType="1"/>
            </p:cNvSpPr>
            <p:nvPr/>
          </p:nvSpPr>
          <p:spPr bwMode="auto">
            <a:xfrm flipV="1">
              <a:off x="2025" y="2460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0" name="Line 327"/>
            <p:cNvSpPr>
              <a:spLocks noChangeAspect="1" noChangeShapeType="1"/>
            </p:cNvSpPr>
            <p:nvPr/>
          </p:nvSpPr>
          <p:spPr bwMode="auto">
            <a:xfrm flipV="1">
              <a:off x="2028" y="245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1" name="Line 328"/>
            <p:cNvSpPr>
              <a:spLocks noChangeAspect="1" noChangeShapeType="1"/>
            </p:cNvSpPr>
            <p:nvPr/>
          </p:nvSpPr>
          <p:spPr bwMode="auto">
            <a:xfrm flipV="1">
              <a:off x="2030" y="2448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2" name="Line 329"/>
            <p:cNvSpPr>
              <a:spLocks noChangeAspect="1" noChangeShapeType="1"/>
            </p:cNvSpPr>
            <p:nvPr/>
          </p:nvSpPr>
          <p:spPr bwMode="auto">
            <a:xfrm flipV="1">
              <a:off x="2033" y="2442"/>
              <a:ext cx="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3" name="Line 330"/>
            <p:cNvSpPr>
              <a:spLocks noChangeAspect="1" noChangeShapeType="1"/>
            </p:cNvSpPr>
            <p:nvPr/>
          </p:nvSpPr>
          <p:spPr bwMode="auto">
            <a:xfrm flipV="1">
              <a:off x="2036" y="2438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4" name="Line 331"/>
            <p:cNvSpPr>
              <a:spLocks noChangeAspect="1" noChangeShapeType="1"/>
            </p:cNvSpPr>
            <p:nvPr/>
          </p:nvSpPr>
          <p:spPr bwMode="auto">
            <a:xfrm flipV="1">
              <a:off x="2041" y="2429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5" name="Line 332"/>
            <p:cNvSpPr>
              <a:spLocks noChangeAspect="1" noChangeShapeType="1"/>
            </p:cNvSpPr>
            <p:nvPr/>
          </p:nvSpPr>
          <p:spPr bwMode="auto">
            <a:xfrm flipV="1">
              <a:off x="2041" y="2423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6" name="Line 333"/>
            <p:cNvSpPr>
              <a:spLocks noChangeAspect="1" noChangeShapeType="1"/>
            </p:cNvSpPr>
            <p:nvPr/>
          </p:nvSpPr>
          <p:spPr bwMode="auto">
            <a:xfrm flipV="1">
              <a:off x="2043" y="2417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7" name="Line 334"/>
            <p:cNvSpPr>
              <a:spLocks noChangeAspect="1" noChangeShapeType="1"/>
            </p:cNvSpPr>
            <p:nvPr/>
          </p:nvSpPr>
          <p:spPr bwMode="auto">
            <a:xfrm flipV="1">
              <a:off x="2045" y="2410"/>
              <a:ext cx="2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8" name="Line 335"/>
            <p:cNvSpPr>
              <a:spLocks noChangeAspect="1" noChangeShapeType="1"/>
            </p:cNvSpPr>
            <p:nvPr/>
          </p:nvSpPr>
          <p:spPr bwMode="auto">
            <a:xfrm flipV="1">
              <a:off x="2047" y="2404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79" name="Line 336"/>
            <p:cNvSpPr>
              <a:spLocks noChangeAspect="1" noChangeShapeType="1"/>
            </p:cNvSpPr>
            <p:nvPr/>
          </p:nvSpPr>
          <p:spPr bwMode="auto">
            <a:xfrm flipV="1">
              <a:off x="2049" y="2398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0" name="Line 337"/>
            <p:cNvSpPr>
              <a:spLocks noChangeAspect="1" noChangeShapeType="1"/>
            </p:cNvSpPr>
            <p:nvPr/>
          </p:nvSpPr>
          <p:spPr bwMode="auto">
            <a:xfrm flipV="1">
              <a:off x="2051" y="2395"/>
              <a:ext cx="1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1" name="Line 338"/>
            <p:cNvSpPr>
              <a:spLocks noChangeAspect="1" noChangeShapeType="1"/>
            </p:cNvSpPr>
            <p:nvPr/>
          </p:nvSpPr>
          <p:spPr bwMode="auto">
            <a:xfrm flipV="1">
              <a:off x="2055" y="238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2" name="Line 339"/>
            <p:cNvSpPr>
              <a:spLocks noChangeAspect="1" noChangeShapeType="1"/>
            </p:cNvSpPr>
            <p:nvPr/>
          </p:nvSpPr>
          <p:spPr bwMode="auto">
            <a:xfrm flipV="1">
              <a:off x="2055" y="2378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3" name="Line 340"/>
            <p:cNvSpPr>
              <a:spLocks noChangeAspect="1" noChangeShapeType="1"/>
            </p:cNvSpPr>
            <p:nvPr/>
          </p:nvSpPr>
          <p:spPr bwMode="auto">
            <a:xfrm flipV="1">
              <a:off x="2056" y="2372"/>
              <a:ext cx="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4" name="Line 341"/>
            <p:cNvSpPr>
              <a:spLocks noChangeAspect="1" noChangeShapeType="1"/>
            </p:cNvSpPr>
            <p:nvPr/>
          </p:nvSpPr>
          <p:spPr bwMode="auto">
            <a:xfrm flipV="1">
              <a:off x="2058" y="2365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5" name="Line 342"/>
            <p:cNvSpPr>
              <a:spLocks noChangeAspect="1" noChangeShapeType="1"/>
            </p:cNvSpPr>
            <p:nvPr/>
          </p:nvSpPr>
          <p:spPr bwMode="auto">
            <a:xfrm flipV="1">
              <a:off x="2059" y="2359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6" name="Line 343"/>
            <p:cNvSpPr>
              <a:spLocks noChangeAspect="1" noChangeShapeType="1"/>
            </p:cNvSpPr>
            <p:nvPr/>
          </p:nvSpPr>
          <p:spPr bwMode="auto">
            <a:xfrm flipV="1">
              <a:off x="2060" y="2352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7" name="Line 344"/>
            <p:cNvSpPr>
              <a:spLocks noChangeAspect="1" noChangeShapeType="1"/>
            </p:cNvSpPr>
            <p:nvPr/>
          </p:nvSpPr>
          <p:spPr bwMode="auto">
            <a:xfrm flipV="1">
              <a:off x="2061" y="2350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8" name="Line 345"/>
            <p:cNvSpPr>
              <a:spLocks noChangeAspect="1" noChangeShapeType="1"/>
            </p:cNvSpPr>
            <p:nvPr/>
          </p:nvSpPr>
          <p:spPr bwMode="auto">
            <a:xfrm flipV="1">
              <a:off x="2063" y="2339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89" name="Line 346"/>
            <p:cNvSpPr>
              <a:spLocks noChangeAspect="1" noChangeShapeType="1"/>
            </p:cNvSpPr>
            <p:nvPr/>
          </p:nvSpPr>
          <p:spPr bwMode="auto">
            <a:xfrm flipV="1">
              <a:off x="2063" y="2332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0" name="Line 347"/>
            <p:cNvSpPr>
              <a:spLocks noChangeAspect="1" noChangeShapeType="1"/>
            </p:cNvSpPr>
            <p:nvPr/>
          </p:nvSpPr>
          <p:spPr bwMode="auto">
            <a:xfrm flipV="1">
              <a:off x="2064" y="2326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1" name="Line 348"/>
            <p:cNvSpPr>
              <a:spLocks noChangeAspect="1" noChangeShapeType="1"/>
            </p:cNvSpPr>
            <p:nvPr/>
          </p:nvSpPr>
          <p:spPr bwMode="auto">
            <a:xfrm flipV="1">
              <a:off x="2065" y="2319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2" name="Line 349"/>
            <p:cNvSpPr>
              <a:spLocks noChangeAspect="1" noChangeShapeType="1"/>
            </p:cNvSpPr>
            <p:nvPr/>
          </p:nvSpPr>
          <p:spPr bwMode="auto">
            <a:xfrm flipV="1">
              <a:off x="2065" y="2313"/>
              <a:ext cx="1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3" name="Line 350"/>
            <p:cNvSpPr>
              <a:spLocks noChangeAspect="1" noChangeShapeType="1"/>
            </p:cNvSpPr>
            <p:nvPr/>
          </p:nvSpPr>
          <p:spPr bwMode="auto">
            <a:xfrm flipV="1">
              <a:off x="2066" y="2306"/>
              <a:ext cx="1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4" name="Line 351"/>
            <p:cNvSpPr>
              <a:spLocks noChangeAspect="1" noChangeShapeType="1"/>
            </p:cNvSpPr>
            <p:nvPr/>
          </p:nvSpPr>
          <p:spPr bwMode="auto">
            <a:xfrm flipV="1">
              <a:off x="2066" y="2304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5" name="Line 352"/>
            <p:cNvSpPr>
              <a:spLocks noChangeAspect="1" noChangeShapeType="1"/>
            </p:cNvSpPr>
            <p:nvPr/>
          </p:nvSpPr>
          <p:spPr bwMode="auto">
            <a:xfrm flipV="1">
              <a:off x="2066" y="2293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6" name="Freeform 353"/>
            <p:cNvSpPr>
              <a:spLocks noChangeAspect="1"/>
            </p:cNvSpPr>
            <p:nvPr/>
          </p:nvSpPr>
          <p:spPr bwMode="auto">
            <a:xfrm>
              <a:off x="1655" y="1814"/>
              <a:ext cx="868" cy="180"/>
            </a:xfrm>
            <a:custGeom>
              <a:avLst/>
              <a:gdLst>
                <a:gd name="T0" fmla="*/ 0 w 6941"/>
                <a:gd name="T1" fmla="*/ 0 h 1436"/>
                <a:gd name="T2" fmla="*/ 0 w 6941"/>
                <a:gd name="T3" fmla="*/ 0 h 1436"/>
                <a:gd name="T4" fmla="*/ 0 w 6941"/>
                <a:gd name="T5" fmla="*/ 0 h 1436"/>
                <a:gd name="T6" fmla="*/ 0 w 6941"/>
                <a:gd name="T7" fmla="*/ 0 h 1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41"/>
                <a:gd name="T13" fmla="*/ 0 h 1436"/>
                <a:gd name="T14" fmla="*/ 6941 w 6941"/>
                <a:gd name="T15" fmla="*/ 1436 h 1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41" h="1436">
                  <a:moveTo>
                    <a:pt x="0" y="719"/>
                  </a:moveTo>
                  <a:lnTo>
                    <a:pt x="6941" y="0"/>
                  </a:lnTo>
                  <a:lnTo>
                    <a:pt x="6941" y="1436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7" name="Line 354"/>
            <p:cNvSpPr>
              <a:spLocks noChangeAspect="1" noChangeShapeType="1"/>
            </p:cNvSpPr>
            <p:nvPr/>
          </p:nvSpPr>
          <p:spPr bwMode="auto">
            <a:xfrm>
              <a:off x="1086" y="1726"/>
              <a:ext cx="30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8" name="Freeform 355"/>
            <p:cNvSpPr>
              <a:spLocks noChangeAspect="1"/>
            </p:cNvSpPr>
            <p:nvPr/>
          </p:nvSpPr>
          <p:spPr bwMode="auto">
            <a:xfrm>
              <a:off x="1362" y="1976"/>
              <a:ext cx="44" cy="41"/>
            </a:xfrm>
            <a:custGeom>
              <a:avLst/>
              <a:gdLst>
                <a:gd name="T0" fmla="*/ 0 w 347"/>
                <a:gd name="T1" fmla="*/ 0 h 328"/>
                <a:gd name="T2" fmla="*/ 0 w 347"/>
                <a:gd name="T3" fmla="*/ 0 h 328"/>
                <a:gd name="T4" fmla="*/ 0 w 347"/>
                <a:gd name="T5" fmla="*/ 0 h 328"/>
                <a:gd name="T6" fmla="*/ 0 w 347"/>
                <a:gd name="T7" fmla="*/ 0 h 328"/>
                <a:gd name="T8" fmla="*/ 0 w 347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328"/>
                <a:gd name="T17" fmla="*/ 347 w 347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328">
                  <a:moveTo>
                    <a:pt x="128" y="0"/>
                  </a:moveTo>
                  <a:lnTo>
                    <a:pt x="347" y="328"/>
                  </a:lnTo>
                  <a:lnTo>
                    <a:pt x="0" y="140"/>
                  </a:lnTo>
                  <a:lnTo>
                    <a:pt x="121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99" name="Line 356"/>
            <p:cNvSpPr>
              <a:spLocks noChangeAspect="1" noChangeShapeType="1"/>
            </p:cNvSpPr>
            <p:nvPr/>
          </p:nvSpPr>
          <p:spPr bwMode="auto">
            <a:xfrm flipH="1">
              <a:off x="1705" y="1600"/>
              <a:ext cx="32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00" name="Freeform 357"/>
            <p:cNvSpPr>
              <a:spLocks noChangeAspect="1"/>
            </p:cNvSpPr>
            <p:nvPr/>
          </p:nvSpPr>
          <p:spPr bwMode="auto">
            <a:xfrm>
              <a:off x="1678" y="1852"/>
              <a:ext cx="44" cy="40"/>
            </a:xfrm>
            <a:custGeom>
              <a:avLst/>
              <a:gdLst>
                <a:gd name="T0" fmla="*/ 0 w 354"/>
                <a:gd name="T1" fmla="*/ 0 h 319"/>
                <a:gd name="T2" fmla="*/ 0 w 354"/>
                <a:gd name="T3" fmla="*/ 0 h 319"/>
                <a:gd name="T4" fmla="*/ 0 w 354"/>
                <a:gd name="T5" fmla="*/ 0 h 319"/>
                <a:gd name="T6" fmla="*/ 0 w 354"/>
                <a:gd name="T7" fmla="*/ 0 h 3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319"/>
                <a:gd name="T14" fmla="*/ 354 w 354"/>
                <a:gd name="T15" fmla="*/ 319 h 3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319">
                  <a:moveTo>
                    <a:pt x="354" y="146"/>
                  </a:moveTo>
                  <a:lnTo>
                    <a:pt x="0" y="319"/>
                  </a:lnTo>
                  <a:lnTo>
                    <a:pt x="233" y="0"/>
                  </a:lnTo>
                  <a:lnTo>
                    <a:pt x="35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01" name="Rectangle 358"/>
            <p:cNvSpPr>
              <a:spLocks noChangeAspect="1" noChangeArrowheads="1"/>
            </p:cNvSpPr>
            <p:nvPr/>
          </p:nvSpPr>
          <p:spPr bwMode="auto">
            <a:xfrm>
              <a:off x="751" y="1557"/>
              <a:ext cx="35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27013" indent="-227013" algn="ctr">
                <a:spcBef>
                  <a:spcPct val="20000"/>
                </a:spcBef>
              </a:pPr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track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7002" name="Rectangle 359"/>
            <p:cNvSpPr>
              <a:spLocks noChangeAspect="1" noChangeArrowheads="1"/>
            </p:cNvSpPr>
            <p:nvPr/>
          </p:nvSpPr>
          <p:spPr bwMode="auto">
            <a:xfrm>
              <a:off x="258" y="2883"/>
              <a:ext cx="121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27013" indent="-227013" algn="ctr">
                <a:spcBef>
                  <a:spcPct val="20000"/>
                </a:spcBef>
              </a:pPr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magnetic surface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7003" name="Rectangle 360"/>
            <p:cNvSpPr>
              <a:spLocks noChangeAspect="1" noChangeArrowheads="1"/>
            </p:cNvSpPr>
            <p:nvPr/>
          </p:nvSpPr>
          <p:spPr bwMode="auto">
            <a:xfrm>
              <a:off x="2386" y="1560"/>
              <a:ext cx="105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27013" indent="-227013" algn="ctr">
                <a:spcBef>
                  <a:spcPct val="20000"/>
                </a:spcBef>
              </a:pPr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read/write arm</a:t>
              </a:r>
            </a:p>
          </p:txBody>
        </p:sp>
        <p:sp>
          <p:nvSpPr>
            <p:cNvPr id="27004" name="Rectangle 361"/>
            <p:cNvSpPr>
              <a:spLocks noChangeAspect="1" noChangeArrowheads="1"/>
            </p:cNvSpPr>
            <p:nvPr/>
          </p:nvSpPr>
          <p:spPr bwMode="auto">
            <a:xfrm>
              <a:off x="1889" y="1419"/>
              <a:ext cx="111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27013" indent="-227013" algn="ctr">
                <a:spcBef>
                  <a:spcPct val="20000"/>
                </a:spcBef>
              </a:pPr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read/write head</a:t>
              </a:r>
            </a:p>
          </p:txBody>
        </p:sp>
        <p:sp>
          <p:nvSpPr>
            <p:cNvPr id="27005" name="Oval 362"/>
            <p:cNvSpPr>
              <a:spLocks noChangeAspect="1" noChangeArrowheads="1"/>
            </p:cNvSpPr>
            <p:nvPr/>
          </p:nvSpPr>
          <p:spPr bwMode="auto">
            <a:xfrm>
              <a:off x="2438" y="1819"/>
              <a:ext cx="169" cy="16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06" name="Oval 363"/>
            <p:cNvSpPr>
              <a:spLocks noChangeAspect="1" noChangeArrowheads="1"/>
            </p:cNvSpPr>
            <p:nvPr/>
          </p:nvSpPr>
          <p:spPr bwMode="auto">
            <a:xfrm>
              <a:off x="2503" y="1884"/>
              <a:ext cx="40" cy="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07" name="Freeform 364"/>
            <p:cNvSpPr>
              <a:spLocks noChangeAspect="1"/>
            </p:cNvSpPr>
            <p:nvPr/>
          </p:nvSpPr>
          <p:spPr bwMode="auto">
            <a:xfrm>
              <a:off x="2044" y="1840"/>
              <a:ext cx="17" cy="128"/>
            </a:xfrm>
            <a:custGeom>
              <a:avLst/>
              <a:gdLst>
                <a:gd name="T0" fmla="*/ 0 w 134"/>
                <a:gd name="T1" fmla="*/ 0 h 1020"/>
                <a:gd name="T2" fmla="*/ 0 w 134"/>
                <a:gd name="T3" fmla="*/ 0 h 1020"/>
                <a:gd name="T4" fmla="*/ 0 w 134"/>
                <a:gd name="T5" fmla="*/ 0 h 1020"/>
                <a:gd name="T6" fmla="*/ 0 w 134"/>
                <a:gd name="T7" fmla="*/ 0 h 1020"/>
                <a:gd name="T8" fmla="*/ 0 w 134"/>
                <a:gd name="T9" fmla="*/ 0 h 1020"/>
                <a:gd name="T10" fmla="*/ 0 w 134"/>
                <a:gd name="T11" fmla="*/ 0 h 1020"/>
                <a:gd name="T12" fmla="*/ 0 w 134"/>
                <a:gd name="T13" fmla="*/ 0 h 1020"/>
                <a:gd name="T14" fmla="*/ 0 w 134"/>
                <a:gd name="T15" fmla="*/ 0 h 1020"/>
                <a:gd name="T16" fmla="*/ 0 w 134"/>
                <a:gd name="T17" fmla="*/ 0 h 1020"/>
                <a:gd name="T18" fmla="*/ 0 w 134"/>
                <a:gd name="T19" fmla="*/ 0 h 1020"/>
                <a:gd name="T20" fmla="*/ 0 w 134"/>
                <a:gd name="T21" fmla="*/ 0 h 1020"/>
                <a:gd name="T22" fmla="*/ 0 w 134"/>
                <a:gd name="T23" fmla="*/ 0 h 1020"/>
                <a:gd name="T24" fmla="*/ 0 w 134"/>
                <a:gd name="T25" fmla="*/ 0 h 1020"/>
                <a:gd name="T26" fmla="*/ 0 w 134"/>
                <a:gd name="T27" fmla="*/ 0 h 1020"/>
                <a:gd name="T28" fmla="*/ 0 w 134"/>
                <a:gd name="T29" fmla="*/ 0 h 1020"/>
                <a:gd name="T30" fmla="*/ 0 w 134"/>
                <a:gd name="T31" fmla="*/ 0 h 1020"/>
                <a:gd name="T32" fmla="*/ 0 w 134"/>
                <a:gd name="T33" fmla="*/ 0 h 1020"/>
                <a:gd name="T34" fmla="*/ 0 w 134"/>
                <a:gd name="T35" fmla="*/ 0 h 1020"/>
                <a:gd name="T36" fmla="*/ 0 w 134"/>
                <a:gd name="T37" fmla="*/ 0 h 1020"/>
                <a:gd name="T38" fmla="*/ 0 w 134"/>
                <a:gd name="T39" fmla="*/ 0 h 1020"/>
                <a:gd name="T40" fmla="*/ 0 w 134"/>
                <a:gd name="T41" fmla="*/ 0 h 1020"/>
                <a:gd name="T42" fmla="*/ 0 w 134"/>
                <a:gd name="T43" fmla="*/ 0 h 1020"/>
                <a:gd name="T44" fmla="*/ 0 w 134"/>
                <a:gd name="T45" fmla="*/ 0 h 1020"/>
                <a:gd name="T46" fmla="*/ 0 w 134"/>
                <a:gd name="T47" fmla="*/ 0 h 1020"/>
                <a:gd name="T48" fmla="*/ 0 w 134"/>
                <a:gd name="T49" fmla="*/ 0 h 1020"/>
                <a:gd name="T50" fmla="*/ 0 w 134"/>
                <a:gd name="T51" fmla="*/ 0 h 1020"/>
                <a:gd name="T52" fmla="*/ 0 w 134"/>
                <a:gd name="T53" fmla="*/ 0 h 1020"/>
                <a:gd name="T54" fmla="*/ 0 w 134"/>
                <a:gd name="T55" fmla="*/ 0 h 1020"/>
                <a:gd name="T56" fmla="*/ 0 w 134"/>
                <a:gd name="T57" fmla="*/ 0 h 1020"/>
                <a:gd name="T58" fmla="*/ 0 w 134"/>
                <a:gd name="T59" fmla="*/ 0 h 1020"/>
                <a:gd name="T60" fmla="*/ 0 w 134"/>
                <a:gd name="T61" fmla="*/ 0 h 1020"/>
                <a:gd name="T62" fmla="*/ 0 w 134"/>
                <a:gd name="T63" fmla="*/ 0 h 1020"/>
                <a:gd name="T64" fmla="*/ 0 w 134"/>
                <a:gd name="T65" fmla="*/ 0 h 1020"/>
                <a:gd name="T66" fmla="*/ 0 w 134"/>
                <a:gd name="T67" fmla="*/ 0 h 1020"/>
                <a:gd name="T68" fmla="*/ 0 w 134"/>
                <a:gd name="T69" fmla="*/ 0 h 1020"/>
                <a:gd name="T70" fmla="*/ 0 w 134"/>
                <a:gd name="T71" fmla="*/ 0 h 1020"/>
                <a:gd name="T72" fmla="*/ 0 w 134"/>
                <a:gd name="T73" fmla="*/ 0 h 1020"/>
                <a:gd name="T74" fmla="*/ 0 w 134"/>
                <a:gd name="T75" fmla="*/ 0 h 1020"/>
                <a:gd name="T76" fmla="*/ 0 w 134"/>
                <a:gd name="T77" fmla="*/ 0 h 1020"/>
                <a:gd name="T78" fmla="*/ 0 w 134"/>
                <a:gd name="T79" fmla="*/ 0 h 1020"/>
                <a:gd name="T80" fmla="*/ 0 w 134"/>
                <a:gd name="T81" fmla="*/ 0 h 1020"/>
                <a:gd name="T82" fmla="*/ 0 w 134"/>
                <a:gd name="T83" fmla="*/ 0 h 1020"/>
                <a:gd name="T84" fmla="*/ 0 w 134"/>
                <a:gd name="T85" fmla="*/ 0 h 1020"/>
                <a:gd name="T86" fmla="*/ 0 w 134"/>
                <a:gd name="T87" fmla="*/ 0 h 1020"/>
                <a:gd name="T88" fmla="*/ 0 w 134"/>
                <a:gd name="T89" fmla="*/ 0 h 1020"/>
                <a:gd name="T90" fmla="*/ 0 w 134"/>
                <a:gd name="T91" fmla="*/ 0 h 1020"/>
                <a:gd name="T92" fmla="*/ 0 w 134"/>
                <a:gd name="T93" fmla="*/ 0 h 1020"/>
                <a:gd name="T94" fmla="*/ 0 w 134"/>
                <a:gd name="T95" fmla="*/ 0 h 1020"/>
                <a:gd name="T96" fmla="*/ 0 w 134"/>
                <a:gd name="T97" fmla="*/ 0 h 1020"/>
                <a:gd name="T98" fmla="*/ 0 w 134"/>
                <a:gd name="T99" fmla="*/ 0 h 1020"/>
                <a:gd name="T100" fmla="*/ 0 w 134"/>
                <a:gd name="T101" fmla="*/ 0 h 1020"/>
                <a:gd name="T102" fmla="*/ 0 w 134"/>
                <a:gd name="T103" fmla="*/ 0 h 1020"/>
                <a:gd name="T104" fmla="*/ 0 w 134"/>
                <a:gd name="T105" fmla="*/ 0 h 1020"/>
                <a:gd name="T106" fmla="*/ 0 w 134"/>
                <a:gd name="T107" fmla="*/ 0 h 1020"/>
                <a:gd name="T108" fmla="*/ 0 w 134"/>
                <a:gd name="T109" fmla="*/ 0 h 1020"/>
                <a:gd name="T110" fmla="*/ 0 w 134"/>
                <a:gd name="T111" fmla="*/ 0 h 1020"/>
                <a:gd name="T112" fmla="*/ 0 w 134"/>
                <a:gd name="T113" fmla="*/ 0 h 1020"/>
                <a:gd name="T114" fmla="*/ 0 w 134"/>
                <a:gd name="T115" fmla="*/ 0 h 1020"/>
                <a:gd name="T116" fmla="*/ 0 w 134"/>
                <a:gd name="T117" fmla="*/ 0 h 1020"/>
                <a:gd name="T118" fmla="*/ 0 w 134"/>
                <a:gd name="T119" fmla="*/ 0 h 10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"/>
                <a:gd name="T181" fmla="*/ 0 h 1020"/>
                <a:gd name="T182" fmla="*/ 134 w 134"/>
                <a:gd name="T183" fmla="*/ 1020 h 10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4" h="1020">
                  <a:moveTo>
                    <a:pt x="134" y="0"/>
                  </a:moveTo>
                  <a:lnTo>
                    <a:pt x="125" y="16"/>
                  </a:lnTo>
                  <a:lnTo>
                    <a:pt x="116" y="32"/>
                  </a:lnTo>
                  <a:lnTo>
                    <a:pt x="108" y="48"/>
                  </a:lnTo>
                  <a:lnTo>
                    <a:pt x="100" y="64"/>
                  </a:lnTo>
                  <a:lnTo>
                    <a:pt x="92" y="81"/>
                  </a:lnTo>
                  <a:lnTo>
                    <a:pt x="85" y="97"/>
                  </a:lnTo>
                  <a:lnTo>
                    <a:pt x="78" y="114"/>
                  </a:lnTo>
                  <a:lnTo>
                    <a:pt x="71" y="131"/>
                  </a:lnTo>
                  <a:lnTo>
                    <a:pt x="65" y="148"/>
                  </a:lnTo>
                  <a:lnTo>
                    <a:pt x="58" y="164"/>
                  </a:lnTo>
                  <a:lnTo>
                    <a:pt x="53" y="181"/>
                  </a:lnTo>
                  <a:lnTo>
                    <a:pt x="47" y="199"/>
                  </a:lnTo>
                  <a:lnTo>
                    <a:pt x="42" y="216"/>
                  </a:lnTo>
                  <a:lnTo>
                    <a:pt x="37" y="233"/>
                  </a:lnTo>
                  <a:lnTo>
                    <a:pt x="33" y="251"/>
                  </a:lnTo>
                  <a:lnTo>
                    <a:pt x="28" y="269"/>
                  </a:lnTo>
                  <a:lnTo>
                    <a:pt x="24" y="286"/>
                  </a:lnTo>
                  <a:lnTo>
                    <a:pt x="20" y="304"/>
                  </a:lnTo>
                  <a:lnTo>
                    <a:pt x="17" y="322"/>
                  </a:lnTo>
                  <a:lnTo>
                    <a:pt x="13" y="340"/>
                  </a:lnTo>
                  <a:lnTo>
                    <a:pt x="11" y="357"/>
                  </a:lnTo>
                  <a:lnTo>
                    <a:pt x="8" y="375"/>
                  </a:lnTo>
                  <a:lnTo>
                    <a:pt x="6" y="393"/>
                  </a:lnTo>
                  <a:lnTo>
                    <a:pt x="4" y="411"/>
                  </a:lnTo>
                  <a:lnTo>
                    <a:pt x="2" y="429"/>
                  </a:lnTo>
                  <a:lnTo>
                    <a:pt x="1" y="447"/>
                  </a:lnTo>
                  <a:lnTo>
                    <a:pt x="0" y="465"/>
                  </a:lnTo>
                  <a:lnTo>
                    <a:pt x="0" y="484"/>
                  </a:lnTo>
                  <a:lnTo>
                    <a:pt x="0" y="502"/>
                  </a:lnTo>
                  <a:lnTo>
                    <a:pt x="0" y="520"/>
                  </a:lnTo>
                  <a:lnTo>
                    <a:pt x="0" y="538"/>
                  </a:lnTo>
                  <a:lnTo>
                    <a:pt x="0" y="556"/>
                  </a:lnTo>
                  <a:lnTo>
                    <a:pt x="1" y="574"/>
                  </a:lnTo>
                  <a:lnTo>
                    <a:pt x="2" y="592"/>
                  </a:lnTo>
                  <a:lnTo>
                    <a:pt x="4" y="610"/>
                  </a:lnTo>
                  <a:lnTo>
                    <a:pt x="6" y="628"/>
                  </a:lnTo>
                  <a:lnTo>
                    <a:pt x="8" y="646"/>
                  </a:lnTo>
                  <a:lnTo>
                    <a:pt x="11" y="664"/>
                  </a:lnTo>
                  <a:lnTo>
                    <a:pt x="13" y="682"/>
                  </a:lnTo>
                  <a:lnTo>
                    <a:pt x="17" y="700"/>
                  </a:lnTo>
                  <a:lnTo>
                    <a:pt x="20" y="717"/>
                  </a:lnTo>
                  <a:lnTo>
                    <a:pt x="24" y="735"/>
                  </a:lnTo>
                  <a:lnTo>
                    <a:pt x="28" y="753"/>
                  </a:lnTo>
                  <a:lnTo>
                    <a:pt x="33" y="770"/>
                  </a:lnTo>
                  <a:lnTo>
                    <a:pt x="37" y="787"/>
                  </a:lnTo>
                  <a:lnTo>
                    <a:pt x="42" y="804"/>
                  </a:lnTo>
                  <a:lnTo>
                    <a:pt x="47" y="822"/>
                  </a:lnTo>
                  <a:lnTo>
                    <a:pt x="53" y="839"/>
                  </a:lnTo>
                  <a:lnTo>
                    <a:pt x="58" y="856"/>
                  </a:lnTo>
                  <a:lnTo>
                    <a:pt x="65" y="873"/>
                  </a:lnTo>
                  <a:lnTo>
                    <a:pt x="71" y="890"/>
                  </a:lnTo>
                  <a:lnTo>
                    <a:pt x="78" y="907"/>
                  </a:lnTo>
                  <a:lnTo>
                    <a:pt x="85" y="924"/>
                  </a:lnTo>
                  <a:lnTo>
                    <a:pt x="92" y="940"/>
                  </a:lnTo>
                  <a:lnTo>
                    <a:pt x="100" y="956"/>
                  </a:lnTo>
                  <a:lnTo>
                    <a:pt x="108" y="973"/>
                  </a:lnTo>
                  <a:lnTo>
                    <a:pt x="116" y="989"/>
                  </a:lnTo>
                  <a:lnTo>
                    <a:pt x="125" y="1005"/>
                  </a:lnTo>
                  <a:lnTo>
                    <a:pt x="134" y="10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08" name="Freeform 365"/>
            <p:cNvSpPr>
              <a:spLocks noChangeAspect="1"/>
            </p:cNvSpPr>
            <p:nvPr/>
          </p:nvSpPr>
          <p:spPr bwMode="auto">
            <a:xfrm>
              <a:off x="2054" y="1803"/>
              <a:ext cx="42" cy="43"/>
            </a:xfrm>
            <a:custGeom>
              <a:avLst/>
              <a:gdLst>
                <a:gd name="T0" fmla="*/ 0 w 332"/>
                <a:gd name="T1" fmla="*/ 0 h 345"/>
                <a:gd name="T2" fmla="*/ 0 w 332"/>
                <a:gd name="T3" fmla="*/ 0 h 345"/>
                <a:gd name="T4" fmla="*/ 0 w 332"/>
                <a:gd name="T5" fmla="*/ 0 h 345"/>
                <a:gd name="T6" fmla="*/ 0 w 332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345"/>
                <a:gd name="T14" fmla="*/ 332 w 332"/>
                <a:gd name="T15" fmla="*/ 345 h 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345">
                  <a:moveTo>
                    <a:pt x="0" y="214"/>
                  </a:moveTo>
                  <a:lnTo>
                    <a:pt x="332" y="0"/>
                  </a:lnTo>
                  <a:lnTo>
                    <a:pt x="140" y="34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09" name="Freeform 366"/>
            <p:cNvSpPr>
              <a:spLocks noChangeAspect="1"/>
            </p:cNvSpPr>
            <p:nvPr/>
          </p:nvSpPr>
          <p:spPr bwMode="auto">
            <a:xfrm>
              <a:off x="2054" y="1962"/>
              <a:ext cx="42" cy="43"/>
            </a:xfrm>
            <a:custGeom>
              <a:avLst/>
              <a:gdLst>
                <a:gd name="T0" fmla="*/ 0 w 332"/>
                <a:gd name="T1" fmla="*/ 0 h 344"/>
                <a:gd name="T2" fmla="*/ 0 w 332"/>
                <a:gd name="T3" fmla="*/ 0 h 344"/>
                <a:gd name="T4" fmla="*/ 0 w 332"/>
                <a:gd name="T5" fmla="*/ 0 h 344"/>
                <a:gd name="T6" fmla="*/ 0 w 332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344"/>
                <a:gd name="T14" fmla="*/ 332 w 33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344">
                  <a:moveTo>
                    <a:pt x="140" y="0"/>
                  </a:moveTo>
                  <a:lnTo>
                    <a:pt x="332" y="344"/>
                  </a:lnTo>
                  <a:lnTo>
                    <a:pt x="0" y="13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10" name="Line 367"/>
            <p:cNvSpPr>
              <a:spLocks noChangeAspect="1" noChangeShapeType="1"/>
            </p:cNvSpPr>
            <p:nvPr/>
          </p:nvSpPr>
          <p:spPr bwMode="auto">
            <a:xfrm flipH="1">
              <a:off x="2331" y="1714"/>
              <a:ext cx="112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11" name="Freeform 368"/>
            <p:cNvSpPr>
              <a:spLocks noChangeAspect="1"/>
            </p:cNvSpPr>
            <p:nvPr/>
          </p:nvSpPr>
          <p:spPr bwMode="auto">
            <a:xfrm>
              <a:off x="2303" y="1787"/>
              <a:ext cx="45" cy="40"/>
            </a:xfrm>
            <a:custGeom>
              <a:avLst/>
              <a:gdLst>
                <a:gd name="T0" fmla="*/ 0 w 358"/>
                <a:gd name="T1" fmla="*/ 0 h 312"/>
                <a:gd name="T2" fmla="*/ 0 w 358"/>
                <a:gd name="T3" fmla="*/ 0 h 312"/>
                <a:gd name="T4" fmla="*/ 0 w 358"/>
                <a:gd name="T5" fmla="*/ 0 h 312"/>
                <a:gd name="T6" fmla="*/ 0 w 358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8"/>
                <a:gd name="T13" fmla="*/ 0 h 312"/>
                <a:gd name="T14" fmla="*/ 358 w 358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8" h="312">
                  <a:moveTo>
                    <a:pt x="358" y="147"/>
                  </a:moveTo>
                  <a:lnTo>
                    <a:pt x="0" y="312"/>
                  </a:lnTo>
                  <a:lnTo>
                    <a:pt x="240" y="0"/>
                  </a:lnTo>
                  <a:lnTo>
                    <a:pt x="358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09169" name="Text Box 369"/>
          <p:cNvSpPr txBox="1">
            <a:spLocks noChangeArrowheads="1"/>
          </p:cNvSpPr>
          <p:nvPr/>
        </p:nvSpPr>
        <p:spPr bwMode="auto">
          <a:xfrm>
            <a:off x="538163" y="4076700"/>
            <a:ext cx="7854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 algn="ctr">
              <a:spcBef>
                <a:spcPct val="20000"/>
              </a:spcBef>
            </a:pPr>
            <a:r>
              <a:rPr lang="en-US" i="1">
                <a:solidFill>
                  <a:srgbClr val="660066"/>
                </a:solidFill>
                <a:latin typeface="Verdana" pitchFamily="34" charset="0"/>
              </a:rPr>
              <a:t>“The difference in speed between modern CPU and disk technologies is  analogous to the difference in speed in sharpening a pencil using a sharpener on one’s desk or by taking an airplane to the other side of the world and using a sharpener on someone else’s desk.” </a:t>
            </a:r>
            <a:r>
              <a:rPr lang="en-US">
                <a:latin typeface="Verdana" pitchFamily="34" charset="0"/>
              </a:rPr>
              <a:t>(D. Comer)</a:t>
            </a:r>
          </a:p>
          <a:p>
            <a:pPr marL="227013" indent="-227013" algn="ctr">
              <a:spcBef>
                <a:spcPct val="2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26630" name="Group 370"/>
          <p:cNvGrpSpPr>
            <a:grpSpLocks noChangeAspect="1"/>
          </p:cNvGrpSpPr>
          <p:nvPr/>
        </p:nvGrpSpPr>
        <p:grpSpPr bwMode="auto">
          <a:xfrm>
            <a:off x="1042988" y="1881188"/>
            <a:ext cx="2692400" cy="1377950"/>
            <a:chOff x="4413" y="2331"/>
            <a:chExt cx="1701" cy="804"/>
          </a:xfrm>
        </p:grpSpPr>
        <p:sp>
          <p:nvSpPr>
            <p:cNvPr id="26645" name="Rectangle 371"/>
            <p:cNvSpPr>
              <a:spLocks noChangeAspect="1" noChangeArrowheads="1"/>
            </p:cNvSpPr>
            <p:nvPr/>
          </p:nvSpPr>
          <p:spPr bwMode="auto">
            <a:xfrm>
              <a:off x="4413" y="2331"/>
              <a:ext cx="1701" cy="8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6" name="Freeform 372"/>
            <p:cNvSpPr>
              <a:spLocks noChangeAspect="1"/>
            </p:cNvSpPr>
            <p:nvPr/>
          </p:nvSpPr>
          <p:spPr bwMode="auto">
            <a:xfrm>
              <a:off x="4467" y="2359"/>
              <a:ext cx="1272" cy="736"/>
            </a:xfrm>
            <a:custGeom>
              <a:avLst/>
              <a:gdLst>
                <a:gd name="T0" fmla="*/ 0 w 2080"/>
                <a:gd name="T1" fmla="*/ 0 h 1492"/>
                <a:gd name="T2" fmla="*/ 1 w 2080"/>
                <a:gd name="T3" fmla="*/ 0 h 1492"/>
                <a:gd name="T4" fmla="*/ 1 w 2080"/>
                <a:gd name="T5" fmla="*/ 0 h 1492"/>
                <a:gd name="T6" fmla="*/ 1 w 2080"/>
                <a:gd name="T7" fmla="*/ 0 h 1492"/>
                <a:gd name="T8" fmla="*/ 1 w 2080"/>
                <a:gd name="T9" fmla="*/ 0 h 1492"/>
                <a:gd name="T10" fmla="*/ 1 w 2080"/>
                <a:gd name="T11" fmla="*/ 0 h 1492"/>
                <a:gd name="T12" fmla="*/ 1 w 2080"/>
                <a:gd name="T13" fmla="*/ 0 h 1492"/>
                <a:gd name="T14" fmla="*/ 1 w 2080"/>
                <a:gd name="T15" fmla="*/ 0 h 1492"/>
                <a:gd name="T16" fmla="*/ 1 w 2080"/>
                <a:gd name="T17" fmla="*/ 0 h 1492"/>
                <a:gd name="T18" fmla="*/ 1 w 2080"/>
                <a:gd name="T19" fmla="*/ 0 h 1492"/>
                <a:gd name="T20" fmla="*/ 1 w 2080"/>
                <a:gd name="T21" fmla="*/ 0 h 1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0"/>
                <a:gd name="T34" fmla="*/ 0 h 1492"/>
                <a:gd name="T35" fmla="*/ 2080 w 2080"/>
                <a:gd name="T36" fmla="*/ 1492 h 14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0" h="1492">
                  <a:moveTo>
                    <a:pt x="0" y="1476"/>
                  </a:moveTo>
                  <a:cubicBezTo>
                    <a:pt x="120" y="1484"/>
                    <a:pt x="241" y="1492"/>
                    <a:pt x="338" y="1476"/>
                  </a:cubicBezTo>
                  <a:cubicBezTo>
                    <a:pt x="435" y="1460"/>
                    <a:pt x="491" y="1407"/>
                    <a:pt x="580" y="1379"/>
                  </a:cubicBezTo>
                  <a:cubicBezTo>
                    <a:pt x="669" y="1351"/>
                    <a:pt x="797" y="1338"/>
                    <a:pt x="870" y="1306"/>
                  </a:cubicBezTo>
                  <a:cubicBezTo>
                    <a:pt x="943" y="1274"/>
                    <a:pt x="939" y="1217"/>
                    <a:pt x="1016" y="1185"/>
                  </a:cubicBezTo>
                  <a:cubicBezTo>
                    <a:pt x="1093" y="1153"/>
                    <a:pt x="1250" y="1153"/>
                    <a:pt x="1330" y="1113"/>
                  </a:cubicBezTo>
                  <a:cubicBezTo>
                    <a:pt x="1410" y="1073"/>
                    <a:pt x="1414" y="983"/>
                    <a:pt x="1499" y="943"/>
                  </a:cubicBezTo>
                  <a:cubicBezTo>
                    <a:pt x="1584" y="903"/>
                    <a:pt x="1761" y="907"/>
                    <a:pt x="1838" y="871"/>
                  </a:cubicBezTo>
                  <a:cubicBezTo>
                    <a:pt x="1915" y="835"/>
                    <a:pt x="1923" y="823"/>
                    <a:pt x="1959" y="726"/>
                  </a:cubicBezTo>
                  <a:cubicBezTo>
                    <a:pt x="1995" y="629"/>
                    <a:pt x="2036" y="411"/>
                    <a:pt x="2056" y="290"/>
                  </a:cubicBezTo>
                  <a:cubicBezTo>
                    <a:pt x="2076" y="169"/>
                    <a:pt x="2076" y="48"/>
                    <a:pt x="208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7" name="Line 373"/>
            <p:cNvSpPr>
              <a:spLocks noChangeAspect="1" noChangeShapeType="1"/>
            </p:cNvSpPr>
            <p:nvPr/>
          </p:nvSpPr>
          <p:spPr bwMode="auto">
            <a:xfrm>
              <a:off x="5604" y="2364"/>
              <a:ext cx="0" cy="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5" name="Rettangolo arrotondato 374"/>
          <p:cNvSpPr>
            <a:spLocks noChangeArrowheads="1"/>
          </p:cNvSpPr>
          <p:nvPr/>
        </p:nvSpPr>
        <p:spPr bwMode="auto">
          <a:xfrm>
            <a:off x="2000250" y="6357938"/>
            <a:ext cx="1785938" cy="2857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>
                <a:latin typeface="Comic Sans MS" pitchFamily="66" charset="0"/>
              </a:rPr>
              <a:t>Less and faster I/Os</a:t>
            </a:r>
            <a:endParaRPr lang="it-IT">
              <a:latin typeface="Comic Sans MS" pitchFamily="66" charset="0"/>
            </a:endParaRPr>
          </a:p>
        </p:txBody>
      </p:sp>
      <p:sp>
        <p:nvSpPr>
          <p:cNvPr id="376" name="Rettangolo arrotondato 375"/>
          <p:cNvSpPr>
            <a:spLocks noChangeArrowheads="1"/>
          </p:cNvSpPr>
          <p:nvPr/>
        </p:nvSpPr>
        <p:spPr bwMode="auto">
          <a:xfrm>
            <a:off x="5786438" y="6357938"/>
            <a:ext cx="714375" cy="2857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>
                <a:latin typeface="Comic Sans MS" pitchFamily="66" charset="0"/>
              </a:rPr>
              <a:t>caching</a:t>
            </a:r>
            <a:endParaRPr lang="it-IT">
              <a:latin typeface="Comic Sans MS" pitchFamily="66" charset="0"/>
            </a:endParaRPr>
          </a:p>
        </p:txBody>
      </p:sp>
      <p:sp>
        <p:nvSpPr>
          <p:cNvPr id="26633" name="Freeform 374"/>
          <p:cNvSpPr>
            <a:spLocks noChangeAspect="1"/>
          </p:cNvSpPr>
          <p:nvPr/>
        </p:nvSpPr>
        <p:spPr bwMode="auto">
          <a:xfrm>
            <a:off x="1101725" y="2500313"/>
            <a:ext cx="2606675" cy="696912"/>
          </a:xfrm>
          <a:custGeom>
            <a:avLst/>
            <a:gdLst>
              <a:gd name="T0" fmla="*/ 0 w 1668"/>
              <a:gd name="T1" fmla="*/ 2147483647 h 396"/>
              <a:gd name="T2" fmla="*/ 2147483647 w 1668"/>
              <a:gd name="T3" fmla="*/ 2147483647 h 396"/>
              <a:gd name="T4" fmla="*/ 2147483647 w 1668"/>
              <a:gd name="T5" fmla="*/ 2147483647 h 396"/>
              <a:gd name="T6" fmla="*/ 2147483647 w 1668"/>
              <a:gd name="T7" fmla="*/ 2147483647 h 396"/>
              <a:gd name="T8" fmla="*/ 2147483647 w 1668"/>
              <a:gd name="T9" fmla="*/ 2147483647 h 396"/>
              <a:gd name="T10" fmla="*/ 2147483647 w 1668"/>
              <a:gd name="T11" fmla="*/ 2147483647 h 396"/>
              <a:gd name="T12" fmla="*/ 2147483647 w 1668"/>
              <a:gd name="T13" fmla="*/ 2147483647 h 396"/>
              <a:gd name="T14" fmla="*/ 2147483647 w 1668"/>
              <a:gd name="T15" fmla="*/ 2147483647 h 396"/>
              <a:gd name="T16" fmla="*/ 2147483647 w 1668"/>
              <a:gd name="T17" fmla="*/ 2147483647 h 396"/>
              <a:gd name="T18" fmla="*/ 2147483647 w 1668"/>
              <a:gd name="T19" fmla="*/ 2147483647 h 396"/>
              <a:gd name="T20" fmla="*/ 2147483647 w 1668"/>
              <a:gd name="T21" fmla="*/ 2147483647 h 396"/>
              <a:gd name="T22" fmla="*/ 2147483647 w 1668"/>
              <a:gd name="T23" fmla="*/ 2147483647 h 396"/>
              <a:gd name="T24" fmla="*/ 2147483647 w 1668"/>
              <a:gd name="T25" fmla="*/ 0 h 3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8"/>
              <a:gd name="T40" fmla="*/ 0 h 396"/>
              <a:gd name="T41" fmla="*/ 1668 w 1668"/>
              <a:gd name="T42" fmla="*/ 396 h 3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8" h="396">
                <a:moveTo>
                  <a:pt x="0" y="396"/>
                </a:moveTo>
                <a:cubicBezTo>
                  <a:pt x="80" y="394"/>
                  <a:pt x="160" y="396"/>
                  <a:pt x="240" y="390"/>
                </a:cubicBezTo>
                <a:cubicBezTo>
                  <a:pt x="256" y="389"/>
                  <a:pt x="283" y="363"/>
                  <a:pt x="300" y="360"/>
                </a:cubicBezTo>
                <a:cubicBezTo>
                  <a:pt x="336" y="353"/>
                  <a:pt x="372" y="354"/>
                  <a:pt x="408" y="348"/>
                </a:cubicBezTo>
                <a:cubicBezTo>
                  <a:pt x="446" y="323"/>
                  <a:pt x="508" y="305"/>
                  <a:pt x="552" y="300"/>
                </a:cubicBezTo>
                <a:cubicBezTo>
                  <a:pt x="573" y="236"/>
                  <a:pt x="720" y="234"/>
                  <a:pt x="774" y="228"/>
                </a:cubicBezTo>
                <a:cubicBezTo>
                  <a:pt x="786" y="224"/>
                  <a:pt x="798" y="220"/>
                  <a:pt x="810" y="216"/>
                </a:cubicBezTo>
                <a:cubicBezTo>
                  <a:pt x="816" y="214"/>
                  <a:pt x="828" y="210"/>
                  <a:pt x="828" y="210"/>
                </a:cubicBezTo>
                <a:cubicBezTo>
                  <a:pt x="856" y="127"/>
                  <a:pt x="870" y="168"/>
                  <a:pt x="930" y="138"/>
                </a:cubicBezTo>
                <a:cubicBezTo>
                  <a:pt x="1021" y="93"/>
                  <a:pt x="1065" y="101"/>
                  <a:pt x="1182" y="96"/>
                </a:cubicBezTo>
                <a:cubicBezTo>
                  <a:pt x="1270" y="67"/>
                  <a:pt x="1359" y="50"/>
                  <a:pt x="1452" y="42"/>
                </a:cubicBezTo>
                <a:cubicBezTo>
                  <a:pt x="1487" y="30"/>
                  <a:pt x="1524" y="31"/>
                  <a:pt x="1560" y="24"/>
                </a:cubicBezTo>
                <a:cubicBezTo>
                  <a:pt x="1595" y="17"/>
                  <a:pt x="1633" y="0"/>
                  <a:pt x="1668" y="0"/>
                </a:cubicBezTo>
              </a:path>
            </a:pathLst>
          </a:cu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01"/>
          <p:cNvGrpSpPr>
            <a:grpSpLocks/>
          </p:cNvGrpSpPr>
          <p:nvPr/>
        </p:nvGrpSpPr>
        <p:grpSpPr bwMode="auto">
          <a:xfrm>
            <a:off x="214313" y="1714500"/>
            <a:ext cx="4000500" cy="1928813"/>
            <a:chOff x="214282" y="2642939"/>
            <a:chExt cx="4000366" cy="1929205"/>
          </a:xfrm>
        </p:grpSpPr>
        <p:grpSp>
          <p:nvGrpSpPr>
            <p:cNvPr id="26636" name="Group 9"/>
            <p:cNvGrpSpPr>
              <a:grpSpLocks/>
            </p:cNvGrpSpPr>
            <p:nvPr/>
          </p:nvGrpSpPr>
          <p:grpSpPr bwMode="auto">
            <a:xfrm>
              <a:off x="214282" y="2642939"/>
              <a:ext cx="4000366" cy="1929205"/>
              <a:chOff x="158" y="2254"/>
              <a:chExt cx="3810" cy="1338"/>
            </a:xfrm>
          </p:grpSpPr>
          <p:sp>
            <p:nvSpPr>
              <p:cNvPr id="378" name="Rectangle 10"/>
              <p:cNvSpPr>
                <a:spLocks noChangeArrowheads="1"/>
              </p:cNvSpPr>
              <p:nvPr/>
            </p:nvSpPr>
            <p:spPr bwMode="auto">
              <a:xfrm>
                <a:off x="158" y="2254"/>
                <a:ext cx="3810" cy="13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dirty="0">
                  <a:cs typeface="+mn-cs"/>
                </a:endParaRPr>
              </a:p>
            </p:txBody>
          </p:sp>
          <p:sp>
            <p:nvSpPr>
              <p:cNvPr id="26641" name="Rectangle 11"/>
              <p:cNvSpPr>
                <a:spLocks noChangeArrowheads="1"/>
              </p:cNvSpPr>
              <p:nvPr/>
            </p:nvSpPr>
            <p:spPr bwMode="auto">
              <a:xfrm>
                <a:off x="385" y="2563"/>
                <a:ext cx="635" cy="58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 sz="1800">
                    <a:latin typeface="Arial" pitchFamily="34" charset="0"/>
                  </a:rPr>
                  <a:t>CPU</a:t>
                </a:r>
              </a:p>
            </p:txBody>
          </p:sp>
          <p:sp>
            <p:nvSpPr>
              <p:cNvPr id="26642" name="AutoShape 17"/>
              <p:cNvSpPr>
                <a:spLocks noChangeArrowheads="1"/>
              </p:cNvSpPr>
              <p:nvPr/>
            </p:nvSpPr>
            <p:spPr bwMode="auto">
              <a:xfrm>
                <a:off x="1124" y="2790"/>
                <a:ext cx="406" cy="230"/>
              </a:xfrm>
              <a:prstGeom prst="leftRightArrow">
                <a:avLst>
                  <a:gd name="adj1" fmla="val 50000"/>
                  <a:gd name="adj2" fmla="val 3323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643" name="Rectangle 18"/>
              <p:cNvSpPr>
                <a:spLocks noChangeArrowheads="1"/>
              </p:cNvSpPr>
              <p:nvPr/>
            </p:nvSpPr>
            <p:spPr bwMode="auto">
              <a:xfrm>
                <a:off x="1622" y="2517"/>
                <a:ext cx="998" cy="635"/>
              </a:xfrm>
              <a:prstGeom prst="rect">
                <a:avLst/>
              </a:prstGeom>
              <a:solidFill>
                <a:srgbClr val="008000">
                  <a:alpha val="3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 sz="1800">
                    <a:latin typeface="Arial" pitchFamily="34" charset="0"/>
                  </a:rPr>
                  <a:t>RAM</a:t>
                </a:r>
              </a:p>
            </p:txBody>
          </p:sp>
          <p:sp>
            <p:nvSpPr>
              <p:cNvPr id="26644" name="AutoShape 23"/>
              <p:cNvSpPr>
                <a:spLocks noChangeArrowheads="1"/>
              </p:cNvSpPr>
              <p:nvPr/>
            </p:nvSpPr>
            <p:spPr bwMode="auto">
              <a:xfrm>
                <a:off x="3231" y="2435"/>
                <a:ext cx="572" cy="818"/>
              </a:xfrm>
              <a:prstGeom prst="can">
                <a:avLst>
                  <a:gd name="adj" fmla="val 43736"/>
                </a:avLst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 sz="1800">
                    <a:latin typeface="Arial" pitchFamily="34" charset="0"/>
                  </a:rPr>
                  <a:t>HD</a:t>
                </a:r>
              </a:p>
            </p:txBody>
          </p:sp>
        </p:grpSp>
        <p:sp>
          <p:nvSpPr>
            <p:cNvPr id="26637" name="AutoShape 17"/>
            <p:cNvSpPr>
              <a:spLocks noChangeArrowheads="1"/>
            </p:cNvSpPr>
            <p:nvPr/>
          </p:nvSpPr>
          <p:spPr bwMode="auto">
            <a:xfrm>
              <a:off x="2931267" y="3383125"/>
              <a:ext cx="426286" cy="331627"/>
            </a:xfrm>
            <a:prstGeom prst="leftRightArrow">
              <a:avLst>
                <a:gd name="adj1" fmla="val 50000"/>
                <a:gd name="adj2" fmla="val 3323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38" name="TextBox 398"/>
            <p:cNvSpPr txBox="1">
              <a:spLocks noChangeArrowheads="1"/>
            </p:cNvSpPr>
            <p:nvPr/>
          </p:nvSpPr>
          <p:spPr bwMode="auto">
            <a:xfrm>
              <a:off x="1285851" y="3186297"/>
              <a:ext cx="316112" cy="45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/>
                <a:t>1</a:t>
              </a:r>
            </a:p>
          </p:txBody>
        </p:sp>
        <p:sp>
          <p:nvSpPr>
            <p:cNvPr id="26639" name="TextBox 399"/>
            <p:cNvSpPr txBox="1">
              <a:spLocks noChangeArrowheads="1"/>
            </p:cNvSpPr>
            <p:nvPr/>
          </p:nvSpPr>
          <p:spPr bwMode="auto">
            <a:xfrm>
              <a:off x="3000363" y="3039708"/>
              <a:ext cx="316112" cy="45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/>
                <a:t>B</a:t>
              </a:r>
            </a:p>
          </p:txBody>
        </p:sp>
      </p:grpSp>
      <p:sp>
        <p:nvSpPr>
          <p:cNvPr id="403" name="TextBox 402"/>
          <p:cNvSpPr txBox="1">
            <a:spLocks noChangeArrowheads="1"/>
          </p:cNvSpPr>
          <p:nvPr/>
        </p:nvSpPr>
        <p:spPr bwMode="auto">
          <a:xfrm>
            <a:off x="1325563" y="3181350"/>
            <a:ext cx="1817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omic Sans MS" pitchFamily="66" charset="0"/>
              </a:rPr>
              <a:t>Count I/O</a:t>
            </a:r>
            <a:r>
              <a:rPr lang="it-IT" sz="2400"/>
              <a:t>s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169" grpId="0"/>
      <p:bldP spid="375" grpId="0" animBg="1"/>
      <p:bldP spid="376" grpId="0" animBg="1"/>
      <p:bldP spid="4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Index Construction</a:t>
            </a:r>
            <a:endParaRPr lang="en-US" sz="5400" smtClean="0">
              <a:ea typeface="ＭＳ Ｐゴシック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  <a:ea typeface="ＭＳ Ｐゴシック" pitchFamily="34" charset="-128"/>
              </a:rPr>
              <a:t>Paolo Ferragina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Dipartimento di Informatica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Università di Pisa</a:t>
            </a:r>
          </a:p>
          <a:p>
            <a:pPr eaLnBrk="1" hangingPunct="1"/>
            <a:endParaRPr lang="en-US" smtClean="0">
              <a:solidFill>
                <a:schemeClr val="folHlin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46125" y="2743200"/>
            <a:ext cx="8285163" cy="1143000"/>
            <a:chOff x="470" y="1728"/>
            <a:chExt cx="5219" cy="720"/>
          </a:xfrm>
        </p:grpSpPr>
        <p:sp>
          <p:nvSpPr>
            <p:cNvPr id="28720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Tokenizer</a:t>
              </a:r>
            </a:p>
          </p:txBody>
        </p:sp>
        <p:sp>
          <p:nvSpPr>
            <p:cNvPr id="28721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8722" name="Text Box 20"/>
            <p:cNvSpPr txBox="1">
              <a:spLocks noChangeArrowheads="1"/>
            </p:cNvSpPr>
            <p:nvPr/>
          </p:nvSpPr>
          <p:spPr bwMode="auto">
            <a:xfrm>
              <a:off x="470" y="2119"/>
              <a:ext cx="11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Token stream.</a:t>
              </a:r>
            </a:p>
          </p:txBody>
        </p:sp>
        <p:sp>
          <p:nvSpPr>
            <p:cNvPr id="28723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Friends</a:t>
              </a:r>
            </a:p>
          </p:txBody>
        </p:sp>
        <p:sp>
          <p:nvSpPr>
            <p:cNvPr id="28724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Romans</a:t>
              </a:r>
            </a:p>
          </p:txBody>
        </p:sp>
        <p:sp>
          <p:nvSpPr>
            <p:cNvPr id="28725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Countrymen</a:t>
              </a:r>
            </a:p>
          </p:txBody>
        </p: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Inverted index construction</a:t>
            </a: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28714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Linguistic modules</a:t>
              </a:r>
            </a:p>
          </p:txBody>
        </p:sp>
        <p:sp>
          <p:nvSpPr>
            <p:cNvPr id="28715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8716" name="Text Box 21"/>
            <p:cNvSpPr txBox="1">
              <a:spLocks noChangeArrowheads="1"/>
            </p:cNvSpPr>
            <p:nvPr/>
          </p:nvSpPr>
          <p:spPr bwMode="auto">
            <a:xfrm>
              <a:off x="480" y="2935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Modified tokens.</a:t>
              </a:r>
            </a:p>
          </p:txBody>
        </p:sp>
        <p:sp>
          <p:nvSpPr>
            <p:cNvPr id="28717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friend</a:t>
              </a:r>
            </a:p>
          </p:txBody>
        </p:sp>
        <p:sp>
          <p:nvSpPr>
            <p:cNvPr id="28718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roman</a:t>
              </a:r>
            </a:p>
          </p:txBody>
        </p:sp>
        <p:sp>
          <p:nvSpPr>
            <p:cNvPr id="28719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28692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Indexer</a:t>
              </a:r>
            </a:p>
          </p:txBody>
        </p:sp>
        <p:sp>
          <p:nvSpPr>
            <p:cNvPr id="28693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8694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Inverted index.</a:t>
              </a:r>
            </a:p>
          </p:txBody>
        </p:sp>
        <p:grpSp>
          <p:nvGrpSpPr>
            <p:cNvPr id="2869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2869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latin typeface="+mn-lt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latin typeface="+mn-lt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latin typeface="+mn-lt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28711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712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8713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28697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28698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  <p:sp>
            <p:nvSpPr>
              <p:cNvPr id="28699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28700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13</a:t>
                </a:r>
              </a:p>
            </p:txBody>
          </p:sp>
          <p:sp>
            <p:nvSpPr>
              <p:cNvPr id="28701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16</a:t>
                </a:r>
              </a:p>
            </p:txBody>
          </p:sp>
          <p:cxnSp>
            <p:nvCxnSpPr>
              <p:cNvPr id="28702" name="AutoShape 44"/>
              <p:cNvCxnSpPr>
                <a:cxnSpLocks noChangeShapeType="1"/>
                <a:stCxn id="28697" idx="3"/>
                <a:endCxn id="28698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703" name="AutoShape 45"/>
              <p:cNvCxnSpPr>
                <a:cxnSpLocks noChangeShapeType="1"/>
                <a:stCxn id="28698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8704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cxnSp>
            <p:nvCxnSpPr>
              <p:cNvPr id="28705" name="AutoShape 47"/>
              <p:cNvCxnSpPr>
                <a:cxnSpLocks noChangeShapeType="1"/>
                <a:stCxn id="28704" idx="3"/>
                <a:endCxn id="28699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706" name="AutoShape 48"/>
              <p:cNvCxnSpPr>
                <a:cxnSpLocks noChangeShapeType="1"/>
                <a:stCxn id="28699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707" name="AutoShape 49"/>
              <p:cNvCxnSpPr>
                <a:cxnSpLocks noChangeShapeType="1"/>
                <a:stCxn id="28700" idx="3"/>
                <a:endCxn id="28701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28678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2868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8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8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9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9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8679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746125" y="1687513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Documents to</a:t>
            </a:r>
          </a:p>
          <a:p>
            <a:r>
              <a:rPr lang="en-US"/>
              <a:t>be indexed.</a:t>
            </a:r>
          </a:p>
        </p:txBody>
      </p:sp>
      <p:sp>
        <p:nvSpPr>
          <p:cNvPr id="28681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Friends, Romans, countrymen.</a:t>
            </a:r>
          </a:p>
        </p:txBody>
      </p:sp>
      <p:sp>
        <p:nvSpPr>
          <p:cNvPr id="28682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8683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8684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8685" name="TextBox 56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1.2</a:t>
            </a:r>
          </a:p>
        </p:txBody>
      </p:sp>
      <p:pic>
        <p:nvPicPr>
          <p:cNvPr id="53" name="Picture 52" descr="Screen Shot 2012-09-25 at 11.11.30 A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6875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Index Construction: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Parsing</a:t>
            </a:r>
            <a:endParaRPr lang="en-US" sz="5400" smtClean="0"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  <a:ea typeface="ＭＳ Ｐゴシック" pitchFamily="34" charset="-128"/>
              </a:rPr>
              <a:t>Paolo Ferragina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Dipartimento di Informatica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Università di Pisa</a:t>
            </a:r>
          </a:p>
          <a:p>
            <a:pPr eaLnBrk="1" hangingPunct="1"/>
            <a:endParaRPr lang="en-US" smtClean="0">
              <a:solidFill>
                <a:schemeClr val="folHlink"/>
              </a:solidFill>
              <a:ea typeface="ＭＳ Ｐゴシック" pitchFamily="34" charset="-128"/>
            </a:endParaRPr>
          </a:p>
        </p:txBody>
      </p:sp>
      <p:sp>
        <p:nvSpPr>
          <p:cNvPr id="29700" name="Rounded Rectangle 4"/>
          <p:cNvSpPr>
            <a:spLocks noChangeArrowheads="1"/>
          </p:cNvSpPr>
          <p:nvPr/>
        </p:nvSpPr>
        <p:spPr bwMode="auto">
          <a:xfrm>
            <a:off x="6011863" y="6308725"/>
            <a:ext cx="3132137" cy="54927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>
                <a:solidFill>
                  <a:schemeClr val="bg1"/>
                </a:solidFill>
                <a:latin typeface="Century Gothic" pitchFamily="34" charset="0"/>
              </a:rPr>
              <a:t>Reading 2.1 and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Parsing a document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What format is it in?</a:t>
            </a: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pdf/word/excel/html?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What language is it in?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What character set is in use?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609600" y="4379913"/>
            <a:ext cx="77724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Each of these is a </a:t>
            </a:r>
            <a:r>
              <a:rPr lang="en-US" sz="2800" b="1">
                <a:solidFill>
                  <a:srgbClr val="FF0000"/>
                </a:solidFill>
              </a:rPr>
              <a:t>classification problem</a:t>
            </a:r>
            <a:r>
              <a:rPr lang="en-US" sz="2800"/>
              <a:t>, which we will study later in the course.</a:t>
            </a:r>
          </a:p>
        </p:txBody>
      </p:sp>
      <p:sp>
        <p:nvSpPr>
          <p:cNvPr id="30725" name="Text Box 1030"/>
          <p:cNvSpPr txBox="1">
            <a:spLocks noChangeArrowheads="1"/>
          </p:cNvSpPr>
          <p:nvPr/>
        </p:nvSpPr>
        <p:spPr bwMode="auto">
          <a:xfrm>
            <a:off x="609600" y="5576888"/>
            <a:ext cx="810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But these tasks are often done heuristically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Tokenization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A40508"/>
                </a:solidFill>
                <a:ea typeface="ＭＳ Ｐゴシック" pitchFamily="34" charset="-128"/>
              </a:rPr>
              <a:t>Input</a:t>
            </a:r>
            <a:r>
              <a:rPr lang="en-US" smtClean="0">
                <a:ea typeface="ＭＳ Ｐゴシック" pitchFamily="34" charset="-128"/>
              </a:rPr>
              <a:t>: “</a:t>
            </a:r>
            <a:r>
              <a:rPr lang="en-US" b="1" i="1" smtClean="0">
                <a:ea typeface="ＭＳ Ｐゴシック" pitchFamily="34" charset="-128"/>
              </a:rPr>
              <a:t>Friends, Romans and Countrymen</a:t>
            </a:r>
            <a:r>
              <a:rPr lang="en-US" smtClean="0">
                <a:ea typeface="ＭＳ Ｐゴシック" pitchFamily="34" charset="-128"/>
              </a:rPr>
              <a:t>”</a:t>
            </a:r>
          </a:p>
          <a:p>
            <a:pPr eaLnBrk="1" hangingPunct="1"/>
            <a:r>
              <a:rPr lang="en-US" u="sng" smtClean="0">
                <a:solidFill>
                  <a:srgbClr val="A40508"/>
                </a:solidFill>
                <a:ea typeface="ＭＳ Ｐゴシック" pitchFamily="34" charset="-128"/>
              </a:rPr>
              <a:t>Output</a:t>
            </a:r>
            <a:r>
              <a:rPr lang="en-US" smtClean="0">
                <a:ea typeface="ＭＳ Ｐゴシック" pitchFamily="34" charset="-128"/>
              </a:rPr>
              <a:t>: Tokens</a:t>
            </a:r>
          </a:p>
          <a:p>
            <a:pPr lvl="1" eaLnBrk="1" hangingPunct="1"/>
            <a:r>
              <a:rPr lang="en-US" b="1" i="1" smtClean="0">
                <a:ea typeface="ＭＳ Ｐゴシック" pitchFamily="34" charset="-128"/>
              </a:rPr>
              <a:t>Friends</a:t>
            </a:r>
          </a:p>
          <a:p>
            <a:pPr lvl="1" eaLnBrk="1" hangingPunct="1"/>
            <a:r>
              <a:rPr lang="en-US" b="1" i="1" smtClean="0">
                <a:ea typeface="ＭＳ Ｐゴシック" pitchFamily="34" charset="-128"/>
              </a:rPr>
              <a:t>Romans</a:t>
            </a:r>
          </a:p>
          <a:p>
            <a:pPr lvl="1" eaLnBrk="1" hangingPunct="1"/>
            <a:r>
              <a:rPr lang="en-US" b="1" i="1" smtClean="0">
                <a:ea typeface="ＭＳ Ｐゴシック" pitchFamily="34" charset="-128"/>
              </a:rPr>
              <a:t>Countrymen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solidFill>
                  <a:srgbClr val="139CB7"/>
                </a:solidFill>
                <a:ea typeface="ＭＳ Ｐゴシック" pitchFamily="34" charset="-128"/>
              </a:rPr>
              <a:t>token</a:t>
            </a:r>
            <a:r>
              <a:rPr lang="en-US" smtClean="0">
                <a:ea typeface="ＭＳ Ｐゴシック" pitchFamily="34" charset="-128"/>
              </a:rPr>
              <a:t> is an instance of a sequence of characters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Each such token is now a candidate for an index entry, after </a:t>
            </a:r>
            <a:r>
              <a:rPr lang="en-US" u="sng" smtClean="0">
                <a:ea typeface="ＭＳ Ｐゴシック" pitchFamily="34" charset="-128"/>
              </a:rPr>
              <a:t>further processing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But what are valid tokens to emit?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IR vs. databases: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b="1" smtClean="0">
                <a:solidFill>
                  <a:srgbClr val="C00000"/>
                </a:solidFill>
                <a:ea typeface="ＭＳ Ｐゴシック" pitchFamily="34" charset="-128"/>
              </a:rPr>
              <a:t>Un</a:t>
            </a:r>
            <a:r>
              <a:rPr lang="en-US" sz="3600" smtClean="0">
                <a:ea typeface="ＭＳ Ｐゴシック" pitchFamily="34" charset="-128"/>
              </a:rPr>
              <a:t>structured vs Structured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Structured data tends to refer to information in “tables”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7A970-884B-492B-BDB1-39B3110B1849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524000" y="2667000"/>
            <a:ext cx="6172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524000" y="32004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524000" y="37338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3429000" y="2667000"/>
            <a:ext cx="2362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658938" y="27432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Employee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944938" y="274320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Manager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6183313" y="2743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Salary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1654175" y="32766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Smith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3886200" y="3276600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Jones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6205538" y="32766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50000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1658938" y="3810000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Chang</a:t>
            </a:r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3913188" y="38100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Smith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1524000" y="3200400"/>
            <a:ext cx="6172200" cy="762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6205538" y="38100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60000</a:t>
            </a: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6205538" y="434340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50000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1676400" y="4343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Ivy</a:t>
            </a:r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3913188" y="43434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Smith</a:t>
            </a:r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838200" y="5375275"/>
            <a:ext cx="636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Typically allows numerical range and exact match</a:t>
            </a:r>
          </a:p>
          <a:p>
            <a:pPr algn="ctr"/>
            <a:r>
              <a:rPr lang="en-US"/>
              <a:t>(for text) queries, e.g.,</a:t>
            </a:r>
          </a:p>
          <a:p>
            <a:pPr algn="ctr"/>
            <a:r>
              <a:rPr lang="en-US" i="1"/>
              <a:t>Salary &lt; 60000 AND Manager = Smith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Tokenization: </a:t>
            </a:r>
            <a:r>
              <a:rPr lang="en-US" sz="3600" smtClean="0">
                <a:ea typeface="ＭＳ Ｐゴシック" pitchFamily="34" charset="-128"/>
              </a:rPr>
              <a:t>terms and numbers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Issues in tokenization:</a:t>
            </a: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Barack Obama: </a:t>
            </a:r>
            <a:r>
              <a:rPr lang="en-US" sz="2800" smtClean="0">
                <a:ea typeface="ＭＳ Ｐゴシック" pitchFamily="34" charset="-128"/>
                <a:sym typeface="Symbol" pitchFamily="18" charset="2"/>
              </a:rPr>
              <a:t>one token or two? </a:t>
            </a:r>
            <a:endParaRPr lang="en-US" sz="2800" b="1" i="1" smtClean="0">
              <a:ea typeface="ＭＳ Ｐゴシック" pitchFamily="34" charset="-128"/>
              <a:sym typeface="Symbol" pitchFamily="18" charset="2"/>
            </a:endParaRP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San Francisco?</a:t>
            </a:r>
            <a:endParaRPr lang="en-US" sz="2800" smtClean="0">
              <a:ea typeface="ＭＳ Ｐゴシック" pitchFamily="34" charset="-128"/>
              <a:sym typeface="Symbol" pitchFamily="18" charset="2"/>
            </a:endParaRP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Hewlett-Packard</a:t>
            </a:r>
            <a:r>
              <a:rPr lang="en-US" sz="2800" smtClean="0">
                <a:ea typeface="ＭＳ Ｐゴシック" pitchFamily="34" charset="-128"/>
                <a:sym typeface="Symbol" pitchFamily="18" charset="2"/>
              </a:rPr>
              <a:t>: one token or two?</a:t>
            </a: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B-52, C++, C#</a:t>
            </a: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Numbers ? 24-5-2010</a:t>
            </a: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192.168.0.1</a:t>
            </a:r>
          </a:p>
          <a:p>
            <a:pPr lvl="1" eaLnBrk="1" hangingPunct="1"/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Lebensversicherungsgesellschaftsangestellter </a:t>
            </a:r>
            <a:r>
              <a:rPr lang="en-US" sz="2800" smtClean="0">
                <a:ea typeface="ＭＳ Ｐゴシック" pitchFamily="34" charset="-128"/>
                <a:sym typeface="Symbol" pitchFamily="18" charset="2"/>
              </a:rPr>
              <a:t>== life insurance company employee in german</a:t>
            </a:r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!</a:t>
            </a:r>
          </a:p>
        </p:txBody>
      </p:sp>
      <p:pic>
        <p:nvPicPr>
          <p:cNvPr id="4" name="Picture 3" descr="Screen Shot 2012-09-25 at 11.00.33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250"/>
            <a:ext cx="91440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Stop words</a:t>
            </a:r>
            <a:endParaRPr lang="en-US" sz="4400" smtClean="0">
              <a:ea typeface="ＭＳ Ｐゴシック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We exclude from the dictionary the most  common words (called, stopwords). Intuition: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They have little semantic content: </a:t>
            </a:r>
            <a:r>
              <a:rPr lang="en-US" sz="2000" i="1" smtClean="0">
                <a:ea typeface="ＭＳ Ｐゴシック" pitchFamily="34" charset="-128"/>
              </a:rPr>
              <a:t>the, a, and, to, be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There are a lot of them: ~30% of postings for top 30 words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But the trend is away from doing this: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Good compression techniques (lecture!!) means the space for including stopwords in a system is very small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Good query optimization techniques (lecture!!) mean you pay little at query time for including stop words.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You need them for phrase queries or titles. E.g., “As we may think”</a:t>
            </a:r>
          </a:p>
        </p:txBody>
      </p:sp>
      <p:pic>
        <p:nvPicPr>
          <p:cNvPr id="4" name="Picture 3" descr="Screen Shot 2012-09-25 at 11.07.28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Normalization to terms</a:t>
            </a:r>
          </a:p>
        </p:txBody>
      </p:sp>
      <p:sp>
        <p:nvSpPr>
          <p:cNvPr id="573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We need to “normalize” terms in indexed text and query words into the same form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We want to match </a:t>
            </a:r>
            <a:r>
              <a:rPr lang="en-US" b="1" i="1" smtClean="0">
                <a:ea typeface="ＭＳ Ｐゴシック" pitchFamily="34" charset="-128"/>
                <a:sym typeface="Symbol" pitchFamily="18" charset="2"/>
              </a:rPr>
              <a:t>U.S.A.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and </a:t>
            </a:r>
            <a:r>
              <a:rPr lang="en-US" b="1" i="1" smtClean="0">
                <a:ea typeface="ＭＳ Ｐゴシック" pitchFamily="34" charset="-128"/>
                <a:sym typeface="Symbol" pitchFamily="18" charset="2"/>
              </a:rPr>
              <a:t>USA</a:t>
            </a:r>
          </a:p>
          <a:p>
            <a:pPr eaLnBrk="1" hangingPunct="1"/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We most commonly implicitly define equivalence classes of terms by, e.g.,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deleting periods to form a term</a:t>
            </a:r>
          </a:p>
          <a:p>
            <a:pPr lvl="2" eaLnBrk="1" hangingPunct="1"/>
            <a:r>
              <a:rPr lang="en-US" sz="1800" b="1" i="1" smtClean="0">
                <a:ea typeface="ＭＳ Ｐゴシック" pitchFamily="34" charset="-128"/>
                <a:sym typeface="Symbol" pitchFamily="18" charset="2"/>
              </a:rPr>
              <a:t>U.S.A.</a:t>
            </a:r>
            <a:r>
              <a:rPr lang="en-US" sz="1800" b="1" smtClean="0">
                <a:ea typeface="ＭＳ Ｐゴシック" pitchFamily="34" charset="-128"/>
                <a:sym typeface="Symbol" pitchFamily="18" charset="2"/>
              </a:rPr>
              <a:t>,</a:t>
            </a:r>
            <a:r>
              <a:rPr lang="en-US" sz="180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1800" b="1" i="1" smtClean="0">
                <a:ea typeface="ＭＳ Ｐゴシック" pitchFamily="34" charset="-128"/>
                <a:sym typeface="Symbol" pitchFamily="18" charset="2"/>
              </a:rPr>
              <a:t>USA  </a:t>
            </a:r>
            <a:r>
              <a:rPr lang="en-US" sz="1800" b="1" i="1" smtClean="0">
                <a:latin typeface="Wingdings" pitchFamily="2" charset="2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1800" b="1" i="1" smtClean="0">
                <a:ea typeface="ＭＳ Ｐゴシック" pitchFamily="34" charset="-128"/>
                <a:sym typeface="Symbol" pitchFamily="18" charset="2"/>
              </a:rPr>
              <a:t>  USA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deleting hyphens to form a term</a:t>
            </a:r>
          </a:p>
          <a:p>
            <a:pPr lvl="2" eaLnBrk="1" hangingPunct="1"/>
            <a:r>
              <a:rPr lang="en-US" sz="1800" b="1" i="1" smtClean="0">
                <a:ea typeface="ＭＳ Ｐゴシック" pitchFamily="34" charset="-128"/>
                <a:sym typeface="Symbol" pitchFamily="18" charset="2"/>
              </a:rPr>
              <a:t>anti-discriminatory, antidiscriminatory  </a:t>
            </a:r>
            <a:r>
              <a:rPr lang="en-US" sz="1800" b="1" i="1" smtClean="0">
                <a:latin typeface="Wingdings" pitchFamily="2" charset="2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1800" b="1" i="1" smtClean="0">
                <a:ea typeface="ＭＳ Ｐゴシック" pitchFamily="34" charset="-128"/>
                <a:sym typeface="Symbol" pitchFamily="18" charset="2"/>
              </a:rPr>
              <a:t>  antidiscriminatory</a:t>
            </a:r>
          </a:p>
          <a:p>
            <a:pPr eaLnBrk="1" hangingPunct="1"/>
            <a:r>
              <a:rPr lang="en-US" b="1" i="1" smtClean="0">
                <a:ea typeface="ＭＳ Ｐゴシック" pitchFamily="34" charset="-128"/>
                <a:sym typeface="Symbol" pitchFamily="18" charset="2"/>
              </a:rPr>
              <a:t>C.A.T. </a:t>
            </a:r>
            <a:r>
              <a:rPr lang="en-US" sz="2800" b="1" i="1" smtClean="0">
                <a:latin typeface="Wingdings" pitchFamily="2" charset="2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800" b="1" i="1" smtClean="0">
                <a:ea typeface="ＭＳ Ｐゴシック" pitchFamily="34" charset="-128"/>
                <a:sym typeface="Symbol" pitchFamily="18" charset="2"/>
              </a:rPr>
              <a:t>  cat ? </a:t>
            </a:r>
            <a:endParaRPr lang="en-US" b="1" i="1" smtClean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4" name="Picture 3" descr="Screen Shot 2012-09-25 at 10.54.11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275"/>
            <a:ext cx="91440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Case folding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495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Reduce all letters to lower case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exception: upper case in midsentence?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e.g., </a:t>
            </a:r>
            <a:r>
              <a:rPr lang="en-US" b="1" i="1" smtClean="0">
                <a:ea typeface="ＭＳ Ｐゴシック" pitchFamily="34" charset="-128"/>
              </a:rPr>
              <a:t>General Motors</a:t>
            </a:r>
          </a:p>
          <a:p>
            <a:pPr lvl="2" eaLnBrk="1" hangingPunct="1"/>
            <a:r>
              <a:rPr lang="en-US" b="1" i="1" smtClean="0">
                <a:ea typeface="ＭＳ Ｐゴシック" pitchFamily="34" charset="-128"/>
              </a:rPr>
              <a:t>SAIL</a:t>
            </a:r>
            <a:r>
              <a:rPr lang="en-US" smtClean="0">
                <a:ea typeface="ＭＳ Ｐゴシック" pitchFamily="34" charset="-128"/>
              </a:rPr>
              <a:t> vs. </a:t>
            </a:r>
            <a:r>
              <a:rPr lang="en-US" b="1" i="1" smtClean="0">
                <a:ea typeface="ＭＳ Ｐゴシック" pitchFamily="34" charset="-128"/>
              </a:rPr>
              <a:t>sail</a:t>
            </a:r>
          </a:p>
          <a:p>
            <a:pPr lvl="2" eaLnBrk="1" hangingPunct="1"/>
            <a:r>
              <a:rPr lang="en-US" b="1" i="1" smtClean="0">
                <a:ea typeface="ＭＳ Ｐゴシック" pitchFamily="34" charset="-128"/>
              </a:rPr>
              <a:t>Bush </a:t>
            </a:r>
            <a:r>
              <a:rPr lang="en-US" smtClean="0">
                <a:ea typeface="ＭＳ Ｐゴシック" pitchFamily="34" charset="-128"/>
              </a:rPr>
              <a:t>vs. </a:t>
            </a:r>
            <a:r>
              <a:rPr lang="en-US" b="1" i="1" smtClean="0">
                <a:ea typeface="ＭＳ Ｐゴシック" pitchFamily="34" charset="-128"/>
              </a:rPr>
              <a:t>bush</a:t>
            </a:r>
          </a:p>
          <a:p>
            <a:pPr lvl="2" eaLnBrk="1" hangingPunct="1"/>
            <a:endParaRPr lang="en-US" b="1" i="1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Often best to lower case everything, since users will use lowercase regardless of ‘correct’ capitalization…</a:t>
            </a:r>
          </a:p>
          <a:p>
            <a:pPr lvl="1" eaLnBrk="1" hangingPunct="1"/>
            <a:endParaRPr lang="en-US" sz="800" smtClean="0">
              <a:ea typeface="ＭＳ Ｐゴシック" pitchFamily="34" charset="-128"/>
            </a:endParaRPr>
          </a:p>
        </p:txBody>
      </p:sp>
      <p:pic>
        <p:nvPicPr>
          <p:cNvPr id="5" name="Picture 4" descr="Screen Shot 2012-09-25 at 10.50.55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361950"/>
            <a:ext cx="90297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2-09-25 at 10.49.29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900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Thesauri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Do we handle synonyms and homonyms?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E.g., by hand-constructed equivalence classes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i="1" smtClean="0">
                <a:ea typeface="ＭＳ Ｐゴシック" pitchFamily="34" charset="-128"/>
              </a:rPr>
              <a:t>car</a:t>
            </a:r>
            <a:r>
              <a:rPr lang="en-US" smtClean="0">
                <a:ea typeface="ＭＳ Ｐゴシック" pitchFamily="34" charset="-128"/>
              </a:rPr>
              <a:t> = </a:t>
            </a:r>
            <a:r>
              <a:rPr lang="en-US" b="1" i="1" smtClean="0">
                <a:ea typeface="ＭＳ Ｐゴシック" pitchFamily="34" charset="-128"/>
              </a:rPr>
              <a:t>automobile	 color</a:t>
            </a:r>
            <a:r>
              <a:rPr lang="en-US" smtClean="0">
                <a:ea typeface="ＭＳ Ｐゴシック" pitchFamily="34" charset="-128"/>
              </a:rPr>
              <a:t> = </a:t>
            </a:r>
            <a:r>
              <a:rPr lang="en-US" b="1" i="1" smtClean="0">
                <a:ea typeface="ＭＳ Ｐゴシック" pitchFamily="34" charset="-128"/>
              </a:rPr>
              <a:t>colour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We can rewrite to form equivalence-class terms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When the document contains </a:t>
            </a:r>
            <a:r>
              <a:rPr lang="en-US" b="1" i="1" smtClean="0">
                <a:ea typeface="ＭＳ Ｐゴシック" pitchFamily="34" charset="-128"/>
              </a:rPr>
              <a:t>automobile</a:t>
            </a:r>
            <a:r>
              <a:rPr lang="en-US" smtClean="0">
                <a:ea typeface="ＭＳ Ｐゴシック" pitchFamily="34" charset="-128"/>
              </a:rPr>
              <a:t>, index it under </a:t>
            </a:r>
            <a:r>
              <a:rPr lang="en-US" b="1" i="1" smtClean="0">
                <a:ea typeface="ＭＳ Ｐゴシック" pitchFamily="34" charset="-128"/>
              </a:rPr>
              <a:t>car-automobile</a:t>
            </a:r>
            <a:r>
              <a:rPr lang="en-US" smtClean="0">
                <a:ea typeface="ＭＳ Ｐゴシック" pitchFamily="34" charset="-128"/>
              </a:rPr>
              <a:t> (and vice-versa)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Or we can expand a query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When the query contains </a:t>
            </a:r>
            <a:r>
              <a:rPr lang="en-US" b="1" i="1" smtClean="0">
                <a:ea typeface="ＭＳ Ｐゴシック" pitchFamily="34" charset="-128"/>
              </a:rPr>
              <a:t>automobile</a:t>
            </a:r>
            <a:r>
              <a:rPr lang="en-US" smtClean="0">
                <a:ea typeface="ＭＳ Ｐゴシック" pitchFamily="34" charset="-128"/>
              </a:rPr>
              <a:t>, look under </a:t>
            </a:r>
            <a:r>
              <a:rPr lang="en-US" b="1" i="1" smtClean="0">
                <a:ea typeface="ＭＳ Ｐゴシック" pitchFamily="34" charset="-128"/>
              </a:rPr>
              <a:t>car</a:t>
            </a:r>
            <a:r>
              <a:rPr lang="en-US" smtClean="0">
                <a:ea typeface="ＭＳ Ｐゴシック" pitchFamily="34" charset="-128"/>
              </a:rPr>
              <a:t> as well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" name="Picture 3" descr="Screen Shot 2012-09-25 at 11.02.27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588"/>
            <a:ext cx="9144000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Stemming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Reduce terms to their “roots” before indexing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“Stemming” suggest crude affix chopping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language dependent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e.g., </a:t>
            </a:r>
            <a:r>
              <a:rPr lang="en-US" b="1" i="1" smtClean="0">
                <a:ea typeface="ＭＳ Ｐゴシック" pitchFamily="34" charset="-128"/>
              </a:rPr>
              <a:t>automate(s), automatic, automation</a:t>
            </a:r>
            <a:r>
              <a:rPr lang="en-US" smtClean="0">
                <a:ea typeface="ＭＳ Ｐゴシック" pitchFamily="34" charset="-128"/>
              </a:rPr>
              <a:t> all reduced to </a:t>
            </a:r>
            <a:r>
              <a:rPr lang="en-US" b="1" i="1" smtClean="0">
                <a:ea typeface="ＭＳ Ｐゴシック" pitchFamily="34" charset="-128"/>
              </a:rPr>
              <a:t>automat</a:t>
            </a:r>
            <a:r>
              <a:rPr lang="en-US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77875" y="1671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81000" y="4648200"/>
            <a:ext cx="4086225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>
                <a:latin typeface="Arial" pitchFamily="34" charset="0"/>
              </a:rPr>
              <a:t>for example compressed </a:t>
            </a:r>
          </a:p>
          <a:p>
            <a:r>
              <a:rPr lang="en-US" b="1" i="1">
                <a:latin typeface="Arial" pitchFamily="34" charset="0"/>
              </a:rPr>
              <a:t>and compression are both </a:t>
            </a:r>
          </a:p>
          <a:p>
            <a:r>
              <a:rPr lang="en-US" b="1" i="1">
                <a:latin typeface="Arial" pitchFamily="34" charset="0"/>
              </a:rPr>
              <a:t>accepted as equivalent to </a:t>
            </a:r>
          </a:p>
          <a:p>
            <a:r>
              <a:rPr lang="en-US" b="1" i="1">
                <a:latin typeface="Arial" pitchFamily="34" charset="0"/>
              </a:rPr>
              <a:t>compress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000625" y="4572000"/>
            <a:ext cx="3609975" cy="1676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>
                <a:latin typeface="Arial" pitchFamily="34" charset="0"/>
              </a:rPr>
              <a:t>for exampl compress and</a:t>
            </a:r>
          </a:p>
          <a:p>
            <a:r>
              <a:rPr lang="en-US">
                <a:latin typeface="Arial" pitchFamily="34" charset="0"/>
              </a:rPr>
              <a:t>compress ar both accept</a:t>
            </a:r>
          </a:p>
          <a:p>
            <a:r>
              <a:rPr lang="en-US">
                <a:latin typeface="Arial" pitchFamily="34" charset="0"/>
              </a:rPr>
              <a:t>as equival to compress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4572000" y="51816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795963" y="188913"/>
            <a:ext cx="2879725" cy="792162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solidFill>
                  <a:schemeClr val="bg1"/>
                </a:solidFill>
              </a:rPr>
              <a:t>Porter’s algorithm</a:t>
            </a:r>
          </a:p>
        </p:txBody>
      </p:sp>
      <p:pic>
        <p:nvPicPr>
          <p:cNvPr id="9" name="Picture 8" descr="Screen Shot 2012-09-25 at 11.04.41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Lemmatization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Reduce inflectional/variant forms to base form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E.g.,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i="1" smtClean="0">
                <a:ea typeface="ＭＳ Ｐゴシック" pitchFamily="34" charset="-128"/>
              </a:rPr>
              <a:t>am, are,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is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be</a:t>
            </a:r>
            <a:endParaRPr lang="en-US" smtClean="0">
              <a:ea typeface="ＭＳ Ｐゴシック" pitchFamily="34" charset="-128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i="1" smtClean="0">
                <a:ea typeface="ＭＳ Ｐゴシック" pitchFamily="34" charset="-128"/>
              </a:rPr>
              <a:t>car, cars, car's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i="1" smtClean="0">
                <a:ea typeface="ＭＳ Ｐゴシック" pitchFamily="34" charset="-128"/>
              </a:rPr>
              <a:t>cars'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car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ea typeface="ＭＳ Ｐゴシック" pitchFamily="34" charset="-128"/>
              </a:rPr>
              <a:t>Lemmatization implies doing “proper” reduction to dictionary headword form</a:t>
            </a:r>
          </a:p>
        </p:txBody>
      </p:sp>
      <p:pic>
        <p:nvPicPr>
          <p:cNvPr id="4" name="Picture 3" descr="Screen Shot 2012-09-25 at 11.06.1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Language-specificity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Many of the above features embody transformations that are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Language-specific and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Often, application-specific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These are “plug-in” addenda to indexing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Both open source and commercial plug-ins are available for handling these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2.2.4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Index Construction: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statistical properties of text</a:t>
            </a:r>
            <a:endParaRPr lang="en-US" sz="5400" smtClean="0">
              <a:ea typeface="ＭＳ Ｐゴシック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  <a:ea typeface="ＭＳ Ｐゴシック" pitchFamily="34" charset="-128"/>
              </a:rPr>
              <a:t>Paolo Ferragina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Dipartimento di Informatica</a:t>
            </a:r>
          </a:p>
          <a:p>
            <a:pPr eaLnBrk="1" hangingPunct="1"/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Università di Pisa</a:t>
            </a:r>
          </a:p>
          <a:p>
            <a:pPr eaLnBrk="1" hangingPunct="1"/>
            <a:endParaRPr lang="en-US" smtClean="0">
              <a:solidFill>
                <a:schemeClr val="folHlink"/>
              </a:solidFill>
              <a:ea typeface="ＭＳ Ｐゴシック" pitchFamily="34" charset="-128"/>
            </a:endParaRPr>
          </a:p>
        </p:txBody>
      </p:sp>
      <p:sp>
        <p:nvSpPr>
          <p:cNvPr id="40964" name="Rounded Rectangle 4"/>
          <p:cNvSpPr>
            <a:spLocks noChangeArrowheads="1"/>
          </p:cNvSpPr>
          <p:nvPr/>
        </p:nvSpPr>
        <p:spPr bwMode="auto">
          <a:xfrm>
            <a:off x="7019925" y="6308725"/>
            <a:ext cx="2124075" cy="54927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>
                <a:solidFill>
                  <a:schemeClr val="bg1"/>
                </a:solidFill>
                <a:latin typeface="Century Gothic" pitchFamily="34" charset="0"/>
              </a:rPr>
              <a:t>Reading 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Statistical properties of texts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Tokens are not distributed uniformly. They follow the so called  “</a:t>
            </a:r>
            <a:r>
              <a:rPr lang="en-US" smtClean="0">
                <a:solidFill>
                  <a:srgbClr val="FF3300"/>
                </a:solidFill>
                <a:ea typeface="ＭＳ Ｐゴシック" pitchFamily="34" charset="-128"/>
              </a:rPr>
              <a:t>Zipf Law</a:t>
            </a:r>
            <a:r>
              <a:rPr lang="en-US" smtClean="0">
                <a:ea typeface="ＭＳ Ｐゴシック" pitchFamily="34" charset="-128"/>
              </a:rPr>
              <a:t>”</a:t>
            </a:r>
          </a:p>
          <a:p>
            <a:pPr lvl="2">
              <a:lnSpc>
                <a:spcPct val="120000"/>
              </a:lnSpc>
            </a:pPr>
            <a:r>
              <a:rPr lang="en-US" sz="2400" smtClean="0">
                <a:ea typeface="ＭＳ Ｐゴシック" pitchFamily="34" charset="-128"/>
              </a:rPr>
              <a:t>Few tokens are very frequent</a:t>
            </a:r>
          </a:p>
          <a:p>
            <a:pPr lvl="2">
              <a:lnSpc>
                <a:spcPct val="120000"/>
              </a:lnSpc>
            </a:pPr>
            <a:r>
              <a:rPr lang="en-US" sz="2400" smtClean="0">
                <a:ea typeface="ＭＳ Ｐゴシック" pitchFamily="34" charset="-128"/>
              </a:rPr>
              <a:t>A middle sized set has medium frequency</a:t>
            </a:r>
          </a:p>
          <a:p>
            <a:pPr lvl="2">
              <a:lnSpc>
                <a:spcPct val="120000"/>
              </a:lnSpc>
            </a:pPr>
            <a:r>
              <a:rPr lang="en-US" sz="2400" smtClean="0">
                <a:ea typeface="ＭＳ Ｐゴシック" pitchFamily="34" charset="-128"/>
              </a:rPr>
              <a:t>Many are rare</a:t>
            </a:r>
          </a:p>
          <a:p>
            <a:pPr lvl="1">
              <a:lnSpc>
                <a:spcPct val="12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smtClean="0">
                <a:ea typeface="ＭＳ Ｐゴシック" pitchFamily="34" charset="-128"/>
              </a:rPr>
              <a:t>The first 100 tokens sum up to 50% of the text, and many of them are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  <a:ea typeface="ＭＳ Ｐゴシック" pitchFamily="34" charset="-128"/>
              </a:rPr>
              <a:t>stopwords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Unstructured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91845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T</a:t>
            </a:r>
            <a:r>
              <a:rPr lang="en-US" sz="3200" smtClean="0">
                <a:ea typeface="ＭＳ Ｐゴシック" pitchFamily="34" charset="-128"/>
              </a:rPr>
              <a:t>ypically refers to free text, and allows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Keyword queries including operators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More sophisticated “concept” queries e.g.,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find all web pages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dealing with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drug abuse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ea typeface="ＭＳ Ｐゴシック" pitchFamily="34" charset="-128"/>
              </a:rPr>
              <a:t>Classic model for searching text documents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98B098-26DD-4EED-86BD-A272A9655E87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hort-zi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82750"/>
            <a:ext cx="782478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5650" y="692150"/>
            <a:ext cx="6102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Lucida Sans Unicode" pitchFamily="34" charset="0"/>
              </a:rPr>
              <a:t>An example of “Zipf curve”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log-log plot for a Zipf’s curve</a:t>
            </a:r>
          </a:p>
        </p:txBody>
      </p:sp>
      <p:pic>
        <p:nvPicPr>
          <p:cNvPr id="44035" name="Picture 3" descr="ZipfsL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399213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692275"/>
            <a:ext cx="8135937" cy="51657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smtClean="0">
                <a:ea typeface="ＭＳ Ｐゴシック" pitchFamily="34" charset="-128"/>
              </a:rPr>
              <a:t>k-th most frequent token has frequency f(k) approximately 1/k; 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ea typeface="ＭＳ Ｐゴシック" pitchFamily="34" charset="-128"/>
              </a:rPr>
              <a:t>Equivalently, the product of the frequency f(k) of a token and its rank k is a constant</a:t>
            </a:r>
            <a:endParaRPr lang="en-US" sz="2500" smtClean="0">
              <a:ea typeface="ＭＳ Ｐゴシック" pitchFamily="34" charset="-128"/>
            </a:endParaRPr>
          </a:p>
          <a:p>
            <a:pPr lvl="1"/>
            <a:endParaRPr lang="en-US" sz="2500" smtClean="0">
              <a:ea typeface="ＭＳ Ｐゴシック" pitchFamily="34" charset="-128"/>
            </a:endParaRPr>
          </a:p>
          <a:p>
            <a:pPr lvl="1"/>
            <a:endParaRPr lang="en-US" sz="29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it-IT" sz="3100" smtClean="0">
              <a:ea typeface="ＭＳ Ｐゴシック" pitchFamily="34" charset="-128"/>
            </a:endParaRPr>
          </a:p>
          <a:p>
            <a:endParaRPr lang="it-IT" sz="3100" smtClean="0">
              <a:ea typeface="ＭＳ Ｐゴシック" pitchFamily="34" charset="-128"/>
            </a:endParaRPr>
          </a:p>
          <a:p>
            <a:r>
              <a:rPr lang="it-IT" sz="3100" smtClean="0">
                <a:ea typeface="ＭＳ Ｐゴシック" pitchFamily="34" charset="-128"/>
              </a:rPr>
              <a:t>Scale-invariant: f(b*k) = b</a:t>
            </a:r>
            <a:r>
              <a:rPr lang="it-IT" sz="3100" baseline="30000" smtClean="0"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it-IT" sz="3100" baseline="30000" smtClean="0">
                <a:latin typeface="Arial" pitchFamily="34" charset="0"/>
                <a:ea typeface="ＭＳ Ｐゴシック" pitchFamily="34" charset="-128"/>
              </a:rPr>
              <a:t>s</a:t>
            </a:r>
            <a:r>
              <a:rPr lang="it-IT" sz="3100" smtClean="0">
                <a:ea typeface="ＭＳ Ｐゴシック" pitchFamily="34" charset="-128"/>
              </a:rPr>
              <a:t> * f(k)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8540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Zipf Law, in detail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60925" y="4005263"/>
            <a:ext cx="2087563" cy="1447800"/>
            <a:chOff x="2880" y="1434"/>
            <a:chExt cx="1315" cy="912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2880" y="1434"/>
              <a:ext cx="1296" cy="91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800">
                  <a:latin typeface="Arial" pitchFamily="34" charset="0"/>
                </a:rPr>
                <a:t>f(k) = c / k</a:t>
              </a:r>
            </a:p>
            <a:p>
              <a:pPr algn="ctr"/>
              <a:r>
                <a:rPr lang="it-IT" sz="2800">
                  <a:latin typeface="Arial" pitchFamily="34" charset="0"/>
                </a:rPr>
                <a:t> </a:t>
              </a:r>
              <a:r>
                <a:rPr lang="it-IT">
                  <a:latin typeface="Arial" pitchFamily="34" charset="0"/>
                </a:rPr>
                <a:t>s</a:t>
              </a:r>
              <a:r>
                <a:rPr lang="it-IT">
                  <a:latin typeface="Symbol" pitchFamily="18" charset="2"/>
                </a:rPr>
                <a:t> = 1.5</a:t>
              </a:r>
              <a:r>
                <a:rPr lang="it-IT">
                  <a:latin typeface="Symbol" pitchFamily="18" charset="2"/>
                  <a:sym typeface="Symbol" pitchFamily="18" charset="2"/>
                </a:rPr>
                <a:t></a:t>
              </a:r>
              <a:r>
                <a:rPr lang="it-IT">
                  <a:latin typeface="Symbol" pitchFamily="18" charset="2"/>
                </a:rPr>
                <a:t>2.0</a:t>
              </a:r>
            </a:p>
          </p:txBody>
        </p:sp>
        <p:sp>
          <p:nvSpPr>
            <p:cNvPr id="45064" name="Text Box 6"/>
            <p:cNvSpPr txBox="1">
              <a:spLocks noChangeArrowheads="1"/>
            </p:cNvSpPr>
            <p:nvPr/>
          </p:nvSpPr>
          <p:spPr bwMode="auto">
            <a:xfrm>
              <a:off x="3981" y="1525"/>
              <a:ext cx="2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Arial" pitchFamily="34" charset="0"/>
                </a:rPr>
                <a:t>s</a:t>
              </a:r>
            </a:p>
          </p:txBody>
        </p:sp>
      </p:grp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692275" y="3933825"/>
            <a:ext cx="2057400" cy="14478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>
                <a:latin typeface="Arial" pitchFamily="34" charset="0"/>
              </a:rPr>
              <a:t>k * f(k) = c</a:t>
            </a:r>
          </a:p>
          <a:p>
            <a:pPr algn="ctr"/>
            <a:r>
              <a:rPr lang="it-IT" sz="2800">
                <a:latin typeface="Arial" pitchFamily="34" charset="0"/>
              </a:rPr>
              <a:t>f(k) = c  / k</a:t>
            </a:r>
            <a:endParaRPr lang="it-IT">
              <a:latin typeface="Symbol" pitchFamily="18" charset="2"/>
            </a:endParaRPr>
          </a:p>
        </p:txBody>
      </p:sp>
      <p:sp>
        <p:nvSpPr>
          <p:cNvPr id="1410056" name="Text Box 8"/>
          <p:cNvSpPr txBox="1">
            <a:spLocks noChangeArrowheads="1"/>
          </p:cNvSpPr>
          <p:nvPr/>
        </p:nvSpPr>
        <p:spPr bwMode="auto">
          <a:xfrm>
            <a:off x="5076825" y="54451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99"/>
                </a:solidFill>
                <a:latin typeface="Arial" pitchFamily="34" charset="0"/>
              </a:rPr>
              <a:t>General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Distribution </a:t>
            </a:r>
            <a:r>
              <a:rPr lang="it-IT" i="1" smtClean="0">
                <a:ea typeface="ＭＳ Ｐゴシック" pitchFamily="34" charset="-128"/>
              </a:rPr>
              <a:t>vs </a:t>
            </a:r>
            <a:r>
              <a:rPr lang="it-IT" smtClean="0">
                <a:ea typeface="ＭＳ Ｐゴシック" pitchFamily="34" charset="-128"/>
              </a:rPr>
              <a:t>Cumulative distr</a:t>
            </a:r>
            <a:endParaRPr lang="en-US" i="1" smtClean="0">
              <a:ea typeface="ＭＳ Ｐゴシック" pitchFamily="34" charset="-128"/>
            </a:endParaRPr>
          </a:p>
        </p:txBody>
      </p:sp>
      <p:pic>
        <p:nvPicPr>
          <p:cNvPr id="46083" name="Picture 3" descr="C:\Documents and Settings\ferragin\Desktop\325px-Zipf_distribution_PM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714500"/>
            <a:ext cx="4143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Documents and Settings\ferragin\Desktop\325px-Zipf_distribution_CM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714500"/>
            <a:ext cx="41433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0700" y="5373688"/>
            <a:ext cx="8172450" cy="1539875"/>
            <a:chOff x="521" y="3249"/>
            <a:chExt cx="4922" cy="641"/>
          </a:xfrm>
        </p:grpSpPr>
        <p:sp>
          <p:nvSpPr>
            <p:cNvPr id="46088" name="AutoShape 10"/>
            <p:cNvSpPr>
              <a:spLocks noChangeArrowheads="1"/>
            </p:cNvSpPr>
            <p:nvPr/>
          </p:nvSpPr>
          <p:spPr bwMode="auto">
            <a:xfrm>
              <a:off x="521" y="3249"/>
              <a:ext cx="4922" cy="499"/>
            </a:xfrm>
            <a:prstGeom prst="roundRect">
              <a:avLst>
                <a:gd name="adj" fmla="val 16667"/>
              </a:avLst>
            </a:prstGeom>
            <a:noFill/>
            <a:ln w="539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46089" name="Text Box 11"/>
            <p:cNvSpPr txBox="1">
              <a:spLocks noChangeArrowheads="1"/>
            </p:cNvSpPr>
            <p:nvPr/>
          </p:nvSpPr>
          <p:spPr bwMode="auto">
            <a:xfrm>
              <a:off x="629" y="3313"/>
              <a:ext cx="4674" cy="577"/>
            </a:xfrm>
            <a:prstGeom prst="rect">
              <a:avLst/>
            </a:prstGeom>
            <a:noFill/>
            <a:ln w="539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>
                  <a:solidFill>
                    <a:schemeClr val="hlink"/>
                  </a:solidFill>
                  <a:latin typeface="Comic Sans MS" pitchFamily="66" charset="0"/>
                </a:rPr>
                <a:t>Sum after the k-th element is ≤ f(k) * k/(s-1)</a:t>
              </a:r>
            </a:p>
            <a:p>
              <a:r>
                <a:rPr lang="it-IT" sz="2800">
                  <a:solidFill>
                    <a:schemeClr val="hlink"/>
                  </a:solidFill>
                  <a:latin typeface="Comic Sans MS" pitchFamily="66" charset="0"/>
                </a:rPr>
                <a:t>Sum up to the k-th element is ≥ f(k) * k</a:t>
              </a:r>
            </a:p>
            <a:p>
              <a:endParaRPr lang="it-IT" sz="28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13300" y="4786313"/>
            <a:ext cx="407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Power-law with smaller exponent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5288" y="4829175"/>
            <a:ext cx="158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Log-log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Other statistical properties of texts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number of distinct tokens grows as</a:t>
            </a:r>
          </a:p>
          <a:p>
            <a:pPr lvl="1">
              <a:lnSpc>
                <a:spcPct val="120000"/>
              </a:lnSpc>
            </a:pPr>
            <a:r>
              <a:rPr lang="en-US" sz="2000" smtClean="0">
                <a:ea typeface="ＭＳ Ｐゴシック" pitchFamily="34" charset="-128"/>
              </a:rPr>
              <a:t>The so called  “</a:t>
            </a:r>
            <a:r>
              <a:rPr lang="en-US" sz="2000" smtClean="0">
                <a:solidFill>
                  <a:srgbClr val="FF3300"/>
                </a:solidFill>
                <a:ea typeface="ＭＳ Ｐゴシック" pitchFamily="34" charset="-128"/>
              </a:rPr>
              <a:t>Heaps Law</a:t>
            </a:r>
            <a:r>
              <a:rPr lang="en-US" sz="2000" smtClean="0">
                <a:ea typeface="ＭＳ Ｐゴシック" pitchFamily="34" charset="-128"/>
              </a:rPr>
              <a:t>”  (n</a:t>
            </a:r>
            <a:r>
              <a:rPr lang="en-US" sz="2000" baseline="30000" smtClean="0">
                <a:latin typeface="Symbol" pitchFamily="18" charset="2"/>
                <a:ea typeface="ＭＳ Ｐゴシック" pitchFamily="34" charset="-128"/>
              </a:rPr>
              <a:t>b </a:t>
            </a:r>
            <a:r>
              <a:rPr lang="en-US" sz="2000" smtClean="0">
                <a:latin typeface="Tahoma" pitchFamily="34" charset="0"/>
                <a:ea typeface="ＭＳ Ｐゴシック" pitchFamily="34" charset="-128"/>
              </a:rPr>
              <a:t>where </a:t>
            </a:r>
            <a:r>
              <a:rPr lang="en-US" sz="2000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sz="2000" smtClean="0">
                <a:ea typeface="ＭＳ Ｐゴシック" pitchFamily="34" charset="-128"/>
              </a:rPr>
              <a:t>&lt;1, tipically 0.5, where n is the total number of tokens)</a:t>
            </a:r>
          </a:p>
          <a:p>
            <a:pPr lvl="1">
              <a:lnSpc>
                <a:spcPct val="120000"/>
              </a:lnSpc>
            </a:pPr>
            <a:r>
              <a:rPr lang="en-US" sz="2200" smtClean="0">
                <a:ea typeface="ＭＳ Ｐゴシック" pitchFamily="34" charset="-128"/>
              </a:rPr>
              <a:t>The average token length grows as  </a:t>
            </a:r>
            <a:r>
              <a:rPr lang="en-US" sz="2200" smtClean="0">
                <a:ea typeface="ＭＳ Ｐゴシック" pitchFamily="34" charset="-128"/>
                <a:sym typeface="Symbol" pitchFamily="18" charset="2"/>
              </a:rPr>
              <a:t>(log n)</a:t>
            </a:r>
            <a:r>
              <a:rPr lang="en-US" sz="2200" smtClean="0">
                <a:ea typeface="ＭＳ Ｐゴシック" pitchFamily="34" charset="-128"/>
              </a:rPr>
              <a:t>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Interesting words are the ones with medium frequency (</a:t>
            </a:r>
            <a:r>
              <a:rPr lang="en-US" smtClean="0">
                <a:solidFill>
                  <a:srgbClr val="FF3300"/>
                </a:solidFill>
                <a:ea typeface="ＭＳ Ｐゴシック" pitchFamily="34" charset="-128"/>
              </a:rPr>
              <a:t>Luhn</a:t>
            </a:r>
            <a:r>
              <a:rPr lang="en-US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39940" name="Picture 4" descr="zipf-resolving"/>
          <p:cNvPicPr>
            <a:picLocks noChangeAspect="1" noChangeArrowheads="1"/>
          </p:cNvPicPr>
          <p:nvPr/>
        </p:nvPicPr>
        <p:blipFill>
          <a:blip r:embed="rId3" cstate="print"/>
          <a:srcRect b="17227"/>
          <a:stretch>
            <a:fillRect/>
          </a:stretch>
        </p:blipFill>
        <p:spPr bwMode="auto">
          <a:xfrm>
            <a:off x="5145088" y="4649788"/>
            <a:ext cx="389096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Semi-structured data: XML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 fact almost no data is “unstructured”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E.g., this slide has distinctly identified </a:t>
            </a:r>
            <a:r>
              <a:rPr lang="en-US" b="1" u="sng" smtClean="0">
                <a:solidFill>
                  <a:srgbClr val="FF0000"/>
                </a:solidFill>
                <a:ea typeface="ＭＳ Ｐゴシック" pitchFamily="34" charset="-128"/>
              </a:rPr>
              <a:t>zones</a:t>
            </a:r>
            <a:r>
              <a:rPr lang="en-US" smtClean="0">
                <a:ea typeface="ＭＳ Ｐゴシック" pitchFamily="34" charset="-128"/>
              </a:rPr>
              <a:t> such as the </a:t>
            </a:r>
            <a:r>
              <a:rPr lang="en-US" i="1" smtClean="0">
                <a:ea typeface="ＭＳ Ｐゴシック" pitchFamily="34" charset="-128"/>
              </a:rPr>
              <a:t>Title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Bullets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Facilitates “semi-structured” search such as</a:t>
            </a:r>
          </a:p>
          <a:p>
            <a:pPr lvl="1" eaLnBrk="1" hangingPunct="1"/>
            <a:r>
              <a:rPr lang="en-US" i="1" smtClean="0">
                <a:ea typeface="ＭＳ Ｐゴシック" pitchFamily="34" charset="-128"/>
              </a:rPr>
              <a:t>Title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solidFill>
                  <a:srgbClr val="007254"/>
                </a:solidFill>
                <a:ea typeface="ＭＳ Ｐゴシック" pitchFamily="34" charset="-128"/>
              </a:rPr>
              <a:t>contains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u="sng" smtClean="0">
                <a:ea typeface="ＭＳ Ｐゴシック" pitchFamily="34" charset="-128"/>
              </a:rPr>
              <a:t>data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solidFill>
                  <a:srgbClr val="007254"/>
                </a:solidFill>
                <a:ea typeface="ＭＳ Ｐゴシック" pitchFamily="34" charset="-128"/>
              </a:rPr>
              <a:t>AND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Bullets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solidFill>
                  <a:srgbClr val="007254"/>
                </a:solidFill>
                <a:ea typeface="ＭＳ Ｐゴシック" pitchFamily="34" charset="-128"/>
              </a:rPr>
              <a:t>contain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u="sng" smtClean="0">
                <a:ea typeface="ＭＳ Ｐゴシック" pitchFamily="34" charset="-128"/>
              </a:rPr>
              <a:t>search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ea typeface="ＭＳ Ｐゴシック" pitchFamily="34" charset="-128"/>
              </a:rPr>
              <a:t>Issues: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how do you process “about”?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how do you rank results?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BD7F4-4460-4CFF-80D7-A70242CA2920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Boolean queries: Exact match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</a:t>
            </a:r>
            <a:r>
              <a:rPr lang="en-US" smtClean="0">
                <a:solidFill>
                  <a:srgbClr val="139CB7"/>
                </a:solidFill>
                <a:ea typeface="ＭＳ Ｐゴシック" pitchFamily="34" charset="-128"/>
              </a:rPr>
              <a:t>Boolean retrieval model</a:t>
            </a:r>
            <a:r>
              <a:rPr lang="en-US" smtClean="0">
                <a:ea typeface="ＭＳ Ｐゴシック" pitchFamily="34" charset="-128"/>
              </a:rPr>
              <a:t> is being able to ask a query that is a Boolean expression: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Boolean Queries are queries using </a:t>
            </a:r>
            <a:r>
              <a:rPr lang="en-US" i="1" smtClean="0">
                <a:ea typeface="ＭＳ Ｐゴシック" pitchFamily="34" charset="-128"/>
              </a:rPr>
              <a:t>AND, OR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NOT</a:t>
            </a:r>
            <a:r>
              <a:rPr lang="en-US" smtClean="0">
                <a:ea typeface="ＭＳ Ｐゴシック" pitchFamily="34" charset="-128"/>
              </a:rPr>
              <a:t> to join query terms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Views each document as a </a:t>
            </a:r>
            <a:r>
              <a:rPr lang="en-US" u="sng" smtClean="0">
                <a:ea typeface="ＭＳ Ｐゴシック" pitchFamily="34" charset="-128"/>
              </a:rPr>
              <a:t>set</a:t>
            </a:r>
            <a:r>
              <a:rPr lang="en-US" smtClean="0">
                <a:ea typeface="ＭＳ Ｐゴシック" pitchFamily="34" charset="-128"/>
              </a:rPr>
              <a:t> of words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Is precise: document matches condition or not.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Perhaps the simplest model to build an IR system 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Many search systems still use it: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Email, library catalog, Mac OS X Spotlight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F2B74-3366-461D-8417-70B984B5354E}" type="slidenum">
              <a:rPr lang="en-US">
                <a:latin typeface="Times New Roman" pitchFamily="18" charset="0"/>
                <a:cs typeface="Arial" pitchFamily="34" charset="0"/>
              </a:rPr>
              <a:pPr/>
              <a:t>6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IR basics: </a:t>
            </a:r>
            <a:r>
              <a:rPr lang="en-US" sz="3600" smtClean="0">
                <a:ea typeface="ＭＳ Ｐゴシック" pitchFamily="34" charset="-128"/>
              </a:rPr>
              <a:t>Term-document matrix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>
            <p:ph idx="1"/>
          </p:nvPr>
        </p:nvGraphicFramePr>
        <p:xfrm>
          <a:off x="762000" y="2284413"/>
          <a:ext cx="7637463" cy="2841625"/>
        </p:xfrm>
        <a:graphic>
          <a:graphicData uri="http://schemas.openxmlformats.org/presentationml/2006/ole">
            <p:oleObj spid="_x0000_s1026" name="Worksheet" r:id="rId4" imgW="9525305" imgH="3543605" progId="Excel.Sheet.8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1 if </a:t>
            </a:r>
            <a:r>
              <a:rPr lang="en-US">
                <a:solidFill>
                  <a:schemeClr val="folHlink"/>
                </a:solidFill>
                <a:latin typeface="Arial" pitchFamily="34" charset="0"/>
              </a:rPr>
              <a:t>play</a:t>
            </a:r>
            <a:r>
              <a:rPr lang="en-US">
                <a:latin typeface="Arial" pitchFamily="34" charset="0"/>
              </a:rPr>
              <a:t> contains </a:t>
            </a:r>
            <a:r>
              <a:rPr lang="en-US">
                <a:solidFill>
                  <a:srgbClr val="990033"/>
                </a:solidFill>
                <a:latin typeface="Arial" pitchFamily="34" charset="0"/>
              </a:rPr>
              <a:t>word</a:t>
            </a:r>
            <a:r>
              <a:rPr lang="en-US">
                <a:latin typeface="Arial" pitchFamily="34" charset="0"/>
              </a:rPr>
              <a:t>, 0 otherwise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Brutus</a:t>
            </a:r>
            <a:r>
              <a:rPr lang="en-US"/>
              <a:t> </a:t>
            </a:r>
            <a:r>
              <a:rPr lang="en-US" i="1"/>
              <a:t>AND</a:t>
            </a:r>
            <a:r>
              <a:rPr lang="en-US"/>
              <a:t> </a:t>
            </a:r>
            <a:r>
              <a:rPr lang="en-US" b="1" i="1"/>
              <a:t>Caesar</a:t>
            </a:r>
            <a:r>
              <a:rPr lang="en-US"/>
              <a:t> </a:t>
            </a:r>
          </a:p>
          <a:p>
            <a:r>
              <a:rPr lang="en-US" i="1"/>
              <a:t>BUT</a:t>
            </a:r>
            <a:r>
              <a:rPr lang="en-US"/>
              <a:t> </a:t>
            </a:r>
            <a:r>
              <a:rPr lang="en-US" i="1"/>
              <a:t>NOT</a:t>
            </a:r>
            <a:r>
              <a:rPr lang="en-US"/>
              <a:t> </a:t>
            </a:r>
            <a:r>
              <a:rPr lang="en-US" b="1" i="1"/>
              <a:t>Calpurnia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-2022075">
            <a:off x="49213" y="2789238"/>
            <a:ext cx="4251325" cy="10779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chemeClr val="bg1"/>
                </a:solidFill>
              </a:rPr>
              <a:t>Matrix could be very 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Inverted index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52600"/>
            <a:ext cx="8424862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For each term </a:t>
            </a:r>
            <a:r>
              <a:rPr lang="en-US" i="1" smtClean="0"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, we must store a list of all documents that contain </a:t>
            </a:r>
            <a:r>
              <a:rPr lang="en-US" i="1" smtClean="0"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Identify each by </a:t>
            </a:r>
            <a:r>
              <a:rPr lang="en-US" b="1" smtClean="0">
                <a:ea typeface="ＭＳ Ｐゴシック" pitchFamily="34" charset="-128"/>
              </a:rPr>
              <a:t>docID</a:t>
            </a:r>
            <a:r>
              <a:rPr lang="en-US" smtClean="0">
                <a:ea typeface="ＭＳ Ｐゴシック" pitchFamily="34" charset="-128"/>
              </a:rPr>
              <a:t>, a document serial number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Can we used fixed-size arrays for this?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1905000" cy="457200"/>
          </a:xfrm>
          <a:noFill/>
        </p:spPr>
        <p:txBody>
          <a:bodyPr/>
          <a:lstStyle/>
          <a:p>
            <a:fld id="{13B9DBA4-DA5A-45E2-8AB9-4E9562B556DF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81000" y="3986213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Brutus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81000" y="5043488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Calpurnia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81000" y="4519613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Caesar</a:t>
            </a: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2057400" y="4062413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2057400" y="4595813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3276600" y="5129213"/>
            <a:ext cx="4876800" cy="304800"/>
            <a:chOff x="2064" y="2448"/>
            <a:chExt cx="3072" cy="192"/>
          </a:xfrm>
        </p:grpSpPr>
        <p:sp>
          <p:nvSpPr>
            <p:cNvPr id="10288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0289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290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291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292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10251" name="Group 51"/>
          <p:cNvGrpSpPr>
            <a:grpSpLocks/>
          </p:cNvGrpSpPr>
          <p:nvPr/>
        </p:nvGrpSpPr>
        <p:grpSpPr bwMode="auto">
          <a:xfrm>
            <a:off x="3276600" y="4519613"/>
            <a:ext cx="4959350" cy="461962"/>
            <a:chOff x="2064" y="2688"/>
            <a:chExt cx="3124" cy="291"/>
          </a:xfrm>
        </p:grpSpPr>
        <p:grpSp>
          <p:nvGrpSpPr>
            <p:cNvPr id="1027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0283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84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85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86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87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0275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0276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0277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0278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0279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10281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57</a:t>
              </a:r>
            </a:p>
          </p:txBody>
        </p:sp>
        <p:sp>
          <p:nvSpPr>
            <p:cNvPr id="10282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132</a:t>
              </a:r>
            </a:p>
          </p:txBody>
        </p:sp>
      </p:grpSp>
      <p:grpSp>
        <p:nvGrpSpPr>
          <p:cNvPr id="10252" name="Group 52"/>
          <p:cNvGrpSpPr>
            <a:grpSpLocks/>
          </p:cNvGrpSpPr>
          <p:nvPr/>
        </p:nvGrpSpPr>
        <p:grpSpPr bwMode="auto">
          <a:xfrm>
            <a:off x="3276600" y="3986213"/>
            <a:ext cx="4876800" cy="461962"/>
            <a:chOff x="2064" y="2400"/>
            <a:chExt cx="3072" cy="291"/>
          </a:xfrm>
        </p:grpSpPr>
        <p:grpSp>
          <p:nvGrpSpPr>
            <p:cNvPr id="10260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026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7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7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7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27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026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026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026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026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11</a:t>
              </a:r>
            </a:p>
          </p:txBody>
        </p:sp>
        <p:sp>
          <p:nvSpPr>
            <p:cNvPr id="1026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31</a:t>
              </a:r>
            </a:p>
          </p:txBody>
        </p:sp>
        <p:sp>
          <p:nvSpPr>
            <p:cNvPr id="1026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45</a:t>
              </a:r>
            </a:p>
          </p:txBody>
        </p:sp>
        <p:sp>
          <p:nvSpPr>
            <p:cNvPr id="1026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173</a:t>
              </a:r>
            </a:p>
          </p:txBody>
        </p:sp>
        <p:sp>
          <p:nvSpPr>
            <p:cNvPr id="1026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10253" name="Text Box 48"/>
          <p:cNvSpPr txBox="1">
            <a:spLocks noChangeArrowheads="1"/>
          </p:cNvSpPr>
          <p:nvPr/>
        </p:nvSpPr>
        <p:spPr bwMode="auto">
          <a:xfrm>
            <a:off x="3276600" y="5053013"/>
            <a:ext cx="379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0254" name="AutoShape 49"/>
          <p:cNvSpPr>
            <a:spLocks noChangeArrowheads="1"/>
          </p:cNvSpPr>
          <p:nvPr/>
        </p:nvSpPr>
        <p:spPr bwMode="auto">
          <a:xfrm>
            <a:off x="2057400" y="5129213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55" name="Text Box 50"/>
          <p:cNvSpPr txBox="1">
            <a:spLocks noChangeArrowheads="1"/>
          </p:cNvSpPr>
          <p:nvPr/>
        </p:nvSpPr>
        <p:spPr bwMode="auto">
          <a:xfrm>
            <a:off x="3895725" y="5053013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057400" y="5815013"/>
            <a:ext cx="53340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happens if the word </a:t>
            </a:r>
            <a:r>
              <a:rPr lang="en-US" b="1" i="1"/>
              <a:t>Caesar</a:t>
            </a:r>
            <a:r>
              <a:rPr lang="en-US"/>
              <a:t> is added to document 14? </a:t>
            </a:r>
          </a:p>
        </p:txBody>
      </p:sp>
      <p:sp>
        <p:nvSpPr>
          <p:cNvPr id="10257" name="Text Box 46"/>
          <p:cNvSpPr txBox="1">
            <a:spLocks noChangeArrowheads="1"/>
          </p:cNvSpPr>
          <p:nvPr/>
        </p:nvSpPr>
        <p:spPr bwMode="auto">
          <a:xfrm>
            <a:off x="7467600" y="3986213"/>
            <a:ext cx="768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174</a:t>
            </a:r>
          </a:p>
        </p:txBody>
      </p:sp>
      <p:sp>
        <p:nvSpPr>
          <p:cNvPr id="10258" name="Text Box 50"/>
          <p:cNvSpPr txBox="1">
            <a:spLocks noChangeArrowheads="1"/>
          </p:cNvSpPr>
          <p:nvPr/>
        </p:nvSpPr>
        <p:spPr bwMode="auto">
          <a:xfrm>
            <a:off x="4606925" y="5053013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</a:t>
            </a:r>
          </a:p>
        </p:txBody>
      </p:sp>
      <p:sp>
        <p:nvSpPr>
          <p:cNvPr id="10259" name="Text Box 50"/>
          <p:cNvSpPr txBox="1">
            <a:spLocks noChangeArrowheads="1"/>
          </p:cNvSpPr>
          <p:nvPr/>
        </p:nvSpPr>
        <p:spPr bwMode="auto">
          <a:xfrm>
            <a:off x="5029200" y="5053013"/>
            <a:ext cx="768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Inverted index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We need variable-size postings lists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On disk, a continuous run of postings is normal and best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 memory, can use linked lists or variable length arrays  (…. Trade-offs….)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1905000" cy="457200"/>
          </a:xfrm>
          <a:noFill/>
        </p:spPr>
        <p:txBody>
          <a:bodyPr/>
          <a:lstStyle/>
          <a:p>
            <a:fld id="{3618089D-7010-4A1A-8499-BF6FDFE844B4}" type="slidenum">
              <a:rPr lang="en-US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en-US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4043363"/>
            <a:ext cx="1666875" cy="2398712"/>
            <a:chOff x="192" y="2502"/>
            <a:chExt cx="1050" cy="1511"/>
          </a:xfrm>
        </p:grpSpPr>
        <p:sp>
          <p:nvSpPr>
            <p:cNvPr id="11321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4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964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</a:p>
          </p:txBody>
        </p:sp>
        <p:cxnSp>
          <p:nvCxnSpPr>
            <p:cNvPr id="11323" name="AutoShape 48"/>
            <p:cNvCxnSpPr>
              <a:cxnSpLocks noChangeShapeType="1"/>
              <a:endCxn id="11321" idx="1"/>
            </p:cNvCxnSpPr>
            <p:nvPr/>
          </p:nvCxnSpPr>
          <p:spPr bwMode="auto">
            <a:xfrm rot="10800000">
              <a:off x="192" y="2982"/>
              <a:ext cx="86" cy="889"/>
            </a:xfrm>
            <a:prstGeom prst="curvedConnector3">
              <a:avLst>
                <a:gd name="adj1" fmla="val 2674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567363"/>
            <a:ext cx="5334000" cy="803275"/>
            <a:chOff x="2352" y="3600"/>
            <a:chExt cx="3360" cy="506"/>
          </a:xfrm>
        </p:grpSpPr>
        <p:sp>
          <p:nvSpPr>
            <p:cNvPr id="11319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320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880" cy="29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ahoma" pitchFamily="34" charset="0"/>
                </a:rPr>
                <a:t>Postings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356350"/>
            <a:ext cx="5605463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Sorted by docID (more later on why).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957638"/>
            <a:ext cx="1092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5014913"/>
            <a:ext cx="149066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91038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n-lt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11275" name="AutoShape 7"/>
          <p:cNvSpPr>
            <a:spLocks noChangeArrowheads="1"/>
          </p:cNvSpPr>
          <p:nvPr/>
        </p:nvSpPr>
        <p:spPr bwMode="auto">
          <a:xfrm>
            <a:off x="2432050" y="4033838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76" name="AutoShape 8"/>
          <p:cNvSpPr>
            <a:spLocks noChangeArrowheads="1"/>
          </p:cNvSpPr>
          <p:nvPr/>
        </p:nvSpPr>
        <p:spPr bwMode="auto">
          <a:xfrm>
            <a:off x="2432050" y="4567238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11277" name="Group 26"/>
          <p:cNvGrpSpPr>
            <a:grpSpLocks/>
          </p:cNvGrpSpPr>
          <p:nvPr/>
        </p:nvGrpSpPr>
        <p:grpSpPr bwMode="auto">
          <a:xfrm>
            <a:off x="3651250" y="5100638"/>
            <a:ext cx="4876800" cy="304800"/>
            <a:chOff x="2064" y="2448"/>
            <a:chExt cx="3072" cy="192"/>
          </a:xfrm>
        </p:grpSpPr>
        <p:sp>
          <p:nvSpPr>
            <p:cNvPr id="11314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315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316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317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1318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11278" name="Group 51"/>
          <p:cNvGrpSpPr>
            <a:grpSpLocks/>
          </p:cNvGrpSpPr>
          <p:nvPr/>
        </p:nvGrpSpPr>
        <p:grpSpPr bwMode="auto">
          <a:xfrm>
            <a:off x="3651250" y="4491038"/>
            <a:ext cx="4959350" cy="461962"/>
            <a:chOff x="2064" y="2688"/>
            <a:chExt cx="3124" cy="291"/>
          </a:xfrm>
        </p:grpSpPr>
        <p:grpSp>
          <p:nvGrpSpPr>
            <p:cNvPr id="11300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1309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310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311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312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313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1301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1302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1303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1304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1305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1306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16</a:t>
              </a:r>
            </a:p>
          </p:txBody>
        </p:sp>
        <p:sp>
          <p:nvSpPr>
            <p:cNvPr id="11307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57</a:t>
              </a:r>
            </a:p>
          </p:txBody>
        </p:sp>
        <p:sp>
          <p:nvSpPr>
            <p:cNvPr id="11308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132</a:t>
              </a:r>
            </a:p>
          </p:txBody>
        </p:sp>
      </p:grpSp>
      <p:grpSp>
        <p:nvGrpSpPr>
          <p:cNvPr id="11279" name="Group 52"/>
          <p:cNvGrpSpPr>
            <a:grpSpLocks/>
          </p:cNvGrpSpPr>
          <p:nvPr/>
        </p:nvGrpSpPr>
        <p:grpSpPr bwMode="auto">
          <a:xfrm>
            <a:off x="3651250" y="3957638"/>
            <a:ext cx="4876800" cy="461962"/>
            <a:chOff x="2064" y="2400"/>
            <a:chExt cx="3072" cy="291"/>
          </a:xfrm>
        </p:grpSpPr>
        <p:grpSp>
          <p:nvGrpSpPr>
            <p:cNvPr id="1128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1295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296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297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298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299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1287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1288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1289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1290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11</a:t>
              </a:r>
            </a:p>
          </p:txBody>
        </p:sp>
        <p:sp>
          <p:nvSpPr>
            <p:cNvPr id="11291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31</a:t>
              </a:r>
            </a:p>
          </p:txBody>
        </p:sp>
        <p:sp>
          <p:nvSpPr>
            <p:cNvPr id="11292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45</a:t>
              </a:r>
            </a:p>
          </p:txBody>
        </p:sp>
        <p:sp>
          <p:nvSpPr>
            <p:cNvPr id="11293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173</a:t>
              </a:r>
            </a:p>
          </p:txBody>
        </p:sp>
        <p:sp>
          <p:nvSpPr>
            <p:cNvPr id="11294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11280" name="Text Box 48"/>
          <p:cNvSpPr txBox="1">
            <a:spLocks noChangeArrowheads="1"/>
          </p:cNvSpPr>
          <p:nvPr/>
        </p:nvSpPr>
        <p:spPr bwMode="auto">
          <a:xfrm>
            <a:off x="3651250" y="5024438"/>
            <a:ext cx="379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281" name="AutoShape 49"/>
          <p:cNvSpPr>
            <a:spLocks noChangeArrowheads="1"/>
          </p:cNvSpPr>
          <p:nvPr/>
        </p:nvSpPr>
        <p:spPr bwMode="auto">
          <a:xfrm>
            <a:off x="2432050" y="5100638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82" name="Text Box 50"/>
          <p:cNvSpPr txBox="1">
            <a:spLocks noChangeArrowheads="1"/>
          </p:cNvSpPr>
          <p:nvPr/>
        </p:nvSpPr>
        <p:spPr bwMode="auto">
          <a:xfrm>
            <a:off x="4270375" y="5024438"/>
            <a:ext cx="573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31</a:t>
            </a:r>
          </a:p>
        </p:txBody>
      </p: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7842250" y="3957638"/>
            <a:ext cx="768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174</a:t>
            </a:r>
          </a:p>
        </p:txBody>
      </p:sp>
      <p:sp>
        <p:nvSpPr>
          <p:cNvPr id="11284" name="Text Box 50"/>
          <p:cNvSpPr txBox="1">
            <a:spLocks noChangeArrowheads="1"/>
          </p:cNvSpPr>
          <p:nvPr/>
        </p:nvSpPr>
        <p:spPr bwMode="auto">
          <a:xfrm>
            <a:off x="4981575" y="5024438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</a:t>
            </a:r>
          </a:p>
        </p:txBody>
      </p:sp>
      <p:sp>
        <p:nvSpPr>
          <p:cNvPr id="11285" name="Text Box 50"/>
          <p:cNvSpPr txBox="1">
            <a:spLocks noChangeArrowheads="1"/>
          </p:cNvSpPr>
          <p:nvPr/>
        </p:nvSpPr>
        <p:spPr bwMode="auto">
          <a:xfrm>
            <a:off x="5403850" y="5024438"/>
            <a:ext cx="768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14943</TotalTime>
  <Words>2124</Words>
  <Application>Microsoft Office PowerPoint</Application>
  <PresentationFormat>On-screen Show (4:3)</PresentationFormat>
  <Paragraphs>534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Lucida Sans</vt:lpstr>
      <vt:lpstr>Arial</vt:lpstr>
      <vt:lpstr>ＭＳ Ｐゴシック</vt:lpstr>
      <vt:lpstr>Wingdings</vt:lpstr>
      <vt:lpstr>Times New Roman</vt:lpstr>
      <vt:lpstr>Tahoma</vt:lpstr>
      <vt:lpstr>Century Gothic</vt:lpstr>
      <vt:lpstr>Calibri</vt:lpstr>
      <vt:lpstr>Arial Unicode MS</vt:lpstr>
      <vt:lpstr>Comic Sans MS</vt:lpstr>
      <vt:lpstr>Symbol</vt:lpstr>
      <vt:lpstr>Verdana</vt:lpstr>
      <vt:lpstr>Lucida Sans Unicode</vt:lpstr>
      <vt:lpstr>Default Design</vt:lpstr>
      <vt:lpstr>Microsoft Excel Worksheet</vt:lpstr>
      <vt:lpstr>IR</vt:lpstr>
      <vt:lpstr>Information Retrieval</vt:lpstr>
      <vt:lpstr>IR vs. databases: Unstructured vs Structured data</vt:lpstr>
      <vt:lpstr>Unstructured data</vt:lpstr>
      <vt:lpstr>Semi-structured data: XML</vt:lpstr>
      <vt:lpstr>Boolean queries: Exact match</vt:lpstr>
      <vt:lpstr>IR basics: Term-document matrix</vt:lpstr>
      <vt:lpstr>Inverted index</vt:lpstr>
      <vt:lpstr>Inverted index</vt:lpstr>
      <vt:lpstr>Query processing: AND</vt:lpstr>
      <vt:lpstr>Intersecting two postings lists</vt:lpstr>
      <vt:lpstr>Query optimization</vt:lpstr>
      <vt:lpstr>Boolean queries:  More general merges</vt:lpstr>
      <vt:lpstr>IR is much more…</vt:lpstr>
      <vt:lpstr>Ranking search results</vt:lpstr>
      <vt:lpstr>Web IR and its challenges</vt:lpstr>
      <vt:lpstr>Our topics, on an example</vt:lpstr>
      <vt:lpstr>Slide 18</vt:lpstr>
      <vt:lpstr>Do big DATA need big PCs ??</vt:lpstr>
      <vt:lpstr>big DATA  big PC ?</vt:lpstr>
      <vt:lpstr>A new scenario for Algorithmics</vt:lpstr>
      <vt:lpstr>The memory hierarchy</vt:lpstr>
      <vt:lpstr>Slide 23</vt:lpstr>
      <vt:lpstr>The I/O-model</vt:lpstr>
      <vt:lpstr>Index Construction</vt:lpstr>
      <vt:lpstr>Inverted index construction</vt:lpstr>
      <vt:lpstr>Index Construction: Parsing</vt:lpstr>
      <vt:lpstr>Parsing a document</vt:lpstr>
      <vt:lpstr>Tokenization</vt:lpstr>
      <vt:lpstr>Tokenization: terms and numbers</vt:lpstr>
      <vt:lpstr>Stop words</vt:lpstr>
      <vt:lpstr>Normalization to terms</vt:lpstr>
      <vt:lpstr>Case folding</vt:lpstr>
      <vt:lpstr>Thesauri</vt:lpstr>
      <vt:lpstr>Stemming</vt:lpstr>
      <vt:lpstr>Lemmatization</vt:lpstr>
      <vt:lpstr>Language-specificity</vt:lpstr>
      <vt:lpstr>Index Construction: statistical properties of text</vt:lpstr>
      <vt:lpstr>Statistical properties of texts</vt:lpstr>
      <vt:lpstr>Slide 40</vt:lpstr>
      <vt:lpstr>A log-log plot for a Zipf’s curve</vt:lpstr>
      <vt:lpstr>The Zipf Law, in detail</vt:lpstr>
      <vt:lpstr>Distribution vs Cumulative distr</vt:lpstr>
      <vt:lpstr>Other statistical properties of texts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1179</cp:revision>
  <cp:lastPrinted>2009-04-22T19:24:48Z</cp:lastPrinted>
  <dcterms:created xsi:type="dcterms:W3CDTF">2012-09-24T14:30:34Z</dcterms:created>
  <dcterms:modified xsi:type="dcterms:W3CDTF">2012-09-26T14:34:57Z</dcterms:modified>
</cp:coreProperties>
</file>