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2" r:id="rId7"/>
    <p:sldId id="261" r:id="rId8"/>
    <p:sldId id="263" r:id="rId9"/>
    <p:sldId id="264" r:id="rId10"/>
    <p:sldId id="265" r:id="rId11"/>
    <p:sldId id="273" r:id="rId12"/>
    <p:sldId id="322" r:id="rId13"/>
    <p:sldId id="266" r:id="rId14"/>
    <p:sldId id="267" r:id="rId15"/>
    <p:sldId id="268" r:id="rId16"/>
    <p:sldId id="269" r:id="rId17"/>
    <p:sldId id="270" r:id="rId18"/>
    <p:sldId id="321" r:id="rId19"/>
    <p:sldId id="271" r:id="rId20"/>
    <p:sldId id="324" r:id="rId21"/>
    <p:sldId id="323" r:id="rId22"/>
    <p:sldId id="275" r:id="rId23"/>
    <p:sldId id="276" r:id="rId24"/>
    <p:sldId id="277" r:id="rId25"/>
    <p:sldId id="272" r:id="rId26"/>
    <p:sldId id="274" r:id="rId27"/>
    <p:sldId id="278" r:id="rId28"/>
    <p:sldId id="279" r:id="rId29"/>
    <p:sldId id="280" r:id="rId30"/>
    <p:sldId id="281" r:id="rId31"/>
    <p:sldId id="282" r:id="rId32"/>
    <p:sldId id="283" r:id="rId33"/>
    <p:sldId id="291" r:id="rId34"/>
    <p:sldId id="284" r:id="rId35"/>
    <p:sldId id="285" r:id="rId36"/>
    <p:sldId id="286" r:id="rId37"/>
    <p:sldId id="287" r:id="rId38"/>
    <p:sldId id="288" r:id="rId39"/>
    <p:sldId id="289" r:id="rId40"/>
    <p:sldId id="290"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10" r:id="rId59"/>
    <p:sldId id="309" r:id="rId60"/>
    <p:sldId id="311" r:id="rId61"/>
    <p:sldId id="312" r:id="rId62"/>
    <p:sldId id="313" r:id="rId63"/>
    <p:sldId id="314" r:id="rId64"/>
    <p:sldId id="315" r:id="rId65"/>
    <p:sldId id="316" r:id="rId66"/>
    <p:sldId id="317" r:id="rId67"/>
    <p:sldId id="318" r:id="rId68"/>
    <p:sldId id="319" r:id="rId69"/>
    <p:sldId id="320" r:id="rId7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4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A2EEA-83BC-C34B-A5F0-BA30F66C90AA}" type="datetimeFigureOut">
              <a:rPr lang="it-IT" smtClean="0"/>
              <a:t>11/13/12</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DBB9C-EE7D-B445-B689-22AE43D54E63}" type="slidenum">
              <a:rPr lang="en-US" smtClean="0"/>
              <a:t>‹n.›</a:t>
            </a:fld>
            <a:endParaRPr lang="en-US"/>
          </a:p>
        </p:txBody>
      </p:sp>
    </p:spTree>
    <p:extLst>
      <p:ext uri="{BB962C8B-B14F-4D97-AF65-F5344CB8AC3E}">
        <p14:creationId xmlns:p14="http://schemas.microsoft.com/office/powerpoint/2010/main" val="36285782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E2252AC-1745-D140-9AA0-8A42D569B9A1}" type="datetimeFigureOut">
              <a:rPr lang="it-IT" smtClean="0"/>
              <a:t>11/13/12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83160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7E2252AC-1745-D140-9AA0-8A42D569B9A1}" type="datetimeFigureOut">
              <a:rPr lang="it-IT" smtClean="0"/>
              <a:t>11/13/12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3690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7E2252AC-1745-D140-9AA0-8A42D569B9A1}" type="datetimeFigureOut">
              <a:rPr lang="it-IT" smtClean="0"/>
              <a:t>11/13/12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426061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7E2252AC-1745-D140-9AA0-8A42D569B9A1}" type="datetimeFigureOut">
              <a:rPr lang="it-IT" smtClean="0"/>
              <a:t>11/13/12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8284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7E2252AC-1745-D140-9AA0-8A42D569B9A1}" type="datetimeFigureOut">
              <a:rPr lang="it-IT" smtClean="0"/>
              <a:t>11/13/12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342812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fld id="{7E2252AC-1745-D140-9AA0-8A42D569B9A1}" type="datetimeFigureOut">
              <a:rPr lang="it-IT" smtClean="0"/>
              <a:t>11/13/12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81034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fld id="{7E2252AC-1745-D140-9AA0-8A42D569B9A1}" type="datetimeFigureOut">
              <a:rPr lang="it-IT" smtClean="0"/>
              <a:t>11/13/12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92359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fld id="{7E2252AC-1745-D140-9AA0-8A42D569B9A1}" type="datetimeFigureOut">
              <a:rPr lang="it-IT" smtClean="0"/>
              <a:t>11/13/12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98729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E2252AC-1745-D140-9AA0-8A42D569B9A1}" type="datetimeFigureOut">
              <a:rPr lang="it-IT" smtClean="0"/>
              <a:t>11/13/12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6470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7E2252AC-1745-D140-9AA0-8A42D569B9A1}" type="datetimeFigureOut">
              <a:rPr lang="it-IT" smtClean="0"/>
              <a:t>11/13/12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213465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7E2252AC-1745-D140-9AA0-8A42D569B9A1}" type="datetimeFigureOut">
              <a:rPr lang="it-IT" smtClean="0"/>
              <a:t>11/13/12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5739584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252AC-1745-D140-9AA0-8A42D569B9A1}" type="datetimeFigureOut">
              <a:rPr lang="it-IT" smtClean="0"/>
              <a:t>11/13/12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1C4C8-8357-3E4F-B7CB-ABF104C4DF1D}" type="slidenum">
              <a:rPr lang="it-IT" smtClean="0"/>
              <a:t>‹n.›</a:t>
            </a:fld>
            <a:endParaRPr lang="it-IT"/>
          </a:p>
        </p:txBody>
      </p:sp>
    </p:spTree>
    <p:extLst>
      <p:ext uri="{BB962C8B-B14F-4D97-AF65-F5344CB8AC3E}">
        <p14:creationId xmlns:p14="http://schemas.microsoft.com/office/powerpoint/2010/main" val="416228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Beyond </a:t>
            </a:r>
            <a:r>
              <a:rPr lang="it-IT" dirty="0" err="1" smtClean="0"/>
              <a:t>Hadoop</a:t>
            </a:r>
            <a:r>
              <a:rPr lang="it-IT" dirty="0" smtClean="0"/>
              <a:t>: </a:t>
            </a:r>
            <a:r>
              <a:rPr lang="it-IT" dirty="0" err="1" smtClean="0"/>
              <a:t>Pig</a:t>
            </a:r>
            <a:r>
              <a:rPr lang="it-IT" dirty="0" smtClean="0"/>
              <a:t> and </a:t>
            </a:r>
            <a:r>
              <a:rPr lang="it-IT" dirty="0" err="1" smtClean="0"/>
              <a:t>Giraph</a:t>
            </a:r>
            <a:endParaRPr lang="it-IT" dirty="0"/>
          </a:p>
        </p:txBody>
      </p:sp>
      <p:sp>
        <p:nvSpPr>
          <p:cNvPr id="3" name="Sottotitolo 2"/>
          <p:cNvSpPr>
            <a:spLocks noGrp="1"/>
          </p:cNvSpPr>
          <p:nvPr>
            <p:ph type="subTitle" idx="1"/>
          </p:nvPr>
        </p:nvSpPr>
        <p:spPr/>
        <p:txBody>
          <a:bodyPr/>
          <a:lstStyle/>
          <a:p>
            <a:r>
              <a:rPr lang="it-IT" dirty="0" smtClean="0"/>
              <a:t>Fabrizio Silvestri</a:t>
            </a:r>
          </a:p>
          <a:p>
            <a:r>
              <a:rPr lang="it-IT" dirty="0" err="1" smtClean="0"/>
              <a:t>HPCLab@ISTI</a:t>
            </a:r>
            <a:endParaRPr lang="it-IT" dirty="0" smtClean="0"/>
          </a:p>
          <a:p>
            <a:r>
              <a:rPr lang="it-IT" dirty="0" smtClean="0"/>
              <a:t>ISTI – CNR, Pisa, </a:t>
            </a:r>
            <a:r>
              <a:rPr lang="it-IT" dirty="0" err="1" smtClean="0"/>
              <a:t>Italy</a:t>
            </a:r>
            <a:endParaRPr lang="it-IT" dirty="0"/>
          </a:p>
        </p:txBody>
      </p:sp>
      <p:pic>
        <p:nvPicPr>
          <p:cNvPr id="4" name="Immagine 3"/>
          <p:cNvPicPr>
            <a:picLocks noChangeAspect="1"/>
          </p:cNvPicPr>
          <p:nvPr/>
        </p:nvPicPr>
        <p:blipFill>
          <a:blip r:embed="rId2"/>
          <a:stretch>
            <a:fillRect/>
          </a:stretch>
        </p:blipFill>
        <p:spPr>
          <a:xfrm>
            <a:off x="20265" y="13510"/>
            <a:ext cx="1323437" cy="1884641"/>
          </a:xfrm>
          <a:prstGeom prst="rect">
            <a:avLst/>
          </a:prstGeom>
        </p:spPr>
      </p:pic>
      <p:pic>
        <p:nvPicPr>
          <p:cNvPr id="5" name="Immagine 4"/>
          <p:cNvPicPr>
            <a:picLocks noChangeAspect="1"/>
          </p:cNvPicPr>
          <p:nvPr/>
        </p:nvPicPr>
        <p:blipFill>
          <a:blip r:embed="rId3"/>
          <a:stretch>
            <a:fillRect/>
          </a:stretch>
        </p:blipFill>
        <p:spPr>
          <a:xfrm>
            <a:off x="7660686" y="5049308"/>
            <a:ext cx="1369685" cy="1658393"/>
          </a:xfrm>
          <a:prstGeom prst="rect">
            <a:avLst/>
          </a:prstGeom>
        </p:spPr>
      </p:pic>
    </p:spTree>
    <p:extLst>
      <p:ext uri="{BB962C8B-B14F-4D97-AF65-F5344CB8AC3E}">
        <p14:creationId xmlns:p14="http://schemas.microsoft.com/office/powerpoint/2010/main" val="1511158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Expressions</a:t>
            </a:r>
            <a:endParaRPr lang="it-IT" dirty="0"/>
          </a:p>
        </p:txBody>
      </p:sp>
      <p:pic>
        <p:nvPicPr>
          <p:cNvPr id="4" name="Segnaposto contenuto 3"/>
          <p:cNvPicPr>
            <a:picLocks noGrp="1" noChangeAspect="1"/>
          </p:cNvPicPr>
          <p:nvPr>
            <p:ph idx="1"/>
          </p:nvPr>
        </p:nvPicPr>
        <p:blipFill>
          <a:blip r:embed="rId2"/>
          <a:srcRect l="-18709" r="-18709"/>
          <a:stretch>
            <a:fillRect/>
          </a:stretch>
        </p:blipFill>
        <p:spPr/>
      </p:pic>
      <p:sp>
        <p:nvSpPr>
          <p:cNvPr id="5" name="Rettangolo 4"/>
          <p:cNvSpPr/>
          <p:nvPr/>
        </p:nvSpPr>
        <p:spPr>
          <a:xfrm flipV="1">
            <a:off x="5723541" y="3215001"/>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flipV="1">
            <a:off x="5715171" y="3471575"/>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flipV="1">
            <a:off x="5715171" y="3736500"/>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flipV="1">
            <a:off x="5707464" y="3993386"/>
            <a:ext cx="1800664" cy="5236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flipV="1">
            <a:off x="5715171" y="4533151"/>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flipV="1">
            <a:off x="5715171" y="4806113"/>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flipV="1">
            <a:off x="5715171" y="5047237"/>
            <a:ext cx="1800664" cy="5307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flipV="1">
            <a:off x="5715171" y="5578027"/>
            <a:ext cx="1800664" cy="5307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69005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User Defined Functions (UDFs)</a:t>
            </a:r>
            <a:endParaRPr lang="en-US" dirty="0"/>
          </a:p>
        </p:txBody>
      </p:sp>
      <p:sp>
        <p:nvSpPr>
          <p:cNvPr id="3" name="Segnaposto contenuto 2"/>
          <p:cNvSpPr>
            <a:spLocks noGrp="1"/>
          </p:cNvSpPr>
          <p:nvPr>
            <p:ph idx="1"/>
          </p:nvPr>
        </p:nvSpPr>
        <p:spPr/>
        <p:txBody>
          <a:bodyPr>
            <a:normAutofit fontScale="92500" lnSpcReduction="10000"/>
          </a:bodyPr>
          <a:lstStyle/>
          <a:p>
            <a:r>
              <a:rPr lang="it-IT" dirty="0"/>
              <a:t>To </a:t>
            </a:r>
            <a:r>
              <a:rPr lang="it-IT" dirty="0" err="1"/>
              <a:t>accommodate</a:t>
            </a:r>
            <a:r>
              <a:rPr lang="it-IT" dirty="0"/>
              <a:t> </a:t>
            </a:r>
            <a:r>
              <a:rPr lang="it-IT" dirty="0" err="1"/>
              <a:t>specialized</a:t>
            </a:r>
            <a:r>
              <a:rPr lang="it-IT" dirty="0"/>
              <a:t> data processing </a:t>
            </a:r>
            <a:r>
              <a:rPr lang="it-IT" dirty="0" err="1"/>
              <a:t>tasks</a:t>
            </a:r>
            <a:r>
              <a:rPr lang="it-IT" dirty="0"/>
              <a:t>, </a:t>
            </a:r>
            <a:r>
              <a:rPr lang="it-IT" dirty="0" err="1"/>
              <a:t>Pig</a:t>
            </a:r>
            <a:r>
              <a:rPr lang="it-IT" dirty="0"/>
              <a:t> Latin </a:t>
            </a:r>
            <a:r>
              <a:rPr lang="it-IT" dirty="0" err="1"/>
              <a:t>has</a:t>
            </a:r>
            <a:r>
              <a:rPr lang="it-IT" dirty="0"/>
              <a:t> </a:t>
            </a:r>
            <a:r>
              <a:rPr lang="it-IT" dirty="0" err="1"/>
              <a:t>extensive</a:t>
            </a:r>
            <a:r>
              <a:rPr lang="it-IT" dirty="0"/>
              <a:t> </a:t>
            </a:r>
            <a:r>
              <a:rPr lang="it-IT" dirty="0" err="1"/>
              <a:t>support</a:t>
            </a:r>
            <a:r>
              <a:rPr lang="it-IT" dirty="0"/>
              <a:t> for </a:t>
            </a:r>
            <a:r>
              <a:rPr lang="it-IT" dirty="0" err="1"/>
              <a:t>user-defined</a:t>
            </a:r>
            <a:r>
              <a:rPr lang="it-IT" dirty="0"/>
              <a:t> </a:t>
            </a:r>
            <a:r>
              <a:rPr lang="it-IT" dirty="0" err="1"/>
              <a:t>functions</a:t>
            </a:r>
            <a:r>
              <a:rPr lang="it-IT" dirty="0"/>
              <a:t> (</a:t>
            </a:r>
            <a:r>
              <a:rPr lang="it-IT" dirty="0" err="1"/>
              <a:t>UDFs</a:t>
            </a:r>
            <a:r>
              <a:rPr lang="it-IT" dirty="0"/>
              <a:t>). </a:t>
            </a:r>
          </a:p>
          <a:p>
            <a:r>
              <a:rPr lang="en-US" dirty="0" smtClean="0"/>
              <a:t>All </a:t>
            </a:r>
            <a:r>
              <a:rPr lang="en-US" dirty="0"/>
              <a:t>aspects of processing in Pig Latin </a:t>
            </a:r>
            <a:r>
              <a:rPr lang="en-US" dirty="0" smtClean="0"/>
              <a:t>including </a:t>
            </a:r>
            <a:r>
              <a:rPr lang="en-US" dirty="0"/>
              <a:t>grouping, filtering, joining, and per-tuple processing can be customized through the use of UDFs</a:t>
            </a:r>
            <a:r>
              <a:rPr lang="en-US" dirty="0" smtClean="0"/>
              <a:t>.</a:t>
            </a:r>
          </a:p>
          <a:p>
            <a:r>
              <a:rPr lang="en-US" dirty="0" smtClean="0"/>
              <a:t>Originally, only Java UDFs were supported, now </a:t>
            </a:r>
            <a:r>
              <a:rPr lang="en-US" dirty="0" err="1" smtClean="0"/>
              <a:t>Javascript</a:t>
            </a:r>
            <a:r>
              <a:rPr lang="en-US" dirty="0" smtClean="0"/>
              <a:t> and Python UDFs are supported as well.</a:t>
            </a:r>
            <a:endParaRPr lang="en-US" dirty="0"/>
          </a:p>
        </p:txBody>
      </p:sp>
    </p:spTree>
    <p:extLst>
      <p:ext uri="{BB962C8B-B14F-4D97-AF65-F5344CB8AC3E}">
        <p14:creationId xmlns:p14="http://schemas.microsoft.com/office/powerpoint/2010/main" val="10995225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a:t>
            </a:r>
            <a:r>
              <a:rPr lang="it-IT" dirty="0" err="1" smtClean="0"/>
              <a:t>Example</a:t>
            </a:r>
            <a:r>
              <a:rPr lang="it-IT" dirty="0" smtClean="0"/>
              <a:t> of UDF</a:t>
            </a:r>
            <a:endParaRPr lang="it-IT" dirty="0"/>
          </a:p>
        </p:txBody>
      </p:sp>
      <p:sp>
        <p:nvSpPr>
          <p:cNvPr id="3" name="Segnaposto contenuto 2"/>
          <p:cNvSpPr>
            <a:spLocks noGrp="1"/>
          </p:cNvSpPr>
          <p:nvPr>
            <p:ph idx="1"/>
          </p:nvPr>
        </p:nvSpPr>
        <p:spPr/>
        <p:txBody>
          <a:bodyPr>
            <a:normAutofit/>
          </a:bodyPr>
          <a:lstStyle/>
          <a:p>
            <a:r>
              <a:rPr lang="it-IT" sz="2400" dirty="0" err="1">
                <a:latin typeface="Courier New"/>
                <a:cs typeface="Courier New"/>
              </a:rPr>
              <a:t>exp_q</a:t>
            </a:r>
            <a:r>
              <a:rPr lang="it-IT" sz="2400" dirty="0">
                <a:latin typeface="Courier New"/>
                <a:cs typeface="Courier New"/>
              </a:rPr>
              <a:t> =	</a:t>
            </a:r>
            <a:r>
              <a:rPr lang="it-IT" sz="2400" b="1" dirty="0">
                <a:latin typeface="Courier New"/>
                <a:cs typeface="Courier New"/>
              </a:rPr>
              <a:t>FOREACH</a:t>
            </a:r>
            <a:r>
              <a:rPr lang="it-IT" sz="2400" dirty="0">
                <a:latin typeface="Courier New"/>
                <a:cs typeface="Courier New"/>
              </a:rPr>
              <a:t>	</a:t>
            </a:r>
            <a:r>
              <a:rPr lang="it-IT" sz="2400" dirty="0" err="1">
                <a:latin typeface="Courier New"/>
                <a:cs typeface="Courier New"/>
              </a:rPr>
              <a:t>queries</a:t>
            </a:r>
            <a:r>
              <a:rPr lang="it-IT" sz="2400" dirty="0">
                <a:latin typeface="Courier New"/>
                <a:cs typeface="Courier New"/>
              </a:rPr>
              <a:t/>
            </a:r>
            <a:br>
              <a:rPr lang="it-IT" sz="2400" dirty="0">
                <a:latin typeface="Courier New"/>
                <a:cs typeface="Courier New"/>
              </a:rPr>
            </a:br>
            <a:r>
              <a:rPr lang="it-IT" sz="2400" dirty="0">
                <a:latin typeface="Courier New"/>
                <a:cs typeface="Courier New"/>
              </a:rPr>
              <a:t>				</a:t>
            </a:r>
            <a:r>
              <a:rPr lang="it-IT" sz="2400" b="1" dirty="0" smtClean="0">
                <a:latin typeface="Courier New"/>
                <a:cs typeface="Courier New"/>
              </a:rPr>
              <a:t>GENERATE</a:t>
            </a:r>
            <a:r>
              <a:rPr lang="it-IT" sz="2400" dirty="0" smtClean="0">
                <a:latin typeface="Courier New"/>
                <a:cs typeface="Courier New"/>
              </a:rPr>
              <a:t> </a:t>
            </a:r>
            <a:r>
              <a:rPr lang="it-IT" sz="2400" dirty="0" err="1" smtClean="0">
                <a:latin typeface="Courier New"/>
                <a:cs typeface="Courier New"/>
              </a:rPr>
              <a:t>myudfs.UPPER</a:t>
            </a:r>
            <a:r>
              <a:rPr lang="it-IT" sz="2400" dirty="0" smtClean="0">
                <a:latin typeface="Courier New"/>
                <a:cs typeface="Courier New"/>
              </a:rPr>
              <a:t>(</a:t>
            </a:r>
            <a:r>
              <a:rPr lang="it-IT" sz="2400" dirty="0" err="1">
                <a:latin typeface="Courier New"/>
                <a:cs typeface="Courier New"/>
              </a:rPr>
              <a:t>qString</a:t>
            </a:r>
            <a:r>
              <a:rPr lang="it-IT" sz="2400" dirty="0">
                <a:latin typeface="Courier New"/>
                <a:cs typeface="Courier New"/>
              </a:rPr>
              <a:t>)</a:t>
            </a:r>
            <a:r>
              <a:rPr lang="it-IT" sz="2400" dirty="0" smtClean="0">
                <a:latin typeface="Courier New"/>
                <a:cs typeface="Courier New"/>
              </a:rPr>
              <a:t>;</a:t>
            </a:r>
            <a:endParaRPr lang="it-IT" sz="2400" dirty="0">
              <a:latin typeface="Courier New"/>
              <a:cs typeface="Courier New"/>
            </a:endParaRPr>
          </a:p>
        </p:txBody>
      </p:sp>
      <p:pic>
        <p:nvPicPr>
          <p:cNvPr id="4" name="Immagine 3"/>
          <p:cNvPicPr>
            <a:picLocks noChangeAspect="1"/>
          </p:cNvPicPr>
          <p:nvPr/>
        </p:nvPicPr>
        <p:blipFill>
          <a:blip r:embed="rId2"/>
          <a:stretch>
            <a:fillRect/>
          </a:stretch>
        </p:blipFill>
        <p:spPr>
          <a:xfrm>
            <a:off x="0" y="2673532"/>
            <a:ext cx="9144000" cy="3452631"/>
          </a:xfrm>
          <a:prstGeom prst="rect">
            <a:avLst/>
          </a:prstGeom>
        </p:spPr>
      </p:pic>
    </p:spTree>
    <p:extLst>
      <p:ext uri="{BB962C8B-B14F-4D97-AF65-F5344CB8AC3E}">
        <p14:creationId xmlns:p14="http://schemas.microsoft.com/office/powerpoint/2010/main" val="10933620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Specifying</a:t>
            </a:r>
            <a:r>
              <a:rPr lang="it-IT" dirty="0" smtClean="0"/>
              <a:t> Input Data: </a:t>
            </a:r>
            <a:r>
              <a:rPr lang="it-IT" b="1" dirty="0" smtClean="0">
                <a:latin typeface="Courier New"/>
                <a:cs typeface="Courier New"/>
              </a:rPr>
              <a:t>LOAD</a:t>
            </a:r>
            <a:endParaRPr lang="it-IT" b="1" dirty="0">
              <a:latin typeface="Courier New"/>
              <a:cs typeface="Courier New"/>
            </a:endParaRPr>
          </a:p>
        </p:txBody>
      </p:sp>
      <p:sp>
        <p:nvSpPr>
          <p:cNvPr id="3" name="Segnaposto contenuto 2"/>
          <p:cNvSpPr>
            <a:spLocks noGrp="1"/>
          </p:cNvSpPr>
          <p:nvPr>
            <p:ph idx="1"/>
          </p:nvPr>
        </p:nvSpPr>
        <p:spPr/>
        <p:txBody>
          <a:bodyPr/>
          <a:lstStyle/>
          <a:p>
            <a:r>
              <a:rPr lang="it-IT" dirty="0" err="1" smtClean="0">
                <a:latin typeface="Courier New"/>
                <a:cs typeface="Courier New"/>
              </a:rPr>
              <a:t>queries</a:t>
            </a:r>
            <a:r>
              <a:rPr lang="it-IT" dirty="0" smtClean="0">
                <a:latin typeface="Courier New"/>
                <a:cs typeface="Courier New"/>
              </a:rPr>
              <a:t> </a:t>
            </a:r>
            <a:r>
              <a:rPr lang="it-IT" dirty="0">
                <a:latin typeface="Courier New"/>
                <a:cs typeface="Courier New"/>
              </a:rPr>
              <a:t>= </a:t>
            </a:r>
            <a:r>
              <a:rPr lang="it-IT" b="1" dirty="0" smtClean="0">
                <a:latin typeface="Courier New"/>
                <a:cs typeface="Courier New"/>
              </a:rPr>
              <a:t>LOAD</a:t>
            </a:r>
            <a:r>
              <a:rPr lang="it-IT" dirty="0" smtClean="0">
                <a:latin typeface="Courier New"/>
                <a:cs typeface="Courier New"/>
              </a:rPr>
              <a:t>	‘</a:t>
            </a:r>
            <a:r>
              <a:rPr lang="it-IT" dirty="0" err="1" smtClean="0">
                <a:latin typeface="Courier New"/>
                <a:cs typeface="Courier New"/>
              </a:rPr>
              <a:t>query_log.txt</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b="1" dirty="0" smtClean="0">
                <a:latin typeface="Courier New"/>
                <a:cs typeface="Courier New"/>
              </a:rPr>
              <a:t>USING</a:t>
            </a:r>
            <a:r>
              <a:rPr lang="it-IT" dirty="0">
                <a:latin typeface="Courier New"/>
                <a:cs typeface="Courier New"/>
              </a:rPr>
              <a:t>	</a:t>
            </a:r>
            <a:r>
              <a:rPr lang="it-IT" dirty="0" err="1" smtClean="0">
                <a:latin typeface="Courier New"/>
                <a:cs typeface="Courier New"/>
              </a:rPr>
              <a:t>myLoad</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b="1" dirty="0" smtClean="0">
                <a:latin typeface="Courier New"/>
                <a:cs typeface="Courier New"/>
              </a:rPr>
              <a:t>AS</a:t>
            </a:r>
            <a:r>
              <a:rPr lang="it-IT" dirty="0">
                <a:latin typeface="Courier New"/>
                <a:cs typeface="Courier New"/>
              </a:rPr>
              <a:t> </a:t>
            </a:r>
            <a:r>
              <a:rPr lang="it-IT" dirty="0" smtClean="0">
                <a:latin typeface="Courier New"/>
                <a:cs typeface="Courier New"/>
              </a:rPr>
              <a:t>		(</a:t>
            </a:r>
            <a:r>
              <a:rPr lang="it-IT" dirty="0" err="1" smtClean="0">
                <a:latin typeface="Courier New"/>
                <a:cs typeface="Courier New"/>
              </a:rPr>
              <a:t>userId</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dirty="0" err="1" smtClean="0">
                <a:latin typeface="Courier New"/>
                <a:cs typeface="Courier New"/>
              </a:rPr>
              <a:t>queryString</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dirty="0" err="1" smtClean="0">
                <a:latin typeface="Courier New"/>
                <a:cs typeface="Courier New"/>
              </a:rPr>
              <a:t>timestamp</a:t>
            </a:r>
            <a:r>
              <a:rPr lang="it-IT" dirty="0" smtClean="0">
                <a:latin typeface="Courier New"/>
                <a:cs typeface="Courier New"/>
              </a:rPr>
              <a:t>);</a:t>
            </a:r>
          </a:p>
          <a:p>
            <a:r>
              <a:rPr lang="it-IT" dirty="0" err="1" smtClean="0">
                <a:cs typeface="Courier New"/>
              </a:rPr>
              <a:t>Question</a:t>
            </a:r>
            <a:r>
              <a:rPr lang="it-IT" dirty="0" smtClean="0">
                <a:cs typeface="Courier New"/>
              </a:rPr>
              <a:t>: </a:t>
            </a:r>
            <a:r>
              <a:rPr lang="it-IT" i="1" dirty="0" smtClean="0">
                <a:cs typeface="Courier New"/>
              </a:rPr>
              <a:t>do </a:t>
            </a:r>
            <a:r>
              <a:rPr lang="it-IT" i="1" dirty="0" err="1" smtClean="0">
                <a:cs typeface="Courier New"/>
              </a:rPr>
              <a:t>you</a:t>
            </a:r>
            <a:r>
              <a:rPr lang="it-IT" i="1" dirty="0" smtClean="0">
                <a:cs typeface="Courier New"/>
              </a:rPr>
              <a:t> </a:t>
            </a:r>
            <a:r>
              <a:rPr lang="it-IT" i="1" dirty="0" err="1" smtClean="0">
                <a:cs typeface="Courier New"/>
              </a:rPr>
              <a:t>think</a:t>
            </a:r>
            <a:r>
              <a:rPr lang="it-IT" i="1" dirty="0" smtClean="0">
                <a:cs typeface="Courier New"/>
              </a:rPr>
              <a:t> </a:t>
            </a:r>
            <a:r>
              <a:rPr lang="it-IT" i="1" dirty="0" err="1" smtClean="0">
                <a:cs typeface="Courier New"/>
              </a:rPr>
              <a:t>query_log</a:t>
            </a:r>
            <a:r>
              <a:rPr lang="it-IT" i="1" dirty="0" smtClean="0">
                <a:cs typeface="Courier New"/>
              </a:rPr>
              <a:t> </a:t>
            </a:r>
            <a:r>
              <a:rPr lang="it-IT" i="1" dirty="0" err="1" smtClean="0">
                <a:cs typeface="Courier New"/>
              </a:rPr>
              <a:t>is</a:t>
            </a:r>
            <a:r>
              <a:rPr lang="it-IT" i="1" dirty="0" smtClean="0">
                <a:cs typeface="Courier New"/>
              </a:rPr>
              <a:t> </a:t>
            </a:r>
            <a:r>
              <a:rPr lang="it-IT" i="1" dirty="0" err="1" smtClean="0">
                <a:cs typeface="Courier New"/>
              </a:rPr>
              <a:t>actually</a:t>
            </a:r>
            <a:r>
              <a:rPr lang="it-IT" i="1" dirty="0" smtClean="0">
                <a:cs typeface="Courier New"/>
              </a:rPr>
              <a:t> </a:t>
            </a:r>
            <a:r>
              <a:rPr lang="it-IT" i="1" dirty="0" err="1" smtClean="0">
                <a:cs typeface="Courier New"/>
              </a:rPr>
              <a:t>loaded</a:t>
            </a:r>
            <a:r>
              <a:rPr lang="it-IT" i="1" dirty="0" smtClean="0">
                <a:cs typeface="Courier New"/>
              </a:rPr>
              <a:t> </a:t>
            </a:r>
            <a:r>
              <a:rPr lang="it-IT" i="1" dirty="0" err="1" smtClean="0">
                <a:cs typeface="Courier New"/>
              </a:rPr>
              <a:t>when</a:t>
            </a:r>
            <a:r>
              <a:rPr lang="it-IT" i="1" dirty="0" smtClean="0">
                <a:cs typeface="Courier New"/>
              </a:rPr>
              <a:t> the </a:t>
            </a:r>
            <a:r>
              <a:rPr lang="it-IT" i="1" dirty="0" err="1" smtClean="0">
                <a:cs typeface="Courier New"/>
              </a:rPr>
              <a:t>command</a:t>
            </a:r>
            <a:r>
              <a:rPr lang="it-IT" i="1" dirty="0" smtClean="0">
                <a:cs typeface="Courier New"/>
              </a:rPr>
              <a:t> </a:t>
            </a:r>
            <a:r>
              <a:rPr lang="it-IT" i="1" dirty="0" err="1" smtClean="0">
                <a:cs typeface="Courier New"/>
              </a:rPr>
              <a:t>is</a:t>
            </a:r>
            <a:r>
              <a:rPr lang="it-IT" i="1" dirty="0" smtClean="0">
                <a:cs typeface="Courier New"/>
              </a:rPr>
              <a:t> </a:t>
            </a:r>
            <a:r>
              <a:rPr lang="it-IT" i="1" dirty="0" err="1" smtClean="0">
                <a:cs typeface="Courier New"/>
              </a:rPr>
              <a:t>accepted</a:t>
            </a:r>
            <a:r>
              <a:rPr lang="it-IT" i="1" dirty="0" smtClean="0">
                <a:cs typeface="Courier New"/>
              </a:rPr>
              <a:t> by the </a:t>
            </a:r>
            <a:r>
              <a:rPr lang="it-IT" i="1" dirty="0" err="1" smtClean="0">
                <a:cs typeface="Courier New"/>
              </a:rPr>
              <a:t>system</a:t>
            </a:r>
            <a:r>
              <a:rPr lang="it-IT" i="1" dirty="0" smtClean="0">
                <a:cs typeface="Courier New"/>
              </a:rPr>
              <a:t>?</a:t>
            </a:r>
            <a:endParaRPr lang="it-IT" i="1" dirty="0"/>
          </a:p>
        </p:txBody>
      </p:sp>
    </p:spTree>
    <p:extLst>
      <p:ext uri="{BB962C8B-B14F-4D97-AF65-F5344CB8AC3E}">
        <p14:creationId xmlns:p14="http://schemas.microsoft.com/office/powerpoint/2010/main" val="22090203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a:t>
            </a:r>
            <a:r>
              <a:rPr lang="it-IT" dirty="0" err="1" smtClean="0"/>
              <a:t>tuple</a:t>
            </a:r>
            <a:r>
              <a:rPr lang="it-IT" dirty="0" smtClean="0"/>
              <a:t> Processing: </a:t>
            </a:r>
            <a:r>
              <a:rPr lang="it-IT" b="1" dirty="0" smtClean="0">
                <a:latin typeface="Courier New"/>
                <a:cs typeface="Courier New"/>
              </a:rPr>
              <a:t>FOREACH</a:t>
            </a:r>
            <a:endParaRPr lang="it-IT" b="1" dirty="0">
              <a:latin typeface="Courier New"/>
              <a:cs typeface="Courier New"/>
            </a:endParaRPr>
          </a:p>
        </p:txBody>
      </p:sp>
      <p:sp>
        <p:nvSpPr>
          <p:cNvPr id="3" name="Segnaposto contenuto 2"/>
          <p:cNvSpPr>
            <a:spLocks noGrp="1"/>
          </p:cNvSpPr>
          <p:nvPr>
            <p:ph idx="1"/>
          </p:nvPr>
        </p:nvSpPr>
        <p:spPr/>
        <p:txBody>
          <a:bodyPr>
            <a:normAutofit/>
          </a:bodyPr>
          <a:lstStyle/>
          <a:p>
            <a:r>
              <a:rPr lang="it-IT" dirty="0" err="1" smtClean="0">
                <a:latin typeface="Courier New"/>
                <a:cs typeface="Courier New"/>
              </a:rPr>
              <a:t>exp_q</a:t>
            </a:r>
            <a:r>
              <a:rPr lang="it-IT" dirty="0" smtClean="0">
                <a:latin typeface="Courier New"/>
                <a:cs typeface="Courier New"/>
              </a:rPr>
              <a:t> =	</a:t>
            </a:r>
            <a:r>
              <a:rPr lang="it-IT" b="1" dirty="0" smtClean="0">
                <a:latin typeface="Courier New"/>
                <a:cs typeface="Courier New"/>
              </a:rPr>
              <a:t>FOREACH</a:t>
            </a:r>
            <a:r>
              <a:rPr lang="it-IT" dirty="0" smtClean="0">
                <a:latin typeface="Courier New"/>
                <a:cs typeface="Courier New"/>
              </a:rPr>
              <a:t>	</a:t>
            </a:r>
            <a:r>
              <a:rPr lang="it-IT" dirty="0" err="1" smtClean="0">
                <a:latin typeface="Courier New"/>
                <a:cs typeface="Courier New"/>
              </a:rPr>
              <a:t>queries</a:t>
            </a:r>
            <a:r>
              <a:rPr lang="it-IT" dirty="0">
                <a:latin typeface="Courier New"/>
                <a:cs typeface="Courier New"/>
              </a:rPr>
              <a:t/>
            </a:r>
            <a:br>
              <a:rPr lang="it-IT" dirty="0">
                <a:latin typeface="Courier New"/>
                <a:cs typeface="Courier New"/>
              </a:rPr>
            </a:br>
            <a:r>
              <a:rPr lang="it-IT" dirty="0" smtClean="0">
                <a:latin typeface="Courier New"/>
                <a:cs typeface="Courier New"/>
              </a:rPr>
              <a:t>					</a:t>
            </a:r>
            <a:r>
              <a:rPr lang="it-IT" b="1" dirty="0" smtClean="0">
                <a:latin typeface="Courier New"/>
                <a:cs typeface="Courier New"/>
              </a:rPr>
              <a:t>GENERATE</a:t>
            </a:r>
            <a:r>
              <a:rPr lang="it-IT" dirty="0">
                <a:latin typeface="Courier New"/>
                <a:cs typeface="Courier New"/>
              </a:rPr>
              <a:t> </a:t>
            </a:r>
            <a:r>
              <a:rPr lang="it-IT" dirty="0" err="1" smtClean="0">
                <a:latin typeface="Courier New"/>
                <a:cs typeface="Courier New"/>
              </a:rPr>
              <a:t>Exp</a:t>
            </a:r>
            <a:r>
              <a:rPr lang="it-IT" dirty="0" smtClean="0">
                <a:latin typeface="Courier New"/>
                <a:cs typeface="Courier New"/>
              </a:rPr>
              <a:t>(</a:t>
            </a:r>
            <a:r>
              <a:rPr lang="it-IT" dirty="0" err="1" smtClean="0">
                <a:latin typeface="Courier New"/>
                <a:cs typeface="Courier New"/>
              </a:rPr>
              <a:t>qString</a:t>
            </a:r>
            <a:r>
              <a:rPr lang="it-IT" dirty="0" smtClean="0">
                <a:latin typeface="Courier New"/>
                <a:cs typeface="Courier New"/>
              </a:rPr>
              <a:t>);</a:t>
            </a:r>
          </a:p>
          <a:p>
            <a:r>
              <a:rPr lang="it-IT" dirty="0" err="1" smtClean="0">
                <a:cs typeface="Courier New"/>
              </a:rPr>
              <a:t>Question</a:t>
            </a:r>
            <a:r>
              <a:rPr lang="it-IT" dirty="0" smtClean="0">
                <a:cs typeface="Courier New"/>
              </a:rPr>
              <a:t>: </a:t>
            </a:r>
            <a:r>
              <a:rPr lang="it-IT" i="1" dirty="0" smtClean="0">
                <a:cs typeface="Courier New"/>
              </a:rPr>
              <a:t>do </a:t>
            </a:r>
            <a:r>
              <a:rPr lang="it-IT" i="1" dirty="0" err="1" smtClean="0">
                <a:cs typeface="Courier New"/>
              </a:rPr>
              <a:t>you</a:t>
            </a:r>
            <a:r>
              <a:rPr lang="it-IT" i="1" dirty="0" smtClean="0">
                <a:cs typeface="Courier New"/>
              </a:rPr>
              <a:t> </a:t>
            </a:r>
            <a:r>
              <a:rPr lang="it-IT" i="1" dirty="0" err="1" smtClean="0">
                <a:cs typeface="Courier New"/>
              </a:rPr>
              <a:t>think</a:t>
            </a:r>
            <a:r>
              <a:rPr lang="it-IT" i="1" dirty="0" smtClean="0">
                <a:cs typeface="Courier New"/>
              </a:rPr>
              <a:t> </a:t>
            </a:r>
            <a:r>
              <a:rPr lang="it-IT" i="1" dirty="0" err="1" smtClean="0">
                <a:cs typeface="Courier New"/>
              </a:rPr>
              <a:t>exp_q</a:t>
            </a:r>
            <a:r>
              <a:rPr lang="it-IT" i="1" dirty="0" smtClean="0">
                <a:cs typeface="Courier New"/>
              </a:rPr>
              <a:t> </a:t>
            </a:r>
            <a:r>
              <a:rPr lang="it-IT" i="1" dirty="0" err="1" smtClean="0">
                <a:cs typeface="Courier New"/>
              </a:rPr>
              <a:t>is</a:t>
            </a:r>
            <a:r>
              <a:rPr lang="it-IT" i="1" dirty="0" smtClean="0">
                <a:cs typeface="Courier New"/>
              </a:rPr>
              <a:t> </a:t>
            </a:r>
            <a:r>
              <a:rPr lang="it-IT" i="1" dirty="0" err="1" smtClean="0">
                <a:cs typeface="Courier New"/>
              </a:rPr>
              <a:t>actually</a:t>
            </a:r>
            <a:r>
              <a:rPr lang="it-IT" i="1" dirty="0" smtClean="0">
                <a:cs typeface="Courier New"/>
              </a:rPr>
              <a:t> </a:t>
            </a:r>
            <a:r>
              <a:rPr lang="it-IT" i="1" dirty="0" err="1" smtClean="0">
                <a:cs typeface="Courier New"/>
              </a:rPr>
              <a:t>loaded</a:t>
            </a:r>
            <a:r>
              <a:rPr lang="it-IT" i="1" dirty="0" smtClean="0">
                <a:cs typeface="Courier New"/>
              </a:rPr>
              <a:t> </a:t>
            </a:r>
            <a:r>
              <a:rPr lang="it-IT" i="1" dirty="0" err="1" smtClean="0">
                <a:cs typeface="Courier New"/>
              </a:rPr>
              <a:t>when</a:t>
            </a:r>
            <a:r>
              <a:rPr lang="it-IT" i="1" dirty="0" smtClean="0">
                <a:cs typeface="Courier New"/>
              </a:rPr>
              <a:t> the </a:t>
            </a:r>
            <a:r>
              <a:rPr lang="it-IT" i="1" dirty="0" err="1" smtClean="0">
                <a:cs typeface="Courier New"/>
              </a:rPr>
              <a:t>command</a:t>
            </a:r>
            <a:r>
              <a:rPr lang="it-IT" i="1" dirty="0" smtClean="0">
                <a:cs typeface="Courier New"/>
              </a:rPr>
              <a:t> </a:t>
            </a:r>
            <a:r>
              <a:rPr lang="it-IT" i="1" dirty="0" err="1" smtClean="0">
                <a:cs typeface="Courier New"/>
              </a:rPr>
              <a:t>is</a:t>
            </a:r>
            <a:r>
              <a:rPr lang="it-IT" i="1" dirty="0" smtClean="0">
                <a:cs typeface="Courier New"/>
              </a:rPr>
              <a:t> </a:t>
            </a:r>
            <a:r>
              <a:rPr lang="it-IT" i="1" dirty="0" err="1" smtClean="0">
                <a:cs typeface="Courier New"/>
              </a:rPr>
              <a:t>accepted</a:t>
            </a:r>
            <a:r>
              <a:rPr lang="it-IT" i="1" dirty="0" smtClean="0">
                <a:cs typeface="Courier New"/>
              </a:rPr>
              <a:t> by the </a:t>
            </a:r>
            <a:r>
              <a:rPr lang="it-IT" i="1" dirty="0" err="1" smtClean="0">
                <a:cs typeface="Courier New"/>
              </a:rPr>
              <a:t>system</a:t>
            </a:r>
            <a:r>
              <a:rPr lang="it-IT" i="1" dirty="0" smtClean="0">
                <a:cs typeface="Courier New"/>
              </a:rPr>
              <a:t>?</a:t>
            </a:r>
            <a:endParaRPr lang="it-IT" i="1" dirty="0"/>
          </a:p>
        </p:txBody>
      </p:sp>
      <p:grpSp>
        <p:nvGrpSpPr>
          <p:cNvPr id="12" name="Gruppo 11"/>
          <p:cNvGrpSpPr/>
          <p:nvPr/>
        </p:nvGrpSpPr>
        <p:grpSpPr>
          <a:xfrm>
            <a:off x="3972643" y="2653660"/>
            <a:ext cx="3923799" cy="3809546"/>
            <a:chOff x="3972643" y="2653660"/>
            <a:chExt cx="3923799" cy="3809546"/>
          </a:xfrm>
        </p:grpSpPr>
        <p:sp>
          <p:nvSpPr>
            <p:cNvPr id="4" name="Rettangolo arrotondato 3"/>
            <p:cNvSpPr/>
            <p:nvPr/>
          </p:nvSpPr>
          <p:spPr>
            <a:xfrm>
              <a:off x="3972643" y="4070029"/>
              <a:ext cx="3923799" cy="239317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rgbClr val="0000FF"/>
                  </a:solidFill>
                  <a:latin typeface="Courier New"/>
                  <a:cs typeface="Courier New"/>
                </a:rPr>
                <a:t>GENERATE </a:t>
              </a:r>
              <a:r>
                <a:rPr lang="en-US" dirty="0" smtClean="0">
                  <a:solidFill>
                    <a:srgbClr val="0000FF"/>
                  </a:solidFill>
                </a:rPr>
                <a:t>accepts Pig expressions.</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pic>
          <p:nvPicPr>
            <p:cNvPr id="5" name="Segnaposto contenuto 3"/>
            <p:cNvPicPr>
              <a:picLocks noChangeAspect="1"/>
            </p:cNvPicPr>
            <p:nvPr/>
          </p:nvPicPr>
          <p:blipFill>
            <a:blip r:embed="rId2"/>
            <a:srcRect l="-18709" r="-18709"/>
            <a:stretch>
              <a:fillRect/>
            </a:stretch>
          </p:blipFill>
          <p:spPr>
            <a:xfrm>
              <a:off x="4480947" y="4682795"/>
              <a:ext cx="2890910" cy="1589889"/>
            </a:xfrm>
            <a:prstGeom prst="rect">
              <a:avLst/>
            </a:prstGeom>
          </p:spPr>
        </p:pic>
        <p:cxnSp>
          <p:nvCxnSpPr>
            <p:cNvPr id="7" name="Connettore 2 6"/>
            <p:cNvCxnSpPr>
              <a:stCxn id="4" idx="0"/>
            </p:cNvCxnSpPr>
            <p:nvPr/>
          </p:nvCxnSpPr>
          <p:spPr>
            <a:xfrm flipH="1" flipV="1">
              <a:off x="4705303" y="2653660"/>
              <a:ext cx="1229240" cy="1416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36650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Tuple</a:t>
            </a:r>
            <a:r>
              <a:rPr lang="it-IT" dirty="0"/>
              <a:t> </a:t>
            </a:r>
            <a:r>
              <a:rPr lang="it-IT" dirty="0" err="1" smtClean="0"/>
              <a:t>flattening</a:t>
            </a:r>
            <a:r>
              <a:rPr lang="it-IT" dirty="0" smtClean="0"/>
              <a:t>: </a:t>
            </a:r>
            <a:r>
              <a:rPr lang="it-IT" b="1" dirty="0" smtClean="0">
                <a:latin typeface="Courier New"/>
                <a:cs typeface="Courier New"/>
              </a:rPr>
              <a:t>FLATTEN</a:t>
            </a:r>
            <a:endParaRPr lang="en-US" dirty="0"/>
          </a:p>
        </p:txBody>
      </p:sp>
      <p:sp>
        <p:nvSpPr>
          <p:cNvPr id="3" name="Segnaposto contenuto 2"/>
          <p:cNvSpPr>
            <a:spLocks noGrp="1"/>
          </p:cNvSpPr>
          <p:nvPr>
            <p:ph idx="1"/>
          </p:nvPr>
        </p:nvSpPr>
        <p:spPr/>
        <p:txBody>
          <a:bodyPr>
            <a:normAutofit/>
          </a:bodyPr>
          <a:lstStyle/>
          <a:p>
            <a:r>
              <a:rPr lang="it-IT" sz="2400" dirty="0" err="1"/>
              <a:t>Flattening</a:t>
            </a:r>
            <a:r>
              <a:rPr lang="it-IT" sz="2400" dirty="0"/>
              <a:t> </a:t>
            </a:r>
            <a:r>
              <a:rPr lang="it-IT" sz="2400" dirty="0" err="1"/>
              <a:t>operates</a:t>
            </a:r>
            <a:r>
              <a:rPr lang="it-IT" sz="2400" dirty="0"/>
              <a:t> on </a:t>
            </a:r>
            <a:r>
              <a:rPr lang="it-IT" sz="2400" dirty="0" err="1"/>
              <a:t>bags</a:t>
            </a:r>
            <a:r>
              <a:rPr lang="it-IT" sz="2400" dirty="0"/>
              <a:t> by </a:t>
            </a:r>
            <a:r>
              <a:rPr lang="it-IT" sz="2400" dirty="0" err="1"/>
              <a:t>extracting</a:t>
            </a:r>
            <a:r>
              <a:rPr lang="it-IT" sz="2400" dirty="0"/>
              <a:t> the </a:t>
            </a:r>
            <a:r>
              <a:rPr lang="it-IT" sz="2400" dirty="0" err="1"/>
              <a:t>fields</a:t>
            </a:r>
            <a:r>
              <a:rPr lang="it-IT" sz="2400" dirty="0"/>
              <a:t> of the </a:t>
            </a:r>
            <a:r>
              <a:rPr lang="it-IT" sz="2400" dirty="0" err="1"/>
              <a:t>tuples</a:t>
            </a:r>
            <a:r>
              <a:rPr lang="it-IT" sz="2400" dirty="0"/>
              <a:t> in the </a:t>
            </a:r>
            <a:r>
              <a:rPr lang="it-IT" sz="2400" dirty="0" err="1"/>
              <a:t>bag</a:t>
            </a:r>
            <a:r>
              <a:rPr lang="it-IT" sz="2400" dirty="0"/>
              <a:t>, and </a:t>
            </a:r>
            <a:r>
              <a:rPr lang="it-IT" sz="2400" dirty="0" err="1"/>
              <a:t>making</a:t>
            </a:r>
            <a:r>
              <a:rPr lang="it-IT" sz="2400" dirty="0"/>
              <a:t> </a:t>
            </a:r>
            <a:r>
              <a:rPr lang="it-IT" sz="2400" dirty="0" err="1"/>
              <a:t>them</a:t>
            </a:r>
            <a:r>
              <a:rPr lang="it-IT" sz="2400" dirty="0"/>
              <a:t> </a:t>
            </a:r>
            <a:r>
              <a:rPr lang="it-IT" sz="2400" dirty="0" err="1"/>
              <a:t>fields</a:t>
            </a:r>
            <a:r>
              <a:rPr lang="it-IT" sz="2400" dirty="0"/>
              <a:t> of the </a:t>
            </a:r>
            <a:r>
              <a:rPr lang="it-IT" sz="2400" dirty="0" err="1"/>
              <a:t>tuple</a:t>
            </a:r>
            <a:r>
              <a:rPr lang="it-IT" sz="2400" dirty="0"/>
              <a:t> </a:t>
            </a:r>
            <a:r>
              <a:rPr lang="it-IT" sz="2400" dirty="0" err="1"/>
              <a:t>being</a:t>
            </a:r>
            <a:r>
              <a:rPr lang="it-IT" sz="2400" dirty="0"/>
              <a:t> output by GENERATE, </a:t>
            </a:r>
            <a:r>
              <a:rPr lang="it-IT" sz="2400" dirty="0" err="1"/>
              <a:t>thus</a:t>
            </a:r>
            <a:r>
              <a:rPr lang="it-IT" sz="2400" dirty="0"/>
              <a:t> </a:t>
            </a:r>
            <a:r>
              <a:rPr lang="it-IT" sz="2400" dirty="0" err="1"/>
              <a:t>removing</a:t>
            </a:r>
            <a:r>
              <a:rPr lang="it-IT" sz="2400" dirty="0"/>
              <a:t> </a:t>
            </a:r>
            <a:r>
              <a:rPr lang="it-IT" sz="2400" dirty="0" err="1"/>
              <a:t>one</a:t>
            </a:r>
            <a:r>
              <a:rPr lang="it-IT" sz="2400" dirty="0"/>
              <a:t> </a:t>
            </a:r>
            <a:r>
              <a:rPr lang="it-IT" sz="2400" dirty="0" err="1"/>
              <a:t>level</a:t>
            </a:r>
            <a:r>
              <a:rPr lang="it-IT" sz="2400" dirty="0"/>
              <a:t> of </a:t>
            </a:r>
            <a:r>
              <a:rPr lang="it-IT" sz="2400" dirty="0" err="1"/>
              <a:t>nesting</a:t>
            </a:r>
            <a:r>
              <a:rPr lang="it-IT" sz="2400" dirty="0"/>
              <a:t>. For </a:t>
            </a:r>
            <a:r>
              <a:rPr lang="it-IT" sz="2400" dirty="0" err="1"/>
              <a:t>example</a:t>
            </a:r>
            <a:r>
              <a:rPr lang="it-IT" sz="2400" dirty="0"/>
              <a:t>, the output of the </a:t>
            </a:r>
            <a:r>
              <a:rPr lang="it-IT" sz="2400" dirty="0" err="1"/>
              <a:t>following</a:t>
            </a:r>
            <a:r>
              <a:rPr lang="it-IT" sz="2400" dirty="0"/>
              <a:t> </a:t>
            </a:r>
            <a:r>
              <a:rPr lang="it-IT" sz="2400" dirty="0" err="1"/>
              <a:t>command</a:t>
            </a:r>
            <a:r>
              <a:rPr lang="it-IT" sz="2400" dirty="0"/>
              <a:t> </a:t>
            </a:r>
            <a:r>
              <a:rPr lang="it-IT" sz="2400" dirty="0" err="1"/>
              <a:t>is</a:t>
            </a:r>
            <a:r>
              <a:rPr lang="it-IT" sz="2400" dirty="0"/>
              <a:t> </a:t>
            </a:r>
            <a:r>
              <a:rPr lang="it-IT" sz="2400" dirty="0" err="1"/>
              <a:t>shown</a:t>
            </a:r>
            <a:r>
              <a:rPr lang="it-IT" sz="2400" dirty="0"/>
              <a:t> </a:t>
            </a:r>
            <a:r>
              <a:rPr lang="it-IT" sz="2400" dirty="0" err="1"/>
              <a:t>as</a:t>
            </a:r>
            <a:r>
              <a:rPr lang="it-IT" sz="2400" dirty="0"/>
              <a:t> the </a:t>
            </a:r>
            <a:r>
              <a:rPr lang="it-IT" sz="2400" dirty="0" err="1"/>
              <a:t>second</a:t>
            </a:r>
            <a:r>
              <a:rPr lang="it-IT" sz="2400" dirty="0"/>
              <a:t> </a:t>
            </a:r>
            <a:r>
              <a:rPr lang="it-IT" sz="2400" dirty="0" err="1"/>
              <a:t>step</a:t>
            </a:r>
            <a:r>
              <a:rPr lang="it-IT" sz="2400" dirty="0"/>
              <a:t> in </a:t>
            </a:r>
            <a:r>
              <a:rPr lang="it-IT" sz="2400" dirty="0" smtClean="0"/>
              <a:t>the figure </a:t>
            </a:r>
            <a:r>
              <a:rPr lang="it-IT" sz="2400" dirty="0" err="1" smtClean="0"/>
              <a:t>below</a:t>
            </a:r>
            <a:r>
              <a:rPr lang="it-IT" sz="2400" dirty="0" smtClean="0"/>
              <a:t>.</a:t>
            </a:r>
            <a:r>
              <a:rPr lang="it-IT" sz="2000" dirty="0" smtClean="0"/>
              <a:t/>
            </a:r>
            <a:br>
              <a:rPr lang="it-IT" sz="2000" dirty="0" smtClean="0"/>
            </a:br>
            <a:r>
              <a:rPr lang="it-IT" sz="2000" dirty="0" err="1">
                <a:latin typeface="Courier New"/>
                <a:cs typeface="Courier New"/>
              </a:rPr>
              <a:t>exp_q</a:t>
            </a:r>
            <a:r>
              <a:rPr lang="it-IT" sz="2000" dirty="0">
                <a:latin typeface="Courier New"/>
                <a:cs typeface="Courier New"/>
              </a:rPr>
              <a:t> </a:t>
            </a:r>
            <a:r>
              <a:rPr lang="it-IT" sz="2000" dirty="0" smtClean="0">
                <a:latin typeface="Courier New"/>
                <a:cs typeface="Courier New"/>
              </a:rPr>
              <a:t>= </a:t>
            </a:r>
            <a:r>
              <a:rPr lang="it-IT" sz="2000" b="1" dirty="0" smtClean="0">
                <a:latin typeface="Courier New"/>
                <a:cs typeface="Courier New"/>
              </a:rPr>
              <a:t>FOREACH</a:t>
            </a:r>
            <a:r>
              <a:rPr lang="it-IT" sz="2000" dirty="0" smtClean="0">
                <a:latin typeface="Courier New"/>
                <a:cs typeface="Courier New"/>
              </a:rPr>
              <a:t>		</a:t>
            </a:r>
            <a:r>
              <a:rPr lang="it-IT" sz="2000" dirty="0" err="1" smtClean="0">
                <a:latin typeface="Courier New"/>
                <a:cs typeface="Courier New"/>
              </a:rPr>
              <a:t>queries</a:t>
            </a:r>
            <a:r>
              <a:rPr lang="it-IT" sz="2000" dirty="0">
                <a:latin typeface="Courier New"/>
                <a:cs typeface="Courier New"/>
              </a:rPr>
              <a:t/>
            </a:r>
            <a:br>
              <a:rPr lang="it-IT" sz="2000" dirty="0">
                <a:latin typeface="Courier New"/>
                <a:cs typeface="Courier New"/>
              </a:rPr>
            </a:br>
            <a:r>
              <a:rPr lang="it-IT" sz="2000" dirty="0">
                <a:latin typeface="Courier New"/>
                <a:cs typeface="Courier New"/>
              </a:rPr>
              <a:t>			</a:t>
            </a:r>
            <a:r>
              <a:rPr lang="it-IT" sz="2000" dirty="0" smtClean="0">
                <a:latin typeface="Courier New"/>
                <a:cs typeface="Courier New"/>
              </a:rPr>
              <a:t> </a:t>
            </a:r>
            <a:r>
              <a:rPr lang="it-IT" sz="2000" b="1" dirty="0" smtClean="0">
                <a:latin typeface="Courier New"/>
                <a:cs typeface="Courier New"/>
              </a:rPr>
              <a:t>GENERATE</a:t>
            </a:r>
            <a:r>
              <a:rPr lang="it-IT" sz="2000" dirty="0">
                <a:latin typeface="Courier New"/>
                <a:cs typeface="Courier New"/>
              </a:rPr>
              <a:t> </a:t>
            </a:r>
            <a:r>
              <a:rPr lang="it-IT" sz="2000" dirty="0" smtClean="0">
                <a:latin typeface="Courier New"/>
                <a:cs typeface="Courier New"/>
              </a:rPr>
              <a:t>	</a:t>
            </a:r>
            <a:r>
              <a:rPr lang="it-IT" sz="2000" dirty="0" err="1" smtClean="0">
                <a:latin typeface="Courier New"/>
                <a:cs typeface="Courier New"/>
              </a:rPr>
              <a:t>userID</a:t>
            </a:r>
            <a:r>
              <a:rPr lang="it-IT" sz="2000" dirty="0" smtClean="0">
                <a:latin typeface="Courier New"/>
                <a:cs typeface="Courier New"/>
              </a:rPr>
              <a:t>, </a:t>
            </a:r>
            <a:r>
              <a:rPr lang="it-IT" sz="2000" b="1" dirty="0" smtClean="0">
                <a:latin typeface="Courier New"/>
                <a:cs typeface="Courier New"/>
              </a:rPr>
              <a:t>FLATTEN</a:t>
            </a:r>
            <a:r>
              <a:rPr lang="it-IT" sz="2000" dirty="0" smtClean="0">
                <a:latin typeface="Courier New"/>
                <a:cs typeface="Courier New"/>
              </a:rPr>
              <a:t>(</a:t>
            </a:r>
            <a:r>
              <a:rPr lang="it-IT" sz="2000" dirty="0" err="1" smtClean="0">
                <a:latin typeface="Courier New"/>
                <a:cs typeface="Courier New"/>
              </a:rPr>
              <a:t>Exp</a:t>
            </a:r>
            <a:r>
              <a:rPr lang="it-IT" sz="2000" dirty="0">
                <a:latin typeface="Courier New"/>
                <a:cs typeface="Courier New"/>
              </a:rPr>
              <a:t>(</a:t>
            </a:r>
            <a:r>
              <a:rPr lang="it-IT" sz="2000" dirty="0" err="1">
                <a:latin typeface="Courier New"/>
                <a:cs typeface="Courier New"/>
              </a:rPr>
              <a:t>qString</a:t>
            </a:r>
            <a:r>
              <a:rPr lang="it-IT" sz="2000" dirty="0" smtClean="0">
                <a:latin typeface="Courier New"/>
                <a:cs typeface="Courier New"/>
              </a:rPr>
              <a:t>));</a:t>
            </a:r>
            <a:endParaRPr lang="it-IT" sz="2000" dirty="0">
              <a:latin typeface="Courier New"/>
              <a:cs typeface="Courier New"/>
            </a:endParaRPr>
          </a:p>
        </p:txBody>
      </p:sp>
      <p:pic>
        <p:nvPicPr>
          <p:cNvPr id="6" name="Immagine 5"/>
          <p:cNvPicPr>
            <a:picLocks noChangeAspect="1"/>
          </p:cNvPicPr>
          <p:nvPr/>
        </p:nvPicPr>
        <p:blipFill>
          <a:blip r:embed="rId2"/>
          <a:stretch>
            <a:fillRect/>
          </a:stretch>
        </p:blipFill>
        <p:spPr>
          <a:xfrm>
            <a:off x="-3" y="4533674"/>
            <a:ext cx="9144000" cy="1600200"/>
          </a:xfrm>
          <a:prstGeom prst="rect">
            <a:avLst/>
          </a:prstGeom>
        </p:spPr>
      </p:pic>
    </p:spTree>
    <p:extLst>
      <p:ext uri="{BB962C8B-B14F-4D97-AF65-F5344CB8AC3E}">
        <p14:creationId xmlns:p14="http://schemas.microsoft.com/office/powerpoint/2010/main" val="4124962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Discarding</a:t>
            </a:r>
            <a:r>
              <a:rPr lang="it-IT" dirty="0" smtClean="0"/>
              <a:t> </a:t>
            </a:r>
            <a:r>
              <a:rPr lang="it-IT" dirty="0" err="1" smtClean="0"/>
              <a:t>Unwanted</a:t>
            </a:r>
            <a:r>
              <a:rPr lang="it-IT" dirty="0" smtClean="0"/>
              <a:t> Data: </a:t>
            </a:r>
            <a:r>
              <a:rPr lang="it-IT" b="1" dirty="0" smtClean="0">
                <a:latin typeface="Courier New"/>
                <a:cs typeface="Courier New"/>
              </a:rPr>
              <a:t>FILTER</a:t>
            </a:r>
            <a:endParaRPr lang="en-US" dirty="0"/>
          </a:p>
        </p:txBody>
      </p:sp>
      <p:sp>
        <p:nvSpPr>
          <p:cNvPr id="3" name="Segnaposto contenuto 2"/>
          <p:cNvSpPr>
            <a:spLocks noGrp="1"/>
          </p:cNvSpPr>
          <p:nvPr>
            <p:ph idx="1"/>
          </p:nvPr>
        </p:nvSpPr>
        <p:spPr/>
        <p:txBody>
          <a:bodyPr>
            <a:normAutofit fontScale="92500" lnSpcReduction="10000"/>
          </a:bodyPr>
          <a:lstStyle/>
          <a:p>
            <a:r>
              <a:rPr lang="it-IT" dirty="0" err="1" smtClean="0"/>
              <a:t>While</a:t>
            </a:r>
            <a:r>
              <a:rPr lang="it-IT" dirty="0" smtClean="0"/>
              <a:t> scanning a </a:t>
            </a:r>
            <a:r>
              <a:rPr lang="it-IT" dirty="0" err="1" smtClean="0"/>
              <a:t>dataset</a:t>
            </a:r>
            <a:r>
              <a:rPr lang="it-IT" dirty="0" smtClean="0"/>
              <a:t> </a:t>
            </a:r>
            <a:r>
              <a:rPr lang="it-IT" dirty="0" err="1" smtClean="0"/>
              <a:t>we</a:t>
            </a:r>
            <a:r>
              <a:rPr lang="it-IT" dirty="0" smtClean="0"/>
              <a:t> </a:t>
            </a:r>
            <a:r>
              <a:rPr lang="it-IT" dirty="0" err="1" smtClean="0"/>
              <a:t>might</a:t>
            </a:r>
            <a:r>
              <a:rPr lang="it-IT" dirty="0" smtClean="0"/>
              <a:t> </a:t>
            </a:r>
            <a:r>
              <a:rPr lang="it-IT" dirty="0" err="1" smtClean="0"/>
              <a:t>need</a:t>
            </a:r>
            <a:r>
              <a:rPr lang="it-IT" dirty="0" smtClean="0"/>
              <a:t> to </a:t>
            </a:r>
            <a:r>
              <a:rPr lang="it-IT" dirty="0" err="1" smtClean="0"/>
              <a:t>filter</a:t>
            </a:r>
            <a:r>
              <a:rPr lang="it-IT" dirty="0" smtClean="0"/>
              <a:t> out </a:t>
            </a:r>
            <a:r>
              <a:rPr lang="it-IT" dirty="0" err="1" smtClean="0"/>
              <a:t>lines</a:t>
            </a:r>
            <a:r>
              <a:rPr lang="it-IT" dirty="0" smtClean="0"/>
              <a:t> </a:t>
            </a:r>
            <a:r>
              <a:rPr lang="it-IT" dirty="0" err="1" smtClean="0"/>
              <a:t>not</a:t>
            </a:r>
            <a:r>
              <a:rPr lang="it-IT" dirty="0" smtClean="0"/>
              <a:t> </a:t>
            </a:r>
            <a:r>
              <a:rPr lang="it-IT" dirty="0" err="1" smtClean="0"/>
              <a:t>matching</a:t>
            </a:r>
            <a:r>
              <a:rPr lang="it-IT" dirty="0" smtClean="0"/>
              <a:t> a </a:t>
            </a:r>
            <a:r>
              <a:rPr lang="it-IT" dirty="0" err="1" smtClean="0"/>
              <a:t>given</a:t>
            </a:r>
            <a:r>
              <a:rPr lang="it-IT" dirty="0" smtClean="0"/>
              <a:t> </a:t>
            </a:r>
            <a:r>
              <a:rPr lang="it-IT" dirty="0" err="1" smtClean="0"/>
              <a:t>boolean</a:t>
            </a:r>
            <a:r>
              <a:rPr lang="it-IT" dirty="0" smtClean="0"/>
              <a:t> </a:t>
            </a:r>
            <a:r>
              <a:rPr lang="it-IT" dirty="0" err="1" smtClean="0"/>
              <a:t>expression</a:t>
            </a:r>
            <a:r>
              <a:rPr lang="it-IT" dirty="0" smtClean="0"/>
              <a:t>.</a:t>
            </a:r>
          </a:p>
          <a:p>
            <a:r>
              <a:rPr lang="it-IT" dirty="0" smtClean="0"/>
              <a:t>For </a:t>
            </a:r>
            <a:r>
              <a:rPr lang="it-IT" dirty="0" err="1"/>
              <a:t>example</a:t>
            </a:r>
            <a:r>
              <a:rPr lang="it-IT" dirty="0"/>
              <a:t>, to </a:t>
            </a:r>
            <a:r>
              <a:rPr lang="it-IT" dirty="0" err="1"/>
              <a:t>get</a:t>
            </a:r>
            <a:r>
              <a:rPr lang="it-IT" dirty="0"/>
              <a:t> </a:t>
            </a:r>
            <a:r>
              <a:rPr lang="it-IT" dirty="0" err="1"/>
              <a:t>rid</a:t>
            </a:r>
            <a:r>
              <a:rPr lang="it-IT" dirty="0"/>
              <a:t> of bot </a:t>
            </a:r>
            <a:r>
              <a:rPr lang="it-IT" dirty="0" err="1"/>
              <a:t>traffic</a:t>
            </a:r>
            <a:r>
              <a:rPr lang="it-IT" dirty="0"/>
              <a:t> in the </a:t>
            </a:r>
            <a:r>
              <a:rPr lang="it-IT" dirty="0" err="1"/>
              <a:t>bag</a:t>
            </a:r>
            <a:r>
              <a:rPr lang="it-IT" dirty="0"/>
              <a:t> </a:t>
            </a:r>
            <a:r>
              <a:rPr lang="it-IT" dirty="0" err="1"/>
              <a:t>queries</a:t>
            </a:r>
            <a:r>
              <a:rPr lang="it-IT" dirty="0" smtClean="0"/>
              <a:t>:</a:t>
            </a:r>
            <a:br>
              <a:rPr lang="it-IT" dirty="0" smtClean="0"/>
            </a:br>
            <a:r>
              <a:rPr lang="it-IT" sz="2800" dirty="0" err="1" smtClean="0">
                <a:latin typeface="Courier New"/>
                <a:cs typeface="Courier New"/>
              </a:rPr>
              <a:t>real_q</a:t>
            </a:r>
            <a:r>
              <a:rPr lang="it-IT" sz="2800" dirty="0" smtClean="0">
                <a:latin typeface="Courier New"/>
                <a:cs typeface="Courier New"/>
              </a:rPr>
              <a:t> =	</a:t>
            </a:r>
            <a:r>
              <a:rPr lang="it-IT" sz="2800" b="1" dirty="0" smtClean="0">
                <a:latin typeface="Courier New"/>
                <a:cs typeface="Courier New"/>
              </a:rPr>
              <a:t>FILTER</a:t>
            </a:r>
            <a:r>
              <a:rPr lang="it-IT" sz="2800" dirty="0" smtClean="0">
                <a:latin typeface="Courier New"/>
                <a:cs typeface="Courier New"/>
              </a:rPr>
              <a:t>		</a:t>
            </a:r>
            <a:r>
              <a:rPr lang="it-IT" sz="2800" dirty="0" err="1" smtClean="0">
                <a:latin typeface="Courier New"/>
                <a:cs typeface="Courier New"/>
              </a:rPr>
              <a:t>queries</a:t>
            </a:r>
            <a:r>
              <a:rPr lang="it-IT" sz="2800" dirty="0">
                <a:latin typeface="Courier New"/>
                <a:cs typeface="Courier New"/>
              </a:rPr>
              <a:t/>
            </a:r>
            <a:br>
              <a:rPr lang="it-IT" sz="2800" dirty="0">
                <a:latin typeface="Courier New"/>
                <a:cs typeface="Courier New"/>
              </a:rPr>
            </a:br>
            <a:r>
              <a:rPr lang="it-IT" sz="2800" dirty="0">
                <a:latin typeface="Courier New"/>
                <a:cs typeface="Courier New"/>
              </a:rPr>
              <a:t>			 </a:t>
            </a:r>
            <a:r>
              <a:rPr lang="it-IT" sz="2800" b="1" dirty="0">
                <a:latin typeface="Courier New"/>
                <a:cs typeface="Courier New"/>
              </a:rPr>
              <a:t>	</a:t>
            </a:r>
            <a:r>
              <a:rPr lang="it-IT" sz="2800" b="1" dirty="0" smtClean="0">
                <a:latin typeface="Courier New"/>
                <a:cs typeface="Courier New"/>
              </a:rPr>
              <a:t>	BY</a:t>
            </a:r>
            <a:r>
              <a:rPr lang="it-IT" sz="2800" dirty="0">
                <a:latin typeface="Courier New"/>
                <a:cs typeface="Courier New"/>
              </a:rPr>
              <a:t>	</a:t>
            </a:r>
            <a:r>
              <a:rPr lang="it-IT" sz="2800" dirty="0" smtClean="0">
                <a:latin typeface="Courier New"/>
                <a:cs typeface="Courier New"/>
              </a:rPr>
              <a:t>			</a:t>
            </a:r>
            <a:r>
              <a:rPr lang="it-IT" sz="2800" dirty="0" err="1" smtClean="0">
                <a:latin typeface="Courier New"/>
                <a:cs typeface="Courier New"/>
              </a:rPr>
              <a:t>userID</a:t>
            </a:r>
            <a:r>
              <a:rPr lang="it-IT" sz="2800" dirty="0" smtClean="0">
                <a:latin typeface="Courier New"/>
                <a:cs typeface="Courier New"/>
              </a:rPr>
              <a:t> </a:t>
            </a:r>
            <a:r>
              <a:rPr lang="it-IT" sz="2800" dirty="0" err="1" smtClean="0">
                <a:latin typeface="Courier New"/>
                <a:cs typeface="Courier New"/>
              </a:rPr>
              <a:t>neq</a:t>
            </a:r>
            <a:r>
              <a:rPr lang="it-IT" sz="2800" dirty="0" smtClean="0">
                <a:latin typeface="Courier New"/>
                <a:cs typeface="Courier New"/>
              </a:rPr>
              <a:t> ‘bot’;</a:t>
            </a:r>
          </a:p>
          <a:p>
            <a:r>
              <a:rPr lang="it-IT" dirty="0" smtClean="0"/>
              <a:t>Using UDF:</a:t>
            </a:r>
            <a:r>
              <a:rPr lang="it-IT" dirty="0"/>
              <a:t/>
            </a:r>
            <a:br>
              <a:rPr lang="it-IT" dirty="0"/>
            </a:br>
            <a:r>
              <a:rPr lang="it-IT" sz="2800" dirty="0" err="1">
                <a:latin typeface="Courier New"/>
                <a:cs typeface="Courier New"/>
              </a:rPr>
              <a:t>real_q</a:t>
            </a:r>
            <a:r>
              <a:rPr lang="it-IT" sz="2800" dirty="0">
                <a:latin typeface="Courier New"/>
                <a:cs typeface="Courier New"/>
              </a:rPr>
              <a:t> =	</a:t>
            </a:r>
            <a:r>
              <a:rPr lang="it-IT" sz="2800" b="1" dirty="0">
                <a:latin typeface="Courier New"/>
                <a:cs typeface="Courier New"/>
              </a:rPr>
              <a:t>FILTER</a:t>
            </a:r>
            <a:r>
              <a:rPr lang="it-IT" sz="2800" dirty="0">
                <a:latin typeface="Courier New"/>
                <a:cs typeface="Courier New"/>
              </a:rPr>
              <a:t>		</a:t>
            </a:r>
            <a:r>
              <a:rPr lang="it-IT" sz="2800" dirty="0" err="1">
                <a:latin typeface="Courier New"/>
                <a:cs typeface="Courier New"/>
              </a:rPr>
              <a:t>queries</a:t>
            </a:r>
            <a:r>
              <a:rPr lang="it-IT" sz="2800" dirty="0">
                <a:latin typeface="Courier New"/>
                <a:cs typeface="Courier New"/>
              </a:rPr>
              <a:t/>
            </a:r>
            <a:br>
              <a:rPr lang="it-IT" sz="2800" dirty="0">
                <a:latin typeface="Courier New"/>
                <a:cs typeface="Courier New"/>
              </a:rPr>
            </a:br>
            <a:r>
              <a:rPr lang="it-IT" sz="2800" dirty="0">
                <a:latin typeface="Courier New"/>
                <a:cs typeface="Courier New"/>
              </a:rPr>
              <a:t>			 </a:t>
            </a:r>
            <a:r>
              <a:rPr lang="it-IT" sz="2800" b="1" dirty="0">
                <a:latin typeface="Courier New"/>
                <a:cs typeface="Courier New"/>
              </a:rPr>
              <a:t>		BY</a:t>
            </a:r>
            <a:r>
              <a:rPr lang="it-IT" sz="2800" dirty="0">
                <a:latin typeface="Courier New"/>
                <a:cs typeface="Courier New"/>
              </a:rPr>
              <a:t>				</a:t>
            </a:r>
            <a:r>
              <a:rPr lang="it-IT" sz="2800" b="1" dirty="0" smtClean="0">
                <a:latin typeface="Courier New"/>
                <a:cs typeface="Courier New"/>
              </a:rPr>
              <a:t>NOT</a:t>
            </a:r>
            <a:r>
              <a:rPr lang="it-IT" sz="2800" dirty="0" smtClean="0">
                <a:latin typeface="Courier New"/>
                <a:cs typeface="Courier New"/>
              </a:rPr>
              <a:t> </a:t>
            </a:r>
            <a:r>
              <a:rPr lang="it-IT" sz="2800" dirty="0" err="1" smtClean="0">
                <a:latin typeface="Courier New"/>
                <a:cs typeface="Courier New"/>
              </a:rPr>
              <a:t>isBot</a:t>
            </a:r>
            <a:r>
              <a:rPr lang="it-IT" sz="2800" dirty="0" smtClean="0">
                <a:latin typeface="Courier New"/>
                <a:cs typeface="Courier New"/>
              </a:rPr>
              <a:t>(</a:t>
            </a:r>
            <a:r>
              <a:rPr lang="it-IT" sz="2800" dirty="0" err="1" smtClean="0">
                <a:latin typeface="Courier New"/>
                <a:cs typeface="Courier New"/>
              </a:rPr>
              <a:t>userId</a:t>
            </a:r>
            <a:r>
              <a:rPr lang="it-IT" sz="2800" dirty="0">
                <a:latin typeface="Courier New"/>
                <a:cs typeface="Courier New"/>
              </a:rPr>
              <a:t>)</a:t>
            </a:r>
            <a:r>
              <a:rPr lang="it-IT" sz="2800" dirty="0" smtClean="0">
                <a:latin typeface="Courier New"/>
                <a:cs typeface="Courier New"/>
              </a:rPr>
              <a:t>;</a:t>
            </a:r>
            <a:endParaRPr lang="it-IT" sz="2800" dirty="0" smtClean="0"/>
          </a:p>
        </p:txBody>
      </p:sp>
      <p:sp>
        <p:nvSpPr>
          <p:cNvPr id="4" name="Rettangolo arrotondato 3"/>
          <p:cNvSpPr/>
          <p:nvPr/>
        </p:nvSpPr>
        <p:spPr>
          <a:xfrm>
            <a:off x="2035165" y="2246656"/>
            <a:ext cx="6398562" cy="4026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a:t>Filtering conditions in Pig </a:t>
            </a:r>
            <a:r>
              <a:rPr lang="en-US" sz="3600" dirty="0" smtClean="0"/>
              <a:t>Latin can </a:t>
            </a:r>
            <a:r>
              <a:rPr lang="en-US" sz="3600" dirty="0"/>
              <a:t>involve a combination </a:t>
            </a:r>
            <a:r>
              <a:rPr lang="en-US" sz="3600" dirty="0" smtClean="0"/>
              <a:t>of expressions, comparison </a:t>
            </a:r>
            <a:r>
              <a:rPr lang="en-US" sz="3600" dirty="0"/>
              <a:t>operators such as </a:t>
            </a:r>
            <a:r>
              <a:rPr lang="en-US" sz="3600" b="1" dirty="0">
                <a:latin typeface="Courier New"/>
                <a:cs typeface="Courier New"/>
              </a:rPr>
              <a:t>==</a:t>
            </a:r>
            <a:r>
              <a:rPr lang="en-US" sz="3600" dirty="0"/>
              <a:t>, </a:t>
            </a:r>
            <a:r>
              <a:rPr lang="en-US" sz="3600" b="1" dirty="0" err="1">
                <a:latin typeface="Courier New"/>
                <a:cs typeface="Courier New"/>
              </a:rPr>
              <a:t>eq</a:t>
            </a:r>
            <a:r>
              <a:rPr lang="en-US" sz="3600" dirty="0"/>
              <a:t>, </a:t>
            </a:r>
            <a:r>
              <a:rPr lang="en-US" sz="3600" b="1" dirty="0">
                <a:latin typeface="Courier New"/>
                <a:cs typeface="Courier New"/>
              </a:rPr>
              <a:t>!=</a:t>
            </a:r>
            <a:r>
              <a:rPr lang="en-US" sz="3600" dirty="0"/>
              <a:t>, </a:t>
            </a:r>
            <a:r>
              <a:rPr lang="en-US" sz="3600" b="1" dirty="0" err="1">
                <a:latin typeface="Courier New"/>
                <a:cs typeface="Courier New"/>
              </a:rPr>
              <a:t>neq</a:t>
            </a:r>
            <a:r>
              <a:rPr lang="en-US" sz="3600" dirty="0"/>
              <a:t>, and the logical </a:t>
            </a:r>
            <a:r>
              <a:rPr lang="en-US" sz="3600" dirty="0" err="1"/>
              <a:t>connec</a:t>
            </a:r>
            <a:r>
              <a:rPr lang="en-US" sz="3600" dirty="0"/>
              <a:t>- tors </a:t>
            </a:r>
            <a:r>
              <a:rPr lang="en-US" sz="3600" b="1" dirty="0">
                <a:latin typeface="Courier New"/>
                <a:cs typeface="Courier New"/>
              </a:rPr>
              <a:t>AND</a:t>
            </a:r>
            <a:r>
              <a:rPr lang="en-US" sz="3600" dirty="0"/>
              <a:t>, </a:t>
            </a:r>
            <a:r>
              <a:rPr lang="en-US" sz="3600" b="1" dirty="0">
                <a:latin typeface="Courier New"/>
                <a:cs typeface="Courier New"/>
              </a:rPr>
              <a:t>OR</a:t>
            </a:r>
            <a:r>
              <a:rPr lang="en-US" sz="3600" dirty="0"/>
              <a:t>, and </a:t>
            </a:r>
            <a:r>
              <a:rPr lang="en-US" sz="3600" b="1" dirty="0">
                <a:latin typeface="Courier New"/>
                <a:cs typeface="Courier New"/>
              </a:rPr>
              <a:t>NOT</a:t>
            </a:r>
            <a:r>
              <a:rPr lang="en-US" sz="3600" dirty="0" smtClean="0"/>
              <a:t>.</a:t>
            </a:r>
            <a:endParaRPr lang="en-US" sz="3600" dirty="0"/>
          </a:p>
        </p:txBody>
      </p:sp>
    </p:spTree>
    <p:extLst>
      <p:ext uri="{BB962C8B-B14F-4D97-AF65-F5344CB8AC3E}">
        <p14:creationId xmlns:p14="http://schemas.microsoft.com/office/powerpoint/2010/main" val="4086771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470" y="274638"/>
            <a:ext cx="8361173" cy="1143000"/>
          </a:xfrm>
        </p:spPr>
        <p:txBody>
          <a:bodyPr>
            <a:normAutofit fontScale="90000"/>
          </a:bodyPr>
          <a:lstStyle/>
          <a:p>
            <a:r>
              <a:rPr lang="it-IT" dirty="0" err="1" smtClean="0"/>
              <a:t>Getting</a:t>
            </a:r>
            <a:r>
              <a:rPr lang="it-IT" dirty="0" smtClean="0"/>
              <a:t> </a:t>
            </a:r>
            <a:r>
              <a:rPr lang="it-IT" dirty="0" err="1" smtClean="0"/>
              <a:t>Related</a:t>
            </a:r>
            <a:r>
              <a:rPr lang="it-IT" dirty="0" smtClean="0"/>
              <a:t> Data </a:t>
            </a:r>
            <a:r>
              <a:rPr lang="it-IT" dirty="0" err="1" smtClean="0"/>
              <a:t>Together</a:t>
            </a:r>
            <a:r>
              <a:rPr lang="it-IT" dirty="0" smtClean="0"/>
              <a:t>: </a:t>
            </a:r>
            <a:r>
              <a:rPr lang="it-IT" b="1" dirty="0" smtClean="0">
                <a:latin typeface="Courier New"/>
                <a:cs typeface="Courier New"/>
              </a:rPr>
              <a:t>GROUP</a:t>
            </a:r>
            <a:endParaRPr lang="en-US" dirty="0"/>
          </a:p>
        </p:txBody>
      </p:sp>
      <p:sp>
        <p:nvSpPr>
          <p:cNvPr id="3" name="Segnaposto contenuto 2"/>
          <p:cNvSpPr>
            <a:spLocks noGrp="1"/>
          </p:cNvSpPr>
          <p:nvPr>
            <p:ph idx="1"/>
          </p:nvPr>
        </p:nvSpPr>
        <p:spPr/>
        <p:txBody>
          <a:bodyPr/>
          <a:lstStyle/>
          <a:p>
            <a:r>
              <a:rPr lang="en-US" dirty="0" smtClean="0"/>
              <a:t>If we want to merge together rows from a dataset we can use the </a:t>
            </a:r>
            <a:r>
              <a:rPr lang="en-US" b="1" dirty="0" smtClean="0">
                <a:latin typeface="Courier New"/>
                <a:cs typeface="Courier New"/>
              </a:rPr>
              <a:t>GROUP</a:t>
            </a:r>
            <a:r>
              <a:rPr lang="en-US" dirty="0" smtClean="0"/>
              <a:t> command.</a:t>
            </a:r>
            <a:br>
              <a:rPr lang="en-US" dirty="0" smtClean="0"/>
            </a:br>
            <a:r>
              <a:rPr lang="en-US" dirty="0" smtClean="0"/>
              <a:t/>
            </a:r>
            <a:br>
              <a:rPr lang="en-US" dirty="0" smtClean="0"/>
            </a:br>
            <a:r>
              <a:rPr lang="it-IT" sz="2400" dirty="0" err="1" smtClean="0">
                <a:latin typeface="Courier New"/>
                <a:cs typeface="Courier New"/>
              </a:rPr>
              <a:t>grouped_rev</a:t>
            </a:r>
            <a:r>
              <a:rPr lang="it-IT" sz="2400" dirty="0" smtClean="0">
                <a:latin typeface="Courier New"/>
                <a:cs typeface="Courier New"/>
              </a:rPr>
              <a:t> </a:t>
            </a:r>
            <a:r>
              <a:rPr lang="it-IT" sz="2400" dirty="0">
                <a:latin typeface="Courier New"/>
                <a:cs typeface="Courier New"/>
              </a:rPr>
              <a:t>= </a:t>
            </a:r>
            <a:r>
              <a:rPr lang="it-IT" sz="2400" b="1" dirty="0" smtClean="0">
                <a:latin typeface="Courier New"/>
                <a:cs typeface="Courier New"/>
              </a:rPr>
              <a:t>GROUP</a:t>
            </a:r>
            <a:r>
              <a:rPr lang="it-IT" sz="2400" dirty="0">
                <a:latin typeface="Courier New"/>
                <a:cs typeface="Courier New"/>
              </a:rPr>
              <a:t> </a:t>
            </a:r>
            <a:r>
              <a:rPr lang="it-IT" sz="2400" dirty="0" err="1" smtClean="0">
                <a:latin typeface="Courier New"/>
                <a:cs typeface="Courier New"/>
              </a:rPr>
              <a:t>revenue</a:t>
            </a:r>
            <a:r>
              <a:rPr lang="it-IT" sz="2400" dirty="0" smtClean="0">
                <a:latin typeface="Courier New"/>
                <a:cs typeface="Courier New"/>
              </a:rPr>
              <a:t> </a:t>
            </a:r>
            <a:r>
              <a:rPr lang="it-IT" sz="2400" b="1" dirty="0" smtClean="0">
                <a:latin typeface="Courier New"/>
                <a:cs typeface="Courier New"/>
              </a:rPr>
              <a:t>BY </a:t>
            </a:r>
            <a:r>
              <a:rPr lang="it-IT" sz="2400" dirty="0" err="1" smtClean="0">
                <a:latin typeface="Courier New"/>
                <a:cs typeface="Courier New"/>
              </a:rPr>
              <a:t>qString</a:t>
            </a:r>
            <a:r>
              <a:rPr lang="it-IT" sz="2400" dirty="0" smtClean="0">
                <a:latin typeface="Courier New"/>
                <a:cs typeface="Courier New"/>
              </a:rPr>
              <a:t>;</a:t>
            </a:r>
            <a:br>
              <a:rPr lang="it-IT" sz="2400" dirty="0" smtClean="0">
                <a:latin typeface="Courier New"/>
                <a:cs typeface="Courier New"/>
              </a:rPr>
            </a:br>
            <a:r>
              <a:rPr lang="it-IT" sz="2400" dirty="0" err="1" smtClean="0">
                <a:latin typeface="Courier New"/>
                <a:cs typeface="Courier New"/>
              </a:rPr>
              <a:t>query_rev</a:t>
            </a:r>
            <a:r>
              <a:rPr lang="it-IT" sz="2400" dirty="0" smtClean="0">
                <a:latin typeface="Courier New"/>
                <a:cs typeface="Courier New"/>
              </a:rPr>
              <a:t> = 	</a:t>
            </a:r>
            <a:r>
              <a:rPr lang="it-IT" sz="2400" b="1" dirty="0" smtClean="0">
                <a:latin typeface="Courier New"/>
                <a:cs typeface="Courier New"/>
              </a:rPr>
              <a:t>FOREACH</a:t>
            </a:r>
            <a:r>
              <a:rPr lang="it-IT" sz="2400" dirty="0" smtClean="0">
                <a:latin typeface="Courier New"/>
                <a:cs typeface="Courier New"/>
              </a:rPr>
              <a:t> </a:t>
            </a:r>
            <a:r>
              <a:rPr lang="it-IT" sz="2400" dirty="0" err="1" smtClean="0">
                <a:latin typeface="Courier New"/>
                <a:cs typeface="Courier New"/>
              </a:rPr>
              <a:t>grouped_rev</a:t>
            </a:r>
            <a:r>
              <a:rPr lang="it-IT" sz="2400" dirty="0" smtClean="0">
                <a:latin typeface="Courier New"/>
                <a:cs typeface="Courier New"/>
              </a:rPr>
              <a:t/>
            </a:r>
            <a:br>
              <a:rPr lang="it-IT" sz="2400" dirty="0" smtClean="0">
                <a:latin typeface="Courier New"/>
                <a:cs typeface="Courier New"/>
              </a:rPr>
            </a:br>
            <a:r>
              <a:rPr lang="it-IT" sz="2400" dirty="0" smtClean="0">
                <a:latin typeface="Courier New"/>
                <a:cs typeface="Courier New"/>
              </a:rPr>
              <a:t>						</a:t>
            </a:r>
            <a:r>
              <a:rPr lang="it-IT" sz="2400" b="1" dirty="0" smtClean="0">
                <a:latin typeface="Courier New"/>
                <a:cs typeface="Courier New"/>
              </a:rPr>
              <a:t>GENERATE</a:t>
            </a:r>
            <a:r>
              <a:rPr lang="it-IT" sz="2400" dirty="0">
                <a:latin typeface="Courier New"/>
                <a:cs typeface="Courier New"/>
              </a:rPr>
              <a:t>	</a:t>
            </a:r>
            <a:r>
              <a:rPr lang="it-IT" sz="2400" dirty="0" err="1" smtClean="0">
                <a:latin typeface="Courier New"/>
                <a:cs typeface="Courier New"/>
              </a:rPr>
              <a:t>qString</a:t>
            </a:r>
            <a:r>
              <a:rPr lang="it-IT" sz="2400" dirty="0" smtClean="0">
                <a:latin typeface="Courier New"/>
                <a:cs typeface="Courier New"/>
              </a:rPr>
              <a:t>,</a:t>
            </a:r>
            <a:br>
              <a:rPr lang="it-IT" sz="2400" dirty="0" smtClean="0">
                <a:latin typeface="Courier New"/>
                <a:cs typeface="Courier New"/>
              </a:rPr>
            </a:br>
            <a:r>
              <a:rPr lang="it-IT" sz="2400" dirty="0" smtClean="0">
                <a:latin typeface="Courier New"/>
                <a:cs typeface="Courier New"/>
              </a:rPr>
              <a:t>      </a:t>
            </a:r>
            <a:r>
              <a:rPr lang="it-IT" sz="2400" b="1" dirty="0" smtClean="0">
                <a:latin typeface="Courier New"/>
                <a:cs typeface="Courier New"/>
              </a:rPr>
              <a:t>SUM</a:t>
            </a:r>
            <a:r>
              <a:rPr lang="it-IT" sz="2400" dirty="0" smtClean="0">
                <a:latin typeface="Courier New"/>
                <a:cs typeface="Courier New"/>
              </a:rPr>
              <a:t>(</a:t>
            </a:r>
            <a:r>
              <a:rPr lang="it-IT" sz="2400" dirty="0" err="1" smtClean="0">
                <a:latin typeface="Courier New"/>
                <a:cs typeface="Courier New"/>
              </a:rPr>
              <a:t>revenue.amount</a:t>
            </a:r>
            <a:r>
              <a:rPr lang="it-IT" sz="2400" dirty="0" smtClean="0">
                <a:latin typeface="Courier New"/>
                <a:cs typeface="Courier New"/>
              </a:rPr>
              <a:t>) </a:t>
            </a:r>
            <a:r>
              <a:rPr lang="it-IT" sz="2400" b="1" dirty="0" smtClean="0">
                <a:latin typeface="Courier New"/>
                <a:cs typeface="Courier New"/>
              </a:rPr>
              <a:t>AS</a:t>
            </a:r>
            <a:r>
              <a:rPr lang="it-IT" sz="2400" dirty="0" smtClean="0">
                <a:latin typeface="Courier New"/>
                <a:cs typeface="Courier New"/>
              </a:rPr>
              <a:t> </a:t>
            </a:r>
            <a:r>
              <a:rPr lang="it-IT" sz="2400" dirty="0" err="1" smtClean="0">
                <a:latin typeface="Courier New"/>
                <a:cs typeface="Courier New"/>
              </a:rPr>
              <a:t>totalRevenue</a:t>
            </a:r>
            <a:r>
              <a:rPr lang="it-IT" sz="2400" dirty="0" smtClean="0">
                <a:latin typeface="Courier New"/>
                <a:cs typeface="Courier New"/>
              </a:rPr>
              <a:t>;</a:t>
            </a:r>
            <a:endParaRPr lang="it-IT" dirty="0" smtClean="0">
              <a:latin typeface="Courier New"/>
              <a:cs typeface="Courier New"/>
            </a:endParaRPr>
          </a:p>
        </p:txBody>
      </p:sp>
      <p:sp>
        <p:nvSpPr>
          <p:cNvPr id="4" name="Rettangolo arrotondato 3"/>
          <p:cNvSpPr/>
          <p:nvPr/>
        </p:nvSpPr>
        <p:spPr>
          <a:xfrm>
            <a:off x="2035165" y="2246656"/>
            <a:ext cx="6398562" cy="4026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3600" dirty="0"/>
              <a:t>To </a:t>
            </a:r>
            <a:r>
              <a:rPr lang="it-IT" sz="3600" dirty="0" err="1"/>
              <a:t>group</a:t>
            </a:r>
            <a:r>
              <a:rPr lang="it-IT" sz="3600" dirty="0"/>
              <a:t> </a:t>
            </a:r>
            <a:r>
              <a:rPr lang="it-IT" sz="3600" dirty="0" err="1"/>
              <a:t>all</a:t>
            </a:r>
            <a:r>
              <a:rPr lang="it-IT" sz="3600" dirty="0"/>
              <a:t> </a:t>
            </a:r>
            <a:r>
              <a:rPr lang="it-IT" sz="3600" dirty="0" err="1"/>
              <a:t>tuples</a:t>
            </a:r>
            <a:r>
              <a:rPr lang="it-IT" sz="3600" dirty="0"/>
              <a:t> of a data set </a:t>
            </a:r>
            <a:r>
              <a:rPr lang="it-IT" sz="3600" dirty="0" err="1"/>
              <a:t>together</a:t>
            </a:r>
            <a:r>
              <a:rPr lang="it-IT" sz="3600" dirty="0"/>
              <a:t> (e.g., to </a:t>
            </a:r>
            <a:r>
              <a:rPr lang="it-IT" sz="3600" dirty="0" smtClean="0"/>
              <a:t>compute </a:t>
            </a:r>
            <a:r>
              <a:rPr lang="it-IT" sz="3600" dirty="0"/>
              <a:t>the </a:t>
            </a:r>
            <a:r>
              <a:rPr lang="it-IT" sz="3600" dirty="0" err="1"/>
              <a:t>overall</a:t>
            </a:r>
            <a:r>
              <a:rPr lang="it-IT" sz="3600" dirty="0"/>
              <a:t> </a:t>
            </a:r>
            <a:r>
              <a:rPr lang="it-IT" sz="3600" dirty="0" err="1"/>
              <a:t>total</a:t>
            </a:r>
            <a:r>
              <a:rPr lang="it-IT" sz="3600" dirty="0"/>
              <a:t> </a:t>
            </a:r>
            <a:r>
              <a:rPr lang="it-IT" sz="3600" dirty="0" err="1"/>
              <a:t>revenue</a:t>
            </a:r>
            <a:r>
              <a:rPr lang="it-IT" sz="3600" dirty="0"/>
              <a:t>), </a:t>
            </a:r>
            <a:r>
              <a:rPr lang="it-IT" sz="3600" dirty="0" err="1"/>
              <a:t>one</a:t>
            </a:r>
            <a:r>
              <a:rPr lang="it-IT" sz="3600" dirty="0"/>
              <a:t> </a:t>
            </a:r>
            <a:r>
              <a:rPr lang="it-IT" sz="3600" dirty="0" err="1"/>
              <a:t>uses</a:t>
            </a:r>
            <a:r>
              <a:rPr lang="it-IT" sz="3600" dirty="0"/>
              <a:t> the </a:t>
            </a:r>
            <a:r>
              <a:rPr lang="it-IT" sz="3600" dirty="0" err="1"/>
              <a:t>syntax</a:t>
            </a:r>
            <a:r>
              <a:rPr lang="it-IT" sz="3600" dirty="0"/>
              <a:t> </a:t>
            </a:r>
            <a:r>
              <a:rPr lang="en-US" sz="3600" dirty="0"/>
              <a:t/>
            </a:r>
            <a:br>
              <a:rPr lang="en-US" sz="3600" dirty="0"/>
            </a:br>
            <a:r>
              <a:rPr lang="en-US" sz="3600" b="1" dirty="0" smtClean="0">
                <a:latin typeface="Courier New"/>
                <a:cs typeface="Courier New"/>
              </a:rPr>
              <a:t>GROUP revenue ALL</a:t>
            </a:r>
            <a:r>
              <a:rPr lang="en-US" sz="3600" dirty="0"/>
              <a:t>;</a:t>
            </a:r>
          </a:p>
        </p:txBody>
      </p:sp>
    </p:spTree>
    <p:extLst>
      <p:ext uri="{BB962C8B-B14F-4D97-AF65-F5344CB8AC3E}">
        <p14:creationId xmlns:p14="http://schemas.microsoft.com/office/powerpoint/2010/main" val="1516506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Courier New"/>
                <a:cs typeface="Courier New"/>
              </a:rPr>
              <a:t>GROUP</a:t>
            </a:r>
            <a:r>
              <a:rPr lang="it-IT" dirty="0" smtClean="0"/>
              <a:t> </a:t>
            </a:r>
            <a:r>
              <a:rPr lang="it-IT" dirty="0" err="1" smtClean="0"/>
              <a:t>Results</a:t>
            </a:r>
            <a:endParaRPr lang="it-IT" dirty="0"/>
          </a:p>
        </p:txBody>
      </p:sp>
      <p:sp>
        <p:nvSpPr>
          <p:cNvPr id="3" name="Segnaposto contenuto 2"/>
          <p:cNvSpPr>
            <a:spLocks noGrp="1"/>
          </p:cNvSpPr>
          <p:nvPr>
            <p:ph idx="1"/>
          </p:nvPr>
        </p:nvSpPr>
        <p:spPr/>
        <p:txBody>
          <a:bodyPr/>
          <a:lstStyle/>
          <a:p>
            <a:r>
              <a:rPr lang="it-IT" dirty="0" err="1" smtClean="0"/>
              <a:t>Warning</a:t>
            </a:r>
            <a:r>
              <a:rPr lang="it-IT" dirty="0" smtClean="0"/>
              <a:t>. </a:t>
            </a:r>
            <a:r>
              <a:rPr lang="it-IT" dirty="0" err="1" smtClean="0"/>
              <a:t>Results</a:t>
            </a:r>
            <a:r>
              <a:rPr lang="it-IT" dirty="0" smtClean="0"/>
              <a:t> of </a:t>
            </a:r>
            <a:r>
              <a:rPr lang="it-IT" b="1" dirty="0" smtClean="0">
                <a:latin typeface="Courier New"/>
                <a:cs typeface="Courier New"/>
              </a:rPr>
              <a:t>GROUP </a:t>
            </a:r>
            <a:r>
              <a:rPr lang="it-IT" dirty="0" err="1" smtClean="0"/>
              <a:t>operations</a:t>
            </a:r>
            <a:r>
              <a:rPr lang="it-IT" dirty="0" smtClean="0"/>
              <a:t> are non-intuitive.</a:t>
            </a:r>
            <a:endParaRPr lang="it-IT" dirty="0"/>
          </a:p>
        </p:txBody>
      </p:sp>
      <p:pic>
        <p:nvPicPr>
          <p:cNvPr id="4" name="Immagine 3"/>
          <p:cNvPicPr>
            <a:picLocks noChangeAspect="1"/>
          </p:cNvPicPr>
          <p:nvPr/>
        </p:nvPicPr>
        <p:blipFill>
          <a:blip r:embed="rId2"/>
          <a:stretch>
            <a:fillRect/>
          </a:stretch>
        </p:blipFill>
        <p:spPr>
          <a:xfrm>
            <a:off x="869092" y="2607645"/>
            <a:ext cx="7407189" cy="2395009"/>
          </a:xfrm>
          <a:prstGeom prst="rect">
            <a:avLst/>
          </a:prstGeom>
        </p:spPr>
      </p:pic>
      <p:pic>
        <p:nvPicPr>
          <p:cNvPr id="5" name="Immagine 4"/>
          <p:cNvPicPr>
            <a:picLocks noChangeAspect="1"/>
          </p:cNvPicPr>
          <p:nvPr/>
        </p:nvPicPr>
        <p:blipFill>
          <a:blip r:embed="rId3"/>
          <a:stretch>
            <a:fillRect/>
          </a:stretch>
        </p:blipFill>
        <p:spPr>
          <a:xfrm>
            <a:off x="315784" y="2566457"/>
            <a:ext cx="8560486" cy="4116382"/>
          </a:xfrm>
          <a:prstGeom prst="rect">
            <a:avLst/>
          </a:prstGeom>
        </p:spPr>
      </p:pic>
    </p:spTree>
    <p:extLst>
      <p:ext uri="{BB962C8B-B14F-4D97-AF65-F5344CB8AC3E}">
        <p14:creationId xmlns:p14="http://schemas.microsoft.com/office/powerpoint/2010/main" val="4210166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Merging</a:t>
            </a:r>
            <a:r>
              <a:rPr lang="it-IT" dirty="0" smtClean="0"/>
              <a:t> </a:t>
            </a:r>
            <a:r>
              <a:rPr lang="it-IT" dirty="0" err="1" smtClean="0"/>
              <a:t>Datasets</a:t>
            </a:r>
            <a:r>
              <a:rPr lang="it-IT" dirty="0" smtClean="0"/>
              <a:t>: </a:t>
            </a:r>
            <a:r>
              <a:rPr lang="it-IT" b="1" dirty="0" smtClean="0">
                <a:latin typeface="Courier New"/>
                <a:cs typeface="Courier New"/>
              </a:rPr>
              <a:t>JOIN</a:t>
            </a:r>
            <a:endParaRPr lang="en-US" dirty="0"/>
          </a:p>
        </p:txBody>
      </p:sp>
      <p:sp>
        <p:nvSpPr>
          <p:cNvPr id="3" name="Segnaposto contenuto 2"/>
          <p:cNvSpPr>
            <a:spLocks noGrp="1"/>
          </p:cNvSpPr>
          <p:nvPr>
            <p:ph idx="1"/>
          </p:nvPr>
        </p:nvSpPr>
        <p:spPr/>
        <p:txBody>
          <a:bodyPr/>
          <a:lstStyle/>
          <a:p>
            <a:r>
              <a:rPr lang="en-US" dirty="0" smtClean="0"/>
              <a:t>Given two datasets, normal </a:t>
            </a:r>
            <a:r>
              <a:rPr lang="en-US" dirty="0" err="1" smtClean="0"/>
              <a:t>equi</a:t>
            </a:r>
            <a:r>
              <a:rPr lang="en-US" dirty="0" smtClean="0"/>
              <a:t>-join operations can be carried out by the </a:t>
            </a:r>
            <a:r>
              <a:rPr lang="en-US" b="1" dirty="0" smtClean="0">
                <a:latin typeface="Courier New"/>
                <a:cs typeface="Courier New"/>
              </a:rPr>
              <a:t>JOIN</a:t>
            </a:r>
            <a:r>
              <a:rPr lang="en-US" dirty="0" smtClean="0"/>
              <a:t> command.</a:t>
            </a:r>
            <a:br>
              <a:rPr lang="en-US" dirty="0" smtClean="0"/>
            </a:br>
            <a:r>
              <a:rPr lang="en-US" dirty="0" smtClean="0"/>
              <a:t/>
            </a:r>
            <a:br>
              <a:rPr lang="en-US" dirty="0" smtClean="0"/>
            </a:br>
            <a:r>
              <a:rPr lang="en-US" dirty="0" smtClean="0">
                <a:latin typeface="Courier New"/>
                <a:cs typeface="Courier New"/>
              </a:rPr>
              <a:t>j</a:t>
            </a:r>
            <a:r>
              <a:rPr lang="it-IT" dirty="0" err="1" smtClean="0">
                <a:latin typeface="Courier New"/>
                <a:cs typeface="Courier New"/>
              </a:rPr>
              <a:t>oin_result</a:t>
            </a:r>
            <a:r>
              <a:rPr lang="it-IT" dirty="0">
                <a:latin typeface="Courier New"/>
                <a:cs typeface="Courier New"/>
              </a:rPr>
              <a:t> </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b="1" dirty="0" smtClean="0">
                <a:latin typeface="Courier New"/>
                <a:cs typeface="Courier New"/>
              </a:rPr>
              <a:t>JOIN</a:t>
            </a:r>
            <a:r>
              <a:rPr lang="it-IT" dirty="0" smtClean="0">
                <a:latin typeface="Courier New"/>
                <a:cs typeface="Courier New"/>
              </a:rPr>
              <a:t> </a:t>
            </a:r>
            <a:r>
              <a:rPr lang="it-IT" dirty="0" err="1" smtClean="0">
                <a:latin typeface="Courier New"/>
                <a:cs typeface="Courier New"/>
              </a:rPr>
              <a:t>result</a:t>
            </a:r>
            <a:r>
              <a:rPr lang="it-IT" dirty="0" smtClean="0">
                <a:latin typeface="Courier New"/>
                <a:cs typeface="Courier New"/>
              </a:rPr>
              <a:t> </a:t>
            </a:r>
            <a:r>
              <a:rPr lang="it-IT" b="1" dirty="0" smtClean="0">
                <a:latin typeface="Courier New"/>
                <a:cs typeface="Courier New"/>
              </a:rPr>
              <a:t>BY</a:t>
            </a:r>
            <a:r>
              <a:rPr lang="it-IT" dirty="0">
                <a:latin typeface="Courier New"/>
                <a:cs typeface="Courier New"/>
              </a:rPr>
              <a:t> </a:t>
            </a:r>
            <a:r>
              <a:rPr lang="it-IT" dirty="0" err="1" smtClean="0">
                <a:latin typeface="Courier New"/>
                <a:cs typeface="Courier New"/>
              </a:rPr>
              <a:t>qString</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dirty="0" err="1" smtClean="0">
                <a:latin typeface="Courier New"/>
                <a:cs typeface="Courier New"/>
              </a:rPr>
              <a:t>revenue</a:t>
            </a:r>
            <a:r>
              <a:rPr lang="it-IT" dirty="0" smtClean="0">
                <a:latin typeface="Courier New"/>
                <a:cs typeface="Courier New"/>
              </a:rPr>
              <a:t> </a:t>
            </a:r>
            <a:r>
              <a:rPr lang="it-IT" b="1" dirty="0" smtClean="0">
                <a:latin typeface="Courier New"/>
                <a:cs typeface="Courier New"/>
              </a:rPr>
              <a:t>BY</a:t>
            </a:r>
            <a:r>
              <a:rPr lang="it-IT" dirty="0" smtClean="0">
                <a:latin typeface="Courier New"/>
                <a:cs typeface="Courier New"/>
              </a:rPr>
              <a:t> </a:t>
            </a:r>
            <a:r>
              <a:rPr lang="it-IT" dirty="0" err="1" smtClean="0">
                <a:latin typeface="Courier New"/>
                <a:cs typeface="Courier New"/>
              </a:rPr>
              <a:t>qString</a:t>
            </a:r>
            <a:r>
              <a:rPr lang="it-IT" dirty="0" smtClean="0">
                <a:latin typeface="Courier New"/>
                <a:cs typeface="Courier New"/>
              </a:rPr>
              <a:t>;</a:t>
            </a:r>
            <a:endParaRPr lang="it-IT" dirty="0">
              <a:latin typeface="Courier New"/>
              <a:cs typeface="Courier New"/>
            </a:endParaRPr>
          </a:p>
        </p:txBody>
      </p:sp>
    </p:spTree>
    <p:extLst>
      <p:ext uri="{BB962C8B-B14F-4D97-AF65-F5344CB8AC3E}">
        <p14:creationId xmlns:p14="http://schemas.microsoft.com/office/powerpoint/2010/main" val="69543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Introduction</a:t>
            </a:r>
            <a:endParaRPr lang="it-IT" dirty="0"/>
          </a:p>
        </p:txBody>
      </p:sp>
      <p:sp>
        <p:nvSpPr>
          <p:cNvPr id="3" name="Segnaposto contenuto 2"/>
          <p:cNvSpPr>
            <a:spLocks noGrp="1"/>
          </p:cNvSpPr>
          <p:nvPr>
            <p:ph idx="1"/>
          </p:nvPr>
        </p:nvSpPr>
        <p:spPr/>
        <p:txBody>
          <a:bodyPr/>
          <a:lstStyle/>
          <a:p>
            <a:r>
              <a:rPr lang="it-IT" dirty="0" err="1" smtClean="0"/>
              <a:t>Hadoop</a:t>
            </a:r>
            <a:r>
              <a:rPr lang="it-IT" dirty="0" smtClean="0"/>
              <a:t> </a:t>
            </a:r>
            <a:r>
              <a:rPr lang="it-IT" dirty="0" err="1" smtClean="0"/>
              <a:t>is</a:t>
            </a:r>
            <a:r>
              <a:rPr lang="it-IT" dirty="0" smtClean="0"/>
              <a:t> </a:t>
            </a:r>
            <a:r>
              <a:rPr lang="it-IT" dirty="0" err="1" smtClean="0"/>
              <a:t>programmers-friendly</a:t>
            </a:r>
            <a:r>
              <a:rPr lang="it-IT" dirty="0" smtClean="0"/>
              <a:t> </a:t>
            </a:r>
            <a:r>
              <a:rPr lang="it-IT" dirty="0" err="1" smtClean="0"/>
              <a:t>but</a:t>
            </a:r>
            <a:r>
              <a:rPr lang="it-IT" dirty="0" smtClean="0"/>
              <a:t>:</a:t>
            </a:r>
          </a:p>
          <a:p>
            <a:pPr lvl="1"/>
            <a:r>
              <a:rPr lang="it-IT" dirty="0" smtClean="0"/>
              <a:t>Too </a:t>
            </a:r>
            <a:r>
              <a:rPr lang="it-IT" dirty="0" err="1" smtClean="0"/>
              <a:t>low-level</a:t>
            </a:r>
            <a:endParaRPr lang="it-IT" dirty="0" smtClean="0"/>
          </a:p>
          <a:p>
            <a:pPr lvl="1"/>
            <a:r>
              <a:rPr lang="it-IT" dirty="0" err="1" smtClean="0"/>
              <a:t>Rigid</a:t>
            </a:r>
            <a:endParaRPr lang="it-IT" dirty="0" smtClean="0"/>
          </a:p>
          <a:p>
            <a:pPr lvl="1"/>
            <a:r>
              <a:rPr lang="it-IT" dirty="0" smtClean="0"/>
              <a:t>Great </a:t>
            </a:r>
            <a:r>
              <a:rPr lang="it-IT" dirty="0" err="1" smtClean="0"/>
              <a:t>amount</a:t>
            </a:r>
            <a:r>
              <a:rPr lang="it-IT" dirty="0" smtClean="0"/>
              <a:t> of </a:t>
            </a:r>
            <a:r>
              <a:rPr lang="it-IT" dirty="0" err="1" smtClean="0"/>
              <a:t>user</a:t>
            </a:r>
            <a:r>
              <a:rPr lang="it-IT" dirty="0" smtClean="0"/>
              <a:t> code </a:t>
            </a:r>
            <a:r>
              <a:rPr lang="it-IT" dirty="0" err="1" smtClean="0"/>
              <a:t>that</a:t>
            </a:r>
            <a:r>
              <a:rPr lang="it-IT" dirty="0" smtClean="0"/>
              <a:t> </a:t>
            </a:r>
            <a:r>
              <a:rPr lang="it-IT" dirty="0" err="1" smtClean="0"/>
              <a:t>is</a:t>
            </a:r>
            <a:r>
              <a:rPr lang="it-IT" dirty="0" smtClean="0"/>
              <a:t> hard to </a:t>
            </a:r>
            <a:r>
              <a:rPr lang="it-IT" dirty="0" err="1" smtClean="0"/>
              <a:t>understand</a:t>
            </a:r>
            <a:r>
              <a:rPr lang="it-IT" dirty="0" smtClean="0"/>
              <a:t> and </a:t>
            </a:r>
            <a:r>
              <a:rPr lang="it-IT" dirty="0" err="1" smtClean="0"/>
              <a:t>maintain</a:t>
            </a:r>
            <a:endParaRPr lang="it-IT" dirty="0"/>
          </a:p>
        </p:txBody>
      </p:sp>
      <p:pic>
        <p:nvPicPr>
          <p:cNvPr id="4" name="Immagine 3"/>
          <p:cNvPicPr>
            <a:picLocks noChangeAspect="1"/>
          </p:cNvPicPr>
          <p:nvPr/>
        </p:nvPicPr>
        <p:blipFill>
          <a:blip r:embed="rId2"/>
          <a:stretch>
            <a:fillRect/>
          </a:stretch>
        </p:blipFill>
        <p:spPr>
          <a:xfrm>
            <a:off x="0" y="0"/>
            <a:ext cx="6054939" cy="6858000"/>
          </a:xfrm>
          <a:prstGeom prst="rect">
            <a:avLst/>
          </a:prstGeom>
        </p:spPr>
      </p:pic>
      <p:pic>
        <p:nvPicPr>
          <p:cNvPr id="5" name="Immagine 4"/>
          <p:cNvPicPr>
            <a:picLocks noChangeAspect="1"/>
          </p:cNvPicPr>
          <p:nvPr/>
        </p:nvPicPr>
        <p:blipFill>
          <a:blip r:embed="rId3"/>
          <a:stretch>
            <a:fillRect/>
          </a:stretch>
        </p:blipFill>
        <p:spPr>
          <a:xfrm>
            <a:off x="3587854" y="0"/>
            <a:ext cx="5346915" cy="6858000"/>
          </a:xfrm>
          <a:prstGeom prst="rect">
            <a:avLst/>
          </a:prstGeom>
        </p:spPr>
      </p:pic>
      <p:pic>
        <p:nvPicPr>
          <p:cNvPr id="6" name="Immagine 5"/>
          <p:cNvPicPr>
            <a:picLocks noChangeAspect="1"/>
          </p:cNvPicPr>
          <p:nvPr/>
        </p:nvPicPr>
        <p:blipFill>
          <a:blip r:embed="rId4"/>
          <a:stretch>
            <a:fillRect/>
          </a:stretch>
        </p:blipFill>
        <p:spPr>
          <a:xfrm>
            <a:off x="2222500" y="0"/>
            <a:ext cx="4683884" cy="6858000"/>
          </a:xfrm>
          <a:prstGeom prst="rect">
            <a:avLst/>
          </a:prstGeom>
        </p:spPr>
      </p:pic>
    </p:spTree>
    <p:extLst>
      <p:ext uri="{BB962C8B-B14F-4D97-AF65-F5344CB8AC3E}">
        <p14:creationId xmlns:p14="http://schemas.microsoft.com/office/powerpoint/2010/main" val="1710853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Courier New"/>
                <a:cs typeface="Courier New"/>
              </a:rPr>
              <a:t>JOIN </a:t>
            </a:r>
            <a:r>
              <a:rPr lang="en-US" dirty="0" smtClean="0"/>
              <a:t>Vs. </a:t>
            </a:r>
            <a:r>
              <a:rPr lang="it-IT" b="1" dirty="0" smtClean="0">
                <a:latin typeface="Courier New"/>
                <a:cs typeface="Courier New"/>
              </a:rPr>
              <a:t>COGROUP</a:t>
            </a:r>
            <a:endParaRPr lang="en-US" dirty="0"/>
          </a:p>
        </p:txBody>
      </p:sp>
      <p:pic>
        <p:nvPicPr>
          <p:cNvPr id="4" name="Segnaposto contenuto 3"/>
          <p:cNvPicPr>
            <a:picLocks noGrp="1" noChangeAspect="1"/>
          </p:cNvPicPr>
          <p:nvPr>
            <p:ph idx="1"/>
          </p:nvPr>
        </p:nvPicPr>
        <p:blipFill>
          <a:blip r:embed="rId2"/>
          <a:srcRect t="-16350" b="-16350"/>
          <a:stretch>
            <a:fillRect/>
          </a:stretch>
        </p:blipFill>
        <p:spPr/>
      </p:pic>
    </p:spTree>
    <p:extLst>
      <p:ext uri="{BB962C8B-B14F-4D97-AF65-F5344CB8AC3E}">
        <p14:creationId xmlns:p14="http://schemas.microsoft.com/office/powerpoint/2010/main" val="16953995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Stream</a:t>
            </a:r>
            <a:r>
              <a:rPr lang="it-IT" dirty="0" smtClean="0"/>
              <a:t> Processing: </a:t>
            </a:r>
            <a:r>
              <a:rPr lang="it-IT" b="1" dirty="0" smtClean="0">
                <a:latin typeface="Courier New"/>
                <a:cs typeface="Courier New"/>
              </a:rPr>
              <a:t>STREAM</a:t>
            </a:r>
            <a:endParaRPr lang="it-IT" dirty="0"/>
          </a:p>
        </p:txBody>
      </p:sp>
      <p:sp>
        <p:nvSpPr>
          <p:cNvPr id="3" name="Segnaposto contenuto 2"/>
          <p:cNvSpPr>
            <a:spLocks noGrp="1"/>
          </p:cNvSpPr>
          <p:nvPr>
            <p:ph idx="1"/>
          </p:nvPr>
        </p:nvSpPr>
        <p:spPr/>
        <p:txBody>
          <a:bodyPr>
            <a:normAutofit/>
          </a:bodyPr>
          <a:lstStyle/>
          <a:p>
            <a:r>
              <a:rPr lang="it-IT" dirty="0" err="1"/>
              <a:t>Sends</a:t>
            </a:r>
            <a:r>
              <a:rPr lang="it-IT" dirty="0"/>
              <a:t> data to an </a:t>
            </a:r>
            <a:r>
              <a:rPr lang="it-IT" dirty="0" err="1"/>
              <a:t>external</a:t>
            </a:r>
            <a:r>
              <a:rPr lang="it-IT" dirty="0"/>
              <a:t> script or </a:t>
            </a:r>
            <a:r>
              <a:rPr lang="it-IT" dirty="0" err="1"/>
              <a:t>program</a:t>
            </a:r>
            <a:r>
              <a:rPr lang="it-IT" dirty="0" smtClean="0"/>
              <a:t>.</a:t>
            </a:r>
            <a:br>
              <a:rPr lang="it-IT" dirty="0" smtClean="0"/>
            </a:br>
            <a:r>
              <a:rPr lang="it-IT" dirty="0" smtClean="0"/>
              <a:t/>
            </a:r>
            <a:br>
              <a:rPr lang="it-IT" dirty="0" smtClean="0"/>
            </a:br>
            <a:r>
              <a:rPr lang="it-IT" dirty="0" smtClean="0"/>
              <a:t/>
            </a:r>
            <a:br>
              <a:rPr lang="it-IT" dirty="0" smtClean="0"/>
            </a:br>
            <a:r>
              <a:rPr lang="en-US" sz="2400" dirty="0" smtClean="0">
                <a:latin typeface="Courier New"/>
                <a:cs typeface="Courier New"/>
              </a:rPr>
              <a:t>A </a:t>
            </a:r>
            <a:r>
              <a:rPr lang="en-US" sz="2400" dirty="0">
                <a:latin typeface="Courier New"/>
                <a:cs typeface="Courier New"/>
              </a:rPr>
              <a:t>= </a:t>
            </a:r>
            <a:r>
              <a:rPr lang="en-US" sz="2400" b="1" dirty="0">
                <a:latin typeface="Courier New"/>
                <a:cs typeface="Courier New"/>
              </a:rPr>
              <a:t>LOAD</a:t>
            </a:r>
            <a:r>
              <a:rPr lang="en-US" sz="2400" dirty="0">
                <a:latin typeface="Courier New"/>
                <a:cs typeface="Courier New"/>
              </a:rPr>
              <a:t> '</a:t>
            </a:r>
            <a:r>
              <a:rPr lang="en-US" sz="2400" dirty="0" smtClean="0">
                <a:latin typeface="Courier New"/>
                <a:cs typeface="Courier New"/>
              </a:rPr>
              <a:t>data</a:t>
            </a:r>
            <a:r>
              <a:rPr lang="en-US" sz="2400" dirty="0">
                <a:latin typeface="Courier New"/>
                <a:cs typeface="Courier New"/>
              </a:rPr>
              <a:t>'</a:t>
            </a:r>
            <a:r>
              <a:rPr lang="en-US" sz="2400" dirty="0" smtClean="0">
                <a:latin typeface="Courier New"/>
                <a:cs typeface="Courier New"/>
              </a:rPr>
              <a:t>;</a:t>
            </a:r>
            <a:br>
              <a:rPr lang="en-US" sz="2400" dirty="0" smtClean="0">
                <a:latin typeface="Courier New"/>
                <a:cs typeface="Courier New"/>
              </a:rPr>
            </a:br>
            <a:r>
              <a:rPr lang="en-US" sz="2400" dirty="0" smtClean="0">
                <a:latin typeface="Courier New"/>
                <a:cs typeface="Courier New"/>
              </a:rPr>
              <a:t>B </a:t>
            </a:r>
            <a:r>
              <a:rPr lang="en-US" sz="2400" dirty="0">
                <a:latin typeface="Courier New"/>
                <a:cs typeface="Courier New"/>
              </a:rPr>
              <a:t>= </a:t>
            </a:r>
            <a:r>
              <a:rPr lang="en-US" sz="2400" b="1" dirty="0">
                <a:latin typeface="Courier New"/>
                <a:cs typeface="Courier New"/>
              </a:rPr>
              <a:t>STREAM</a:t>
            </a:r>
            <a:r>
              <a:rPr lang="en-US" sz="2400" dirty="0">
                <a:latin typeface="Courier New"/>
                <a:cs typeface="Courier New"/>
              </a:rPr>
              <a:t> A </a:t>
            </a:r>
            <a:r>
              <a:rPr lang="en-US" sz="2400" b="1" dirty="0">
                <a:latin typeface="Courier New"/>
                <a:cs typeface="Courier New"/>
              </a:rPr>
              <a:t>THROUGH</a:t>
            </a:r>
            <a:r>
              <a:rPr lang="en-US" sz="2400" dirty="0">
                <a:latin typeface="Courier New"/>
                <a:cs typeface="Courier New"/>
              </a:rPr>
              <a:t> '</a:t>
            </a:r>
            <a:r>
              <a:rPr lang="en-US" sz="2400" dirty="0" err="1">
                <a:latin typeface="Courier New"/>
                <a:cs typeface="Courier New"/>
              </a:rPr>
              <a:t>stream.pl</a:t>
            </a:r>
            <a:r>
              <a:rPr lang="en-US" sz="2400" dirty="0">
                <a:latin typeface="Courier New"/>
                <a:cs typeface="Courier New"/>
              </a:rPr>
              <a:t> -n </a:t>
            </a:r>
            <a:r>
              <a:rPr lang="en-US" sz="2400" dirty="0" smtClean="0">
                <a:latin typeface="Courier New"/>
                <a:cs typeface="Courier New"/>
              </a:rPr>
              <a:t>5</a:t>
            </a:r>
            <a:r>
              <a:rPr lang="en-US" sz="2400" dirty="0">
                <a:latin typeface="Courier New"/>
                <a:cs typeface="Courier New"/>
              </a:rPr>
              <a:t>'</a:t>
            </a:r>
            <a:r>
              <a:rPr lang="en-US" sz="2400" dirty="0" smtClean="0">
                <a:latin typeface="Courier New"/>
                <a:cs typeface="Courier New"/>
              </a:rPr>
              <a:t>;</a:t>
            </a:r>
            <a:endParaRPr lang="it-IT" sz="2400" dirty="0">
              <a:latin typeface="Courier New"/>
              <a:cs typeface="Courier New"/>
            </a:endParaRPr>
          </a:p>
        </p:txBody>
      </p:sp>
    </p:spTree>
    <p:extLst>
      <p:ext uri="{BB962C8B-B14F-4D97-AF65-F5344CB8AC3E}">
        <p14:creationId xmlns:p14="http://schemas.microsoft.com/office/powerpoint/2010/main" val="1910168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Asking</a:t>
            </a:r>
            <a:r>
              <a:rPr lang="it-IT" dirty="0" smtClean="0"/>
              <a:t> for Output: </a:t>
            </a:r>
            <a:r>
              <a:rPr lang="it-IT" b="1" dirty="0" smtClean="0">
                <a:latin typeface="Courier New"/>
                <a:cs typeface="Courier New"/>
              </a:rPr>
              <a:t>STORE</a:t>
            </a:r>
            <a:endParaRPr lang="en-US" dirty="0"/>
          </a:p>
        </p:txBody>
      </p:sp>
      <p:sp>
        <p:nvSpPr>
          <p:cNvPr id="3" name="Segnaposto contenuto 2"/>
          <p:cNvSpPr>
            <a:spLocks noGrp="1"/>
          </p:cNvSpPr>
          <p:nvPr>
            <p:ph idx="1"/>
          </p:nvPr>
        </p:nvSpPr>
        <p:spPr/>
        <p:txBody>
          <a:bodyPr/>
          <a:lstStyle/>
          <a:p>
            <a:r>
              <a:rPr lang="en-US" dirty="0" smtClean="0"/>
              <a:t>Materialization of results is obtained through the Pig statement </a:t>
            </a:r>
            <a:r>
              <a:rPr lang="en-US" b="1" dirty="0">
                <a:latin typeface="Courier New"/>
                <a:cs typeface="Courier New"/>
              </a:rPr>
              <a:t>STORE</a:t>
            </a:r>
            <a:r>
              <a:rPr lang="en-US" dirty="0" smtClean="0"/>
              <a:t>:</a:t>
            </a:r>
            <a:br>
              <a:rPr lang="en-US" dirty="0" smtClean="0"/>
            </a:br>
            <a:r>
              <a:rPr lang="en-US" dirty="0" smtClean="0"/>
              <a:t/>
            </a:r>
            <a:br>
              <a:rPr lang="en-US" dirty="0" smtClean="0"/>
            </a:br>
            <a:r>
              <a:rPr lang="en-US" b="1" dirty="0" smtClean="0">
                <a:latin typeface="Courier New"/>
                <a:cs typeface="Courier New"/>
              </a:rPr>
              <a:t>STORE</a:t>
            </a:r>
            <a:r>
              <a:rPr lang="it-IT" dirty="0" smtClean="0">
                <a:latin typeface="Courier New"/>
                <a:cs typeface="Courier New"/>
              </a:rPr>
              <a:t> </a:t>
            </a:r>
            <a:r>
              <a:rPr lang="it-IT" dirty="0" err="1" smtClean="0">
                <a:latin typeface="Courier New"/>
                <a:cs typeface="Courier New"/>
              </a:rPr>
              <a:t>query_revenues</a:t>
            </a:r>
            <a:r>
              <a:rPr lang="it-IT" dirty="0" smtClean="0">
                <a:latin typeface="Courier New"/>
                <a:cs typeface="Courier New"/>
              </a:rPr>
              <a:t> </a:t>
            </a:r>
            <a:r>
              <a:rPr lang="it-IT" b="1" dirty="0" smtClean="0">
                <a:latin typeface="Courier New"/>
                <a:cs typeface="Courier New"/>
              </a:rPr>
              <a:t>INTO </a:t>
            </a:r>
            <a:r>
              <a:rPr lang="it-IT" dirty="0" smtClean="0">
                <a:latin typeface="Courier New"/>
                <a:cs typeface="Courier New"/>
              </a:rPr>
              <a:t>‘output’ </a:t>
            </a:r>
            <a:r>
              <a:rPr lang="it-IT" b="1" dirty="0" smtClean="0">
                <a:latin typeface="Courier New"/>
                <a:cs typeface="Courier New"/>
              </a:rPr>
              <a:t>USING</a:t>
            </a:r>
            <a:r>
              <a:rPr lang="it-IT" dirty="0" smtClean="0">
                <a:latin typeface="Courier New"/>
                <a:cs typeface="Courier New"/>
              </a:rPr>
              <a:t> </a:t>
            </a:r>
            <a:r>
              <a:rPr lang="it-IT" dirty="0" err="1" smtClean="0">
                <a:latin typeface="Courier New"/>
                <a:cs typeface="Courier New"/>
              </a:rPr>
              <a:t>myStore</a:t>
            </a:r>
            <a:r>
              <a:rPr lang="it-IT" dirty="0" smtClean="0">
                <a:latin typeface="Courier New"/>
                <a:cs typeface="Courier New"/>
              </a:rPr>
              <a:t>();</a:t>
            </a:r>
            <a:endParaRPr lang="it-IT" dirty="0">
              <a:latin typeface="Courier New"/>
              <a:cs typeface="Courier New"/>
            </a:endParaRPr>
          </a:p>
        </p:txBody>
      </p:sp>
    </p:spTree>
    <p:extLst>
      <p:ext uri="{BB962C8B-B14F-4D97-AF65-F5344CB8AC3E}">
        <p14:creationId xmlns:p14="http://schemas.microsoft.com/office/powerpoint/2010/main" val="17260954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Other Commands</a:t>
            </a:r>
            <a:endParaRPr lang="en-US" dirty="0"/>
          </a:p>
        </p:txBody>
      </p:sp>
      <p:sp>
        <p:nvSpPr>
          <p:cNvPr id="3" name="Segnaposto contenuto 2"/>
          <p:cNvSpPr>
            <a:spLocks noGrp="1"/>
          </p:cNvSpPr>
          <p:nvPr>
            <p:ph idx="1"/>
          </p:nvPr>
        </p:nvSpPr>
        <p:spPr/>
        <p:txBody>
          <a:bodyPr>
            <a:normAutofit lnSpcReduction="10000"/>
          </a:bodyPr>
          <a:lstStyle/>
          <a:p>
            <a:r>
              <a:rPr lang="en-US" b="1" dirty="0" smtClean="0">
                <a:solidFill>
                  <a:srgbClr val="0000FF"/>
                </a:solidFill>
                <a:latin typeface="Courier New"/>
                <a:cs typeface="Courier New"/>
              </a:rPr>
              <a:t>UNION</a:t>
            </a:r>
            <a:r>
              <a:rPr lang="en-US" dirty="0" smtClean="0"/>
              <a:t>: </a:t>
            </a:r>
            <a:r>
              <a:rPr lang="en-US" dirty="0"/>
              <a:t>Returns the union of two or more bags</a:t>
            </a:r>
            <a:r>
              <a:rPr lang="en-US" dirty="0" smtClean="0"/>
              <a:t>.</a:t>
            </a:r>
          </a:p>
          <a:p>
            <a:r>
              <a:rPr lang="en-US" b="1" dirty="0" smtClean="0">
                <a:solidFill>
                  <a:srgbClr val="0000FF"/>
                </a:solidFill>
                <a:latin typeface="Courier New"/>
                <a:cs typeface="Courier New"/>
              </a:rPr>
              <a:t>CROSS</a:t>
            </a:r>
            <a:r>
              <a:rPr lang="en-US" dirty="0" smtClean="0"/>
              <a:t>: </a:t>
            </a:r>
            <a:r>
              <a:rPr lang="en-US" dirty="0"/>
              <a:t>Returns the cross product of two or more bags</a:t>
            </a:r>
            <a:r>
              <a:rPr lang="en-US" dirty="0" smtClean="0"/>
              <a:t>.</a:t>
            </a:r>
          </a:p>
          <a:p>
            <a:r>
              <a:rPr lang="en-US" b="1" dirty="0" smtClean="0">
                <a:solidFill>
                  <a:srgbClr val="0000FF"/>
                </a:solidFill>
                <a:latin typeface="Courier New"/>
                <a:cs typeface="Courier New"/>
              </a:rPr>
              <a:t>ORDER</a:t>
            </a:r>
            <a:r>
              <a:rPr lang="en-US" dirty="0" smtClean="0"/>
              <a:t>: </a:t>
            </a:r>
            <a:r>
              <a:rPr lang="en-US" dirty="0"/>
              <a:t>Orders a bag by the specified field(s)</a:t>
            </a:r>
            <a:r>
              <a:rPr lang="en-US" dirty="0" smtClean="0"/>
              <a:t>.</a:t>
            </a:r>
          </a:p>
          <a:p>
            <a:r>
              <a:rPr lang="en-US" b="1" dirty="0" smtClean="0">
                <a:solidFill>
                  <a:srgbClr val="0000FF"/>
                </a:solidFill>
                <a:latin typeface="Courier New"/>
                <a:cs typeface="Courier New"/>
              </a:rPr>
              <a:t>DISTINCT</a:t>
            </a:r>
            <a:r>
              <a:rPr lang="en-US" dirty="0" smtClean="0"/>
              <a:t>: </a:t>
            </a:r>
            <a:r>
              <a:rPr lang="en-US" dirty="0"/>
              <a:t>Eliminates duplicate tuples in a bag. This command is just a shortcut for grouping the bag by all fields, and then projecting out the groups</a:t>
            </a:r>
            <a:r>
              <a:rPr lang="en-US" dirty="0" smtClean="0"/>
              <a:t>.</a:t>
            </a:r>
            <a:endParaRPr lang="en-US" dirty="0"/>
          </a:p>
        </p:txBody>
      </p:sp>
    </p:spTree>
    <p:extLst>
      <p:ext uri="{BB962C8B-B14F-4D97-AF65-F5344CB8AC3E}">
        <p14:creationId xmlns:p14="http://schemas.microsoft.com/office/powerpoint/2010/main" val="40143830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Nested Operations</a:t>
            </a:r>
            <a:endParaRPr lang="en-US" dirty="0"/>
          </a:p>
        </p:txBody>
      </p:sp>
      <p:sp>
        <p:nvSpPr>
          <p:cNvPr id="3" name="Segnaposto contenuto 2"/>
          <p:cNvSpPr>
            <a:spLocks noGrp="1"/>
          </p:cNvSpPr>
          <p:nvPr>
            <p:ph idx="1"/>
          </p:nvPr>
        </p:nvSpPr>
        <p:spPr>
          <a:xfrm>
            <a:off x="457200" y="1600200"/>
            <a:ext cx="8546374" cy="4525963"/>
          </a:xfrm>
        </p:spPr>
        <p:txBody>
          <a:bodyPr>
            <a:normAutofit/>
          </a:bodyPr>
          <a:lstStyle/>
          <a:p>
            <a:r>
              <a:rPr lang="en-US" sz="2000" dirty="0" err="1">
                <a:latin typeface="Courier New"/>
                <a:cs typeface="Courier New"/>
              </a:rPr>
              <a:t>grouped_revenue</a:t>
            </a:r>
            <a:r>
              <a:rPr lang="en-US" sz="2000" dirty="0">
                <a:latin typeface="Courier New"/>
                <a:cs typeface="Courier New"/>
              </a:rPr>
              <a:t> = </a:t>
            </a:r>
            <a:r>
              <a:rPr lang="en-US" sz="2000" b="1" dirty="0">
                <a:latin typeface="Courier New"/>
                <a:cs typeface="Courier New"/>
              </a:rPr>
              <a:t>GROUP</a:t>
            </a:r>
            <a:r>
              <a:rPr lang="en-US" sz="2000" dirty="0">
                <a:latin typeface="Courier New"/>
                <a:cs typeface="Courier New"/>
              </a:rPr>
              <a:t> revenue </a:t>
            </a:r>
            <a:r>
              <a:rPr lang="en-US" sz="2000" b="1" dirty="0">
                <a:latin typeface="Courier New"/>
                <a:cs typeface="Courier New"/>
              </a:rPr>
              <a:t>BY</a:t>
            </a:r>
            <a:r>
              <a:rPr lang="en-US" sz="2000" dirty="0">
                <a:latin typeface="Courier New"/>
                <a:cs typeface="Courier New"/>
              </a:rPr>
              <a:t> </a:t>
            </a:r>
            <a:r>
              <a:rPr lang="en-US" sz="2000" dirty="0" err="1" smtClean="0">
                <a:latin typeface="Courier New"/>
                <a:cs typeface="Courier New"/>
              </a:rPr>
              <a:t>qString</a:t>
            </a:r>
            <a:r>
              <a:rPr lang="en-US" sz="2000" dirty="0" smtClean="0">
                <a:latin typeface="Courier New"/>
                <a:cs typeface="Courier New"/>
              </a:rPr>
              <a:t>;</a:t>
            </a:r>
            <a:br>
              <a:rPr lang="en-US" sz="2000" dirty="0" smtClean="0">
                <a:latin typeface="Courier New"/>
                <a:cs typeface="Courier New"/>
              </a:rPr>
            </a:br>
            <a:r>
              <a:rPr lang="en-US" sz="2000" dirty="0" err="1" smtClean="0">
                <a:latin typeface="Courier New"/>
                <a:cs typeface="Courier New"/>
              </a:rPr>
              <a:t>query_revenues</a:t>
            </a:r>
            <a:r>
              <a:rPr lang="en-US" sz="2000" dirty="0" smtClean="0">
                <a:latin typeface="Courier New"/>
                <a:cs typeface="Courier New"/>
              </a:rPr>
              <a:t> =</a:t>
            </a:r>
            <a:br>
              <a:rPr lang="en-US" sz="2000" dirty="0" smtClean="0">
                <a:latin typeface="Courier New"/>
                <a:cs typeface="Courier New"/>
              </a:rPr>
            </a:br>
            <a:r>
              <a:rPr lang="en-US" sz="2000" dirty="0">
                <a:latin typeface="Courier New"/>
                <a:cs typeface="Courier New"/>
              </a:rPr>
              <a:t> </a:t>
            </a:r>
            <a:r>
              <a:rPr lang="en-US" sz="2000" dirty="0" smtClean="0">
                <a:latin typeface="Courier New"/>
                <a:cs typeface="Courier New"/>
              </a:rPr>
              <a:t>  </a:t>
            </a:r>
            <a:r>
              <a:rPr lang="en-US" sz="2000" b="1" dirty="0" smtClean="0">
                <a:latin typeface="Courier New"/>
                <a:cs typeface="Courier New"/>
              </a:rPr>
              <a:t>FOREACH</a:t>
            </a:r>
            <a:r>
              <a:rPr lang="en-US" sz="2000" dirty="0" smtClean="0">
                <a:latin typeface="Courier New"/>
                <a:cs typeface="Courier New"/>
              </a:rPr>
              <a:t> </a:t>
            </a:r>
            <a:r>
              <a:rPr lang="en-US" sz="2000" dirty="0" err="1">
                <a:latin typeface="Courier New"/>
                <a:cs typeface="Courier New"/>
              </a:rPr>
              <a:t>grouped_revenue</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dirty="0" err="1" smtClean="0">
                <a:latin typeface="Courier New"/>
                <a:cs typeface="Courier New"/>
              </a:rPr>
              <a:t>top_slot</a:t>
            </a:r>
            <a:r>
              <a:rPr lang="en-US" sz="2000" dirty="0" smtClean="0">
                <a:latin typeface="Courier New"/>
                <a:cs typeface="Courier New"/>
              </a:rPr>
              <a:t> </a:t>
            </a:r>
            <a:r>
              <a:rPr lang="en-US" sz="2000" dirty="0">
                <a:latin typeface="Courier New"/>
                <a:cs typeface="Courier New"/>
              </a:rPr>
              <a:t>= </a:t>
            </a:r>
            <a:r>
              <a:rPr lang="en-US" sz="2000" b="1" dirty="0" smtClean="0">
                <a:latin typeface="Courier New"/>
                <a:cs typeface="Courier New"/>
              </a:rPr>
              <a:t>FILTER</a:t>
            </a:r>
            <a:r>
              <a:rPr lang="en-US" sz="2000" dirty="0" smtClean="0">
                <a:latin typeface="Courier New"/>
                <a:cs typeface="Courier New"/>
              </a:rPr>
              <a:t> revenue </a:t>
            </a:r>
            <a:r>
              <a:rPr lang="en-US" sz="2000" b="1" dirty="0" smtClean="0">
                <a:latin typeface="Courier New"/>
                <a:cs typeface="Courier New"/>
              </a:rPr>
              <a:t>BY </a:t>
            </a:r>
            <a:r>
              <a:rPr lang="en-US" sz="2000" dirty="0" err="1" smtClean="0">
                <a:latin typeface="Courier New"/>
                <a:cs typeface="Courier New"/>
              </a:rPr>
              <a:t>adSlot</a:t>
            </a:r>
            <a:r>
              <a:rPr lang="en-US" sz="2000" dirty="0" smtClean="0">
                <a:latin typeface="Courier New"/>
                <a:cs typeface="Courier New"/>
              </a:rPr>
              <a:t> </a:t>
            </a:r>
            <a:r>
              <a:rPr lang="en-US" sz="2000" dirty="0" err="1">
                <a:latin typeface="Courier New"/>
                <a:cs typeface="Courier New"/>
              </a:rPr>
              <a:t>eq</a:t>
            </a:r>
            <a:r>
              <a:rPr lang="en-US" sz="2000" dirty="0">
                <a:latin typeface="Courier New"/>
                <a:cs typeface="Courier New"/>
              </a:rPr>
              <a:t> ‘top’</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b="1" dirty="0" smtClean="0">
                <a:latin typeface="Courier New"/>
                <a:cs typeface="Courier New"/>
              </a:rPr>
              <a:t>GENERATE</a:t>
            </a:r>
            <a:r>
              <a:rPr lang="en-US" sz="2000" dirty="0" smtClean="0">
                <a:latin typeface="Courier New"/>
                <a:cs typeface="Courier New"/>
              </a:rPr>
              <a:t> </a:t>
            </a:r>
            <a:r>
              <a:rPr lang="en-US" sz="2000" dirty="0" err="1">
                <a:latin typeface="Courier New"/>
                <a:cs typeface="Courier New"/>
              </a:rPr>
              <a:t>queryString</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b="1" dirty="0" smtClean="0">
                <a:latin typeface="Courier New"/>
                <a:cs typeface="Courier New"/>
              </a:rPr>
              <a:t>SUM</a:t>
            </a:r>
            <a:r>
              <a:rPr lang="en-US" sz="2000" dirty="0">
                <a:latin typeface="Courier New"/>
                <a:cs typeface="Courier New"/>
              </a:rPr>
              <a:t>(</a:t>
            </a:r>
            <a:r>
              <a:rPr lang="en-US" sz="2000" dirty="0" err="1">
                <a:latin typeface="Courier New"/>
                <a:cs typeface="Courier New"/>
              </a:rPr>
              <a:t>top_slot.amount</a:t>
            </a:r>
            <a:r>
              <a:rPr lang="en-US" sz="2000" dirty="0">
                <a:latin typeface="Courier New"/>
                <a:cs typeface="Courier New"/>
              </a:rPr>
              <a:t>)</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b="1" dirty="0" smtClean="0">
                <a:latin typeface="Courier New"/>
                <a:cs typeface="Courier New"/>
              </a:rPr>
              <a:t>SUM</a:t>
            </a:r>
            <a:r>
              <a:rPr lang="en-US" sz="2000" dirty="0">
                <a:latin typeface="Courier New"/>
                <a:cs typeface="Courier New"/>
              </a:rPr>
              <a:t>(</a:t>
            </a:r>
            <a:r>
              <a:rPr lang="en-US" sz="2000" dirty="0" err="1">
                <a:latin typeface="Courier New"/>
                <a:cs typeface="Courier New"/>
              </a:rPr>
              <a:t>revenue.amount</a:t>
            </a:r>
            <a:r>
              <a:rPr lang="en-US" sz="2000" dirty="0">
                <a:latin typeface="Courier New"/>
                <a:cs typeface="Courier New"/>
              </a:rPr>
              <a:t>)</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endParaRPr lang="en-US" sz="2000" dirty="0">
              <a:latin typeface="Courier New"/>
              <a:cs typeface="Courier New"/>
            </a:endParaRPr>
          </a:p>
        </p:txBody>
      </p:sp>
    </p:spTree>
    <p:extLst>
      <p:ext uri="{BB962C8B-B14F-4D97-AF65-F5344CB8AC3E}">
        <p14:creationId xmlns:p14="http://schemas.microsoft.com/office/powerpoint/2010/main" val="2086889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Map-Reduce in Pig Latin</a:t>
            </a:r>
            <a:endParaRPr lang="en-US" dirty="0"/>
          </a:p>
        </p:txBody>
      </p:sp>
      <p:sp>
        <p:nvSpPr>
          <p:cNvPr id="3" name="Segnaposto contenuto 2"/>
          <p:cNvSpPr>
            <a:spLocks noGrp="1"/>
          </p:cNvSpPr>
          <p:nvPr>
            <p:ph idx="1"/>
          </p:nvPr>
        </p:nvSpPr>
        <p:spPr/>
        <p:txBody>
          <a:bodyPr>
            <a:normAutofit/>
          </a:bodyPr>
          <a:lstStyle/>
          <a:p>
            <a:r>
              <a:rPr lang="en-US" sz="2800" dirty="0" smtClean="0">
                <a:cs typeface="Courier New"/>
              </a:rPr>
              <a:t>Pig statements can be combined to generate Map-Reduce programs through the use of UDFs.</a:t>
            </a:r>
            <a:r>
              <a:rPr lang="en-US" sz="1800" dirty="0" smtClean="0">
                <a:latin typeface="Courier New"/>
                <a:cs typeface="Courier New"/>
              </a:rPr>
              <a:t/>
            </a:r>
            <a:br>
              <a:rPr lang="en-US" sz="1800" dirty="0" smtClean="0">
                <a:latin typeface="Courier New"/>
                <a:cs typeface="Courier New"/>
              </a:rPr>
            </a:br>
            <a:r>
              <a:rPr lang="en-US" sz="1800" dirty="0" smtClean="0">
                <a:latin typeface="Courier New"/>
                <a:cs typeface="Courier New"/>
              </a:rPr>
              <a:t/>
            </a:r>
            <a:br>
              <a:rPr lang="en-US" sz="1800" dirty="0" smtClean="0">
                <a:latin typeface="Courier New"/>
                <a:cs typeface="Courier New"/>
              </a:rPr>
            </a:br>
            <a:r>
              <a:rPr lang="en-US" sz="1800" dirty="0" err="1" smtClean="0">
                <a:latin typeface="Courier New"/>
                <a:cs typeface="Courier New"/>
              </a:rPr>
              <a:t>map_result</a:t>
            </a:r>
            <a:r>
              <a:rPr lang="en-US" sz="1800" dirty="0" smtClean="0">
                <a:latin typeface="Courier New"/>
                <a:cs typeface="Courier New"/>
              </a:rPr>
              <a:t> </a:t>
            </a:r>
            <a:r>
              <a:rPr lang="en-US" sz="1800" dirty="0">
                <a:latin typeface="Courier New"/>
                <a:cs typeface="Courier New"/>
              </a:rPr>
              <a:t>= </a:t>
            </a:r>
            <a:r>
              <a:rPr lang="en-US" sz="1800" b="1" dirty="0">
                <a:latin typeface="Courier New"/>
                <a:cs typeface="Courier New"/>
              </a:rPr>
              <a:t>FOREACH</a:t>
            </a:r>
            <a:r>
              <a:rPr lang="en-US" sz="1800" dirty="0">
                <a:latin typeface="Courier New"/>
                <a:cs typeface="Courier New"/>
              </a:rPr>
              <a:t> input </a:t>
            </a:r>
            <a:r>
              <a:rPr lang="en-US" sz="1800" b="1" dirty="0">
                <a:latin typeface="Courier New"/>
                <a:cs typeface="Courier New"/>
              </a:rPr>
              <a:t>GENERATE</a:t>
            </a:r>
            <a:r>
              <a:rPr lang="en-US" sz="1800" dirty="0">
                <a:latin typeface="Courier New"/>
                <a:cs typeface="Courier New"/>
              </a:rPr>
              <a:t> </a:t>
            </a:r>
            <a:r>
              <a:rPr lang="en-US" sz="1800" b="1" dirty="0">
                <a:latin typeface="Courier New"/>
                <a:cs typeface="Courier New"/>
              </a:rPr>
              <a:t>FLATTEN</a:t>
            </a:r>
            <a:r>
              <a:rPr lang="en-US" sz="1800" dirty="0">
                <a:latin typeface="Courier New"/>
                <a:cs typeface="Courier New"/>
              </a:rPr>
              <a:t>(map(*))</a:t>
            </a:r>
            <a:r>
              <a:rPr lang="en-US" sz="1800" dirty="0" smtClean="0">
                <a:latin typeface="Courier New"/>
                <a:cs typeface="Courier New"/>
              </a:rPr>
              <a:t>;</a:t>
            </a:r>
            <a:br>
              <a:rPr lang="en-US" sz="1800" dirty="0" smtClean="0">
                <a:latin typeface="Courier New"/>
                <a:cs typeface="Courier New"/>
              </a:rPr>
            </a:br>
            <a:r>
              <a:rPr lang="en-US" sz="1800" dirty="0" err="1" smtClean="0">
                <a:latin typeface="Courier New"/>
                <a:cs typeface="Courier New"/>
              </a:rPr>
              <a:t>key_groups</a:t>
            </a:r>
            <a:r>
              <a:rPr lang="en-US" sz="1800" dirty="0" smtClean="0">
                <a:latin typeface="Courier New"/>
                <a:cs typeface="Courier New"/>
              </a:rPr>
              <a:t> </a:t>
            </a:r>
            <a:r>
              <a:rPr lang="en-US" sz="1800" dirty="0">
                <a:latin typeface="Courier New"/>
                <a:cs typeface="Courier New"/>
              </a:rPr>
              <a:t>= </a:t>
            </a:r>
            <a:r>
              <a:rPr lang="en-US" sz="1800" b="1" dirty="0">
                <a:latin typeface="Courier New"/>
                <a:cs typeface="Courier New"/>
              </a:rPr>
              <a:t>GROUP</a:t>
            </a:r>
            <a:r>
              <a:rPr lang="en-US" sz="1800" dirty="0">
                <a:latin typeface="Courier New"/>
                <a:cs typeface="Courier New"/>
              </a:rPr>
              <a:t> </a:t>
            </a:r>
            <a:r>
              <a:rPr lang="en-US" sz="1800" dirty="0" err="1">
                <a:latin typeface="Courier New"/>
                <a:cs typeface="Courier New"/>
              </a:rPr>
              <a:t>map_result</a:t>
            </a:r>
            <a:r>
              <a:rPr lang="en-US" sz="1800" dirty="0">
                <a:latin typeface="Courier New"/>
                <a:cs typeface="Courier New"/>
              </a:rPr>
              <a:t> </a:t>
            </a:r>
            <a:r>
              <a:rPr lang="en-US" sz="1800" b="1" dirty="0">
                <a:latin typeface="Courier New"/>
                <a:cs typeface="Courier New"/>
              </a:rPr>
              <a:t>BY</a:t>
            </a:r>
            <a:r>
              <a:rPr lang="en-US" sz="1800" dirty="0">
                <a:latin typeface="Courier New"/>
                <a:cs typeface="Courier New"/>
              </a:rPr>
              <a:t> $0</a:t>
            </a:r>
            <a:r>
              <a:rPr lang="en-US" sz="1800" dirty="0" smtClean="0">
                <a:latin typeface="Courier New"/>
                <a:cs typeface="Courier New"/>
              </a:rPr>
              <a:t>;</a:t>
            </a:r>
            <a:br>
              <a:rPr lang="en-US" sz="1800" dirty="0" smtClean="0">
                <a:latin typeface="Courier New"/>
                <a:cs typeface="Courier New"/>
              </a:rPr>
            </a:br>
            <a:r>
              <a:rPr lang="en-US" sz="1800" dirty="0" smtClean="0">
                <a:latin typeface="Courier New"/>
                <a:cs typeface="Courier New"/>
              </a:rPr>
              <a:t>output </a:t>
            </a:r>
            <a:r>
              <a:rPr lang="en-US" sz="1800" dirty="0">
                <a:latin typeface="Courier New"/>
                <a:cs typeface="Courier New"/>
              </a:rPr>
              <a:t>= </a:t>
            </a:r>
            <a:r>
              <a:rPr lang="en-US" sz="1800" b="1" dirty="0">
                <a:latin typeface="Courier New"/>
                <a:cs typeface="Courier New"/>
              </a:rPr>
              <a:t>FOREACH</a:t>
            </a:r>
            <a:r>
              <a:rPr lang="en-US" sz="1800" dirty="0">
                <a:latin typeface="Courier New"/>
                <a:cs typeface="Courier New"/>
              </a:rPr>
              <a:t> </a:t>
            </a:r>
            <a:r>
              <a:rPr lang="en-US" sz="1800" dirty="0" err="1">
                <a:latin typeface="Courier New"/>
                <a:cs typeface="Courier New"/>
              </a:rPr>
              <a:t>key_groups</a:t>
            </a:r>
            <a:r>
              <a:rPr lang="en-US" sz="1800" dirty="0">
                <a:latin typeface="Courier New"/>
                <a:cs typeface="Courier New"/>
              </a:rPr>
              <a:t> </a:t>
            </a:r>
            <a:r>
              <a:rPr lang="en-US" sz="1800" b="1" dirty="0">
                <a:latin typeface="Courier New"/>
                <a:cs typeface="Courier New"/>
              </a:rPr>
              <a:t>GENERATE</a:t>
            </a:r>
            <a:r>
              <a:rPr lang="en-US" sz="1800" dirty="0">
                <a:latin typeface="Courier New"/>
                <a:cs typeface="Courier New"/>
              </a:rPr>
              <a:t> reduce(*); </a:t>
            </a:r>
          </a:p>
        </p:txBody>
      </p:sp>
      <p:sp>
        <p:nvSpPr>
          <p:cNvPr id="4" name="Rettangolo 3"/>
          <p:cNvSpPr/>
          <p:nvPr/>
        </p:nvSpPr>
        <p:spPr>
          <a:xfrm>
            <a:off x="6903282" y="2806936"/>
            <a:ext cx="488440" cy="26048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ttangolo 4"/>
          <p:cNvSpPr/>
          <p:nvPr/>
        </p:nvSpPr>
        <p:spPr>
          <a:xfrm>
            <a:off x="5960307" y="3368911"/>
            <a:ext cx="843718" cy="26048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8132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Compiling Pig on </a:t>
            </a:r>
            <a:r>
              <a:rPr lang="en-US" dirty="0" err="1" smtClean="0"/>
              <a:t>Hadoop</a:t>
            </a:r>
            <a:endParaRPr lang="en-US" dirty="0"/>
          </a:p>
        </p:txBody>
      </p:sp>
      <p:pic>
        <p:nvPicPr>
          <p:cNvPr id="4" name="Segnaposto contenuto 3"/>
          <p:cNvPicPr>
            <a:picLocks noGrp="1" noChangeAspect="1"/>
          </p:cNvPicPr>
          <p:nvPr>
            <p:ph idx="1"/>
          </p:nvPr>
        </p:nvPicPr>
        <p:blipFill>
          <a:blip r:embed="rId2"/>
          <a:srcRect t="-38090" b="-38090"/>
          <a:stretch>
            <a:fillRect/>
          </a:stretch>
        </p:blipFill>
        <p:spPr/>
      </p:pic>
    </p:spTree>
    <p:extLst>
      <p:ext uri="{BB962C8B-B14F-4D97-AF65-F5344CB8AC3E}">
        <p14:creationId xmlns:p14="http://schemas.microsoft.com/office/powerpoint/2010/main" val="1365902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PageRank on Pig</a:t>
            </a:r>
            <a:endParaRPr lang="en-US" dirty="0"/>
          </a:p>
        </p:txBody>
      </p:sp>
      <p:sp>
        <p:nvSpPr>
          <p:cNvPr id="3" name="Segnaposto contenuto 2"/>
          <p:cNvSpPr>
            <a:spLocks noGrp="1"/>
          </p:cNvSpPr>
          <p:nvPr>
            <p:ph idx="1"/>
          </p:nvPr>
        </p:nvSpPr>
        <p:spPr>
          <a:xfrm>
            <a:off x="457200" y="1600200"/>
            <a:ext cx="8686800" cy="4525963"/>
          </a:xfrm>
        </p:spPr>
        <p:txBody>
          <a:bodyPr>
            <a:noAutofit/>
          </a:bodyPr>
          <a:lstStyle/>
          <a:p>
            <a:r>
              <a:rPr lang="en-US" sz="2800" dirty="0" smtClean="0"/>
              <a:t>Input format:</a:t>
            </a:r>
            <a:r>
              <a:rPr lang="en-US" sz="1600" dirty="0" smtClean="0"/>
              <a:t/>
            </a:r>
            <a:br>
              <a:rPr lang="en-US" sz="1600" dirty="0" smtClean="0"/>
            </a:br>
            <a:r>
              <a:rPr lang="en-US" sz="1600" dirty="0" err="1">
                <a:latin typeface="Courier New"/>
                <a:cs typeface="Courier New"/>
              </a:rPr>
              <a:t>www.A.com</a:t>
            </a:r>
            <a:r>
              <a:rPr lang="en-US" sz="1600" dirty="0">
                <a:latin typeface="Courier New"/>
                <a:cs typeface="Courier New"/>
              </a:rPr>
              <a:t>	1	</a:t>
            </a:r>
            <a:r>
              <a:rPr lang="en-US" sz="1600" dirty="0" smtClean="0">
                <a:latin typeface="Courier New"/>
                <a:cs typeface="Courier New"/>
              </a:rPr>
              <a:t>{(</a:t>
            </a:r>
            <a:r>
              <a:rPr lang="en-US" sz="1600" dirty="0" err="1">
                <a:latin typeface="Courier New"/>
                <a:cs typeface="Courier New"/>
              </a:rPr>
              <a:t>www.B.com</a:t>
            </a:r>
            <a:r>
              <a:rPr lang="en-US" sz="1600" dirty="0">
                <a:latin typeface="Courier New"/>
                <a:cs typeface="Courier New"/>
              </a:rPr>
              <a:t>)</a:t>
            </a:r>
            <a:r>
              <a:rPr lang="en-US" sz="1600" dirty="0" smtClean="0">
                <a:latin typeface="Courier New"/>
                <a:cs typeface="Courier New"/>
              </a:rPr>
              <a:t>,(</a:t>
            </a:r>
            <a:r>
              <a:rPr lang="en-US" sz="1600" dirty="0" err="1">
                <a:latin typeface="Courier New"/>
                <a:cs typeface="Courier New"/>
              </a:rPr>
              <a:t>www.C.com</a:t>
            </a:r>
            <a:r>
              <a:rPr lang="en-US" sz="1600" dirty="0">
                <a:latin typeface="Courier New"/>
                <a:cs typeface="Courier New"/>
              </a:rPr>
              <a:t>)</a:t>
            </a:r>
            <a:r>
              <a:rPr lang="en-US" sz="1600" dirty="0" smtClean="0">
                <a:latin typeface="Courier New"/>
                <a:cs typeface="Courier New"/>
              </a:rPr>
              <a:t>,(</a:t>
            </a:r>
            <a:r>
              <a:rPr lang="en-US" sz="1600" dirty="0" err="1">
                <a:latin typeface="Courier New"/>
                <a:cs typeface="Courier New"/>
              </a:rPr>
              <a:t>www.D.com</a:t>
            </a:r>
            <a:r>
              <a:rPr lang="en-US" sz="1600" dirty="0">
                <a:latin typeface="Courier New"/>
                <a:cs typeface="Courier New"/>
              </a:rPr>
              <a:t>)</a:t>
            </a:r>
            <a:r>
              <a:rPr lang="en-US" sz="1600" dirty="0" smtClean="0">
                <a:latin typeface="Courier New"/>
                <a:cs typeface="Courier New"/>
              </a:rPr>
              <a:t>,(</a:t>
            </a:r>
            <a:r>
              <a:rPr lang="en-US" sz="1600" dirty="0" err="1">
                <a:latin typeface="Courier New"/>
                <a:cs typeface="Courier New"/>
              </a:rPr>
              <a:t>www.E.com</a:t>
            </a:r>
            <a:r>
              <a:rPr lang="en-US" sz="1600" dirty="0" smtClean="0">
                <a:latin typeface="Courier New"/>
                <a:cs typeface="Courier New"/>
              </a:rPr>
              <a:t>)}</a:t>
            </a:r>
            <a:br>
              <a:rPr lang="en-US" sz="1600" dirty="0" smtClean="0">
                <a:latin typeface="Courier New"/>
                <a:cs typeface="Courier New"/>
              </a:rPr>
            </a:br>
            <a:r>
              <a:rPr lang="en-US" sz="1600" dirty="0" err="1" smtClean="0">
                <a:latin typeface="Courier New"/>
                <a:cs typeface="Courier New"/>
              </a:rPr>
              <a:t>www.B.com</a:t>
            </a:r>
            <a:r>
              <a:rPr lang="en-US" sz="1600" dirty="0">
                <a:latin typeface="Courier New"/>
                <a:cs typeface="Courier New"/>
              </a:rPr>
              <a:t>	1	</a:t>
            </a:r>
            <a:r>
              <a:rPr lang="en-US" sz="1600" dirty="0" smtClean="0">
                <a:latin typeface="Courier New"/>
                <a:cs typeface="Courier New"/>
              </a:rPr>
              <a:t>{(</a:t>
            </a:r>
            <a:r>
              <a:rPr lang="en-US" sz="1600" dirty="0" err="1">
                <a:latin typeface="Courier New"/>
                <a:cs typeface="Courier New"/>
              </a:rPr>
              <a:t>www.D.com</a:t>
            </a:r>
            <a:r>
              <a:rPr lang="en-US" sz="1600" dirty="0">
                <a:latin typeface="Courier New"/>
                <a:cs typeface="Courier New"/>
              </a:rPr>
              <a:t>)</a:t>
            </a:r>
            <a:r>
              <a:rPr lang="en-US" sz="1600" dirty="0" smtClean="0">
                <a:latin typeface="Courier New"/>
                <a:cs typeface="Courier New"/>
              </a:rPr>
              <a:t>,(</a:t>
            </a:r>
            <a:r>
              <a:rPr lang="en-US" sz="1600" dirty="0" err="1">
                <a:latin typeface="Courier New"/>
                <a:cs typeface="Courier New"/>
              </a:rPr>
              <a:t>www.E.com</a:t>
            </a:r>
            <a:r>
              <a:rPr lang="en-US" sz="1600" dirty="0" smtClean="0">
                <a:latin typeface="Courier New"/>
                <a:cs typeface="Courier New"/>
              </a:rPr>
              <a:t>)}</a:t>
            </a:r>
            <a:br>
              <a:rPr lang="en-US" sz="1600" dirty="0" smtClean="0">
                <a:latin typeface="Courier New"/>
                <a:cs typeface="Courier New"/>
              </a:rPr>
            </a:br>
            <a:r>
              <a:rPr lang="pl-PL" sz="1600" dirty="0" err="1" smtClean="0">
                <a:latin typeface="Courier New"/>
                <a:cs typeface="Courier New"/>
              </a:rPr>
              <a:t>www.C.com</a:t>
            </a:r>
            <a:r>
              <a:rPr lang="pl-PL" sz="1600" dirty="0">
                <a:latin typeface="Courier New"/>
                <a:cs typeface="Courier New"/>
              </a:rPr>
              <a:t>	1	</a:t>
            </a:r>
            <a:r>
              <a:rPr lang="pl-PL" sz="1600" dirty="0" smtClean="0">
                <a:latin typeface="Courier New"/>
                <a:cs typeface="Courier New"/>
              </a:rPr>
              <a:t>{(</a:t>
            </a:r>
            <a:r>
              <a:rPr lang="pl-PL" sz="1600" dirty="0" err="1">
                <a:latin typeface="Courier New"/>
                <a:cs typeface="Courier New"/>
              </a:rPr>
              <a:t>www.D.com</a:t>
            </a:r>
            <a:r>
              <a:rPr lang="pl-PL" sz="1600" dirty="0" smtClean="0">
                <a:latin typeface="Courier New"/>
                <a:cs typeface="Courier New"/>
              </a:rPr>
              <a:t>)}</a:t>
            </a:r>
            <a:br>
              <a:rPr lang="pl-PL" sz="1600" dirty="0" smtClean="0">
                <a:latin typeface="Courier New"/>
                <a:cs typeface="Courier New"/>
              </a:rPr>
            </a:br>
            <a:r>
              <a:rPr lang="pl-PL" sz="1600" dirty="0" err="1" smtClean="0">
                <a:latin typeface="Courier New"/>
                <a:cs typeface="Courier New"/>
              </a:rPr>
              <a:t>www.D.com</a:t>
            </a:r>
            <a:r>
              <a:rPr lang="pl-PL" sz="1600" dirty="0" smtClean="0">
                <a:latin typeface="Courier New"/>
                <a:cs typeface="Courier New"/>
              </a:rPr>
              <a:t>	1	{(</a:t>
            </a:r>
            <a:r>
              <a:rPr lang="pl-PL" sz="1600" dirty="0" err="1" smtClean="0">
                <a:latin typeface="Courier New"/>
                <a:cs typeface="Courier New"/>
              </a:rPr>
              <a:t>www.B.com</a:t>
            </a:r>
            <a:r>
              <a:rPr lang="pl-PL" sz="1600" dirty="0" smtClean="0">
                <a:latin typeface="Courier New"/>
                <a:cs typeface="Courier New"/>
              </a:rPr>
              <a:t>)}</a:t>
            </a:r>
            <a:br>
              <a:rPr lang="pl-PL" sz="1600" dirty="0" smtClean="0">
                <a:latin typeface="Courier New"/>
                <a:cs typeface="Courier New"/>
              </a:rPr>
            </a:br>
            <a:r>
              <a:rPr lang="pl-PL" sz="1600" dirty="0" err="1" smtClean="0">
                <a:latin typeface="Courier New"/>
                <a:cs typeface="Courier New"/>
              </a:rPr>
              <a:t>www.E.com</a:t>
            </a:r>
            <a:r>
              <a:rPr lang="pl-PL" sz="1600" dirty="0">
                <a:latin typeface="Courier New"/>
                <a:cs typeface="Courier New"/>
              </a:rPr>
              <a:t>	1	</a:t>
            </a:r>
            <a:r>
              <a:rPr lang="pl-PL" sz="1600" dirty="0" smtClean="0">
                <a:latin typeface="Courier New"/>
                <a:cs typeface="Courier New"/>
              </a:rPr>
              <a:t>{(</a:t>
            </a:r>
            <a:r>
              <a:rPr lang="pl-PL" sz="1600" dirty="0" err="1">
                <a:latin typeface="Courier New"/>
                <a:cs typeface="Courier New"/>
              </a:rPr>
              <a:t>www.A.com</a:t>
            </a:r>
            <a:r>
              <a:rPr lang="pl-PL" sz="1600" dirty="0" smtClean="0">
                <a:latin typeface="Courier New"/>
                <a:cs typeface="Courier New"/>
              </a:rPr>
              <a:t>)}</a:t>
            </a:r>
            <a:br>
              <a:rPr lang="pl-PL" sz="1600" dirty="0" smtClean="0">
                <a:latin typeface="Courier New"/>
                <a:cs typeface="Courier New"/>
              </a:rPr>
            </a:br>
            <a:r>
              <a:rPr lang="pl-PL" sz="1600" dirty="0" err="1" smtClean="0">
                <a:latin typeface="Courier New"/>
                <a:cs typeface="Courier New"/>
              </a:rPr>
              <a:t>www.F.com</a:t>
            </a:r>
            <a:r>
              <a:rPr lang="pl-PL" sz="1600" dirty="0">
                <a:latin typeface="Courier New"/>
                <a:cs typeface="Courier New"/>
              </a:rPr>
              <a:t>	1	</a:t>
            </a:r>
            <a:r>
              <a:rPr lang="pl-PL" sz="1600" dirty="0" smtClean="0">
                <a:latin typeface="Courier New"/>
                <a:cs typeface="Courier New"/>
              </a:rPr>
              <a:t>{(</a:t>
            </a:r>
            <a:r>
              <a:rPr lang="pl-PL" sz="1600" dirty="0">
                <a:latin typeface="Courier New"/>
                <a:cs typeface="Courier New"/>
              </a:rPr>
              <a:t>www.B.com)</a:t>
            </a:r>
            <a:r>
              <a:rPr lang="pl-PL" sz="1600" dirty="0" smtClean="0">
                <a:latin typeface="Courier New"/>
                <a:cs typeface="Courier New"/>
              </a:rPr>
              <a:t>,(</a:t>
            </a:r>
            <a:r>
              <a:rPr lang="pl-PL" sz="1600" dirty="0">
                <a:latin typeface="Courier New"/>
                <a:cs typeface="Courier New"/>
              </a:rPr>
              <a:t>www.C.com</a:t>
            </a:r>
            <a:r>
              <a:rPr lang="pl-PL" sz="1600" dirty="0" smtClean="0">
                <a:latin typeface="Courier New"/>
                <a:cs typeface="Courier New"/>
              </a:rPr>
              <a:t>)}</a:t>
            </a:r>
          </a:p>
          <a:p>
            <a:r>
              <a:rPr lang="en-US" sz="2800" dirty="0" smtClean="0">
                <a:solidFill>
                  <a:prstClr val="black"/>
                </a:solidFill>
              </a:rPr>
              <a:t>We use python scripts with Pig embedded. Useful for implementing iterative Pig scripts.</a:t>
            </a:r>
            <a:endParaRPr lang="pl-PL" sz="1600" dirty="0" smtClean="0">
              <a:latin typeface="Courier New"/>
              <a:cs typeface="Courier New"/>
            </a:endParaRPr>
          </a:p>
        </p:txBody>
      </p:sp>
    </p:spTree>
    <p:extLst>
      <p:ext uri="{BB962C8B-B14F-4D97-AF65-F5344CB8AC3E}">
        <p14:creationId xmlns:p14="http://schemas.microsoft.com/office/powerpoint/2010/main" val="37856180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PageRank.py</a:t>
            </a:r>
            <a:endParaRPr lang="en-US" dirty="0"/>
          </a:p>
        </p:txBody>
      </p:sp>
      <p:pic>
        <p:nvPicPr>
          <p:cNvPr id="4" name="Segnaposto contenuto 3"/>
          <p:cNvPicPr>
            <a:picLocks noGrp="1" noChangeAspect="1"/>
          </p:cNvPicPr>
          <p:nvPr>
            <p:ph idx="1"/>
          </p:nvPr>
        </p:nvPicPr>
        <p:blipFill>
          <a:blip r:embed="rId2"/>
          <a:srcRect l="-40915" r="-40915"/>
          <a:stretch>
            <a:fillRect/>
          </a:stretch>
        </p:blipFill>
        <p:spPr>
          <a:xfrm>
            <a:off x="-472067" y="1269850"/>
            <a:ext cx="10131382" cy="5571870"/>
          </a:xfrm>
        </p:spPr>
      </p:pic>
    </p:spTree>
    <p:extLst>
      <p:ext uri="{BB962C8B-B14F-4D97-AF65-F5344CB8AC3E}">
        <p14:creationId xmlns:p14="http://schemas.microsoft.com/office/powerpoint/2010/main" val="33220517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PageRank.py</a:t>
            </a:r>
            <a:endParaRPr lang="en-US" dirty="0"/>
          </a:p>
        </p:txBody>
      </p:sp>
      <p:pic>
        <p:nvPicPr>
          <p:cNvPr id="6" name="Segnaposto contenuto 5"/>
          <p:cNvPicPr>
            <a:picLocks noGrp="1" noChangeAspect="1"/>
          </p:cNvPicPr>
          <p:nvPr>
            <p:ph idx="1"/>
          </p:nvPr>
        </p:nvPicPr>
        <p:blipFill>
          <a:blip r:embed="rId2"/>
          <a:srcRect t="-11391" b="-11391"/>
          <a:stretch>
            <a:fillRect/>
          </a:stretch>
        </p:blipFill>
        <p:spPr>
          <a:prstGeom prst="rect">
            <a:avLst/>
          </a:prstGeom>
        </p:spPr>
      </p:pic>
    </p:spTree>
    <p:extLst>
      <p:ext uri="{BB962C8B-B14F-4D97-AF65-F5344CB8AC3E}">
        <p14:creationId xmlns:p14="http://schemas.microsoft.com/office/powerpoint/2010/main" val="1131311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Map</a:t>
            </a:r>
            <a:r>
              <a:rPr lang="it-IT" dirty="0" smtClean="0"/>
              <a:t>-Reduce </a:t>
            </a:r>
            <a:r>
              <a:rPr lang="it-IT" dirty="0" err="1" smtClean="0"/>
              <a:t>Limitations</a:t>
            </a:r>
            <a:endParaRPr lang="it-IT" dirty="0"/>
          </a:p>
        </p:txBody>
      </p:sp>
      <p:sp>
        <p:nvSpPr>
          <p:cNvPr id="3" name="Segnaposto contenuto 2"/>
          <p:cNvSpPr>
            <a:spLocks noGrp="1"/>
          </p:cNvSpPr>
          <p:nvPr>
            <p:ph idx="1"/>
          </p:nvPr>
        </p:nvSpPr>
        <p:spPr/>
        <p:txBody>
          <a:bodyPr>
            <a:normAutofit fontScale="70000" lnSpcReduction="20000"/>
          </a:bodyPr>
          <a:lstStyle/>
          <a:p>
            <a:r>
              <a:rPr lang="it-IT" dirty="0" err="1" smtClean="0"/>
              <a:t>One</a:t>
            </a:r>
            <a:r>
              <a:rPr lang="it-IT" dirty="0" smtClean="0"/>
              <a:t>-input, </a:t>
            </a:r>
            <a:r>
              <a:rPr lang="it-IT" dirty="0" err="1" smtClean="0"/>
              <a:t>Two</a:t>
            </a:r>
            <a:r>
              <a:rPr lang="it-IT" dirty="0" smtClean="0"/>
              <a:t>-stage </a:t>
            </a:r>
            <a:r>
              <a:rPr lang="it-IT" dirty="0" err="1" smtClean="0"/>
              <a:t>dataflow</a:t>
            </a:r>
            <a:endParaRPr lang="it-IT" dirty="0" smtClean="0"/>
          </a:p>
          <a:p>
            <a:pPr lvl="1"/>
            <a:r>
              <a:rPr lang="it-IT" dirty="0" err="1" smtClean="0"/>
              <a:t>That’s</a:t>
            </a:r>
            <a:r>
              <a:rPr lang="it-IT" dirty="0" smtClean="0"/>
              <a:t> </a:t>
            </a:r>
            <a:r>
              <a:rPr lang="it-IT" dirty="0" err="1" smtClean="0"/>
              <a:t>it</a:t>
            </a:r>
            <a:r>
              <a:rPr lang="it-IT" dirty="0" smtClean="0"/>
              <a:t>!!!</a:t>
            </a:r>
          </a:p>
          <a:p>
            <a:r>
              <a:rPr lang="it-IT" dirty="0" err="1" smtClean="0"/>
              <a:t>Other</a:t>
            </a:r>
            <a:r>
              <a:rPr lang="it-IT" dirty="0" smtClean="0"/>
              <a:t> </a:t>
            </a:r>
            <a:r>
              <a:rPr lang="it-IT" dirty="0" err="1" smtClean="0"/>
              <a:t>flows</a:t>
            </a:r>
            <a:r>
              <a:rPr lang="it-IT" dirty="0" smtClean="0"/>
              <a:t> </a:t>
            </a:r>
            <a:r>
              <a:rPr lang="it-IT" dirty="0" err="1" smtClean="0"/>
              <a:t>constantly</a:t>
            </a:r>
            <a:r>
              <a:rPr lang="it-IT" dirty="0" smtClean="0"/>
              <a:t> </a:t>
            </a:r>
            <a:r>
              <a:rPr lang="it-IT" dirty="0" err="1" smtClean="0"/>
              <a:t>hacked</a:t>
            </a:r>
            <a:r>
              <a:rPr lang="it-IT" dirty="0" smtClean="0"/>
              <a:t> in</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smtClean="0"/>
          </a:p>
          <a:p>
            <a:r>
              <a:rPr lang="it-IT" dirty="0" err="1" smtClean="0"/>
              <a:t>Need</a:t>
            </a:r>
            <a:r>
              <a:rPr lang="it-IT" dirty="0" smtClean="0"/>
              <a:t> to </a:t>
            </a:r>
            <a:r>
              <a:rPr lang="it-IT" dirty="0" err="1" smtClean="0"/>
              <a:t>program</a:t>
            </a:r>
            <a:r>
              <a:rPr lang="it-IT" dirty="0" smtClean="0"/>
              <a:t> over and over (or to </a:t>
            </a:r>
            <a:r>
              <a:rPr lang="it-IT" dirty="0" err="1" smtClean="0"/>
              <a:t>build</a:t>
            </a:r>
            <a:r>
              <a:rPr lang="it-IT" dirty="0" smtClean="0"/>
              <a:t> </a:t>
            </a:r>
            <a:r>
              <a:rPr lang="it-IT" dirty="0" err="1" smtClean="0"/>
              <a:t>library</a:t>
            </a:r>
            <a:r>
              <a:rPr lang="it-IT" dirty="0" smtClean="0"/>
              <a:t> </a:t>
            </a:r>
            <a:r>
              <a:rPr lang="it-IT" dirty="0" err="1" smtClean="0"/>
              <a:t>functions</a:t>
            </a:r>
            <a:r>
              <a:rPr lang="it-IT" dirty="0" smtClean="0"/>
              <a:t>):</a:t>
            </a:r>
          </a:p>
          <a:p>
            <a:pPr lvl="1"/>
            <a:r>
              <a:rPr lang="it-IT" dirty="0" err="1" smtClean="0"/>
              <a:t>Projections</a:t>
            </a:r>
            <a:endParaRPr lang="it-IT" dirty="0" smtClean="0"/>
          </a:p>
          <a:p>
            <a:pPr lvl="1"/>
            <a:r>
              <a:rPr lang="it-IT" dirty="0" err="1" smtClean="0"/>
              <a:t>Filtering</a:t>
            </a:r>
            <a:endParaRPr lang="it-IT" dirty="0" smtClean="0"/>
          </a:p>
          <a:p>
            <a:pPr lvl="1"/>
            <a:r>
              <a:rPr lang="it-IT" dirty="0" smtClean="0"/>
              <a:t>A</a:t>
            </a:r>
            <a:r>
              <a:rPr lang="en-US" dirty="0" err="1" smtClean="0"/>
              <a:t>ggregates</a:t>
            </a:r>
            <a:endParaRPr lang="en-US" dirty="0"/>
          </a:p>
          <a:p>
            <a:pPr lvl="1"/>
            <a:r>
              <a:rPr lang="en-US" dirty="0" smtClean="0"/>
              <a:t>Order By</a:t>
            </a:r>
          </a:p>
          <a:p>
            <a:pPr lvl="1"/>
            <a:r>
              <a:rPr lang="en-US" dirty="0"/>
              <a:t>D</a:t>
            </a:r>
            <a:r>
              <a:rPr lang="en-US" dirty="0" smtClean="0"/>
              <a:t>istinct</a:t>
            </a:r>
            <a:endParaRPr lang="it-IT" dirty="0" smtClean="0"/>
          </a:p>
        </p:txBody>
      </p:sp>
      <p:cxnSp>
        <p:nvCxnSpPr>
          <p:cNvPr id="4" name="Straight Arrow Connector 15"/>
          <p:cNvCxnSpPr>
            <a:endCxn id="5" idx="3"/>
          </p:cNvCxnSpPr>
          <p:nvPr/>
        </p:nvCxnSpPr>
        <p:spPr>
          <a:xfrm flipV="1">
            <a:off x="475213" y="3509995"/>
            <a:ext cx="512762" cy="403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Oval 17"/>
          <p:cNvSpPr/>
          <p:nvPr/>
        </p:nvSpPr>
        <p:spPr>
          <a:xfrm>
            <a:off x="876850" y="2922620"/>
            <a:ext cx="762000" cy="687388"/>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it-IT">
              <a:solidFill>
                <a:srgbClr val="FFFFFF"/>
              </a:solidFill>
              <a:latin typeface="Calibri" charset="0"/>
              <a:ea typeface="ＭＳ Ｐゴシック" charset="0"/>
              <a:cs typeface="ＭＳ Ｐゴシック" charset="0"/>
            </a:endParaRPr>
          </a:p>
        </p:txBody>
      </p:sp>
      <p:grpSp>
        <p:nvGrpSpPr>
          <p:cNvPr id="6" name="Group 25"/>
          <p:cNvGrpSpPr>
            <a:grpSpLocks/>
          </p:cNvGrpSpPr>
          <p:nvPr/>
        </p:nvGrpSpPr>
        <p:grpSpPr bwMode="auto">
          <a:xfrm>
            <a:off x="1084813" y="3075020"/>
            <a:ext cx="381000" cy="373063"/>
            <a:chOff x="3733800" y="3204075"/>
            <a:chExt cx="372758" cy="379560"/>
          </a:xfrm>
          <a:solidFill>
            <a:srgbClr val="BFBFBF"/>
          </a:solidFill>
        </p:grpSpPr>
        <p:cxnSp>
          <p:nvCxnSpPr>
            <p:cNvPr id="7" name="Straight Connector 19"/>
            <p:cNvCxnSpPr/>
            <p:nvPr/>
          </p:nvCxnSpPr>
          <p:spPr>
            <a:xfrm rot="5400000">
              <a:off x="3544796" y="3393079"/>
              <a:ext cx="379560" cy="155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20"/>
            <p:cNvCxnSpPr/>
            <p:nvPr/>
          </p:nvCxnSpPr>
          <p:spPr>
            <a:xfrm rot="5400000">
              <a:off x="3914448" y="3393079"/>
              <a:ext cx="379560" cy="155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21"/>
            <p:cNvCxnSpPr/>
            <p:nvPr/>
          </p:nvCxnSpPr>
          <p:spPr>
            <a:xfrm rot="5400000">
              <a:off x="3731175" y="3208252"/>
              <a:ext cx="379560" cy="371205"/>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23"/>
            <p:cNvCxnSpPr/>
            <p:nvPr/>
          </p:nvCxnSpPr>
          <p:spPr>
            <a:xfrm rot="16200000" flipH="1">
              <a:off x="3729654" y="3208221"/>
              <a:ext cx="377944" cy="36965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cxnSp>
        <p:nvCxnSpPr>
          <p:cNvPr id="11" name="Straight Arrow Connector 26"/>
          <p:cNvCxnSpPr>
            <a:endCxn id="5" idx="1"/>
          </p:cNvCxnSpPr>
          <p:nvPr/>
        </p:nvCxnSpPr>
        <p:spPr>
          <a:xfrm>
            <a:off x="475213" y="2694020"/>
            <a:ext cx="512762" cy="328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33"/>
          <p:cNvSpPr txBox="1">
            <a:spLocks noChangeArrowheads="1"/>
          </p:cNvSpPr>
          <p:nvPr/>
        </p:nvSpPr>
        <p:spPr bwMode="auto">
          <a:xfrm>
            <a:off x="330750" y="3715835"/>
            <a:ext cx="1912938" cy="369332"/>
          </a:xfrm>
          <a:prstGeom prst="rect">
            <a:avLst/>
          </a:prstGeom>
          <a:solidFill>
            <a:srgbClr val="BFBFBF"/>
          </a:solid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dirty="0"/>
              <a:t>Join, Union</a:t>
            </a:r>
          </a:p>
        </p:txBody>
      </p:sp>
      <p:cxnSp>
        <p:nvCxnSpPr>
          <p:cNvPr id="13" name="Straight Arrow Connector 36"/>
          <p:cNvCxnSpPr/>
          <p:nvPr/>
        </p:nvCxnSpPr>
        <p:spPr>
          <a:xfrm>
            <a:off x="2388150" y="3225833"/>
            <a:ext cx="5143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38"/>
          <p:cNvSpPr/>
          <p:nvPr/>
        </p:nvSpPr>
        <p:spPr>
          <a:xfrm>
            <a:off x="2902500" y="2882933"/>
            <a:ext cx="762000" cy="687387"/>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it-IT">
              <a:solidFill>
                <a:srgbClr val="FFFFFF"/>
              </a:solidFill>
              <a:latin typeface="Calibri" charset="0"/>
              <a:ea typeface="ＭＳ Ｐゴシック" charset="0"/>
              <a:cs typeface="ＭＳ Ｐゴシック" charset="0"/>
            </a:endParaRPr>
          </a:p>
        </p:txBody>
      </p:sp>
      <p:cxnSp>
        <p:nvCxnSpPr>
          <p:cNvPr id="15" name="Straight Arrow Connector 39"/>
          <p:cNvCxnSpPr>
            <a:stCxn id="14" idx="7"/>
          </p:cNvCxnSpPr>
          <p:nvPr/>
        </p:nvCxnSpPr>
        <p:spPr>
          <a:xfrm rot="5400000" flipH="1" flipV="1">
            <a:off x="3701806" y="2696402"/>
            <a:ext cx="136525" cy="436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43"/>
          <p:cNvCxnSpPr>
            <a:stCxn id="14" idx="5"/>
          </p:cNvCxnSpPr>
          <p:nvPr/>
        </p:nvCxnSpPr>
        <p:spPr>
          <a:xfrm rot="16200000" flipH="1">
            <a:off x="3666881" y="3355215"/>
            <a:ext cx="206375" cy="436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46"/>
          <p:cNvSpPr txBox="1">
            <a:spLocks noChangeArrowheads="1"/>
          </p:cNvSpPr>
          <p:nvPr/>
        </p:nvSpPr>
        <p:spPr bwMode="auto">
          <a:xfrm>
            <a:off x="3066032" y="3722185"/>
            <a:ext cx="595273" cy="369332"/>
          </a:xfrm>
          <a:prstGeom prst="rect">
            <a:avLst/>
          </a:prstGeom>
          <a:solidFill>
            <a:srgbClr val="BFBFBF"/>
          </a:solidFill>
          <a:ln>
            <a:noFill/>
          </a:ln>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a:t>Split</a:t>
            </a:r>
          </a:p>
        </p:txBody>
      </p:sp>
      <p:cxnSp>
        <p:nvCxnSpPr>
          <p:cNvPr id="18" name="Straight Arrow Connector 54"/>
          <p:cNvCxnSpPr/>
          <p:nvPr/>
        </p:nvCxnSpPr>
        <p:spPr>
          <a:xfrm flipV="1">
            <a:off x="4521750" y="3186145"/>
            <a:ext cx="5207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55"/>
          <p:cNvCxnSpPr/>
          <p:nvPr/>
        </p:nvCxnSpPr>
        <p:spPr>
          <a:xfrm flipV="1">
            <a:off x="5804450" y="3190908"/>
            <a:ext cx="241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Oval 57"/>
          <p:cNvSpPr/>
          <p:nvPr/>
        </p:nvSpPr>
        <p:spPr>
          <a:xfrm>
            <a:off x="5042450" y="2844833"/>
            <a:ext cx="762000" cy="687387"/>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3200">
                <a:solidFill>
                  <a:srgbClr val="FFFFFF"/>
                </a:solidFill>
                <a:latin typeface="Calibri" charset="0"/>
                <a:ea typeface="ＭＳ Ｐゴシック" charset="0"/>
                <a:cs typeface="ＭＳ Ｐゴシック" charset="0"/>
              </a:rPr>
              <a:t>M</a:t>
            </a:r>
          </a:p>
        </p:txBody>
      </p:sp>
      <p:sp>
        <p:nvSpPr>
          <p:cNvPr id="21" name="Oval 58"/>
          <p:cNvSpPr/>
          <p:nvPr/>
        </p:nvSpPr>
        <p:spPr>
          <a:xfrm>
            <a:off x="6045750" y="2844833"/>
            <a:ext cx="762000" cy="687387"/>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3200">
                <a:solidFill>
                  <a:srgbClr val="FFFFFF"/>
                </a:solidFill>
                <a:latin typeface="Calibri" charset="0"/>
                <a:ea typeface="ＭＳ Ｐゴシック" charset="0"/>
                <a:cs typeface="ＭＳ Ｐゴシック" charset="0"/>
              </a:rPr>
              <a:t>M</a:t>
            </a:r>
          </a:p>
        </p:txBody>
      </p:sp>
      <p:cxnSp>
        <p:nvCxnSpPr>
          <p:cNvPr id="22" name="Straight Arrow Connector 60"/>
          <p:cNvCxnSpPr/>
          <p:nvPr/>
        </p:nvCxnSpPr>
        <p:spPr>
          <a:xfrm flipV="1">
            <a:off x="6807750" y="3192495"/>
            <a:ext cx="241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61"/>
          <p:cNvSpPr/>
          <p:nvPr/>
        </p:nvSpPr>
        <p:spPr>
          <a:xfrm>
            <a:off x="7049050" y="2846420"/>
            <a:ext cx="762000" cy="687388"/>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3200">
                <a:solidFill>
                  <a:srgbClr val="FFFFFF"/>
                </a:solidFill>
                <a:latin typeface="Calibri" charset="0"/>
                <a:ea typeface="ＭＳ Ｐゴシック" charset="0"/>
                <a:cs typeface="ＭＳ Ｐゴシック" charset="0"/>
              </a:rPr>
              <a:t>R</a:t>
            </a:r>
          </a:p>
        </p:txBody>
      </p:sp>
      <p:cxnSp>
        <p:nvCxnSpPr>
          <p:cNvPr id="24" name="Straight Arrow Connector 62"/>
          <p:cNvCxnSpPr/>
          <p:nvPr/>
        </p:nvCxnSpPr>
        <p:spPr>
          <a:xfrm flipV="1">
            <a:off x="7811050" y="3168683"/>
            <a:ext cx="2397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Oval 63"/>
          <p:cNvSpPr/>
          <p:nvPr/>
        </p:nvSpPr>
        <p:spPr>
          <a:xfrm>
            <a:off x="8050763" y="2822608"/>
            <a:ext cx="762000" cy="687387"/>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3200">
                <a:solidFill>
                  <a:srgbClr val="FFFFFF"/>
                </a:solidFill>
                <a:latin typeface="Calibri" charset="0"/>
                <a:ea typeface="ＭＳ Ｐゴシック" charset="0"/>
                <a:cs typeface="ＭＳ Ｐゴシック" charset="0"/>
              </a:rPr>
              <a:t>M</a:t>
            </a:r>
          </a:p>
        </p:txBody>
      </p:sp>
      <p:sp>
        <p:nvSpPr>
          <p:cNvPr id="26" name="TextBox 64"/>
          <p:cNvSpPr txBox="1">
            <a:spLocks noChangeArrowheads="1"/>
          </p:cNvSpPr>
          <p:nvPr/>
        </p:nvSpPr>
        <p:spPr bwMode="auto">
          <a:xfrm>
            <a:off x="6712074" y="3715835"/>
            <a:ext cx="804126" cy="369332"/>
          </a:xfrm>
          <a:prstGeom prst="rect">
            <a:avLst/>
          </a:prstGeom>
          <a:solidFill>
            <a:srgbClr val="BFBFBF"/>
          </a:solidFill>
          <a:ln>
            <a:noFill/>
          </a:ln>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a:t>Chains</a:t>
            </a:r>
          </a:p>
        </p:txBody>
      </p:sp>
    </p:spTree>
    <p:extLst>
      <p:ext uri="{BB962C8B-B14F-4D97-AF65-F5344CB8AC3E}">
        <p14:creationId xmlns:p14="http://schemas.microsoft.com/office/powerpoint/2010/main" val="5248301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LinkedIn’s </a:t>
            </a:r>
            <a:r>
              <a:rPr lang="en-US" dirty="0" err="1" smtClean="0"/>
              <a:t>DataFu</a:t>
            </a:r>
            <a:endParaRPr lang="en-US" dirty="0"/>
          </a:p>
        </p:txBody>
      </p:sp>
      <p:sp>
        <p:nvSpPr>
          <p:cNvPr id="3" name="Segnaposto contenuto 2"/>
          <p:cNvSpPr>
            <a:spLocks noGrp="1"/>
          </p:cNvSpPr>
          <p:nvPr>
            <p:ph idx="1"/>
          </p:nvPr>
        </p:nvSpPr>
        <p:spPr>
          <a:xfrm>
            <a:off x="457200" y="1600200"/>
            <a:ext cx="8229600" cy="5025808"/>
          </a:xfrm>
        </p:spPr>
        <p:txBody>
          <a:bodyPr>
            <a:normAutofit fontScale="77500" lnSpcReduction="20000"/>
          </a:bodyPr>
          <a:lstStyle/>
          <a:p>
            <a:pPr marL="0" indent="0">
              <a:buNone/>
            </a:pPr>
            <a:r>
              <a:rPr lang="en-US" dirty="0" err="1"/>
              <a:t>DataFu</a:t>
            </a:r>
            <a:r>
              <a:rPr lang="en-US" dirty="0"/>
              <a:t> is a collection of user-defined functions for working with large-scale data in </a:t>
            </a:r>
            <a:r>
              <a:rPr lang="en-US" dirty="0" err="1"/>
              <a:t>Hadoop</a:t>
            </a:r>
            <a:r>
              <a:rPr lang="en-US" dirty="0"/>
              <a:t> and Pig. This library was born out of the need for a stable, well-tested library of UDFs for data mining and statistics. It is used at LinkedIn in many of our off-line workflows for data derived products like "People You May Know" and "Skills &amp; Endorsements". It contains functions </a:t>
            </a:r>
            <a:r>
              <a:rPr lang="en-US" dirty="0" smtClean="0"/>
              <a:t>for:</a:t>
            </a:r>
          </a:p>
          <a:p>
            <a:pPr lvl="1"/>
            <a:r>
              <a:rPr lang="en-US" dirty="0" smtClean="0"/>
              <a:t>PageRank</a:t>
            </a:r>
            <a:endParaRPr lang="en-US" dirty="0"/>
          </a:p>
          <a:p>
            <a:pPr lvl="1"/>
            <a:r>
              <a:rPr lang="en-US" dirty="0" err="1" smtClean="0"/>
              <a:t>Quantiles</a:t>
            </a:r>
            <a:r>
              <a:rPr lang="en-US" dirty="0" smtClean="0"/>
              <a:t> </a:t>
            </a:r>
            <a:r>
              <a:rPr lang="en-US" dirty="0"/>
              <a:t>(median), variance, </a:t>
            </a:r>
            <a:r>
              <a:rPr lang="en-US" dirty="0" smtClean="0"/>
              <a:t>etc.</a:t>
            </a:r>
          </a:p>
          <a:p>
            <a:pPr lvl="1"/>
            <a:r>
              <a:rPr lang="en-US" dirty="0" err="1" smtClean="0"/>
              <a:t>Sessionization</a:t>
            </a:r>
            <a:endParaRPr lang="en-US" dirty="0"/>
          </a:p>
          <a:p>
            <a:pPr lvl="1"/>
            <a:r>
              <a:rPr lang="en-US" dirty="0" smtClean="0"/>
              <a:t>Convenience </a:t>
            </a:r>
            <a:r>
              <a:rPr lang="en-US" dirty="0"/>
              <a:t>bag functions (e.g., set operations, enumerating bags, </a:t>
            </a:r>
            <a:r>
              <a:rPr lang="en-US" dirty="0" err="1"/>
              <a:t>etc</a:t>
            </a:r>
            <a:r>
              <a:rPr lang="en-US" dirty="0" smtClean="0"/>
              <a:t>)</a:t>
            </a:r>
          </a:p>
          <a:p>
            <a:pPr lvl="1"/>
            <a:r>
              <a:rPr lang="en-US" dirty="0" smtClean="0"/>
              <a:t>Convenience </a:t>
            </a:r>
            <a:r>
              <a:rPr lang="en-US" dirty="0"/>
              <a:t>utility functions (e.g., assertions, easier writing of </a:t>
            </a:r>
            <a:r>
              <a:rPr lang="en-US" dirty="0" err="1"/>
              <a:t>EvalFuncs</a:t>
            </a:r>
            <a:r>
              <a:rPr lang="en-US" dirty="0" smtClean="0"/>
              <a:t>)</a:t>
            </a:r>
          </a:p>
          <a:p>
            <a:r>
              <a:rPr lang="en-US" dirty="0"/>
              <a:t>https://</a:t>
            </a:r>
            <a:r>
              <a:rPr lang="en-US" dirty="0" err="1"/>
              <a:t>github.com</a:t>
            </a:r>
            <a:r>
              <a:rPr lang="en-US" dirty="0"/>
              <a:t>/</a:t>
            </a:r>
            <a:r>
              <a:rPr lang="en-US" dirty="0" err="1"/>
              <a:t>linkedin</a:t>
            </a:r>
            <a:r>
              <a:rPr lang="en-US" dirty="0"/>
              <a:t>/</a:t>
            </a:r>
            <a:r>
              <a:rPr lang="en-US" dirty="0" err="1"/>
              <a:t>datafu</a:t>
            </a:r>
            <a:endParaRPr lang="en-US" dirty="0"/>
          </a:p>
        </p:txBody>
      </p:sp>
    </p:spTree>
    <p:extLst>
      <p:ext uri="{BB962C8B-B14F-4D97-AF65-F5344CB8AC3E}">
        <p14:creationId xmlns:p14="http://schemas.microsoft.com/office/powerpoint/2010/main" val="22153637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PageRank in </a:t>
            </a:r>
            <a:r>
              <a:rPr lang="en-US" dirty="0" err="1" smtClean="0"/>
              <a:t>DataFu</a:t>
            </a:r>
            <a:endParaRPr lang="en-US" dirty="0"/>
          </a:p>
        </p:txBody>
      </p:sp>
      <p:pic>
        <p:nvPicPr>
          <p:cNvPr id="4" name="Segnaposto contenuto 3"/>
          <p:cNvPicPr>
            <a:picLocks noGrp="1" noChangeAspect="1"/>
          </p:cNvPicPr>
          <p:nvPr>
            <p:ph idx="1"/>
          </p:nvPr>
        </p:nvPicPr>
        <p:blipFill>
          <a:blip r:embed="rId2"/>
          <a:srcRect t="-12554" b="-12554"/>
          <a:stretch>
            <a:fillRect/>
          </a:stretch>
        </p:blipFill>
        <p:spPr>
          <a:xfrm>
            <a:off x="0" y="1291908"/>
            <a:ext cx="9144000" cy="5028848"/>
          </a:xfrm>
        </p:spPr>
      </p:pic>
    </p:spTree>
    <p:extLst>
      <p:ext uri="{BB962C8B-B14F-4D97-AF65-F5344CB8AC3E}">
        <p14:creationId xmlns:p14="http://schemas.microsoft.com/office/powerpoint/2010/main" val="30117404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Is Map-Reduce Enough?</a:t>
            </a:r>
            <a:endParaRPr lang="en-US" dirty="0"/>
          </a:p>
        </p:txBody>
      </p:sp>
      <p:sp>
        <p:nvSpPr>
          <p:cNvPr id="3" name="Segnaposto contenuto 2"/>
          <p:cNvSpPr>
            <a:spLocks noGrp="1"/>
          </p:cNvSpPr>
          <p:nvPr>
            <p:ph idx="1"/>
          </p:nvPr>
        </p:nvSpPr>
        <p:spPr/>
        <p:txBody>
          <a:bodyPr/>
          <a:lstStyle/>
          <a:p>
            <a:r>
              <a:rPr lang="en-US" dirty="0" smtClean="0"/>
              <a:t>Map-Reduce is a functional-like easy-to-understand paradigm.</a:t>
            </a:r>
          </a:p>
          <a:p>
            <a:r>
              <a:rPr lang="en-US" dirty="0" smtClean="0"/>
              <a:t>Complex programs are not easily portable in Map-Reduce.</a:t>
            </a:r>
          </a:p>
          <a:p>
            <a:r>
              <a:rPr lang="en-US" dirty="0" smtClean="0"/>
              <a:t>Other programming models exists.</a:t>
            </a:r>
          </a:p>
        </p:txBody>
      </p:sp>
    </p:spTree>
    <p:extLst>
      <p:ext uri="{BB962C8B-B14F-4D97-AF65-F5344CB8AC3E}">
        <p14:creationId xmlns:p14="http://schemas.microsoft.com/office/powerpoint/2010/main" val="1295102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Is Map-Reduce Enough?</a:t>
            </a:r>
            <a:endParaRPr lang="ko-KR" altLang="en-US" dirty="0"/>
          </a:p>
        </p:txBody>
      </p:sp>
      <p:sp>
        <p:nvSpPr>
          <p:cNvPr id="4" name="슬라이드 번호 개체 틀 3"/>
          <p:cNvSpPr>
            <a:spLocks noGrp="1"/>
          </p:cNvSpPr>
          <p:nvPr>
            <p:ph type="sldNum" sz="quarter" idx="12"/>
          </p:nvPr>
        </p:nvSpPr>
        <p:spPr/>
        <p:txBody>
          <a:bodyPr/>
          <a:lstStyle/>
          <a:p>
            <a:fld id="{A2CB05B2-B40B-4273-A18A-4FB6E84A53C1}" type="slidenum">
              <a:rPr lang="ko-KR" altLang="en-US" smtClean="0"/>
              <a:pPr/>
              <a:t>33</a:t>
            </a:fld>
            <a:endParaRPr lang="ko-KR" altLang="en-US" dirty="0"/>
          </a:p>
        </p:txBody>
      </p:sp>
      <p:sp>
        <p:nvSpPr>
          <p:cNvPr id="7" name="내용 개체 틀 2"/>
          <p:cNvSpPr>
            <a:spLocks noGrp="1"/>
          </p:cNvSpPr>
          <p:nvPr>
            <p:ph idx="1"/>
          </p:nvPr>
        </p:nvSpPr>
        <p:spPr>
          <a:xfrm>
            <a:off x="171448" y="1816476"/>
            <a:ext cx="8801104" cy="4708868"/>
          </a:xfrm>
        </p:spPr>
        <p:txBody>
          <a:bodyPr>
            <a:normAutofit fontScale="70000" lnSpcReduction="20000"/>
          </a:bodyPr>
          <a:lstStyle/>
          <a:p>
            <a:pPr>
              <a:lnSpc>
                <a:spcPts val="2700"/>
              </a:lnSpc>
              <a:spcBef>
                <a:spcPts val="500"/>
              </a:spcBef>
              <a:spcAft>
                <a:spcPts val="500"/>
              </a:spcAft>
            </a:pPr>
            <a:r>
              <a:rPr lang="en-US" altLang="ko-KR" dirty="0" smtClean="0"/>
              <a:t>Many practical computing problems concern large graphs</a:t>
            </a:r>
          </a:p>
          <a:p>
            <a:pPr>
              <a:lnSpc>
                <a:spcPts val="2700"/>
              </a:lnSpc>
              <a:spcBef>
                <a:spcPts val="500"/>
              </a:spcBef>
              <a:spcAft>
                <a:spcPts val="500"/>
              </a:spcAft>
            </a:pPr>
            <a:endParaRPr lang="en-US" altLang="ko-KR" dirty="0" smtClean="0"/>
          </a:p>
          <a:p>
            <a:pPr>
              <a:lnSpc>
                <a:spcPts val="2700"/>
              </a:lnSpc>
              <a:spcBef>
                <a:spcPts val="500"/>
              </a:spcBef>
              <a:spcAft>
                <a:spcPts val="500"/>
              </a:spcAft>
            </a:pPr>
            <a:endParaRPr lang="en-US" altLang="ko-KR" dirty="0" smtClean="0"/>
          </a:p>
          <a:p>
            <a:pPr>
              <a:lnSpc>
                <a:spcPts val="2700"/>
              </a:lnSpc>
              <a:spcBef>
                <a:spcPts val="500"/>
              </a:spcBef>
              <a:spcAft>
                <a:spcPts val="500"/>
              </a:spcAft>
            </a:pPr>
            <a:endParaRPr lang="en-US" altLang="ko-KR" dirty="0" smtClean="0"/>
          </a:p>
          <a:p>
            <a:pPr>
              <a:lnSpc>
                <a:spcPts val="2700"/>
              </a:lnSpc>
              <a:spcBef>
                <a:spcPts val="500"/>
              </a:spcBef>
              <a:spcAft>
                <a:spcPts val="500"/>
              </a:spcAft>
            </a:pPr>
            <a:endParaRPr lang="en-US" altLang="ko-KR" dirty="0" smtClean="0"/>
          </a:p>
          <a:p>
            <a:pPr>
              <a:lnSpc>
                <a:spcPts val="2700"/>
              </a:lnSpc>
              <a:spcBef>
                <a:spcPts val="500"/>
              </a:spcBef>
              <a:spcAft>
                <a:spcPts val="500"/>
              </a:spcAft>
            </a:pPr>
            <a:endParaRPr lang="en-US" altLang="ko-KR" dirty="0" smtClean="0"/>
          </a:p>
          <a:p>
            <a:pPr>
              <a:lnSpc>
                <a:spcPts val="2700"/>
              </a:lnSpc>
              <a:spcBef>
                <a:spcPts val="500"/>
              </a:spcBef>
              <a:spcAft>
                <a:spcPts val="500"/>
              </a:spcAft>
            </a:pPr>
            <a:r>
              <a:rPr lang="en-US" altLang="ko-KR" dirty="0" smtClean="0"/>
              <a:t>Map-Reduce is ill-suited for graph processing</a:t>
            </a:r>
          </a:p>
          <a:p>
            <a:pPr lvl="1">
              <a:lnSpc>
                <a:spcPts val="2700"/>
              </a:lnSpc>
              <a:spcBef>
                <a:spcPts val="500"/>
              </a:spcBef>
              <a:spcAft>
                <a:spcPts val="500"/>
              </a:spcAft>
            </a:pPr>
            <a:r>
              <a:rPr lang="en-US" altLang="ko-KR" dirty="0" smtClean="0"/>
              <a:t>Many iterations are needed for parallel graph processing</a:t>
            </a:r>
          </a:p>
          <a:p>
            <a:pPr lvl="1">
              <a:lnSpc>
                <a:spcPts val="2700"/>
              </a:lnSpc>
              <a:spcBef>
                <a:spcPts val="500"/>
              </a:spcBef>
              <a:spcAft>
                <a:spcPts val="500"/>
              </a:spcAft>
            </a:pPr>
            <a:r>
              <a:rPr lang="en-US" altLang="ko-KR" dirty="0" smtClean="0"/>
              <a:t>Materializations of intermediate results at every Map-Reduce iteration </a:t>
            </a:r>
            <a:br>
              <a:rPr lang="en-US" altLang="ko-KR" dirty="0" smtClean="0"/>
            </a:br>
            <a:r>
              <a:rPr lang="en-US" altLang="ko-KR" dirty="0" smtClean="0"/>
              <a:t>harm performance</a:t>
            </a:r>
          </a:p>
        </p:txBody>
      </p:sp>
      <p:sp>
        <p:nvSpPr>
          <p:cNvPr id="8" name="직사각형 7"/>
          <p:cNvSpPr/>
          <p:nvPr/>
        </p:nvSpPr>
        <p:spPr>
          <a:xfrm>
            <a:off x="1043608" y="2411610"/>
            <a:ext cx="2174995" cy="437299"/>
          </a:xfrm>
          <a:prstGeom prst="rect">
            <a:avLst/>
          </a:prstGeom>
        </p:spPr>
        <p:txBody>
          <a:bodyPr wrap="none">
            <a:spAutoFit/>
          </a:bodyPr>
          <a:lstStyle/>
          <a:p>
            <a:pPr marL="342900" lvl="0" indent="-342900">
              <a:lnSpc>
                <a:spcPts val="2700"/>
              </a:lnSpc>
              <a:spcBef>
                <a:spcPts val="500"/>
              </a:spcBef>
              <a:spcAft>
                <a:spcPts val="500"/>
              </a:spcAft>
              <a:buClr>
                <a:srgbClr val="C00000"/>
              </a:buClr>
            </a:pPr>
            <a:r>
              <a:rPr lang="en-US" altLang="ko-KR" sz="2200" dirty="0" smtClean="0">
                <a:solidFill>
                  <a:srgbClr val="3366FF"/>
                </a:solidFill>
                <a:latin typeface="Corbel" pitchFamily="34" charset="0"/>
              </a:rPr>
              <a:t>Large graph data</a:t>
            </a:r>
          </a:p>
        </p:txBody>
      </p:sp>
      <p:sp>
        <p:nvSpPr>
          <p:cNvPr id="9" name="TextBox 8"/>
          <p:cNvSpPr txBox="1"/>
          <p:nvPr/>
        </p:nvSpPr>
        <p:spPr>
          <a:xfrm>
            <a:off x="837804" y="2838137"/>
            <a:ext cx="2520280" cy="13490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Web graph</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Transportation routes</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Citation relationships</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Social networks</a:t>
            </a:r>
          </a:p>
        </p:txBody>
      </p:sp>
      <p:sp>
        <p:nvSpPr>
          <p:cNvPr id="10" name="직사각형 9"/>
          <p:cNvSpPr/>
          <p:nvPr/>
        </p:nvSpPr>
        <p:spPr>
          <a:xfrm>
            <a:off x="5220072" y="2411610"/>
            <a:ext cx="2221832" cy="437299"/>
          </a:xfrm>
          <a:prstGeom prst="rect">
            <a:avLst/>
          </a:prstGeom>
        </p:spPr>
        <p:txBody>
          <a:bodyPr wrap="none">
            <a:spAutoFit/>
          </a:bodyPr>
          <a:lstStyle/>
          <a:p>
            <a:pPr marL="342900" lvl="0" indent="-342900">
              <a:lnSpc>
                <a:spcPts val="2700"/>
              </a:lnSpc>
              <a:spcBef>
                <a:spcPts val="500"/>
              </a:spcBef>
              <a:spcAft>
                <a:spcPts val="500"/>
              </a:spcAft>
              <a:buClr>
                <a:srgbClr val="C00000"/>
              </a:buClr>
            </a:pPr>
            <a:r>
              <a:rPr lang="en-US" altLang="ko-KR" sz="2200" dirty="0" smtClean="0">
                <a:solidFill>
                  <a:srgbClr val="3366FF"/>
                </a:solidFill>
                <a:latin typeface="Corbel" pitchFamily="34" charset="0"/>
              </a:rPr>
              <a:t>Graph algorithms</a:t>
            </a:r>
          </a:p>
        </p:txBody>
      </p:sp>
      <p:sp>
        <p:nvSpPr>
          <p:cNvPr id="11" name="TextBox 10"/>
          <p:cNvSpPr txBox="1"/>
          <p:nvPr/>
        </p:nvSpPr>
        <p:spPr>
          <a:xfrm>
            <a:off x="4910892" y="2852936"/>
            <a:ext cx="2736304" cy="13490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lvl="1" algn="ctr">
              <a:lnSpc>
                <a:spcPts val="1700"/>
              </a:lnSpc>
              <a:spcBef>
                <a:spcPts val="500"/>
              </a:spcBef>
              <a:spcAft>
                <a:spcPts val="500"/>
              </a:spcAft>
              <a:buClr>
                <a:srgbClr val="C00000"/>
              </a:buClr>
            </a:pPr>
            <a:r>
              <a:rPr lang="en-US" altLang="ko-KR" sz="2000" dirty="0" err="1" smtClean="0">
                <a:solidFill>
                  <a:prstClr val="black"/>
                </a:solidFill>
                <a:latin typeface="Corbel" pitchFamily="34" charset="0"/>
              </a:rPr>
              <a:t>PageRank</a:t>
            </a:r>
            <a:endParaRPr lang="en-US" altLang="ko-KR" sz="2000" dirty="0" smtClean="0">
              <a:solidFill>
                <a:prstClr val="black"/>
              </a:solidFill>
              <a:latin typeface="Corbel" pitchFamily="34" charset="0"/>
            </a:endParaRP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Shortest path</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Connected components</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Clustering techniques</a:t>
            </a:r>
          </a:p>
        </p:txBody>
      </p:sp>
      <p:sp>
        <p:nvSpPr>
          <p:cNvPr id="12" name="왼쪽 화살표 11"/>
          <p:cNvSpPr/>
          <p:nvPr/>
        </p:nvSpPr>
        <p:spPr>
          <a:xfrm>
            <a:off x="3748604" y="3270185"/>
            <a:ext cx="720080" cy="432048"/>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20058027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Bulk Synchronous Parallel (BSP) Model</a:t>
            </a:r>
            <a:endParaRPr lang="en-US" dirty="0"/>
          </a:p>
        </p:txBody>
      </p:sp>
      <p:sp>
        <p:nvSpPr>
          <p:cNvPr id="3" name="Segnaposto contenuto 2"/>
          <p:cNvSpPr>
            <a:spLocks noGrp="1"/>
          </p:cNvSpPr>
          <p:nvPr>
            <p:ph idx="1"/>
          </p:nvPr>
        </p:nvSpPr>
        <p:spPr/>
        <p:txBody>
          <a:bodyPr>
            <a:normAutofit fontScale="85000" lnSpcReduction="10000"/>
          </a:bodyPr>
          <a:lstStyle/>
          <a:p>
            <a:r>
              <a:rPr lang="en-US" dirty="0" smtClean="0"/>
              <a:t>Developed by during 80s by Leslie G. Valiant</a:t>
            </a:r>
            <a:br>
              <a:rPr lang="en-US" dirty="0" smtClean="0"/>
            </a:br>
            <a:r>
              <a:rPr lang="en-US" dirty="0" smtClean="0"/>
              <a:t>(2010 Turing Award winner)</a:t>
            </a:r>
          </a:p>
          <a:p>
            <a:r>
              <a:rPr lang="en-US" dirty="0" smtClean="0"/>
              <a:t>Published in 1990:</a:t>
            </a:r>
          </a:p>
          <a:p>
            <a:pPr lvl="1"/>
            <a:r>
              <a:rPr lang="en-US" sz="2100" dirty="0"/>
              <a:t>Leslie G. Valiant, </a:t>
            </a:r>
            <a:r>
              <a:rPr lang="en-US" sz="2100" b="1" dirty="0"/>
              <a:t>A bridging model for parallel computation</a:t>
            </a:r>
            <a:r>
              <a:rPr lang="en-US" sz="2100" dirty="0"/>
              <a:t>, </a:t>
            </a:r>
            <a:r>
              <a:rPr lang="en-US" sz="2100" i="1" dirty="0"/>
              <a:t>Communications of the ACM</a:t>
            </a:r>
            <a:r>
              <a:rPr lang="en-US" sz="2100" dirty="0"/>
              <a:t>, Volume 33 Issue 8, Aug. 1990</a:t>
            </a:r>
          </a:p>
          <a:p>
            <a:r>
              <a:rPr lang="en-US" dirty="0" smtClean="0"/>
              <a:t>Is a very simple, yet powerful, bridging model.</a:t>
            </a:r>
          </a:p>
          <a:p>
            <a:pPr lvl="1"/>
            <a:r>
              <a:rPr lang="en-US" dirty="0"/>
              <a:t>A bridging model "is intended neither as a hardware nor a programming model but something in </a:t>
            </a:r>
            <a:r>
              <a:rPr lang="en-US" dirty="0" smtClean="0"/>
              <a:t>between”.</a:t>
            </a:r>
            <a:endParaRPr lang="en-US" dirty="0"/>
          </a:p>
          <a:p>
            <a:pPr lvl="1"/>
            <a:r>
              <a:rPr lang="en-US" dirty="0" smtClean="0"/>
              <a:t>It </a:t>
            </a:r>
            <a:r>
              <a:rPr lang="en-US" dirty="0"/>
              <a:t>serves a purpose similar to the Parallel Random Access Machine (PRAM) </a:t>
            </a:r>
            <a:r>
              <a:rPr lang="en-US" dirty="0" smtClean="0"/>
              <a:t>model.</a:t>
            </a:r>
          </a:p>
          <a:p>
            <a:pPr lvl="1"/>
            <a:r>
              <a:rPr lang="en-US" dirty="0" smtClean="0"/>
              <a:t>BSP </a:t>
            </a:r>
            <a:r>
              <a:rPr lang="en-US" dirty="0"/>
              <a:t>differs from PRAM by not taking communication and synchronization for </a:t>
            </a:r>
            <a:r>
              <a:rPr lang="en-US" dirty="0" smtClean="0"/>
              <a:t>granted.</a:t>
            </a:r>
          </a:p>
        </p:txBody>
      </p:sp>
      <p:pic>
        <p:nvPicPr>
          <p:cNvPr id="4" name="Immagine 3"/>
          <p:cNvPicPr>
            <a:picLocks noChangeAspect="1"/>
          </p:cNvPicPr>
          <p:nvPr/>
        </p:nvPicPr>
        <p:blipFill>
          <a:blip r:embed="rId2"/>
          <a:stretch>
            <a:fillRect/>
          </a:stretch>
        </p:blipFill>
        <p:spPr>
          <a:xfrm>
            <a:off x="7837506" y="1417638"/>
            <a:ext cx="972864" cy="1517668"/>
          </a:xfrm>
          <a:prstGeom prst="rect">
            <a:avLst/>
          </a:prstGeom>
        </p:spPr>
      </p:pic>
    </p:spTree>
    <p:extLst>
      <p:ext uri="{BB962C8B-B14F-4D97-AF65-F5344CB8AC3E}">
        <p14:creationId xmlns:p14="http://schemas.microsoft.com/office/powerpoint/2010/main" val="811749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BSP Computer</a:t>
            </a:r>
            <a:endParaRPr lang="en-US" dirty="0"/>
          </a:p>
        </p:txBody>
      </p:sp>
      <p:sp>
        <p:nvSpPr>
          <p:cNvPr id="3" name="Segnaposto contenuto 2"/>
          <p:cNvSpPr>
            <a:spLocks noGrp="1"/>
          </p:cNvSpPr>
          <p:nvPr>
            <p:ph idx="1"/>
          </p:nvPr>
        </p:nvSpPr>
        <p:spPr>
          <a:xfrm>
            <a:off x="457200" y="1600200"/>
            <a:ext cx="8229600" cy="5009528"/>
          </a:xfrm>
        </p:spPr>
        <p:txBody>
          <a:bodyPr>
            <a:normAutofit fontScale="55000" lnSpcReduction="20000"/>
          </a:bodyPr>
          <a:lstStyle/>
          <a:p>
            <a:pPr marL="0" indent="0">
              <a:buNone/>
            </a:pPr>
            <a:r>
              <a:rPr lang="en-US" dirty="0"/>
              <a:t>A BSP computer consists of </a:t>
            </a:r>
            <a:r>
              <a:rPr lang="en-US" b="1" dirty="0" smtClean="0"/>
              <a:t>processors</a:t>
            </a:r>
            <a:r>
              <a:rPr lang="en-US" dirty="0" smtClean="0"/>
              <a:t/>
            </a:r>
            <a:br>
              <a:rPr lang="en-US" dirty="0" smtClean="0"/>
            </a:br>
            <a:r>
              <a:rPr lang="en-US" dirty="0" smtClean="0"/>
              <a:t>connected </a:t>
            </a:r>
            <a:r>
              <a:rPr lang="en-US" dirty="0"/>
              <a:t>by a communication </a:t>
            </a:r>
            <a:r>
              <a:rPr lang="en-US" dirty="0" smtClean="0"/>
              <a:t>network.</a:t>
            </a:r>
            <a:br>
              <a:rPr lang="en-US" dirty="0" smtClean="0"/>
            </a:br>
            <a:r>
              <a:rPr lang="en-US" dirty="0" smtClean="0"/>
              <a:t>Each </a:t>
            </a:r>
            <a:r>
              <a:rPr lang="en-US" dirty="0"/>
              <a:t>processor has a fast local memory, </a:t>
            </a:r>
            <a:r>
              <a:rPr lang="en-US" dirty="0" smtClean="0"/>
              <a:t>and</a:t>
            </a:r>
            <a:br>
              <a:rPr lang="en-US" dirty="0" smtClean="0"/>
            </a:br>
            <a:r>
              <a:rPr lang="en-US" dirty="0" smtClean="0"/>
              <a:t>may </a:t>
            </a:r>
            <a:r>
              <a:rPr lang="en-US" dirty="0"/>
              <a:t>follow different threads of </a:t>
            </a:r>
            <a:r>
              <a:rPr lang="en-US" dirty="0" smtClean="0"/>
              <a:t>computation.</a:t>
            </a:r>
            <a:br>
              <a:rPr lang="en-US" dirty="0" smtClean="0"/>
            </a:br>
            <a:r>
              <a:rPr lang="en-US" dirty="0" smtClean="0"/>
              <a:t>A </a:t>
            </a:r>
            <a:r>
              <a:rPr lang="en-US" dirty="0"/>
              <a:t>BSP computation proceeds in a series </a:t>
            </a:r>
            <a:r>
              <a:rPr lang="en-US" dirty="0" smtClean="0"/>
              <a:t>of</a:t>
            </a:r>
            <a:br>
              <a:rPr lang="en-US" dirty="0" smtClean="0"/>
            </a:br>
            <a:r>
              <a:rPr lang="en-US" dirty="0" smtClean="0"/>
              <a:t>global </a:t>
            </a:r>
            <a:r>
              <a:rPr lang="en-US" dirty="0" err="1" smtClean="0"/>
              <a:t>supersteps</a:t>
            </a:r>
            <a:r>
              <a:rPr lang="en-US" dirty="0" smtClean="0"/>
              <a:t>.</a:t>
            </a:r>
            <a:br>
              <a:rPr lang="en-US" dirty="0" smtClean="0"/>
            </a:br>
            <a:r>
              <a:rPr lang="en-US" dirty="0" smtClean="0"/>
              <a:t>A </a:t>
            </a:r>
            <a:r>
              <a:rPr lang="en-US" dirty="0" err="1"/>
              <a:t>superstep</a:t>
            </a:r>
            <a:r>
              <a:rPr lang="en-US" dirty="0"/>
              <a:t> consists of three </a:t>
            </a:r>
            <a:r>
              <a:rPr lang="en-US" dirty="0" smtClean="0"/>
              <a:t>components:</a:t>
            </a:r>
          </a:p>
          <a:p>
            <a:pPr lvl="1"/>
            <a:r>
              <a:rPr lang="en-US" b="1" dirty="0" smtClean="0"/>
              <a:t>Local</a:t>
            </a:r>
            <a:r>
              <a:rPr lang="en-US" dirty="0" smtClean="0"/>
              <a:t> (concurrent) </a:t>
            </a:r>
            <a:r>
              <a:rPr lang="en-US" b="1" dirty="0" smtClean="0"/>
              <a:t>computation</a:t>
            </a:r>
            <a:r>
              <a:rPr lang="en-US" dirty="0"/>
              <a:t>: Several </a:t>
            </a:r>
            <a:r>
              <a:rPr lang="en-US" dirty="0" err="1" smtClean="0"/>
              <a:t>compu</a:t>
            </a:r>
            <a:r>
              <a:rPr lang="en-US" dirty="0" smtClean="0"/>
              <a:t>-</a:t>
            </a:r>
            <a:br>
              <a:rPr lang="en-US" dirty="0" smtClean="0"/>
            </a:br>
            <a:r>
              <a:rPr lang="en-US" dirty="0" err="1" smtClean="0"/>
              <a:t>tations</a:t>
            </a:r>
            <a:r>
              <a:rPr lang="en-US" dirty="0"/>
              <a:t> </a:t>
            </a:r>
            <a:r>
              <a:rPr lang="en-US" dirty="0" smtClean="0"/>
              <a:t>take </a:t>
            </a:r>
            <a:r>
              <a:rPr lang="en-US" dirty="0"/>
              <a:t>place on every participating </a:t>
            </a:r>
            <a:r>
              <a:rPr lang="en-US" dirty="0" smtClean="0"/>
              <a:t>processor</a:t>
            </a:r>
            <a:br>
              <a:rPr lang="en-US" dirty="0" smtClean="0"/>
            </a:br>
            <a:r>
              <a:rPr lang="en-US" dirty="0" smtClean="0"/>
              <a:t>Each</a:t>
            </a:r>
            <a:r>
              <a:rPr lang="en-US" dirty="0"/>
              <a:t> </a:t>
            </a:r>
            <a:r>
              <a:rPr lang="en-US" dirty="0" smtClean="0"/>
              <a:t>process </a:t>
            </a:r>
            <a:r>
              <a:rPr lang="en-US" dirty="0"/>
              <a:t>only uses values stored in the </a:t>
            </a:r>
            <a:r>
              <a:rPr lang="en-US" dirty="0" smtClean="0"/>
              <a:t>local</a:t>
            </a:r>
            <a:br>
              <a:rPr lang="en-US" dirty="0" smtClean="0"/>
            </a:br>
            <a:r>
              <a:rPr lang="en-US" dirty="0" smtClean="0"/>
              <a:t>memory</a:t>
            </a:r>
            <a:r>
              <a:rPr lang="en-US" dirty="0"/>
              <a:t> </a:t>
            </a:r>
            <a:r>
              <a:rPr lang="en-US" dirty="0" smtClean="0"/>
              <a:t>of </a:t>
            </a:r>
            <a:r>
              <a:rPr lang="en-US" dirty="0"/>
              <a:t>the processor. The computations </a:t>
            </a:r>
            <a:r>
              <a:rPr lang="en-US" dirty="0" smtClean="0"/>
              <a:t>are</a:t>
            </a:r>
            <a:br>
              <a:rPr lang="en-US" dirty="0" smtClean="0"/>
            </a:br>
            <a:r>
              <a:rPr lang="en-US" dirty="0" smtClean="0"/>
              <a:t>independent </a:t>
            </a:r>
            <a:r>
              <a:rPr lang="en-US" dirty="0"/>
              <a:t>in the sense that they </a:t>
            </a:r>
            <a:r>
              <a:rPr lang="en-US" dirty="0" smtClean="0"/>
              <a:t>occur</a:t>
            </a:r>
            <a:br>
              <a:rPr lang="en-US" dirty="0" smtClean="0"/>
            </a:br>
            <a:r>
              <a:rPr lang="en-US" dirty="0" smtClean="0"/>
              <a:t>asynchronously </a:t>
            </a:r>
            <a:r>
              <a:rPr lang="en-US" dirty="0"/>
              <a:t>of all the others.</a:t>
            </a:r>
          </a:p>
          <a:p>
            <a:pPr lvl="1"/>
            <a:r>
              <a:rPr lang="en-US" b="1" dirty="0" smtClean="0"/>
              <a:t>Communication</a:t>
            </a:r>
            <a:r>
              <a:rPr lang="en-US" dirty="0"/>
              <a:t>: The processes exchange </a:t>
            </a:r>
            <a:r>
              <a:rPr lang="en-US" dirty="0" smtClean="0"/>
              <a:t>data</a:t>
            </a:r>
            <a:br>
              <a:rPr lang="en-US" dirty="0" smtClean="0"/>
            </a:br>
            <a:r>
              <a:rPr lang="en-US" dirty="0" smtClean="0"/>
              <a:t>between </a:t>
            </a:r>
            <a:r>
              <a:rPr lang="en-US" dirty="0"/>
              <a:t>themselves. This exchange takes the form of one-sided put and get calls, rather than two-sided send and receive calls.</a:t>
            </a:r>
          </a:p>
          <a:p>
            <a:pPr lvl="1"/>
            <a:r>
              <a:rPr lang="en-US" b="1" dirty="0"/>
              <a:t>Barrier</a:t>
            </a:r>
            <a:r>
              <a:rPr lang="en-US" dirty="0"/>
              <a:t> </a:t>
            </a:r>
            <a:r>
              <a:rPr lang="en-US" b="1" dirty="0" smtClean="0"/>
              <a:t>synchronization</a:t>
            </a:r>
            <a:r>
              <a:rPr lang="en-US" dirty="0"/>
              <a:t>: When a process reaches this point (the barrier), it waits until all other processes have finished their communication actions.</a:t>
            </a:r>
          </a:p>
          <a:p>
            <a:pPr marL="0" indent="0">
              <a:buNone/>
            </a:pPr>
            <a:r>
              <a:rPr lang="en-US" dirty="0"/>
              <a:t>The computation and communication actions do not have to be ordered in time. The barrier synchronization concludes the </a:t>
            </a:r>
            <a:r>
              <a:rPr lang="en-US" dirty="0" err="1"/>
              <a:t>superstep</a:t>
            </a:r>
            <a:r>
              <a:rPr lang="en-US" dirty="0"/>
              <a:t>: it has the function of ensuring that all one-sided communications are properly concluded. This global synchronization is not needed in models based on two-sided communication, since these synchronize processes implicitly.</a:t>
            </a:r>
          </a:p>
        </p:txBody>
      </p:sp>
      <p:pic>
        <p:nvPicPr>
          <p:cNvPr id="4" name="Immagine 3"/>
          <p:cNvPicPr>
            <a:picLocks noChangeAspect="1"/>
          </p:cNvPicPr>
          <p:nvPr/>
        </p:nvPicPr>
        <p:blipFill>
          <a:blip r:embed="rId2"/>
          <a:stretch>
            <a:fillRect/>
          </a:stretch>
        </p:blipFill>
        <p:spPr>
          <a:xfrm>
            <a:off x="5339742" y="1551360"/>
            <a:ext cx="3590889" cy="2891040"/>
          </a:xfrm>
          <a:prstGeom prst="rect">
            <a:avLst/>
          </a:prstGeom>
        </p:spPr>
      </p:pic>
    </p:spTree>
    <p:extLst>
      <p:ext uri="{BB962C8B-B14F-4D97-AF65-F5344CB8AC3E}">
        <p14:creationId xmlns:p14="http://schemas.microsoft.com/office/powerpoint/2010/main" val="35062114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Cost of Communications</a:t>
            </a:r>
            <a:endParaRPr lang="en-US" dirty="0"/>
          </a:p>
        </p:txBody>
      </p:sp>
      <p:sp>
        <p:nvSpPr>
          <p:cNvPr id="3" name="Segnaposto contenuto 2"/>
          <p:cNvSpPr>
            <a:spLocks noGrp="1"/>
          </p:cNvSpPr>
          <p:nvPr>
            <p:ph idx="1"/>
          </p:nvPr>
        </p:nvSpPr>
        <p:spPr/>
        <p:txBody>
          <a:bodyPr>
            <a:normAutofit fontScale="77500" lnSpcReduction="20000"/>
          </a:bodyPr>
          <a:lstStyle/>
          <a:p>
            <a:r>
              <a:rPr lang="en-US" dirty="0"/>
              <a:t>The BSP model considers communication actions </a:t>
            </a:r>
            <a:r>
              <a:rPr lang="en-US" i="1" dirty="0"/>
              <a:t>en masse</a:t>
            </a:r>
            <a:r>
              <a:rPr lang="en-US" dirty="0" smtClean="0"/>
              <a:t>.</a:t>
            </a:r>
          </a:p>
          <a:p>
            <a:pPr lvl="1"/>
            <a:r>
              <a:rPr lang="en-US" dirty="0" smtClean="0"/>
              <a:t>All messages have fixed size</a:t>
            </a:r>
          </a:p>
          <a:p>
            <a:pPr lvl="1"/>
            <a:r>
              <a:rPr lang="en-US" dirty="0" smtClean="0"/>
              <a:t>Communications happen at the beginning and at the end of a </a:t>
            </a:r>
            <a:r>
              <a:rPr lang="en-US" dirty="0" err="1" smtClean="0"/>
              <a:t>superstep</a:t>
            </a:r>
            <a:endParaRPr lang="en-US" dirty="0" smtClean="0"/>
          </a:p>
          <a:p>
            <a:r>
              <a:rPr lang="en-US" dirty="0"/>
              <a:t>The maximum number of incoming or outgoing messages for a </a:t>
            </a:r>
            <a:r>
              <a:rPr lang="en-US" dirty="0" err="1"/>
              <a:t>superstep</a:t>
            </a:r>
            <a:r>
              <a:rPr lang="en-US" dirty="0"/>
              <a:t> is denoted by </a:t>
            </a:r>
            <a:r>
              <a:rPr lang="en-US" i="1" dirty="0" smtClean="0"/>
              <a:t>h</a:t>
            </a:r>
            <a:r>
              <a:rPr lang="en-US" dirty="0" smtClean="0"/>
              <a:t>.</a:t>
            </a:r>
          </a:p>
          <a:p>
            <a:r>
              <a:rPr lang="en-US" dirty="0"/>
              <a:t>The ability of a communication network to deliver data is captured by a parameter </a:t>
            </a:r>
            <a:r>
              <a:rPr lang="en-US" i="1" dirty="0" smtClean="0"/>
              <a:t>g</a:t>
            </a:r>
            <a:r>
              <a:rPr lang="en-US" dirty="0" smtClean="0"/>
              <a:t>, </a:t>
            </a:r>
            <a:r>
              <a:rPr lang="en-US" dirty="0"/>
              <a:t>defined such that it takes time </a:t>
            </a:r>
            <a:r>
              <a:rPr lang="en-US" i="1" dirty="0" smtClean="0"/>
              <a:t>hg</a:t>
            </a:r>
            <a:r>
              <a:rPr lang="en-US" dirty="0" smtClean="0"/>
              <a:t> </a:t>
            </a:r>
            <a:r>
              <a:rPr lang="en-US" dirty="0"/>
              <a:t>for a processor to deliver </a:t>
            </a:r>
            <a:r>
              <a:rPr lang="en-US" i="1" dirty="0"/>
              <a:t>h</a:t>
            </a:r>
            <a:r>
              <a:rPr lang="en-US" dirty="0" smtClean="0"/>
              <a:t> </a:t>
            </a:r>
            <a:r>
              <a:rPr lang="en-US" dirty="0"/>
              <a:t>messages of size 1</a:t>
            </a:r>
            <a:r>
              <a:rPr lang="en-US" dirty="0" smtClean="0"/>
              <a:t>.</a:t>
            </a:r>
          </a:p>
          <a:p>
            <a:pPr lvl="1"/>
            <a:r>
              <a:rPr lang="en-US" dirty="0"/>
              <a:t>A message of length </a:t>
            </a:r>
            <a:r>
              <a:rPr lang="en-US" i="1" dirty="0" smtClean="0"/>
              <a:t>m</a:t>
            </a:r>
            <a:r>
              <a:rPr lang="en-US" dirty="0" smtClean="0"/>
              <a:t> </a:t>
            </a:r>
            <a:r>
              <a:rPr lang="en-US" dirty="0"/>
              <a:t>obviously takes longer to send than a message of size 1. However, the BSP model does not make a distinction between a message length of </a:t>
            </a:r>
            <a:r>
              <a:rPr lang="en-US" i="1" dirty="0" smtClean="0"/>
              <a:t>m</a:t>
            </a:r>
            <a:r>
              <a:rPr lang="en-US" dirty="0" smtClean="0"/>
              <a:t> </a:t>
            </a:r>
            <a:r>
              <a:rPr lang="en-US" dirty="0"/>
              <a:t>or </a:t>
            </a:r>
            <a:r>
              <a:rPr lang="en-US" i="1" dirty="0" smtClean="0"/>
              <a:t>m</a:t>
            </a:r>
            <a:r>
              <a:rPr lang="en-US" dirty="0" smtClean="0"/>
              <a:t> </a:t>
            </a:r>
            <a:r>
              <a:rPr lang="en-US" dirty="0"/>
              <a:t>messages of length 1. In either case the cost is said to be </a:t>
            </a:r>
            <a:r>
              <a:rPr lang="en-US" i="1" dirty="0" err="1" smtClean="0"/>
              <a:t>mgh</a:t>
            </a:r>
            <a:r>
              <a:rPr lang="en-US" dirty="0" smtClean="0"/>
              <a:t>.</a:t>
            </a:r>
            <a:endParaRPr lang="en-US" dirty="0"/>
          </a:p>
        </p:txBody>
      </p:sp>
    </p:spTree>
    <p:extLst>
      <p:ext uri="{BB962C8B-B14F-4D97-AF65-F5344CB8AC3E}">
        <p14:creationId xmlns:p14="http://schemas.microsoft.com/office/powerpoint/2010/main" val="16995629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Cost of a BSP Algorithm</a:t>
            </a:r>
            <a:endParaRPr lang="en-US" dirty="0"/>
          </a:p>
        </p:txBody>
      </p:sp>
      <p:sp>
        <p:nvSpPr>
          <p:cNvPr id="3" name="Segnaposto contenuto 2"/>
          <p:cNvSpPr>
            <a:spLocks noGrp="1"/>
          </p:cNvSpPr>
          <p:nvPr>
            <p:ph idx="1"/>
          </p:nvPr>
        </p:nvSpPr>
        <p:spPr>
          <a:xfrm>
            <a:off x="457200" y="1600200"/>
            <a:ext cx="8497530" cy="4525963"/>
          </a:xfrm>
        </p:spPr>
        <p:txBody>
          <a:bodyPr>
            <a:normAutofit lnSpcReduction="10000"/>
          </a:bodyPr>
          <a:lstStyle/>
          <a:p>
            <a:r>
              <a:rPr lang="en-US" dirty="0"/>
              <a:t>The cost of a </a:t>
            </a:r>
            <a:r>
              <a:rPr lang="en-US" dirty="0" err="1"/>
              <a:t>superstep</a:t>
            </a:r>
            <a:r>
              <a:rPr lang="en-US" dirty="0"/>
              <a:t> is determined as the sum of three </a:t>
            </a:r>
            <a:r>
              <a:rPr lang="en-US" dirty="0" smtClean="0"/>
              <a:t>terms:</a:t>
            </a:r>
          </a:p>
          <a:p>
            <a:pPr lvl="1"/>
            <a:r>
              <a:rPr lang="en-US" dirty="0" smtClean="0"/>
              <a:t>the </a:t>
            </a:r>
            <a:r>
              <a:rPr lang="en-US" dirty="0"/>
              <a:t>cost of the longest running local </a:t>
            </a:r>
            <a:r>
              <a:rPr lang="en-US" dirty="0" smtClean="0"/>
              <a:t>computation </a:t>
            </a:r>
            <a:r>
              <a:rPr lang="en-US" i="1" dirty="0" smtClean="0"/>
              <a:t>w</a:t>
            </a:r>
          </a:p>
          <a:p>
            <a:pPr lvl="1"/>
            <a:r>
              <a:rPr lang="en-US" dirty="0" smtClean="0"/>
              <a:t>the </a:t>
            </a:r>
            <a:r>
              <a:rPr lang="en-US" dirty="0"/>
              <a:t>cost of global communication between the </a:t>
            </a:r>
            <a:r>
              <a:rPr lang="en-US" dirty="0" smtClean="0"/>
              <a:t>processors </a:t>
            </a:r>
            <a:r>
              <a:rPr lang="en-US" i="1" dirty="0" smtClean="0"/>
              <a:t>hg</a:t>
            </a:r>
            <a:endParaRPr lang="en-US" i="1" dirty="0"/>
          </a:p>
          <a:p>
            <a:pPr lvl="1"/>
            <a:r>
              <a:rPr lang="en-US" dirty="0" smtClean="0"/>
              <a:t>the </a:t>
            </a:r>
            <a:r>
              <a:rPr lang="en-US" dirty="0"/>
              <a:t>cost of the barrier </a:t>
            </a:r>
            <a:r>
              <a:rPr lang="en-US" dirty="0" smtClean="0"/>
              <a:t>synchronization </a:t>
            </a:r>
            <a:r>
              <a:rPr lang="en-US" dirty="0"/>
              <a:t>at the end of the </a:t>
            </a:r>
            <a:r>
              <a:rPr lang="en-US" dirty="0" err="1" smtClean="0"/>
              <a:t>superstep</a:t>
            </a:r>
            <a:r>
              <a:rPr lang="en-US" dirty="0"/>
              <a:t> </a:t>
            </a:r>
            <a:r>
              <a:rPr lang="en-US" i="1" dirty="0" smtClean="0"/>
              <a:t>l</a:t>
            </a:r>
          </a:p>
          <a:p>
            <a:r>
              <a:rPr lang="en-US" dirty="0" smtClean="0"/>
              <a:t>Hence, the total cost of a BSP program is given by</a:t>
            </a:r>
            <a:endParaRPr lang="en-US" dirty="0"/>
          </a:p>
        </p:txBody>
      </p:sp>
      <p:pic>
        <p:nvPicPr>
          <p:cNvPr id="4" name="Immagine 3"/>
          <p:cNvPicPr>
            <a:picLocks noChangeAspect="1"/>
          </p:cNvPicPr>
          <p:nvPr/>
        </p:nvPicPr>
        <p:blipFill>
          <a:blip r:embed="rId2"/>
          <a:stretch>
            <a:fillRect/>
          </a:stretch>
        </p:blipFill>
        <p:spPr>
          <a:xfrm>
            <a:off x="2709448" y="5917513"/>
            <a:ext cx="3887648" cy="623491"/>
          </a:xfrm>
          <a:prstGeom prst="rect">
            <a:avLst/>
          </a:prstGeom>
        </p:spPr>
      </p:pic>
    </p:spTree>
    <p:extLst>
      <p:ext uri="{BB962C8B-B14F-4D97-AF65-F5344CB8AC3E}">
        <p14:creationId xmlns:p14="http://schemas.microsoft.com/office/powerpoint/2010/main" val="25349746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Why BSP?</a:t>
            </a:r>
            <a:endParaRPr lang="en-US" dirty="0"/>
          </a:p>
        </p:txBody>
      </p:sp>
      <p:sp>
        <p:nvSpPr>
          <p:cNvPr id="3" name="Segnaposto contenuto 2"/>
          <p:cNvSpPr>
            <a:spLocks noGrp="1"/>
          </p:cNvSpPr>
          <p:nvPr>
            <p:ph idx="1"/>
          </p:nvPr>
        </p:nvSpPr>
        <p:spPr/>
        <p:txBody>
          <a:bodyPr>
            <a:normAutofit fontScale="92500" lnSpcReduction="10000"/>
          </a:bodyPr>
          <a:lstStyle/>
          <a:p>
            <a:r>
              <a:rPr lang="en-US" dirty="0" smtClean="0"/>
              <a:t>Google’s </a:t>
            </a:r>
            <a:r>
              <a:rPr lang="en-US" dirty="0" err="1" smtClean="0"/>
              <a:t>Pregel</a:t>
            </a:r>
            <a:r>
              <a:rPr lang="en-US" dirty="0" smtClean="0"/>
              <a:t> is based on the BSP model:</a:t>
            </a:r>
          </a:p>
          <a:p>
            <a:pPr lvl="1"/>
            <a:r>
              <a:rPr lang="en-US" sz="1800" dirty="0" smtClean="0"/>
              <a:t>G. </a:t>
            </a:r>
            <a:r>
              <a:rPr lang="en-US" sz="1800" dirty="0" err="1"/>
              <a:t>Malewicz</a:t>
            </a:r>
            <a:r>
              <a:rPr lang="en-US" sz="1800" dirty="0"/>
              <a:t>, </a:t>
            </a:r>
            <a:r>
              <a:rPr lang="en-US" sz="1800" dirty="0" smtClean="0"/>
              <a:t>M. </a:t>
            </a:r>
            <a:r>
              <a:rPr lang="en-US" sz="1800" dirty="0"/>
              <a:t>H. </a:t>
            </a:r>
            <a:r>
              <a:rPr lang="en-US" sz="1800" dirty="0" err="1"/>
              <a:t>Austern</a:t>
            </a:r>
            <a:r>
              <a:rPr lang="en-US" sz="1800" dirty="0"/>
              <a:t>, </a:t>
            </a:r>
            <a:r>
              <a:rPr lang="en-US" sz="1800" dirty="0" smtClean="0"/>
              <a:t>A. </a:t>
            </a:r>
            <a:r>
              <a:rPr lang="en-US" sz="1800" dirty="0"/>
              <a:t>J.C Bik, </a:t>
            </a:r>
            <a:r>
              <a:rPr lang="en-US" sz="1800" dirty="0" smtClean="0"/>
              <a:t>J. </a:t>
            </a:r>
            <a:r>
              <a:rPr lang="en-US" sz="1800" dirty="0"/>
              <a:t>C. </a:t>
            </a:r>
            <a:r>
              <a:rPr lang="en-US" sz="1800" dirty="0" err="1"/>
              <a:t>Dehnert</a:t>
            </a:r>
            <a:r>
              <a:rPr lang="en-US" sz="1800" dirty="0"/>
              <a:t>, </a:t>
            </a:r>
            <a:r>
              <a:rPr lang="en-US" sz="1800" dirty="0" smtClean="0"/>
              <a:t>I. </a:t>
            </a:r>
            <a:r>
              <a:rPr lang="en-US" sz="1800" dirty="0"/>
              <a:t>Horn, </a:t>
            </a:r>
            <a:r>
              <a:rPr lang="en-US" sz="1800" dirty="0" smtClean="0"/>
              <a:t>N. </a:t>
            </a:r>
            <a:r>
              <a:rPr lang="en-US" sz="1800" dirty="0" err="1"/>
              <a:t>Leiser</a:t>
            </a:r>
            <a:r>
              <a:rPr lang="en-US" sz="1800" dirty="0"/>
              <a:t>, and </a:t>
            </a:r>
            <a:r>
              <a:rPr lang="en-US" sz="1800" dirty="0" smtClean="0"/>
              <a:t>G. </a:t>
            </a:r>
            <a:r>
              <a:rPr lang="en-US" sz="1800" dirty="0" err="1"/>
              <a:t>Czajkowski</a:t>
            </a:r>
            <a:r>
              <a:rPr lang="en-US" sz="1800" dirty="0"/>
              <a:t>. 2010. </a:t>
            </a:r>
            <a:r>
              <a:rPr lang="en-US" sz="1800" b="1" dirty="0" err="1"/>
              <a:t>Pregel</a:t>
            </a:r>
            <a:r>
              <a:rPr lang="en-US" sz="1800" b="1" dirty="0"/>
              <a:t>: a system for large-scale graph processing</a:t>
            </a:r>
            <a:r>
              <a:rPr lang="en-US" sz="1800" dirty="0"/>
              <a:t>. In </a:t>
            </a:r>
            <a:r>
              <a:rPr lang="en-US" sz="1800" i="1" dirty="0"/>
              <a:t>Proceedings of the 2010 ACM SIGMOD International Conference on Management of data (SIGMOD '10)</a:t>
            </a:r>
            <a:r>
              <a:rPr lang="en-US" sz="1800" i="1" dirty="0" smtClean="0"/>
              <a:t>.</a:t>
            </a:r>
          </a:p>
          <a:p>
            <a:r>
              <a:rPr lang="en-US" dirty="0" err="1" smtClean="0"/>
              <a:t>Pregel</a:t>
            </a:r>
            <a:r>
              <a:rPr lang="en-US" dirty="0" smtClean="0"/>
              <a:t> is suitable for computations on graph.</a:t>
            </a:r>
          </a:p>
          <a:p>
            <a:pPr lvl="1"/>
            <a:r>
              <a:rPr lang="en-US" dirty="0" smtClean="0"/>
              <a:t>In </a:t>
            </a:r>
            <a:r>
              <a:rPr lang="en-US" dirty="0" err="1" smtClean="0"/>
              <a:t>Pregel</a:t>
            </a:r>
            <a:r>
              <a:rPr lang="en-US" dirty="0" smtClean="0"/>
              <a:t> vertexes of a graph are abstracted as processors.</a:t>
            </a:r>
          </a:p>
          <a:p>
            <a:pPr lvl="1"/>
            <a:r>
              <a:rPr lang="en-US" b="1" dirty="0" smtClean="0"/>
              <a:t>Vertex-centric</a:t>
            </a:r>
            <a:r>
              <a:rPr lang="en-US" dirty="0" smtClean="0"/>
              <a:t> approach.</a:t>
            </a:r>
          </a:p>
          <a:p>
            <a:r>
              <a:rPr lang="en-US" dirty="0" err="1" smtClean="0"/>
              <a:t>Pregel</a:t>
            </a:r>
            <a:r>
              <a:rPr lang="en-US" dirty="0" smtClean="0"/>
              <a:t> </a:t>
            </a:r>
            <a:r>
              <a:rPr lang="en-US" dirty="0"/>
              <a:t>computations consist of a sequence of iterations, called </a:t>
            </a:r>
            <a:r>
              <a:rPr lang="en-US" dirty="0" err="1" smtClean="0"/>
              <a:t>supersteps</a:t>
            </a:r>
            <a:r>
              <a:rPr lang="en-US" dirty="0" smtClean="0"/>
              <a:t>.</a:t>
            </a:r>
          </a:p>
        </p:txBody>
      </p:sp>
      <p:pic>
        <p:nvPicPr>
          <p:cNvPr id="4" name="Immagine 3"/>
          <p:cNvPicPr>
            <a:picLocks noChangeAspect="1"/>
          </p:cNvPicPr>
          <p:nvPr/>
        </p:nvPicPr>
        <p:blipFill>
          <a:blip r:embed="rId2"/>
          <a:stretch>
            <a:fillRect/>
          </a:stretch>
        </p:blipFill>
        <p:spPr>
          <a:xfrm>
            <a:off x="4700029" y="1203755"/>
            <a:ext cx="3835400" cy="3022600"/>
          </a:xfrm>
          <a:prstGeom prst="rect">
            <a:avLst/>
          </a:prstGeom>
        </p:spPr>
      </p:pic>
    </p:spTree>
    <p:extLst>
      <p:ext uri="{BB962C8B-B14F-4D97-AF65-F5344CB8AC3E}">
        <p14:creationId xmlns:p14="http://schemas.microsoft.com/office/powerpoint/2010/main" val="2362605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What’s in a </a:t>
            </a:r>
            <a:r>
              <a:rPr lang="en-US" dirty="0" err="1" smtClean="0"/>
              <a:t>Pregel’s</a:t>
            </a:r>
            <a:r>
              <a:rPr lang="en-US" dirty="0" smtClean="0"/>
              <a:t> </a:t>
            </a:r>
            <a:r>
              <a:rPr lang="en-US" dirty="0" err="1" smtClean="0"/>
              <a:t>Superstep</a:t>
            </a:r>
            <a:r>
              <a:rPr lang="en-US" dirty="0" smtClean="0"/>
              <a:t>?</a:t>
            </a:r>
            <a:endParaRPr lang="en-US" dirty="0"/>
          </a:p>
        </p:txBody>
      </p:sp>
      <p:sp>
        <p:nvSpPr>
          <p:cNvPr id="3" name="Segnaposto contenuto 2"/>
          <p:cNvSpPr>
            <a:spLocks noGrp="1"/>
          </p:cNvSpPr>
          <p:nvPr>
            <p:ph idx="1"/>
          </p:nvPr>
        </p:nvSpPr>
        <p:spPr/>
        <p:txBody>
          <a:bodyPr>
            <a:normAutofit fontScale="92500" lnSpcReduction="20000"/>
          </a:bodyPr>
          <a:lstStyle/>
          <a:p>
            <a:r>
              <a:rPr lang="en-US" dirty="0"/>
              <a:t>During a </a:t>
            </a:r>
            <a:r>
              <a:rPr lang="en-US" dirty="0" err="1"/>
              <a:t>superstep</a:t>
            </a:r>
            <a:r>
              <a:rPr lang="en-US" dirty="0"/>
              <a:t> the framework invokes a user-defined function for each vertex, conceptually in parallel.</a:t>
            </a:r>
          </a:p>
          <a:p>
            <a:pPr lvl="1"/>
            <a:r>
              <a:rPr lang="en-US" dirty="0"/>
              <a:t>The function specifies behavior at a single vertex </a:t>
            </a:r>
            <a:r>
              <a:rPr lang="en-US" i="1" dirty="0"/>
              <a:t>V</a:t>
            </a:r>
            <a:r>
              <a:rPr lang="en-US" dirty="0"/>
              <a:t> and a single </a:t>
            </a:r>
            <a:r>
              <a:rPr lang="en-US" dirty="0" err="1"/>
              <a:t>superstep</a:t>
            </a:r>
            <a:r>
              <a:rPr lang="en-US" dirty="0"/>
              <a:t> </a:t>
            </a:r>
            <a:r>
              <a:rPr lang="en-US" i="1" dirty="0"/>
              <a:t>S</a:t>
            </a:r>
            <a:r>
              <a:rPr lang="en-US" dirty="0"/>
              <a:t>.</a:t>
            </a:r>
          </a:p>
          <a:p>
            <a:pPr lvl="1"/>
            <a:r>
              <a:rPr lang="en-US" dirty="0"/>
              <a:t>It can read messages sent to </a:t>
            </a:r>
            <a:r>
              <a:rPr lang="en-US" i="1" dirty="0"/>
              <a:t>V</a:t>
            </a:r>
            <a:r>
              <a:rPr lang="en-US" dirty="0"/>
              <a:t> in </a:t>
            </a:r>
            <a:r>
              <a:rPr lang="en-US" dirty="0" err="1"/>
              <a:t>superstep</a:t>
            </a:r>
            <a:r>
              <a:rPr lang="en-US" dirty="0"/>
              <a:t> </a:t>
            </a:r>
            <a:r>
              <a:rPr lang="en-US" i="1" dirty="0"/>
              <a:t>S − 1</a:t>
            </a:r>
            <a:r>
              <a:rPr lang="en-US" dirty="0"/>
              <a:t>, send messages to other vertices that will be received at </a:t>
            </a:r>
            <a:r>
              <a:rPr lang="en-US" dirty="0" err="1"/>
              <a:t>superstep</a:t>
            </a:r>
            <a:r>
              <a:rPr lang="en-US" dirty="0"/>
              <a:t> </a:t>
            </a:r>
            <a:r>
              <a:rPr lang="en-US" i="1" dirty="0"/>
              <a:t>S + 1</a:t>
            </a:r>
            <a:r>
              <a:rPr lang="en-US" dirty="0"/>
              <a:t>, and modify the state of V and its outgoing edges.</a:t>
            </a:r>
          </a:p>
          <a:p>
            <a:pPr lvl="1"/>
            <a:r>
              <a:rPr lang="en-US" dirty="0"/>
              <a:t>Messages are typically sent along outgoing edges, but a message may be sent to any vertex whose identifier is known</a:t>
            </a:r>
            <a:r>
              <a:rPr lang="en-US" dirty="0" smtClean="0"/>
              <a:t>.</a:t>
            </a:r>
            <a:endParaRPr lang="en-US" dirty="0"/>
          </a:p>
        </p:txBody>
      </p:sp>
    </p:spTree>
    <p:extLst>
      <p:ext uri="{BB962C8B-B14F-4D97-AF65-F5344CB8AC3E}">
        <p14:creationId xmlns:p14="http://schemas.microsoft.com/office/powerpoint/2010/main" val="16438504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Solution: </a:t>
            </a:r>
            <a:r>
              <a:rPr lang="it-IT" i="1" dirty="0" err="1" smtClean="0"/>
              <a:t>Pig</a:t>
            </a:r>
            <a:r>
              <a:rPr lang="it-IT" i="1" dirty="0" smtClean="0"/>
              <a:t> Latin</a:t>
            </a:r>
            <a:endParaRPr lang="it-IT" i="1" dirty="0"/>
          </a:p>
        </p:txBody>
      </p:sp>
      <p:sp>
        <p:nvSpPr>
          <p:cNvPr id="3" name="Segnaposto contenuto 2"/>
          <p:cNvSpPr>
            <a:spLocks noGrp="1"/>
          </p:cNvSpPr>
          <p:nvPr>
            <p:ph idx="1"/>
          </p:nvPr>
        </p:nvSpPr>
        <p:spPr/>
        <p:txBody>
          <a:bodyPr>
            <a:normAutofit fontScale="92500"/>
          </a:bodyPr>
          <a:lstStyle/>
          <a:p>
            <a:r>
              <a:rPr lang="it-IT" sz="1400" dirty="0" smtClean="0"/>
              <a:t>Christopher </a:t>
            </a:r>
            <a:r>
              <a:rPr lang="it-IT" sz="1400" dirty="0" err="1" smtClean="0"/>
              <a:t>Olston</a:t>
            </a:r>
            <a:r>
              <a:rPr lang="it-IT" sz="1400" dirty="0" smtClean="0"/>
              <a:t>, Benjamin </a:t>
            </a:r>
            <a:r>
              <a:rPr lang="it-IT" sz="1400" dirty="0" err="1" smtClean="0"/>
              <a:t>Reed</a:t>
            </a:r>
            <a:r>
              <a:rPr lang="it-IT" sz="1400" dirty="0" smtClean="0"/>
              <a:t>, </a:t>
            </a:r>
            <a:r>
              <a:rPr lang="it-IT" sz="1400" dirty="0" err="1" smtClean="0"/>
              <a:t>Utkarsh</a:t>
            </a:r>
            <a:r>
              <a:rPr lang="it-IT" sz="1400" dirty="0" smtClean="0"/>
              <a:t> </a:t>
            </a:r>
            <a:r>
              <a:rPr lang="it-IT" sz="1400" dirty="0" err="1" smtClean="0"/>
              <a:t>Srivastava</a:t>
            </a:r>
            <a:r>
              <a:rPr lang="it-IT" sz="1400" dirty="0" smtClean="0"/>
              <a:t>, Ravi Kumar, and Andrew </a:t>
            </a:r>
            <a:r>
              <a:rPr lang="it-IT" sz="1400" dirty="0" err="1" smtClean="0"/>
              <a:t>Tomkins</a:t>
            </a:r>
            <a:r>
              <a:rPr lang="it-IT" sz="1400" dirty="0" smtClean="0"/>
              <a:t>. 2008. </a:t>
            </a:r>
            <a:r>
              <a:rPr lang="it-IT" sz="1400" b="1" dirty="0" err="1" smtClean="0"/>
              <a:t>Pig</a:t>
            </a:r>
            <a:r>
              <a:rPr lang="it-IT" sz="1400" b="1" dirty="0" smtClean="0"/>
              <a:t> latin: a </a:t>
            </a:r>
            <a:r>
              <a:rPr lang="it-IT" sz="1400" b="1" dirty="0" err="1" smtClean="0"/>
              <a:t>not</a:t>
            </a:r>
            <a:r>
              <a:rPr lang="it-IT" sz="1400" b="1" dirty="0" smtClean="0"/>
              <a:t>-so-</a:t>
            </a:r>
            <a:r>
              <a:rPr lang="it-IT" sz="1400" b="1" dirty="0" err="1" smtClean="0"/>
              <a:t>foreign</a:t>
            </a:r>
            <a:r>
              <a:rPr lang="it-IT" sz="1400" b="1" dirty="0" smtClean="0"/>
              <a:t> </a:t>
            </a:r>
            <a:r>
              <a:rPr lang="it-IT" sz="1400" b="1" dirty="0" err="1" smtClean="0"/>
              <a:t>language</a:t>
            </a:r>
            <a:r>
              <a:rPr lang="it-IT" sz="1400" b="1" dirty="0" smtClean="0"/>
              <a:t> for data processing</a:t>
            </a:r>
            <a:r>
              <a:rPr lang="it-IT" sz="1400" dirty="0" smtClean="0"/>
              <a:t>. In </a:t>
            </a:r>
            <a:r>
              <a:rPr lang="it-IT" sz="1400" i="1" dirty="0" err="1" smtClean="0"/>
              <a:t>Proceedings</a:t>
            </a:r>
            <a:r>
              <a:rPr lang="it-IT" sz="1400" i="1" dirty="0" smtClean="0"/>
              <a:t> of the 2008 ACM SIGMOD </a:t>
            </a:r>
            <a:r>
              <a:rPr lang="it-IT" sz="1400" i="1" dirty="0" err="1" smtClean="0"/>
              <a:t>international</a:t>
            </a:r>
            <a:r>
              <a:rPr lang="it-IT" sz="1400" i="1" dirty="0" smtClean="0"/>
              <a:t> conference on Management of data (SIGMOD '08)</a:t>
            </a:r>
            <a:r>
              <a:rPr lang="it-IT" sz="1400" dirty="0" smtClean="0"/>
              <a:t>. ACM, New York, NY, USA, 1099-1110.</a:t>
            </a:r>
          </a:p>
          <a:p>
            <a:r>
              <a:rPr lang="it-IT" dirty="0" err="1" smtClean="0"/>
              <a:t>It</a:t>
            </a:r>
            <a:r>
              <a:rPr lang="it-IT" dirty="0" smtClean="0"/>
              <a:t> </a:t>
            </a:r>
            <a:r>
              <a:rPr lang="it-IT" dirty="0" err="1" smtClean="0"/>
              <a:t>is</a:t>
            </a:r>
            <a:r>
              <a:rPr lang="it-IT" dirty="0" smtClean="0"/>
              <a:t> a high-</a:t>
            </a:r>
            <a:r>
              <a:rPr lang="it-IT" dirty="0" err="1" smtClean="0"/>
              <a:t>level</a:t>
            </a:r>
            <a:r>
              <a:rPr lang="it-IT" dirty="0" smtClean="0"/>
              <a:t> </a:t>
            </a:r>
            <a:r>
              <a:rPr lang="it-IT" dirty="0" err="1" smtClean="0"/>
              <a:t>declarative</a:t>
            </a:r>
            <a:r>
              <a:rPr lang="it-IT" dirty="0" smtClean="0"/>
              <a:t> </a:t>
            </a:r>
            <a:r>
              <a:rPr lang="it-IT" dirty="0" err="1" smtClean="0"/>
              <a:t>language</a:t>
            </a:r>
            <a:r>
              <a:rPr lang="it-IT" dirty="0" smtClean="0"/>
              <a:t> (à la SQL) and a </a:t>
            </a:r>
            <a:r>
              <a:rPr lang="it-IT" dirty="0" err="1" smtClean="0"/>
              <a:t>low</a:t>
            </a:r>
            <a:r>
              <a:rPr lang="it-IT" dirty="0" smtClean="0"/>
              <a:t> </a:t>
            </a:r>
            <a:r>
              <a:rPr lang="it-IT" dirty="0" err="1" smtClean="0"/>
              <a:t>level</a:t>
            </a:r>
            <a:r>
              <a:rPr lang="it-IT" dirty="0" smtClean="0"/>
              <a:t> </a:t>
            </a:r>
            <a:r>
              <a:rPr lang="it-IT" dirty="0" err="1" smtClean="0"/>
              <a:t>procedural</a:t>
            </a:r>
            <a:r>
              <a:rPr lang="it-IT" dirty="0" smtClean="0"/>
              <a:t> </a:t>
            </a:r>
            <a:r>
              <a:rPr lang="it-IT" dirty="0" err="1" smtClean="0"/>
              <a:t>programming</a:t>
            </a:r>
            <a:r>
              <a:rPr lang="it-IT" dirty="0" smtClean="0"/>
              <a:t> (à la </a:t>
            </a:r>
            <a:r>
              <a:rPr lang="it-IT" dirty="0" err="1" smtClean="0"/>
              <a:t>Map</a:t>
            </a:r>
            <a:r>
              <a:rPr lang="it-IT" dirty="0" smtClean="0"/>
              <a:t>-Reduce)</a:t>
            </a:r>
          </a:p>
          <a:p>
            <a:r>
              <a:rPr lang="it-IT" dirty="0" err="1" smtClean="0"/>
              <a:t>Example</a:t>
            </a:r>
            <a:endParaRPr lang="it-IT" dirty="0"/>
          </a:p>
          <a:p>
            <a:pPr lvl="1"/>
            <a:r>
              <a:rPr lang="it-IT" sz="2000" dirty="0" err="1" smtClean="0">
                <a:latin typeface="Courier New"/>
                <a:cs typeface="Courier New"/>
              </a:rPr>
              <a:t>urls</a:t>
            </a:r>
            <a:r>
              <a:rPr lang="it-IT" sz="2000" dirty="0" smtClean="0">
                <a:latin typeface="Courier New"/>
                <a:cs typeface="Courier New"/>
              </a:rPr>
              <a:t> = </a:t>
            </a:r>
            <a:r>
              <a:rPr lang="it-IT" sz="2000" b="1" dirty="0" smtClean="0">
                <a:latin typeface="Courier New"/>
                <a:cs typeface="Courier New"/>
              </a:rPr>
              <a:t>LOAD</a:t>
            </a:r>
            <a:r>
              <a:rPr lang="it-IT" sz="2000" dirty="0" smtClean="0">
                <a:latin typeface="Courier New"/>
                <a:cs typeface="Courier New"/>
              </a:rPr>
              <a:t> ‘</a:t>
            </a:r>
            <a:r>
              <a:rPr lang="it-IT" sz="2000" dirty="0" err="1" smtClean="0">
                <a:latin typeface="Courier New"/>
                <a:cs typeface="Courier New"/>
              </a:rPr>
              <a:t>urls.txt</a:t>
            </a:r>
            <a:r>
              <a:rPr lang="it-IT" sz="2000" dirty="0" smtClean="0">
                <a:latin typeface="Courier New"/>
                <a:cs typeface="Courier New"/>
              </a:rPr>
              <a:t>’ </a:t>
            </a:r>
            <a:r>
              <a:rPr lang="it-IT" sz="2000" b="1" dirty="0" smtClean="0">
                <a:latin typeface="Courier New"/>
                <a:cs typeface="Courier New"/>
              </a:rPr>
              <a:t>AS</a:t>
            </a:r>
            <a:r>
              <a:rPr lang="it-IT" sz="2000" dirty="0" smtClean="0">
                <a:latin typeface="Courier New"/>
                <a:cs typeface="Courier New"/>
              </a:rPr>
              <a:t> (</a:t>
            </a:r>
            <a:r>
              <a:rPr lang="it-IT" sz="2000" dirty="0" err="1" smtClean="0">
                <a:latin typeface="Courier New"/>
                <a:cs typeface="Courier New"/>
              </a:rPr>
              <a:t>url,category,pagerank</a:t>
            </a:r>
            <a:r>
              <a:rPr lang="it-IT" sz="2000" dirty="0" smtClean="0">
                <a:latin typeface="Courier New"/>
                <a:cs typeface="Courier New"/>
              </a:rPr>
              <a:t>);</a:t>
            </a:r>
            <a:br>
              <a:rPr lang="it-IT" sz="2000" dirty="0" smtClean="0">
                <a:latin typeface="Courier New"/>
                <a:cs typeface="Courier New"/>
              </a:rPr>
            </a:br>
            <a:r>
              <a:rPr lang="it-IT" sz="2000" dirty="0" err="1" smtClean="0">
                <a:latin typeface="Courier New"/>
                <a:cs typeface="Courier New"/>
              </a:rPr>
              <a:t>ok_urls</a:t>
            </a:r>
            <a:r>
              <a:rPr lang="it-IT" sz="2000" dirty="0" smtClean="0">
                <a:latin typeface="Courier New"/>
                <a:cs typeface="Courier New"/>
              </a:rPr>
              <a:t> = </a:t>
            </a:r>
            <a:r>
              <a:rPr lang="it-IT" sz="2000" b="1" dirty="0" smtClean="0">
                <a:latin typeface="Courier New"/>
                <a:cs typeface="Courier New"/>
              </a:rPr>
              <a:t>FILTER</a:t>
            </a:r>
            <a:r>
              <a:rPr lang="it-IT" sz="2000" dirty="0" smtClean="0">
                <a:latin typeface="Courier New"/>
                <a:cs typeface="Courier New"/>
              </a:rPr>
              <a:t> </a:t>
            </a:r>
            <a:r>
              <a:rPr lang="it-IT" sz="2000" dirty="0" err="1" smtClean="0">
                <a:latin typeface="Courier New"/>
                <a:cs typeface="Courier New"/>
              </a:rPr>
              <a:t>urls</a:t>
            </a:r>
            <a:r>
              <a:rPr lang="it-IT" sz="2000" dirty="0" smtClean="0">
                <a:latin typeface="Courier New"/>
                <a:cs typeface="Courier New"/>
              </a:rPr>
              <a:t> </a:t>
            </a:r>
            <a:r>
              <a:rPr lang="it-IT" sz="2000" b="1" dirty="0" smtClean="0">
                <a:latin typeface="Courier New"/>
                <a:cs typeface="Courier New"/>
              </a:rPr>
              <a:t>BY</a:t>
            </a:r>
            <a:r>
              <a:rPr lang="it-IT" sz="2000" dirty="0" smtClean="0">
                <a:latin typeface="Courier New"/>
                <a:cs typeface="Courier New"/>
              </a:rPr>
              <a:t> </a:t>
            </a:r>
            <a:r>
              <a:rPr lang="it-IT" sz="2000" dirty="0" err="1" smtClean="0">
                <a:latin typeface="Courier New"/>
                <a:cs typeface="Courier New"/>
              </a:rPr>
              <a:t>pagerank</a:t>
            </a:r>
            <a:r>
              <a:rPr lang="it-IT" sz="2000" dirty="0" smtClean="0">
                <a:latin typeface="Courier New"/>
                <a:cs typeface="Courier New"/>
              </a:rPr>
              <a:t> &gt; 0.2;</a:t>
            </a:r>
            <a:br>
              <a:rPr lang="it-IT" sz="2000" dirty="0" smtClean="0">
                <a:latin typeface="Courier New"/>
                <a:cs typeface="Courier New"/>
              </a:rPr>
            </a:br>
            <a:r>
              <a:rPr lang="it-IT" sz="2000" dirty="0" err="1" smtClean="0">
                <a:latin typeface="Courier New"/>
                <a:cs typeface="Courier New"/>
              </a:rPr>
              <a:t>groups</a:t>
            </a:r>
            <a:r>
              <a:rPr lang="it-IT" sz="2000" dirty="0" smtClean="0">
                <a:latin typeface="Courier New"/>
                <a:cs typeface="Courier New"/>
              </a:rPr>
              <a:t> = </a:t>
            </a:r>
            <a:r>
              <a:rPr lang="it-IT" sz="2000" b="1" dirty="0" smtClean="0">
                <a:latin typeface="Courier New"/>
                <a:cs typeface="Courier New"/>
              </a:rPr>
              <a:t>GROUP</a:t>
            </a:r>
            <a:r>
              <a:rPr lang="it-IT" sz="2000" dirty="0" smtClean="0">
                <a:latin typeface="Courier New"/>
                <a:cs typeface="Courier New"/>
              </a:rPr>
              <a:t> </a:t>
            </a:r>
            <a:r>
              <a:rPr lang="it-IT" sz="2000" dirty="0" err="1" smtClean="0">
                <a:latin typeface="Courier New"/>
                <a:cs typeface="Courier New"/>
              </a:rPr>
              <a:t>good_urls</a:t>
            </a:r>
            <a:r>
              <a:rPr lang="it-IT" sz="2000" dirty="0" smtClean="0">
                <a:latin typeface="Courier New"/>
                <a:cs typeface="Courier New"/>
              </a:rPr>
              <a:t> </a:t>
            </a:r>
            <a:r>
              <a:rPr lang="it-IT" sz="2000" b="1" dirty="0" smtClean="0">
                <a:latin typeface="Courier New"/>
                <a:cs typeface="Courier New"/>
              </a:rPr>
              <a:t>BY</a:t>
            </a:r>
            <a:r>
              <a:rPr lang="it-IT" sz="2000" dirty="0" smtClean="0">
                <a:latin typeface="Courier New"/>
                <a:cs typeface="Courier New"/>
              </a:rPr>
              <a:t> </a:t>
            </a:r>
            <a:r>
              <a:rPr lang="it-IT" sz="2000" dirty="0" err="1" smtClean="0">
                <a:latin typeface="Courier New"/>
                <a:cs typeface="Courier New"/>
              </a:rPr>
              <a:t>category</a:t>
            </a:r>
            <a:r>
              <a:rPr lang="it-IT" sz="2000" dirty="0" smtClean="0">
                <a:latin typeface="Courier New"/>
                <a:cs typeface="Courier New"/>
              </a:rPr>
              <a:t>;</a:t>
            </a:r>
            <a:br>
              <a:rPr lang="it-IT" sz="2000" dirty="0" smtClean="0">
                <a:latin typeface="Courier New"/>
                <a:cs typeface="Courier New"/>
              </a:rPr>
            </a:br>
            <a:r>
              <a:rPr lang="it-IT" sz="2000" dirty="0" err="1" smtClean="0">
                <a:latin typeface="Courier New"/>
                <a:cs typeface="Courier New"/>
              </a:rPr>
              <a:t>big_groups</a:t>
            </a:r>
            <a:r>
              <a:rPr lang="it-IT" sz="2000" dirty="0" smtClean="0">
                <a:latin typeface="Courier New"/>
                <a:cs typeface="Courier New"/>
              </a:rPr>
              <a:t> = </a:t>
            </a:r>
            <a:r>
              <a:rPr lang="it-IT" sz="2000" b="1" dirty="0" smtClean="0">
                <a:latin typeface="Courier New"/>
                <a:cs typeface="Courier New"/>
              </a:rPr>
              <a:t>FILTER</a:t>
            </a:r>
            <a:r>
              <a:rPr lang="it-IT" sz="2000" dirty="0" smtClean="0">
                <a:latin typeface="Courier New"/>
                <a:cs typeface="Courier New"/>
              </a:rPr>
              <a:t> </a:t>
            </a:r>
            <a:r>
              <a:rPr lang="it-IT" sz="2000" dirty="0" err="1" smtClean="0">
                <a:latin typeface="Courier New"/>
                <a:cs typeface="Courier New"/>
              </a:rPr>
              <a:t>groups</a:t>
            </a:r>
            <a:r>
              <a:rPr lang="it-IT" sz="2000" dirty="0" smtClean="0">
                <a:latin typeface="Courier New"/>
                <a:cs typeface="Courier New"/>
              </a:rPr>
              <a:t> </a:t>
            </a:r>
            <a:r>
              <a:rPr lang="it-IT" sz="2000" b="1" dirty="0" smtClean="0">
                <a:latin typeface="Courier New"/>
                <a:cs typeface="Courier New"/>
              </a:rPr>
              <a:t>BY</a:t>
            </a:r>
            <a:r>
              <a:rPr lang="it-IT" sz="2000" dirty="0">
                <a:latin typeface="Courier New"/>
                <a:cs typeface="Courier New"/>
              </a:rPr>
              <a:t> </a:t>
            </a:r>
            <a:r>
              <a:rPr lang="it-IT" sz="2000" b="1" dirty="0" smtClean="0">
                <a:latin typeface="Courier New"/>
                <a:cs typeface="Courier New"/>
              </a:rPr>
              <a:t>COUNT</a:t>
            </a:r>
            <a:r>
              <a:rPr lang="it-IT" sz="2000" dirty="0" smtClean="0">
                <a:latin typeface="Courier New"/>
                <a:cs typeface="Courier New"/>
              </a:rPr>
              <a:t>(</a:t>
            </a:r>
            <a:r>
              <a:rPr lang="it-IT" sz="2000" dirty="0" err="1" smtClean="0">
                <a:latin typeface="Courier New"/>
                <a:cs typeface="Courier New"/>
              </a:rPr>
              <a:t>ok_urls</a:t>
            </a:r>
            <a:r>
              <a:rPr lang="it-IT" sz="2000" dirty="0" smtClean="0">
                <a:latin typeface="Courier New"/>
                <a:cs typeface="Courier New"/>
              </a:rPr>
              <a:t>)&gt;10^6</a:t>
            </a:r>
            <a:br>
              <a:rPr lang="it-IT" sz="2000" dirty="0" smtClean="0">
                <a:latin typeface="Courier New"/>
                <a:cs typeface="Courier New"/>
              </a:rPr>
            </a:br>
            <a:r>
              <a:rPr lang="it-IT" sz="2000" dirty="0" smtClean="0">
                <a:latin typeface="Courier New"/>
                <a:cs typeface="Courier New"/>
              </a:rPr>
              <a:t>o = </a:t>
            </a:r>
            <a:r>
              <a:rPr lang="it-IT" sz="2000" b="1" dirty="0" smtClean="0">
                <a:latin typeface="Courier New"/>
                <a:cs typeface="Courier New"/>
              </a:rPr>
              <a:t>FOREACH</a:t>
            </a:r>
            <a:r>
              <a:rPr lang="it-IT" sz="2000" dirty="0" smtClean="0">
                <a:latin typeface="Courier New"/>
                <a:cs typeface="Courier New"/>
              </a:rPr>
              <a:t> </a:t>
            </a:r>
            <a:r>
              <a:rPr lang="it-IT" sz="2000" dirty="0" err="1" smtClean="0">
                <a:latin typeface="Courier New"/>
                <a:cs typeface="Courier New"/>
              </a:rPr>
              <a:t>big_groups</a:t>
            </a:r>
            <a:r>
              <a:rPr lang="it-IT" sz="2000" dirty="0" smtClean="0">
                <a:latin typeface="Courier New"/>
                <a:cs typeface="Courier New"/>
              </a:rPr>
              <a:t> </a:t>
            </a:r>
            <a:r>
              <a:rPr lang="it-IT" sz="2000" b="1" dirty="0" smtClean="0">
                <a:latin typeface="Courier New"/>
                <a:cs typeface="Courier New"/>
              </a:rPr>
              <a:t>GENERATE</a:t>
            </a:r>
            <a:r>
              <a:rPr lang="it-IT" sz="2000" dirty="0" smtClean="0">
                <a:latin typeface="Courier New"/>
                <a:cs typeface="Courier New"/>
              </a:rPr>
              <a:t> </a:t>
            </a:r>
            <a:r>
              <a:rPr lang="it-IT" sz="2000" dirty="0" err="1" smtClean="0">
                <a:latin typeface="Courier New"/>
                <a:cs typeface="Courier New"/>
              </a:rPr>
              <a:t>category</a:t>
            </a:r>
            <a:r>
              <a:rPr lang="it-IT" sz="2000" dirty="0" smtClean="0">
                <a:latin typeface="Courier New"/>
                <a:cs typeface="Courier New"/>
              </a:rPr>
              <a:t>,</a:t>
            </a:r>
            <a:br>
              <a:rPr lang="it-IT" sz="2000" dirty="0" smtClean="0">
                <a:latin typeface="Courier New"/>
                <a:cs typeface="Courier New"/>
              </a:rPr>
            </a:br>
            <a:r>
              <a:rPr lang="it-IT" sz="2000" dirty="0" smtClean="0">
                <a:latin typeface="Courier New"/>
                <a:cs typeface="Courier New"/>
              </a:rPr>
              <a:t>                       </a:t>
            </a:r>
            <a:r>
              <a:rPr lang="it-IT" sz="2000" b="1" dirty="0" smtClean="0">
                <a:latin typeface="Courier New"/>
                <a:cs typeface="Courier New"/>
              </a:rPr>
              <a:t>AVG</a:t>
            </a:r>
            <a:r>
              <a:rPr lang="it-IT" sz="2000" dirty="0" smtClean="0">
                <a:latin typeface="Courier New"/>
                <a:cs typeface="Courier New"/>
              </a:rPr>
              <a:t>(</a:t>
            </a:r>
            <a:r>
              <a:rPr lang="it-IT" sz="2000" dirty="0" err="1" smtClean="0">
                <a:latin typeface="Courier New"/>
                <a:cs typeface="Courier New"/>
              </a:rPr>
              <a:t>good_urls.pagerank</a:t>
            </a:r>
            <a:r>
              <a:rPr lang="it-IT" sz="2000" dirty="0" smtClean="0">
                <a:latin typeface="Courier New"/>
                <a:cs typeface="Courier New"/>
              </a:rPr>
              <a:t>)</a:t>
            </a:r>
          </a:p>
        </p:txBody>
      </p:sp>
      <p:sp>
        <p:nvSpPr>
          <p:cNvPr id="4" name="Rettangolo arrotondato 3"/>
          <p:cNvSpPr/>
          <p:nvPr/>
        </p:nvSpPr>
        <p:spPr>
          <a:xfrm>
            <a:off x="341908" y="1417638"/>
            <a:ext cx="8344892" cy="486371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chemeClr val="tx1"/>
                </a:solidFill>
              </a:rPr>
              <a:t>Eway</a:t>
            </a:r>
            <a:r>
              <a:rPr lang="en-US" sz="2400" b="1" dirty="0">
                <a:solidFill>
                  <a:schemeClr val="tx1"/>
                </a:solidFill>
              </a:rPr>
              <a:t> </a:t>
            </a:r>
            <a:r>
              <a:rPr lang="en-US" sz="2400" b="1" dirty="0" err="1">
                <a:solidFill>
                  <a:schemeClr val="tx1"/>
                </a:solidFill>
              </a:rPr>
              <a:t>escribeday</a:t>
            </a:r>
            <a:r>
              <a:rPr lang="en-US" sz="2400" b="1" dirty="0">
                <a:solidFill>
                  <a:schemeClr val="tx1"/>
                </a:solidFill>
              </a:rPr>
              <a:t> away </a:t>
            </a:r>
            <a:r>
              <a:rPr lang="en-US" sz="2400" b="1" dirty="0" err="1">
                <a:solidFill>
                  <a:schemeClr val="tx1"/>
                </a:solidFill>
              </a:rPr>
              <a:t>ewnay</a:t>
            </a:r>
            <a:r>
              <a:rPr lang="en-US" sz="2400" b="1" dirty="0">
                <a:solidFill>
                  <a:schemeClr val="tx1"/>
                </a:solidFill>
              </a:rPr>
              <a:t> </a:t>
            </a:r>
            <a:r>
              <a:rPr lang="en-US" sz="2400" b="1" dirty="0" err="1">
                <a:solidFill>
                  <a:schemeClr val="tx1"/>
                </a:solidFill>
              </a:rPr>
              <a:t>anguagelay</a:t>
            </a:r>
            <a:r>
              <a:rPr lang="en-US" sz="2400" b="1" dirty="0">
                <a:solidFill>
                  <a:schemeClr val="tx1"/>
                </a:solidFill>
              </a:rPr>
              <a:t> </a:t>
            </a:r>
            <a:r>
              <a:rPr lang="en-US" sz="2400" b="1" dirty="0" err="1">
                <a:solidFill>
                  <a:schemeClr val="tx1"/>
                </a:solidFill>
              </a:rPr>
              <a:t>alledcay</a:t>
            </a:r>
            <a:r>
              <a:rPr lang="en-US" sz="2400" b="1" dirty="0">
                <a:solidFill>
                  <a:schemeClr val="tx1"/>
                </a:solidFill>
              </a:rPr>
              <a:t> </a:t>
            </a:r>
            <a:r>
              <a:rPr lang="en-US" sz="2400" b="1" dirty="0" err="1">
                <a:solidFill>
                  <a:schemeClr val="tx1"/>
                </a:solidFill>
              </a:rPr>
              <a:t>Igpay</a:t>
            </a:r>
            <a:r>
              <a:rPr lang="en-US" sz="2400" b="1" dirty="0">
                <a:solidFill>
                  <a:schemeClr val="tx1"/>
                </a:solidFill>
              </a:rPr>
              <a:t> </a:t>
            </a:r>
            <a:r>
              <a:rPr lang="en-US" sz="2400" b="1" dirty="0" err="1">
                <a:solidFill>
                  <a:schemeClr val="tx1"/>
                </a:solidFill>
              </a:rPr>
              <a:t>Atinlay</a:t>
            </a:r>
            <a:r>
              <a:rPr lang="en-US" sz="2400" b="1" dirty="0">
                <a:solidFill>
                  <a:schemeClr val="tx1"/>
                </a:solidFill>
              </a:rPr>
              <a:t> </a:t>
            </a:r>
            <a:r>
              <a:rPr lang="en-US" sz="2400" b="1" dirty="0" err="1" smtClean="0">
                <a:solidFill>
                  <a:schemeClr val="tx1"/>
                </a:solidFill>
              </a:rPr>
              <a:t>atthay</a:t>
            </a:r>
            <a:r>
              <a:rPr lang="en-US" sz="2400" b="1" dirty="0" smtClean="0">
                <a:solidFill>
                  <a:schemeClr val="tx1"/>
                </a:solidFill>
              </a:rPr>
              <a:t> </a:t>
            </a:r>
            <a:r>
              <a:rPr lang="en-US" sz="2400" b="1" dirty="0" err="1">
                <a:solidFill>
                  <a:schemeClr val="tx1"/>
                </a:solidFill>
              </a:rPr>
              <a:t>eway</a:t>
            </a:r>
            <a:r>
              <a:rPr lang="en-US" sz="2400" b="1" dirty="0">
                <a:solidFill>
                  <a:schemeClr val="tx1"/>
                </a:solidFill>
              </a:rPr>
              <a:t> </a:t>
            </a:r>
            <a:r>
              <a:rPr lang="en-US" sz="2400" b="1" dirty="0" err="1">
                <a:solidFill>
                  <a:schemeClr val="tx1"/>
                </a:solidFill>
              </a:rPr>
              <a:t>avehay</a:t>
            </a:r>
            <a:r>
              <a:rPr lang="en-US" sz="2400" b="1" dirty="0">
                <a:solidFill>
                  <a:schemeClr val="tx1"/>
                </a:solidFill>
              </a:rPr>
              <a:t> </a:t>
            </a:r>
            <a:r>
              <a:rPr lang="en-US" sz="2400" b="1" dirty="0" err="1">
                <a:solidFill>
                  <a:schemeClr val="tx1"/>
                </a:solidFill>
              </a:rPr>
              <a:t>esignedday</a:t>
            </a:r>
            <a:r>
              <a:rPr lang="en-US" sz="2400" b="1" dirty="0">
                <a:solidFill>
                  <a:schemeClr val="tx1"/>
                </a:solidFill>
              </a:rPr>
              <a:t> </a:t>
            </a:r>
            <a:r>
              <a:rPr lang="en-US" sz="2400" b="1" dirty="0" err="1">
                <a:solidFill>
                  <a:schemeClr val="tx1"/>
                </a:solidFill>
              </a:rPr>
              <a:t>otay</a:t>
            </a:r>
            <a:r>
              <a:rPr lang="en-US" sz="2400" b="1" dirty="0">
                <a:solidFill>
                  <a:schemeClr val="tx1"/>
                </a:solidFill>
              </a:rPr>
              <a:t> </a:t>
            </a:r>
            <a:r>
              <a:rPr lang="en-US" sz="2400" b="1" dirty="0" err="1">
                <a:solidFill>
                  <a:schemeClr val="tx1"/>
                </a:solidFill>
              </a:rPr>
              <a:t>itfay</a:t>
            </a:r>
            <a:r>
              <a:rPr lang="en-US" sz="2400" b="1" dirty="0">
                <a:solidFill>
                  <a:schemeClr val="tx1"/>
                </a:solidFill>
              </a:rPr>
              <a:t> </a:t>
            </a:r>
            <a:r>
              <a:rPr lang="en-US" sz="2400" b="1" dirty="0" err="1">
                <a:solidFill>
                  <a:schemeClr val="tx1"/>
                </a:solidFill>
              </a:rPr>
              <a:t>inway</a:t>
            </a:r>
            <a:r>
              <a:rPr lang="en-US" sz="2400" b="1" dirty="0">
                <a:solidFill>
                  <a:schemeClr val="tx1"/>
                </a:solidFill>
              </a:rPr>
              <a:t> away </a:t>
            </a:r>
            <a:r>
              <a:rPr lang="en-US" sz="2400" b="1" dirty="0" err="1">
                <a:solidFill>
                  <a:schemeClr val="tx1"/>
                </a:solidFill>
              </a:rPr>
              <a:t>eetsway</a:t>
            </a:r>
            <a:r>
              <a:rPr lang="en-US" sz="2400" b="1" dirty="0">
                <a:solidFill>
                  <a:schemeClr val="tx1"/>
                </a:solidFill>
              </a:rPr>
              <a:t> </a:t>
            </a:r>
            <a:r>
              <a:rPr lang="en-US" sz="2400" b="1" dirty="0" err="1" smtClean="0">
                <a:solidFill>
                  <a:schemeClr val="tx1"/>
                </a:solidFill>
              </a:rPr>
              <a:t>otspay</a:t>
            </a:r>
            <a:r>
              <a:rPr lang="en-US" sz="2400" b="1" dirty="0">
                <a:solidFill>
                  <a:schemeClr val="tx1"/>
                </a:solidFill>
              </a:rPr>
              <a:t> </a:t>
            </a:r>
            <a:r>
              <a:rPr lang="en-US" sz="2400" b="1" dirty="0" err="1" smtClean="0">
                <a:solidFill>
                  <a:schemeClr val="tx1"/>
                </a:solidFill>
              </a:rPr>
              <a:t>etweenbay</a:t>
            </a:r>
            <a:r>
              <a:rPr lang="en-US" sz="2400" b="1" dirty="0" smtClean="0">
                <a:solidFill>
                  <a:schemeClr val="tx1"/>
                </a:solidFill>
              </a:rPr>
              <a:t> </a:t>
            </a:r>
            <a:r>
              <a:rPr lang="en-US" sz="2400" b="1" dirty="0" err="1">
                <a:solidFill>
                  <a:schemeClr val="tx1"/>
                </a:solidFill>
              </a:rPr>
              <a:t>ethay</a:t>
            </a:r>
            <a:r>
              <a:rPr lang="en-US" sz="2400" b="1" dirty="0">
                <a:solidFill>
                  <a:schemeClr val="tx1"/>
                </a:solidFill>
              </a:rPr>
              <a:t> </a:t>
            </a:r>
            <a:r>
              <a:rPr lang="en-US" sz="2400" b="1" dirty="0" err="1">
                <a:solidFill>
                  <a:schemeClr val="tx1"/>
                </a:solidFill>
              </a:rPr>
              <a:t>eclarativeday</a:t>
            </a:r>
            <a:r>
              <a:rPr lang="en-US" sz="2400" b="1" dirty="0">
                <a:solidFill>
                  <a:schemeClr val="tx1"/>
                </a:solidFill>
              </a:rPr>
              <a:t> </a:t>
            </a:r>
            <a:r>
              <a:rPr lang="en-US" sz="2400" b="1" dirty="0" err="1">
                <a:solidFill>
                  <a:schemeClr val="tx1"/>
                </a:solidFill>
              </a:rPr>
              <a:t>ylestay</a:t>
            </a:r>
            <a:r>
              <a:rPr lang="en-US" sz="2400" b="1" dirty="0">
                <a:solidFill>
                  <a:schemeClr val="tx1"/>
                </a:solidFill>
              </a:rPr>
              <a:t> </a:t>
            </a:r>
            <a:r>
              <a:rPr lang="en-US" sz="2400" b="1" dirty="0" err="1" smtClean="0">
                <a:solidFill>
                  <a:schemeClr val="tx1"/>
                </a:solidFill>
              </a:rPr>
              <a:t>ofway</a:t>
            </a:r>
            <a:r>
              <a:rPr lang="en-US" sz="2400" b="1" dirty="0" smtClean="0">
                <a:solidFill>
                  <a:schemeClr val="tx1"/>
                </a:solidFill>
              </a:rPr>
              <a:t> SQLAY</a:t>
            </a:r>
            <a:r>
              <a:rPr lang="en-US" sz="2400" b="1" dirty="0">
                <a:solidFill>
                  <a:schemeClr val="tx1"/>
                </a:solidFill>
              </a:rPr>
              <a:t>, </a:t>
            </a:r>
            <a:r>
              <a:rPr lang="en-US" sz="2400" b="1" dirty="0" err="1" smtClean="0">
                <a:solidFill>
                  <a:schemeClr val="tx1"/>
                </a:solidFill>
              </a:rPr>
              <a:t>andway</a:t>
            </a:r>
            <a:r>
              <a:rPr lang="en-US" sz="2400" b="1" dirty="0" smtClean="0">
                <a:solidFill>
                  <a:schemeClr val="tx1"/>
                </a:solidFill>
              </a:rPr>
              <a:t> </a:t>
            </a:r>
            <a:r>
              <a:rPr lang="en-US" sz="2400" b="1" dirty="0" err="1" smtClean="0">
                <a:solidFill>
                  <a:schemeClr val="tx1"/>
                </a:solidFill>
              </a:rPr>
              <a:t>ethay</a:t>
            </a:r>
            <a:r>
              <a:rPr lang="en-US" sz="2400" b="1" dirty="0" smtClean="0">
                <a:solidFill>
                  <a:schemeClr val="tx1"/>
                </a:solidFill>
              </a:rPr>
              <a:t> </a:t>
            </a:r>
            <a:r>
              <a:rPr lang="en-US" sz="2400" b="1" dirty="0" err="1">
                <a:solidFill>
                  <a:schemeClr val="tx1"/>
                </a:solidFill>
              </a:rPr>
              <a:t>owlay-evellay</a:t>
            </a:r>
            <a:r>
              <a:rPr lang="en-US" sz="2400" b="1" dirty="0">
                <a:solidFill>
                  <a:schemeClr val="tx1"/>
                </a:solidFill>
              </a:rPr>
              <a:t>, </a:t>
            </a:r>
            <a:r>
              <a:rPr lang="en-US" sz="2400" b="1" dirty="0" err="1">
                <a:solidFill>
                  <a:schemeClr val="tx1"/>
                </a:solidFill>
              </a:rPr>
              <a:t>oceduralpray</a:t>
            </a:r>
            <a:r>
              <a:rPr lang="en-US" sz="2400" b="1" dirty="0">
                <a:solidFill>
                  <a:schemeClr val="tx1"/>
                </a:solidFill>
              </a:rPr>
              <a:t> </a:t>
            </a:r>
            <a:r>
              <a:rPr lang="en-US" sz="2400" b="1" dirty="0" err="1">
                <a:solidFill>
                  <a:schemeClr val="tx1"/>
                </a:solidFill>
              </a:rPr>
              <a:t>ylestay</a:t>
            </a:r>
            <a:r>
              <a:rPr lang="en-US" sz="2400" b="1" dirty="0">
                <a:solidFill>
                  <a:schemeClr val="tx1"/>
                </a:solidFill>
              </a:rPr>
              <a:t> </a:t>
            </a:r>
            <a:r>
              <a:rPr lang="en-US" sz="2400" b="1" dirty="0" err="1">
                <a:solidFill>
                  <a:schemeClr val="tx1"/>
                </a:solidFill>
              </a:rPr>
              <a:t>ofway</a:t>
            </a:r>
            <a:r>
              <a:rPr lang="en-US" sz="2400" b="1" dirty="0">
                <a:solidFill>
                  <a:schemeClr val="tx1"/>
                </a:solidFill>
              </a:rPr>
              <a:t> </a:t>
            </a:r>
            <a:r>
              <a:rPr lang="en-US" sz="2400" b="1" dirty="0" err="1">
                <a:solidFill>
                  <a:schemeClr val="tx1"/>
                </a:solidFill>
              </a:rPr>
              <a:t>apmay-</a:t>
            </a:r>
            <a:r>
              <a:rPr lang="en-US" sz="2400" b="1" dirty="0" err="1" smtClean="0">
                <a:solidFill>
                  <a:schemeClr val="tx1"/>
                </a:solidFill>
              </a:rPr>
              <a:t>educeray</a:t>
            </a:r>
            <a:r>
              <a:rPr lang="en-US" sz="2400" b="1" dirty="0" smtClean="0">
                <a:solidFill>
                  <a:schemeClr val="tx1"/>
                </a:solidFill>
              </a:rPr>
              <a:t>. </a:t>
            </a:r>
            <a:r>
              <a:rPr lang="en-US" sz="2400" b="1" dirty="0" err="1">
                <a:solidFill>
                  <a:schemeClr val="tx1"/>
                </a:solidFill>
              </a:rPr>
              <a:t>Ethay</a:t>
            </a:r>
            <a:r>
              <a:rPr lang="en-US" sz="2400" b="1" dirty="0">
                <a:solidFill>
                  <a:schemeClr val="tx1"/>
                </a:solidFill>
              </a:rPr>
              <a:t> </a:t>
            </a:r>
            <a:r>
              <a:rPr lang="en-US" sz="2400" b="1" dirty="0" err="1">
                <a:solidFill>
                  <a:schemeClr val="tx1"/>
                </a:solidFill>
              </a:rPr>
              <a:t>accompanyingway</a:t>
            </a:r>
            <a:r>
              <a:rPr lang="en-US" sz="2400" b="1" dirty="0">
                <a:solidFill>
                  <a:schemeClr val="tx1"/>
                </a:solidFill>
              </a:rPr>
              <a:t> </a:t>
            </a:r>
            <a:r>
              <a:rPr lang="en-US" sz="2400" b="1" dirty="0" err="1">
                <a:solidFill>
                  <a:schemeClr val="tx1"/>
                </a:solidFill>
              </a:rPr>
              <a:t>ystemsay</a:t>
            </a:r>
            <a:r>
              <a:rPr lang="en-US" sz="2400" b="1" dirty="0">
                <a:solidFill>
                  <a:schemeClr val="tx1"/>
                </a:solidFill>
              </a:rPr>
              <a:t>, </a:t>
            </a:r>
            <a:r>
              <a:rPr lang="en-US" sz="2400" b="1" dirty="0" err="1">
                <a:solidFill>
                  <a:schemeClr val="tx1"/>
                </a:solidFill>
              </a:rPr>
              <a:t>Igpay</a:t>
            </a:r>
            <a:r>
              <a:rPr lang="en-US" sz="2400" b="1" dirty="0">
                <a:solidFill>
                  <a:schemeClr val="tx1"/>
                </a:solidFill>
              </a:rPr>
              <a:t>, </a:t>
            </a:r>
            <a:r>
              <a:rPr lang="en-US" sz="2400" b="1" dirty="0" err="1">
                <a:solidFill>
                  <a:schemeClr val="tx1"/>
                </a:solidFill>
              </a:rPr>
              <a:t>isway</a:t>
            </a:r>
            <a:r>
              <a:rPr lang="en-US" sz="2400" b="1" dirty="0">
                <a:solidFill>
                  <a:schemeClr val="tx1"/>
                </a:solidFill>
              </a:rPr>
              <a:t> </a:t>
            </a:r>
            <a:r>
              <a:rPr lang="en-US" sz="2400" b="1" dirty="0" err="1">
                <a:solidFill>
                  <a:schemeClr val="tx1"/>
                </a:solidFill>
              </a:rPr>
              <a:t>ullyfay</a:t>
            </a:r>
            <a:r>
              <a:rPr lang="en-US" sz="2400" b="1" dirty="0">
                <a:solidFill>
                  <a:schemeClr val="tx1"/>
                </a:solidFill>
              </a:rPr>
              <a:t> </a:t>
            </a:r>
            <a:r>
              <a:rPr lang="en-US" sz="2400" b="1" dirty="0" smtClean="0">
                <a:solidFill>
                  <a:schemeClr val="tx1"/>
                </a:solidFill>
              </a:rPr>
              <a:t> </a:t>
            </a:r>
            <a:r>
              <a:rPr lang="en-US" sz="2400" b="1" dirty="0" err="1" smtClean="0">
                <a:solidFill>
                  <a:schemeClr val="tx1"/>
                </a:solidFill>
              </a:rPr>
              <a:t>implementedway</a:t>
            </a:r>
            <a:r>
              <a:rPr lang="en-US" sz="2400" b="1" dirty="0">
                <a:solidFill>
                  <a:schemeClr val="tx1"/>
                </a:solidFill>
              </a:rPr>
              <a:t>, </a:t>
            </a:r>
            <a:r>
              <a:rPr lang="en-US" sz="2400" b="1" dirty="0" err="1">
                <a:solidFill>
                  <a:schemeClr val="tx1"/>
                </a:solidFill>
              </a:rPr>
              <a:t>andway</a:t>
            </a:r>
            <a:r>
              <a:rPr lang="en-US" sz="2400" b="1" dirty="0">
                <a:solidFill>
                  <a:schemeClr val="tx1"/>
                </a:solidFill>
              </a:rPr>
              <a:t> </a:t>
            </a:r>
            <a:r>
              <a:rPr lang="en-US" sz="2400" b="1" dirty="0" err="1">
                <a:solidFill>
                  <a:schemeClr val="tx1"/>
                </a:solidFill>
              </a:rPr>
              <a:t>ompilescay</a:t>
            </a:r>
            <a:r>
              <a:rPr lang="en-US" sz="2400" b="1" dirty="0">
                <a:solidFill>
                  <a:schemeClr val="tx1"/>
                </a:solidFill>
              </a:rPr>
              <a:t> </a:t>
            </a:r>
            <a:r>
              <a:rPr lang="en-US" sz="2400" b="1" dirty="0" err="1">
                <a:solidFill>
                  <a:schemeClr val="tx1"/>
                </a:solidFill>
              </a:rPr>
              <a:t>Igpay</a:t>
            </a:r>
            <a:r>
              <a:rPr lang="en-US" sz="2400" b="1" dirty="0">
                <a:solidFill>
                  <a:schemeClr val="tx1"/>
                </a:solidFill>
              </a:rPr>
              <a:t> </a:t>
            </a:r>
            <a:r>
              <a:rPr lang="en-US" sz="2400" b="1" dirty="0" err="1">
                <a:solidFill>
                  <a:schemeClr val="tx1"/>
                </a:solidFill>
              </a:rPr>
              <a:t>Atinlay</a:t>
            </a:r>
            <a:r>
              <a:rPr lang="en-US" sz="2400" b="1" dirty="0">
                <a:solidFill>
                  <a:schemeClr val="tx1"/>
                </a:solidFill>
              </a:rPr>
              <a:t> </a:t>
            </a:r>
            <a:r>
              <a:rPr lang="en-US" sz="2400" b="1" dirty="0" err="1">
                <a:solidFill>
                  <a:schemeClr val="tx1"/>
                </a:solidFill>
              </a:rPr>
              <a:t>intoway</a:t>
            </a:r>
            <a:r>
              <a:rPr lang="en-US" sz="2400" b="1" dirty="0">
                <a:solidFill>
                  <a:schemeClr val="tx1"/>
                </a:solidFill>
              </a:rPr>
              <a:t> </a:t>
            </a:r>
            <a:r>
              <a:rPr lang="en-US" sz="2400" b="1" dirty="0" err="1" smtClean="0">
                <a:solidFill>
                  <a:schemeClr val="tx1"/>
                </a:solidFill>
              </a:rPr>
              <a:t>ysicalphay</a:t>
            </a:r>
            <a:r>
              <a:rPr lang="en-US" sz="2400" b="1" dirty="0" smtClean="0">
                <a:solidFill>
                  <a:schemeClr val="tx1"/>
                </a:solidFill>
              </a:rPr>
              <a:t> </a:t>
            </a:r>
            <a:r>
              <a:rPr lang="en-US" sz="2400" b="1" dirty="0" err="1">
                <a:solidFill>
                  <a:schemeClr val="tx1"/>
                </a:solidFill>
              </a:rPr>
              <a:t>ansplay</a:t>
            </a:r>
            <a:r>
              <a:rPr lang="en-US" sz="2400" b="1" dirty="0">
                <a:solidFill>
                  <a:schemeClr val="tx1"/>
                </a:solidFill>
              </a:rPr>
              <a:t> </a:t>
            </a:r>
            <a:r>
              <a:rPr lang="en-US" sz="2400" b="1" dirty="0" err="1" smtClean="0">
                <a:solidFill>
                  <a:schemeClr val="tx1"/>
                </a:solidFill>
              </a:rPr>
              <a:t>atthay</a:t>
            </a:r>
            <a:r>
              <a:rPr lang="en-US" sz="2400" b="1" dirty="0" smtClean="0">
                <a:solidFill>
                  <a:schemeClr val="tx1"/>
                </a:solidFill>
              </a:rPr>
              <a:t> </a:t>
            </a:r>
            <a:r>
              <a:rPr lang="en-US" sz="2400" b="1" dirty="0" err="1" smtClean="0">
                <a:solidFill>
                  <a:schemeClr val="tx1"/>
                </a:solidFill>
              </a:rPr>
              <a:t>areway</a:t>
            </a:r>
            <a:r>
              <a:rPr lang="en-US" sz="2400" b="1" dirty="0" smtClean="0">
                <a:solidFill>
                  <a:schemeClr val="tx1"/>
                </a:solidFill>
              </a:rPr>
              <a:t> </a:t>
            </a:r>
            <a:r>
              <a:rPr lang="en-US" sz="2400" b="1" dirty="0" err="1">
                <a:solidFill>
                  <a:schemeClr val="tx1"/>
                </a:solidFill>
              </a:rPr>
              <a:t>executedway</a:t>
            </a:r>
            <a:r>
              <a:rPr lang="en-US" sz="2400" b="1" dirty="0">
                <a:solidFill>
                  <a:schemeClr val="tx1"/>
                </a:solidFill>
              </a:rPr>
              <a:t> </a:t>
            </a:r>
            <a:r>
              <a:rPr lang="en-US" sz="2400" b="1" dirty="0" err="1">
                <a:solidFill>
                  <a:schemeClr val="tx1"/>
                </a:solidFill>
              </a:rPr>
              <a:t>overway</a:t>
            </a:r>
            <a:r>
              <a:rPr lang="en-US" sz="2400" b="1" dirty="0">
                <a:solidFill>
                  <a:schemeClr val="tx1"/>
                </a:solidFill>
              </a:rPr>
              <a:t> </a:t>
            </a:r>
            <a:r>
              <a:rPr lang="en-US" sz="2400" b="1" dirty="0" err="1">
                <a:solidFill>
                  <a:schemeClr val="tx1"/>
                </a:solidFill>
              </a:rPr>
              <a:t>Adoophay</a:t>
            </a:r>
            <a:r>
              <a:rPr lang="en-US" sz="2400" b="1" dirty="0">
                <a:solidFill>
                  <a:schemeClr val="tx1"/>
                </a:solidFill>
              </a:rPr>
              <a:t>, </a:t>
            </a:r>
            <a:r>
              <a:rPr lang="en-US" sz="2400" b="1" dirty="0" smtClean="0">
                <a:solidFill>
                  <a:schemeClr val="tx1"/>
                </a:solidFill>
              </a:rPr>
              <a:t> </a:t>
            </a:r>
            <a:r>
              <a:rPr lang="en-US" sz="2400" b="1" dirty="0" err="1" smtClean="0">
                <a:solidFill>
                  <a:schemeClr val="tx1"/>
                </a:solidFill>
              </a:rPr>
              <a:t>anway</a:t>
            </a:r>
            <a:r>
              <a:rPr lang="en-US" sz="2400" b="1" dirty="0" smtClean="0">
                <a:solidFill>
                  <a:schemeClr val="tx1"/>
                </a:solidFill>
              </a:rPr>
              <a:t> </a:t>
            </a:r>
            <a:r>
              <a:rPr lang="en-US" sz="2400" b="1" dirty="0" err="1">
                <a:solidFill>
                  <a:schemeClr val="tx1"/>
                </a:solidFill>
              </a:rPr>
              <a:t>openway-ourcesay</a:t>
            </a:r>
            <a:r>
              <a:rPr lang="en-US" sz="2400" b="1" dirty="0">
                <a:solidFill>
                  <a:schemeClr val="tx1"/>
                </a:solidFill>
              </a:rPr>
              <a:t>, </a:t>
            </a:r>
            <a:r>
              <a:rPr lang="en-US" sz="2400" b="1" dirty="0" err="1">
                <a:solidFill>
                  <a:schemeClr val="tx1"/>
                </a:solidFill>
              </a:rPr>
              <a:t>apmay-educeray</a:t>
            </a:r>
            <a:r>
              <a:rPr lang="en-US" sz="2400" b="1" dirty="0">
                <a:solidFill>
                  <a:schemeClr val="tx1"/>
                </a:solidFill>
              </a:rPr>
              <a:t> </a:t>
            </a:r>
            <a:r>
              <a:rPr lang="en-US" sz="2400" b="1" dirty="0" err="1">
                <a:solidFill>
                  <a:schemeClr val="tx1"/>
                </a:solidFill>
              </a:rPr>
              <a:t>implementationway</a:t>
            </a:r>
            <a:r>
              <a:rPr lang="en-US" sz="2400" b="1" dirty="0">
                <a:solidFill>
                  <a:schemeClr val="tx1"/>
                </a:solidFill>
              </a:rPr>
              <a:t>.</a:t>
            </a:r>
          </a:p>
        </p:txBody>
      </p:sp>
    </p:spTree>
    <p:extLst>
      <p:ext uri="{BB962C8B-B14F-4D97-AF65-F5344CB8AC3E}">
        <p14:creationId xmlns:p14="http://schemas.microsoft.com/office/powerpoint/2010/main" val="4225115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Why Vertex-centric for Massive Graphs?</a:t>
            </a:r>
            <a:endParaRPr lang="en-US" dirty="0"/>
          </a:p>
        </p:txBody>
      </p:sp>
      <p:sp>
        <p:nvSpPr>
          <p:cNvPr id="4" name="Ovale 3"/>
          <p:cNvSpPr/>
          <p:nvPr/>
        </p:nvSpPr>
        <p:spPr>
          <a:xfrm>
            <a:off x="221025" y="1661796"/>
            <a:ext cx="341908" cy="341883"/>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e 4"/>
          <p:cNvSpPr/>
          <p:nvPr/>
        </p:nvSpPr>
        <p:spPr>
          <a:xfrm>
            <a:off x="75815" y="2118996"/>
            <a:ext cx="341908" cy="341883"/>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e 5"/>
          <p:cNvSpPr/>
          <p:nvPr/>
        </p:nvSpPr>
        <p:spPr>
          <a:xfrm>
            <a:off x="814343" y="1490854"/>
            <a:ext cx="341908" cy="34188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e 6"/>
          <p:cNvSpPr/>
          <p:nvPr/>
        </p:nvSpPr>
        <p:spPr>
          <a:xfrm>
            <a:off x="488717" y="2726334"/>
            <a:ext cx="341908" cy="341883"/>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e 7"/>
          <p:cNvSpPr/>
          <p:nvPr/>
        </p:nvSpPr>
        <p:spPr>
          <a:xfrm>
            <a:off x="793517" y="2118996"/>
            <a:ext cx="341908" cy="341883"/>
          </a:xfrm>
          <a:prstGeom prst="ellipse">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e 8"/>
          <p:cNvSpPr/>
          <p:nvPr/>
        </p:nvSpPr>
        <p:spPr>
          <a:xfrm>
            <a:off x="1343860" y="1832737"/>
            <a:ext cx="341908" cy="341883"/>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e 9"/>
          <p:cNvSpPr/>
          <p:nvPr/>
        </p:nvSpPr>
        <p:spPr>
          <a:xfrm>
            <a:off x="1306379" y="2594737"/>
            <a:ext cx="341908" cy="341883"/>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onnettore 7 11"/>
          <p:cNvCxnSpPr>
            <a:stCxn id="5" idx="4"/>
            <a:endCxn id="7" idx="1"/>
          </p:cNvCxnSpPr>
          <p:nvPr/>
        </p:nvCxnSpPr>
        <p:spPr>
          <a:xfrm rot="16200000" flipH="1">
            <a:off x="235017" y="2472630"/>
            <a:ext cx="315523" cy="292019"/>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3" name="Connettore 7 12"/>
          <p:cNvCxnSpPr>
            <a:stCxn id="7" idx="7"/>
            <a:endCxn id="8" idx="4"/>
          </p:cNvCxnSpPr>
          <p:nvPr/>
        </p:nvCxnSpPr>
        <p:spPr>
          <a:xfrm rot="5400000" flipH="1" flipV="1">
            <a:off x="714751" y="2526683"/>
            <a:ext cx="315523" cy="18391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 name="Connettore 7 15"/>
          <p:cNvCxnSpPr>
            <a:stCxn id="6" idx="4"/>
            <a:endCxn id="10" idx="0"/>
          </p:cNvCxnSpPr>
          <p:nvPr/>
        </p:nvCxnSpPr>
        <p:spPr>
          <a:xfrm rot="16200000" flipH="1">
            <a:off x="850315" y="1967719"/>
            <a:ext cx="762000" cy="49203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 name="Connettore 7 20"/>
          <p:cNvCxnSpPr>
            <a:stCxn id="9" idx="2"/>
            <a:endCxn id="4" idx="6"/>
          </p:cNvCxnSpPr>
          <p:nvPr/>
        </p:nvCxnSpPr>
        <p:spPr>
          <a:xfrm rot="10800000">
            <a:off x="562934" y="1832739"/>
            <a:ext cx="780927" cy="17094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 name="Connettore 7 24"/>
          <p:cNvCxnSpPr>
            <a:stCxn id="6" idx="4"/>
            <a:endCxn id="8" idx="0"/>
          </p:cNvCxnSpPr>
          <p:nvPr/>
        </p:nvCxnSpPr>
        <p:spPr>
          <a:xfrm rot="5400000">
            <a:off x="831755" y="1965453"/>
            <a:ext cx="286259" cy="2082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nvGrpSpPr>
          <p:cNvPr id="95" name="Gruppo 94"/>
          <p:cNvGrpSpPr/>
          <p:nvPr/>
        </p:nvGrpSpPr>
        <p:grpSpPr>
          <a:xfrm>
            <a:off x="897441" y="3375542"/>
            <a:ext cx="2159453" cy="1401391"/>
            <a:chOff x="897441" y="3375542"/>
            <a:chExt cx="2159453" cy="1401391"/>
          </a:xfrm>
        </p:grpSpPr>
        <p:sp>
          <p:nvSpPr>
            <p:cNvPr id="30" name="Rettangolo 29"/>
            <p:cNvSpPr/>
            <p:nvPr/>
          </p:nvSpPr>
          <p:spPr>
            <a:xfrm>
              <a:off x="897441" y="3375542"/>
              <a:ext cx="2159453"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ttangolo 30"/>
            <p:cNvSpPr/>
            <p:nvPr/>
          </p:nvSpPr>
          <p:spPr>
            <a:xfrm>
              <a:off x="897441" y="3565923"/>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ttangolo 36"/>
            <p:cNvSpPr/>
            <p:nvPr/>
          </p:nvSpPr>
          <p:spPr>
            <a:xfrm>
              <a:off x="897441" y="3777557"/>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ttangolo 37"/>
            <p:cNvSpPr/>
            <p:nvPr/>
          </p:nvSpPr>
          <p:spPr>
            <a:xfrm>
              <a:off x="897441" y="3966126"/>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ttangolo 38"/>
            <p:cNvSpPr/>
            <p:nvPr/>
          </p:nvSpPr>
          <p:spPr>
            <a:xfrm>
              <a:off x="897441" y="4177760"/>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ttangolo 39"/>
            <p:cNvSpPr/>
            <p:nvPr/>
          </p:nvSpPr>
          <p:spPr>
            <a:xfrm>
              <a:off x="897441" y="4393003"/>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ttangolo 40"/>
            <p:cNvSpPr/>
            <p:nvPr/>
          </p:nvSpPr>
          <p:spPr>
            <a:xfrm>
              <a:off x="897441" y="4604637"/>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uppo 95"/>
          <p:cNvGrpSpPr/>
          <p:nvPr/>
        </p:nvGrpSpPr>
        <p:grpSpPr>
          <a:xfrm>
            <a:off x="3671134" y="3375542"/>
            <a:ext cx="2159453" cy="1401391"/>
            <a:chOff x="3671134" y="3375542"/>
            <a:chExt cx="2159453" cy="1401391"/>
          </a:xfrm>
        </p:grpSpPr>
        <p:sp>
          <p:nvSpPr>
            <p:cNvPr id="42" name="Rettangolo 41"/>
            <p:cNvSpPr/>
            <p:nvPr/>
          </p:nvSpPr>
          <p:spPr>
            <a:xfrm>
              <a:off x="3671134" y="3375542"/>
              <a:ext cx="2159453"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ttangolo 42"/>
            <p:cNvSpPr/>
            <p:nvPr/>
          </p:nvSpPr>
          <p:spPr>
            <a:xfrm>
              <a:off x="3671134" y="3565923"/>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ttangolo 43"/>
            <p:cNvSpPr/>
            <p:nvPr/>
          </p:nvSpPr>
          <p:spPr>
            <a:xfrm>
              <a:off x="3671134" y="3777557"/>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ttangolo 44"/>
            <p:cNvSpPr/>
            <p:nvPr/>
          </p:nvSpPr>
          <p:spPr>
            <a:xfrm>
              <a:off x="3671134" y="3966126"/>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ttangolo 45"/>
            <p:cNvSpPr/>
            <p:nvPr/>
          </p:nvSpPr>
          <p:spPr>
            <a:xfrm>
              <a:off x="3671134" y="4177760"/>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ttangolo 46"/>
            <p:cNvSpPr/>
            <p:nvPr/>
          </p:nvSpPr>
          <p:spPr>
            <a:xfrm>
              <a:off x="3671134" y="4393003"/>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ttangolo 47"/>
            <p:cNvSpPr/>
            <p:nvPr/>
          </p:nvSpPr>
          <p:spPr>
            <a:xfrm>
              <a:off x="3671134" y="4604637"/>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7" name="Gruppo 96"/>
          <p:cNvGrpSpPr/>
          <p:nvPr/>
        </p:nvGrpSpPr>
        <p:grpSpPr>
          <a:xfrm>
            <a:off x="6438960" y="3375542"/>
            <a:ext cx="2159453" cy="1401391"/>
            <a:chOff x="6438960" y="3375542"/>
            <a:chExt cx="2159453" cy="1401391"/>
          </a:xfrm>
        </p:grpSpPr>
        <p:sp>
          <p:nvSpPr>
            <p:cNvPr id="49" name="Rettangolo 48"/>
            <p:cNvSpPr/>
            <p:nvPr/>
          </p:nvSpPr>
          <p:spPr>
            <a:xfrm>
              <a:off x="6438960" y="3375542"/>
              <a:ext cx="2159453"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ttangolo 49"/>
            <p:cNvSpPr/>
            <p:nvPr/>
          </p:nvSpPr>
          <p:spPr>
            <a:xfrm>
              <a:off x="6438960" y="3565923"/>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ttangolo 50"/>
            <p:cNvSpPr/>
            <p:nvPr/>
          </p:nvSpPr>
          <p:spPr>
            <a:xfrm>
              <a:off x="6438960" y="3777557"/>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ttangolo 51"/>
            <p:cNvSpPr/>
            <p:nvPr/>
          </p:nvSpPr>
          <p:spPr>
            <a:xfrm>
              <a:off x="6438960" y="3966126"/>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ttangolo 52"/>
            <p:cNvSpPr/>
            <p:nvPr/>
          </p:nvSpPr>
          <p:spPr>
            <a:xfrm>
              <a:off x="6438960" y="4177760"/>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ttangolo 53"/>
            <p:cNvSpPr/>
            <p:nvPr/>
          </p:nvSpPr>
          <p:spPr>
            <a:xfrm>
              <a:off x="6438960" y="4393003"/>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ttangolo 54"/>
            <p:cNvSpPr/>
            <p:nvPr/>
          </p:nvSpPr>
          <p:spPr>
            <a:xfrm>
              <a:off x="6438960" y="4604637"/>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uppo 99"/>
          <p:cNvGrpSpPr/>
          <p:nvPr/>
        </p:nvGrpSpPr>
        <p:grpSpPr>
          <a:xfrm>
            <a:off x="897441" y="6073314"/>
            <a:ext cx="2195679" cy="378437"/>
            <a:chOff x="897441" y="6073314"/>
            <a:chExt cx="2195679" cy="378437"/>
          </a:xfrm>
        </p:grpSpPr>
        <p:sp>
          <p:nvSpPr>
            <p:cNvPr id="56" name="Rettangolo 55"/>
            <p:cNvSpPr/>
            <p:nvPr/>
          </p:nvSpPr>
          <p:spPr>
            <a:xfrm>
              <a:off x="897441" y="6073314"/>
              <a:ext cx="2195679"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ttangolo 56"/>
            <p:cNvSpPr/>
            <p:nvPr/>
          </p:nvSpPr>
          <p:spPr>
            <a:xfrm>
              <a:off x="897441" y="6279455"/>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ttangolo 57"/>
            <p:cNvSpPr/>
            <p:nvPr/>
          </p:nvSpPr>
          <p:spPr>
            <a:xfrm>
              <a:off x="1267761" y="6279455"/>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ttangolo 58"/>
            <p:cNvSpPr/>
            <p:nvPr/>
          </p:nvSpPr>
          <p:spPr>
            <a:xfrm>
              <a:off x="1637286" y="6279455"/>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ttangolo 59"/>
            <p:cNvSpPr/>
            <p:nvPr/>
          </p:nvSpPr>
          <p:spPr>
            <a:xfrm>
              <a:off x="2009945" y="6279455"/>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ttangolo 60"/>
            <p:cNvSpPr/>
            <p:nvPr/>
          </p:nvSpPr>
          <p:spPr>
            <a:xfrm>
              <a:off x="2373120" y="6279455"/>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ttangolo 61"/>
            <p:cNvSpPr/>
            <p:nvPr/>
          </p:nvSpPr>
          <p:spPr>
            <a:xfrm>
              <a:off x="2733120" y="6279455"/>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uppo 100"/>
          <p:cNvGrpSpPr/>
          <p:nvPr/>
        </p:nvGrpSpPr>
        <p:grpSpPr>
          <a:xfrm>
            <a:off x="3655734" y="6073314"/>
            <a:ext cx="2195679" cy="378437"/>
            <a:chOff x="3655734" y="6073314"/>
            <a:chExt cx="2195679" cy="378437"/>
          </a:xfrm>
        </p:grpSpPr>
        <p:sp>
          <p:nvSpPr>
            <p:cNvPr id="77" name="Rettangolo 76"/>
            <p:cNvSpPr/>
            <p:nvPr/>
          </p:nvSpPr>
          <p:spPr>
            <a:xfrm>
              <a:off x="3655734" y="6073314"/>
              <a:ext cx="2195679"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ttangolo 77"/>
            <p:cNvSpPr/>
            <p:nvPr/>
          </p:nvSpPr>
          <p:spPr>
            <a:xfrm>
              <a:off x="3655734" y="6279455"/>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ttangolo 78"/>
            <p:cNvSpPr/>
            <p:nvPr/>
          </p:nvSpPr>
          <p:spPr>
            <a:xfrm>
              <a:off x="4026054" y="6279455"/>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ttangolo 79"/>
            <p:cNvSpPr/>
            <p:nvPr/>
          </p:nvSpPr>
          <p:spPr>
            <a:xfrm>
              <a:off x="4395579" y="6279455"/>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ttangolo 80"/>
            <p:cNvSpPr/>
            <p:nvPr/>
          </p:nvSpPr>
          <p:spPr>
            <a:xfrm>
              <a:off x="4768238" y="6279455"/>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ttangolo 81"/>
            <p:cNvSpPr/>
            <p:nvPr/>
          </p:nvSpPr>
          <p:spPr>
            <a:xfrm>
              <a:off x="5131413" y="6279455"/>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ttangolo 82"/>
            <p:cNvSpPr/>
            <p:nvPr/>
          </p:nvSpPr>
          <p:spPr>
            <a:xfrm>
              <a:off x="5491413" y="6279455"/>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 name="Gruppo 101"/>
          <p:cNvGrpSpPr/>
          <p:nvPr/>
        </p:nvGrpSpPr>
        <p:grpSpPr>
          <a:xfrm>
            <a:off x="6420331" y="6039469"/>
            <a:ext cx="2195679" cy="378437"/>
            <a:chOff x="6420331" y="6039469"/>
            <a:chExt cx="2195679" cy="378437"/>
          </a:xfrm>
        </p:grpSpPr>
        <p:sp>
          <p:nvSpPr>
            <p:cNvPr id="84" name="Rettangolo 83"/>
            <p:cNvSpPr/>
            <p:nvPr/>
          </p:nvSpPr>
          <p:spPr>
            <a:xfrm>
              <a:off x="6420331" y="6039469"/>
              <a:ext cx="2195679"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ttangolo 84"/>
            <p:cNvSpPr/>
            <p:nvPr/>
          </p:nvSpPr>
          <p:spPr>
            <a:xfrm>
              <a:off x="6420331" y="6245610"/>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ttangolo 85"/>
            <p:cNvSpPr/>
            <p:nvPr/>
          </p:nvSpPr>
          <p:spPr>
            <a:xfrm>
              <a:off x="6790651" y="6245610"/>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ttangolo 86"/>
            <p:cNvSpPr/>
            <p:nvPr/>
          </p:nvSpPr>
          <p:spPr>
            <a:xfrm>
              <a:off x="7160176" y="6245610"/>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ttangolo 87"/>
            <p:cNvSpPr/>
            <p:nvPr/>
          </p:nvSpPr>
          <p:spPr>
            <a:xfrm>
              <a:off x="7532835" y="6245610"/>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ttangolo 88"/>
            <p:cNvSpPr/>
            <p:nvPr/>
          </p:nvSpPr>
          <p:spPr>
            <a:xfrm>
              <a:off x="7896010" y="6245610"/>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ttangolo 89"/>
            <p:cNvSpPr/>
            <p:nvPr/>
          </p:nvSpPr>
          <p:spPr>
            <a:xfrm>
              <a:off x="8256010" y="6245610"/>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8" name="Gruppo 97"/>
          <p:cNvGrpSpPr/>
          <p:nvPr/>
        </p:nvGrpSpPr>
        <p:grpSpPr>
          <a:xfrm>
            <a:off x="2009943" y="1749664"/>
            <a:ext cx="3118294" cy="1318555"/>
            <a:chOff x="2009943" y="1749664"/>
            <a:chExt cx="3118294" cy="1318555"/>
          </a:xfrm>
        </p:grpSpPr>
        <p:sp>
          <p:nvSpPr>
            <p:cNvPr id="91" name="Freccia curva 90"/>
            <p:cNvSpPr/>
            <p:nvPr/>
          </p:nvSpPr>
          <p:spPr>
            <a:xfrm rot="5400000">
              <a:off x="2926316" y="866298"/>
              <a:ext cx="1285548" cy="3118294"/>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CasellaDiTesto 91"/>
            <p:cNvSpPr txBox="1"/>
            <p:nvPr/>
          </p:nvSpPr>
          <p:spPr>
            <a:xfrm>
              <a:off x="2013578" y="1749664"/>
              <a:ext cx="2444637" cy="369332"/>
            </a:xfrm>
            <a:prstGeom prst="rect">
              <a:avLst/>
            </a:prstGeom>
            <a:noFill/>
          </p:spPr>
          <p:txBody>
            <a:bodyPr wrap="none" rtlCol="0">
              <a:spAutoFit/>
            </a:bodyPr>
            <a:lstStyle/>
            <a:p>
              <a:r>
                <a:rPr lang="en-US" dirty="0" smtClean="0"/>
                <a:t>One node per processor</a:t>
              </a:r>
              <a:endParaRPr lang="en-US" dirty="0"/>
            </a:p>
          </p:txBody>
        </p:sp>
      </p:grpSp>
      <p:grpSp>
        <p:nvGrpSpPr>
          <p:cNvPr id="99" name="Gruppo 98"/>
          <p:cNvGrpSpPr/>
          <p:nvPr/>
        </p:nvGrpSpPr>
        <p:grpSpPr>
          <a:xfrm>
            <a:off x="4523385" y="4776933"/>
            <a:ext cx="2636791" cy="1115867"/>
            <a:chOff x="4523385" y="4776933"/>
            <a:chExt cx="2636791" cy="1115867"/>
          </a:xfrm>
        </p:grpSpPr>
        <p:sp>
          <p:nvSpPr>
            <p:cNvPr id="93" name="Freccia giù 92"/>
            <p:cNvSpPr/>
            <p:nvPr/>
          </p:nvSpPr>
          <p:spPr>
            <a:xfrm>
              <a:off x="4523385" y="4776933"/>
              <a:ext cx="608028" cy="11158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asellaDiTesto 93"/>
            <p:cNvSpPr txBox="1"/>
            <p:nvPr/>
          </p:nvSpPr>
          <p:spPr>
            <a:xfrm>
              <a:off x="5064731" y="5096933"/>
              <a:ext cx="2095445" cy="369332"/>
            </a:xfrm>
            <a:prstGeom prst="rect">
              <a:avLst/>
            </a:prstGeom>
            <a:noFill/>
          </p:spPr>
          <p:txBody>
            <a:bodyPr wrap="none" rtlCol="0">
              <a:spAutoFit/>
            </a:bodyPr>
            <a:lstStyle/>
            <a:p>
              <a:r>
                <a:rPr lang="en-US" dirty="0" smtClean="0"/>
                <a:t>Only two processors</a:t>
              </a:r>
              <a:endParaRPr lang="en-US" dirty="0"/>
            </a:p>
          </p:txBody>
        </p:sp>
      </p:grpSp>
    </p:spTree>
    <p:extLst>
      <p:ext uri="{BB962C8B-B14F-4D97-AF65-F5344CB8AC3E}">
        <p14:creationId xmlns:p14="http://schemas.microsoft.com/office/powerpoint/2010/main" val="808707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par>
                                <p:cTn id="18" presetID="10" presetClass="entr" presetSubtype="0" fill="hold" nodeType="with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500"/>
                                        <p:tgtEl>
                                          <p:spTgt spid="101"/>
                                        </p:tgtEl>
                                      </p:cBhvr>
                                    </p:animEffect>
                                  </p:childTnLst>
                                </p:cTn>
                              </p:par>
                              <p:par>
                                <p:cTn id="36" presetID="10" presetClass="entr" presetSubtype="0"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2"/>
          <p:cNvSpPr>
            <a:spLocks noGrp="1"/>
          </p:cNvSpPr>
          <p:nvPr>
            <p:ph idx="1"/>
          </p:nvPr>
        </p:nvSpPr>
        <p:spPr>
          <a:xfrm>
            <a:off x="171448" y="1417638"/>
            <a:ext cx="8801104" cy="5251721"/>
          </a:xfrm>
        </p:spPr>
        <p:txBody>
          <a:bodyPr>
            <a:normAutofit fontScale="85000" lnSpcReduction="10000"/>
          </a:bodyPr>
          <a:lstStyle/>
          <a:p>
            <a:pPr>
              <a:lnSpc>
                <a:spcPts val="2700"/>
              </a:lnSpc>
              <a:spcBef>
                <a:spcPts val="500"/>
              </a:spcBef>
              <a:spcAft>
                <a:spcPts val="500"/>
              </a:spcAft>
            </a:pPr>
            <a:r>
              <a:rPr lang="en-US" altLang="ko-KR" dirty="0" err="1" smtClean="0"/>
              <a:t>Superstep</a:t>
            </a:r>
            <a:r>
              <a:rPr lang="en-US" altLang="ko-KR" dirty="0" smtClean="0"/>
              <a:t>: the vertices compute in parallel</a:t>
            </a:r>
          </a:p>
          <a:p>
            <a:pPr lvl="1">
              <a:lnSpc>
                <a:spcPts val="2700"/>
              </a:lnSpc>
              <a:spcBef>
                <a:spcPts val="500"/>
              </a:spcBef>
              <a:spcAft>
                <a:spcPts val="500"/>
              </a:spcAft>
            </a:pPr>
            <a:r>
              <a:rPr lang="en-US" altLang="ko-KR" dirty="0" smtClean="0"/>
              <a:t>Each vertex</a:t>
            </a:r>
          </a:p>
          <a:p>
            <a:pPr lvl="2">
              <a:lnSpc>
                <a:spcPts val="2700"/>
              </a:lnSpc>
              <a:spcBef>
                <a:spcPts val="500"/>
              </a:spcBef>
              <a:spcAft>
                <a:spcPts val="500"/>
              </a:spcAft>
            </a:pPr>
            <a:r>
              <a:rPr lang="en-US" altLang="ko-KR" dirty="0" smtClean="0"/>
              <a:t>Receives messages sent in the previous </a:t>
            </a:r>
            <a:r>
              <a:rPr lang="en-US" altLang="ko-KR" dirty="0" err="1" smtClean="0"/>
              <a:t>superstep</a:t>
            </a:r>
            <a:endParaRPr lang="en-US" altLang="ko-KR" dirty="0" smtClean="0"/>
          </a:p>
          <a:p>
            <a:pPr lvl="2">
              <a:lnSpc>
                <a:spcPts val="2700"/>
              </a:lnSpc>
              <a:spcBef>
                <a:spcPts val="500"/>
              </a:spcBef>
              <a:spcAft>
                <a:spcPts val="500"/>
              </a:spcAft>
            </a:pPr>
            <a:r>
              <a:rPr lang="en-US" altLang="ko-KR" dirty="0" smtClean="0"/>
              <a:t>Executes the same user-defined function</a:t>
            </a:r>
          </a:p>
          <a:p>
            <a:pPr lvl="2">
              <a:lnSpc>
                <a:spcPts val="2700"/>
              </a:lnSpc>
              <a:spcBef>
                <a:spcPts val="500"/>
              </a:spcBef>
              <a:spcAft>
                <a:spcPts val="500"/>
              </a:spcAft>
            </a:pPr>
            <a:r>
              <a:rPr lang="en-US" altLang="ko-KR" dirty="0" smtClean="0"/>
              <a:t>Modifies its value or that of its outgoing edges</a:t>
            </a:r>
          </a:p>
          <a:p>
            <a:pPr lvl="2">
              <a:lnSpc>
                <a:spcPts val="2700"/>
              </a:lnSpc>
              <a:spcBef>
                <a:spcPts val="500"/>
              </a:spcBef>
              <a:spcAft>
                <a:spcPts val="500"/>
              </a:spcAft>
            </a:pPr>
            <a:r>
              <a:rPr lang="en-US" altLang="ko-KR" dirty="0" smtClean="0"/>
              <a:t>Sends messages to other vertices (to be received in the next </a:t>
            </a:r>
            <a:r>
              <a:rPr lang="en-US" altLang="ko-KR" dirty="0" err="1" smtClean="0"/>
              <a:t>superstep</a:t>
            </a:r>
            <a:r>
              <a:rPr lang="en-US" altLang="ko-KR" dirty="0" smtClean="0"/>
              <a:t>)</a:t>
            </a:r>
          </a:p>
          <a:p>
            <a:pPr lvl="2">
              <a:lnSpc>
                <a:spcPts val="2700"/>
              </a:lnSpc>
              <a:spcBef>
                <a:spcPts val="500"/>
              </a:spcBef>
              <a:spcAft>
                <a:spcPts val="500"/>
              </a:spcAft>
            </a:pPr>
            <a:r>
              <a:rPr lang="en-US" altLang="ko-KR" dirty="0" smtClean="0"/>
              <a:t>Mutates the topology of the graph</a:t>
            </a:r>
          </a:p>
          <a:p>
            <a:pPr lvl="2">
              <a:spcBef>
                <a:spcPts val="500"/>
              </a:spcBef>
              <a:spcAft>
                <a:spcPts val="500"/>
              </a:spcAft>
            </a:pPr>
            <a:r>
              <a:rPr lang="en-US" altLang="ko-KR" dirty="0" smtClean="0"/>
              <a:t>Votes to halt if it has no further work to do</a:t>
            </a:r>
          </a:p>
          <a:p>
            <a:pPr lvl="1">
              <a:lnSpc>
                <a:spcPts val="2700"/>
              </a:lnSpc>
              <a:spcBef>
                <a:spcPts val="500"/>
              </a:spcBef>
              <a:spcAft>
                <a:spcPts val="500"/>
              </a:spcAft>
            </a:pPr>
            <a:r>
              <a:rPr lang="en-US" altLang="ko-KR" dirty="0" smtClean="0"/>
              <a:t>Termination condition</a:t>
            </a:r>
          </a:p>
          <a:p>
            <a:pPr lvl="2">
              <a:lnSpc>
                <a:spcPts val="2700"/>
              </a:lnSpc>
              <a:spcBef>
                <a:spcPts val="500"/>
              </a:spcBef>
              <a:spcAft>
                <a:spcPts val="500"/>
              </a:spcAft>
            </a:pPr>
            <a:r>
              <a:rPr lang="en-US" altLang="ko-KR" dirty="0" smtClean="0"/>
              <a:t>All vertices are simultaneously inactive</a:t>
            </a:r>
          </a:p>
          <a:p>
            <a:pPr lvl="2">
              <a:lnSpc>
                <a:spcPts val="2700"/>
              </a:lnSpc>
              <a:spcBef>
                <a:spcPts val="500"/>
              </a:spcBef>
              <a:spcAft>
                <a:spcPts val="500"/>
              </a:spcAft>
            </a:pPr>
            <a:r>
              <a:rPr lang="en-US" altLang="ko-KR" dirty="0" smtClean="0"/>
              <a:t>There are no messages in transit</a:t>
            </a:r>
          </a:p>
          <a:p>
            <a:pPr lvl="3">
              <a:lnSpc>
                <a:spcPts val="2700"/>
              </a:lnSpc>
              <a:spcBef>
                <a:spcPts val="500"/>
              </a:spcBef>
              <a:spcAft>
                <a:spcPts val="500"/>
              </a:spcAft>
            </a:pPr>
            <a:endParaRPr lang="en-US" altLang="ko-KR" dirty="0" smtClean="0"/>
          </a:p>
        </p:txBody>
      </p:sp>
      <p:pic>
        <p:nvPicPr>
          <p:cNvPr id="13314" name="Picture 2"/>
          <p:cNvPicPr>
            <a:picLocks noChangeAspect="1" noChangeArrowheads="1"/>
          </p:cNvPicPr>
          <p:nvPr/>
        </p:nvPicPr>
        <p:blipFill>
          <a:blip r:embed="rId2" cstate="print"/>
          <a:srcRect/>
          <a:stretch>
            <a:fillRect/>
          </a:stretch>
        </p:blipFill>
        <p:spPr bwMode="auto">
          <a:xfrm>
            <a:off x="5498457" y="5361096"/>
            <a:ext cx="3651925" cy="1018932"/>
          </a:xfrm>
          <a:prstGeom prst="rect">
            <a:avLst/>
          </a:prstGeom>
          <a:noFill/>
          <a:ln w="9525">
            <a:noFill/>
            <a:miter lim="800000"/>
            <a:headEnd/>
            <a:tailEnd/>
          </a:ln>
        </p:spPr>
      </p:pic>
      <p:sp>
        <p:nvSpPr>
          <p:cNvPr id="2" name="제목 1"/>
          <p:cNvSpPr>
            <a:spLocks noGrp="1"/>
          </p:cNvSpPr>
          <p:nvPr>
            <p:ph type="title"/>
          </p:nvPr>
        </p:nvSpPr>
        <p:spPr/>
        <p:txBody>
          <a:bodyPr/>
          <a:lstStyle/>
          <a:p>
            <a:r>
              <a:rPr lang="en-US" altLang="ko-KR" dirty="0" smtClean="0"/>
              <a:t>Recap: Model of Computation</a:t>
            </a:r>
            <a:endParaRPr lang="ko-KR" altLang="en-US" dirty="0"/>
          </a:p>
        </p:txBody>
      </p:sp>
    </p:spTree>
    <p:extLst>
      <p:ext uri="{BB962C8B-B14F-4D97-AF65-F5344CB8AC3E}">
        <p14:creationId xmlns:p14="http://schemas.microsoft.com/office/powerpoint/2010/main" val="39717969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chemeClr val="accent1"/>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8" name="Oval 7"/>
            <p:cNvSpPr/>
            <p:nvPr/>
          </p:nvSpPr>
          <p:spPr bwMode="auto">
            <a:xfrm>
              <a:off x="32758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10" name="Oval 22"/>
            <p:cNvSpPr/>
            <p:nvPr/>
          </p:nvSpPr>
          <p:spPr bwMode="auto">
            <a:xfrm>
              <a:off x="56380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1430473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chemeClr val="accent1"/>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8" name="Oval 7"/>
            <p:cNvSpPr/>
            <p:nvPr/>
          </p:nvSpPr>
          <p:spPr bwMode="auto">
            <a:xfrm>
              <a:off x="32758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a:ea typeface="굴림" charset="-127"/>
                  <a:sym typeface="Symbol" pitchFamily="18" charset="2"/>
                </a:rPr>
                <a:t></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10" name="Oval 22"/>
            <p:cNvSpPr/>
            <p:nvPr/>
          </p:nvSpPr>
          <p:spPr bwMode="auto">
            <a:xfrm>
              <a:off x="56380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
        <p:nvSpPr>
          <p:cNvPr id="31" name="TextBox 17"/>
          <p:cNvSpPr txBox="1">
            <a:spLocks noChangeArrowheads="1"/>
          </p:cNvSpPr>
          <p:nvPr/>
        </p:nvSpPr>
        <p:spPr bwMode="auto">
          <a:xfrm>
            <a:off x="3131840" y="2204864"/>
            <a:ext cx="437940" cy="369332"/>
          </a:xfrm>
          <a:prstGeom prst="rect">
            <a:avLst/>
          </a:prstGeom>
          <a:noFill/>
          <a:ln w="9525">
            <a:noFill/>
            <a:miter lim="800000"/>
            <a:headEnd/>
            <a:tailEnd/>
          </a:ln>
        </p:spPr>
        <p:txBody>
          <a:bodyPr wrap="none">
            <a:spAutoFit/>
          </a:bodyPr>
          <a:lstStyle/>
          <a:p>
            <a:r>
              <a:rPr lang="en-US" altLang="ko-KR" b="0" dirty="0">
                <a:solidFill>
                  <a:srgbClr val="FF0000"/>
                </a:solidFill>
                <a:ea typeface="굴림" charset="-127"/>
              </a:rPr>
              <a:t>10</a:t>
            </a:r>
          </a:p>
        </p:txBody>
      </p:sp>
      <p:sp>
        <p:nvSpPr>
          <p:cNvPr id="32" name="TextBox 17"/>
          <p:cNvSpPr txBox="1">
            <a:spLocks noChangeArrowheads="1"/>
          </p:cNvSpPr>
          <p:nvPr/>
        </p:nvSpPr>
        <p:spPr bwMode="auto">
          <a:xfrm>
            <a:off x="3203848" y="4797152"/>
            <a:ext cx="311304"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5</a:t>
            </a:r>
            <a:endParaRPr lang="en-US" altLang="ko-KR" b="0" dirty="0">
              <a:solidFill>
                <a:srgbClr val="FF0000"/>
              </a:solidFill>
              <a:ea typeface="굴림" charset="-127"/>
            </a:endParaRPr>
          </a:p>
        </p:txBody>
      </p:sp>
      <p:sp>
        <p:nvSpPr>
          <p:cNvPr id="33" name="TextBox 17"/>
          <p:cNvSpPr txBox="1">
            <a:spLocks noChangeArrowheads="1"/>
          </p:cNvSpPr>
          <p:nvPr/>
        </p:nvSpPr>
        <p:spPr bwMode="auto">
          <a:xfrm>
            <a:off x="2896580" y="3356992"/>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4" name="TextBox 17"/>
          <p:cNvSpPr txBox="1">
            <a:spLocks noChangeArrowheads="1"/>
          </p:cNvSpPr>
          <p:nvPr/>
        </p:nvSpPr>
        <p:spPr bwMode="auto">
          <a:xfrm>
            <a:off x="3491880" y="4221088"/>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5" name="TextBox 17"/>
          <p:cNvSpPr txBox="1">
            <a:spLocks noChangeArrowheads="1"/>
          </p:cNvSpPr>
          <p:nvPr/>
        </p:nvSpPr>
        <p:spPr bwMode="auto">
          <a:xfrm>
            <a:off x="4211960" y="2564904"/>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6" name="TextBox 17"/>
          <p:cNvSpPr txBox="1">
            <a:spLocks noChangeArrowheads="1"/>
          </p:cNvSpPr>
          <p:nvPr/>
        </p:nvSpPr>
        <p:spPr bwMode="auto">
          <a:xfrm>
            <a:off x="5580112" y="1916832"/>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7" name="TextBox 17"/>
          <p:cNvSpPr txBox="1">
            <a:spLocks noChangeArrowheads="1"/>
          </p:cNvSpPr>
          <p:nvPr/>
        </p:nvSpPr>
        <p:spPr bwMode="auto">
          <a:xfrm>
            <a:off x="5652120" y="5085184"/>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8" name="TextBox 17"/>
          <p:cNvSpPr txBox="1">
            <a:spLocks noChangeArrowheads="1"/>
          </p:cNvSpPr>
          <p:nvPr/>
        </p:nvSpPr>
        <p:spPr bwMode="auto">
          <a:xfrm>
            <a:off x="5724128" y="2492896"/>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9" name="TextBox 17"/>
          <p:cNvSpPr txBox="1">
            <a:spLocks noChangeArrowheads="1"/>
          </p:cNvSpPr>
          <p:nvPr/>
        </p:nvSpPr>
        <p:spPr bwMode="auto">
          <a:xfrm>
            <a:off x="5940152" y="4293096"/>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40" name="TextBox 17"/>
          <p:cNvSpPr txBox="1">
            <a:spLocks noChangeArrowheads="1"/>
          </p:cNvSpPr>
          <p:nvPr/>
        </p:nvSpPr>
        <p:spPr bwMode="auto">
          <a:xfrm>
            <a:off x="6588224" y="2564904"/>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Tree>
    <p:extLst>
      <p:ext uri="{BB962C8B-B14F-4D97-AF65-F5344CB8AC3E}">
        <p14:creationId xmlns:p14="http://schemas.microsoft.com/office/powerpoint/2010/main" val="587438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10</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216994005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10</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
        <p:nvSpPr>
          <p:cNvPr id="31" name="TextBox 17"/>
          <p:cNvSpPr txBox="1">
            <a:spLocks noChangeArrowheads="1"/>
          </p:cNvSpPr>
          <p:nvPr/>
        </p:nvSpPr>
        <p:spPr bwMode="auto">
          <a:xfrm>
            <a:off x="5508104" y="1916832"/>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11</a:t>
            </a:r>
            <a:endParaRPr lang="en-US" altLang="ko-KR" b="0" dirty="0">
              <a:solidFill>
                <a:srgbClr val="FF0000"/>
              </a:solidFill>
              <a:ea typeface="굴림" charset="-127"/>
            </a:endParaRPr>
          </a:p>
        </p:txBody>
      </p:sp>
      <p:sp>
        <p:nvSpPr>
          <p:cNvPr id="32" name="TextBox 17"/>
          <p:cNvSpPr txBox="1">
            <a:spLocks noChangeArrowheads="1"/>
          </p:cNvSpPr>
          <p:nvPr/>
        </p:nvSpPr>
        <p:spPr bwMode="auto">
          <a:xfrm>
            <a:off x="5580112" y="5085184"/>
            <a:ext cx="311304"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7</a:t>
            </a:r>
            <a:endParaRPr lang="en-US" altLang="ko-KR" b="0" dirty="0">
              <a:solidFill>
                <a:srgbClr val="FF0000"/>
              </a:solidFill>
              <a:ea typeface="굴림" charset="-127"/>
            </a:endParaRPr>
          </a:p>
        </p:txBody>
      </p:sp>
      <p:sp>
        <p:nvSpPr>
          <p:cNvPr id="33" name="TextBox 17"/>
          <p:cNvSpPr txBox="1">
            <a:spLocks noChangeArrowheads="1"/>
          </p:cNvSpPr>
          <p:nvPr/>
        </p:nvSpPr>
        <p:spPr bwMode="auto">
          <a:xfrm>
            <a:off x="3455304" y="4293096"/>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12</a:t>
            </a:r>
            <a:endParaRPr lang="en-US" altLang="ko-KR" b="0" dirty="0">
              <a:solidFill>
                <a:srgbClr val="FF0000"/>
              </a:solidFill>
              <a:ea typeface="굴림" charset="-127"/>
            </a:endParaRPr>
          </a:p>
        </p:txBody>
      </p:sp>
      <p:sp>
        <p:nvSpPr>
          <p:cNvPr id="34" name="TextBox 17"/>
          <p:cNvSpPr txBox="1">
            <a:spLocks noChangeArrowheads="1"/>
          </p:cNvSpPr>
          <p:nvPr/>
        </p:nvSpPr>
        <p:spPr bwMode="auto">
          <a:xfrm>
            <a:off x="4211960" y="2564904"/>
            <a:ext cx="311304"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8</a:t>
            </a:r>
            <a:endParaRPr lang="en-US" altLang="ko-KR" b="0" dirty="0">
              <a:solidFill>
                <a:srgbClr val="FF0000"/>
              </a:solidFill>
              <a:ea typeface="굴림" charset="-127"/>
            </a:endParaRPr>
          </a:p>
        </p:txBody>
      </p:sp>
      <p:sp>
        <p:nvSpPr>
          <p:cNvPr id="35" name="TextBox 17"/>
          <p:cNvSpPr txBox="1">
            <a:spLocks noChangeArrowheads="1"/>
          </p:cNvSpPr>
          <p:nvPr/>
        </p:nvSpPr>
        <p:spPr bwMode="auto">
          <a:xfrm>
            <a:off x="5652120" y="2420888"/>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14</a:t>
            </a:r>
            <a:endParaRPr lang="en-US" altLang="ko-KR" b="0" dirty="0">
              <a:solidFill>
                <a:srgbClr val="FF0000"/>
              </a:solidFill>
              <a:ea typeface="굴림" charset="-127"/>
            </a:endParaRPr>
          </a:p>
        </p:txBody>
      </p:sp>
    </p:spTree>
    <p:extLst>
      <p:ext uri="{BB962C8B-B14F-4D97-AF65-F5344CB8AC3E}">
        <p14:creationId xmlns:p14="http://schemas.microsoft.com/office/powerpoint/2010/main" val="1947906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11</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147815289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11</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
        <p:nvSpPr>
          <p:cNvPr id="31" name="TextBox 17"/>
          <p:cNvSpPr txBox="1">
            <a:spLocks noChangeArrowheads="1"/>
          </p:cNvSpPr>
          <p:nvPr/>
        </p:nvSpPr>
        <p:spPr bwMode="auto">
          <a:xfrm>
            <a:off x="5652120" y="1916832"/>
            <a:ext cx="311304"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9</a:t>
            </a:r>
            <a:endParaRPr lang="en-US" altLang="ko-KR" b="0" dirty="0">
              <a:solidFill>
                <a:srgbClr val="FF0000"/>
              </a:solidFill>
              <a:ea typeface="굴림" charset="-127"/>
            </a:endParaRPr>
          </a:p>
        </p:txBody>
      </p:sp>
      <p:sp>
        <p:nvSpPr>
          <p:cNvPr id="32" name="TextBox 17"/>
          <p:cNvSpPr txBox="1">
            <a:spLocks noChangeArrowheads="1"/>
          </p:cNvSpPr>
          <p:nvPr/>
        </p:nvSpPr>
        <p:spPr bwMode="auto">
          <a:xfrm>
            <a:off x="2843808" y="3356992"/>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14</a:t>
            </a:r>
            <a:endParaRPr lang="en-US" altLang="ko-KR" b="0" dirty="0">
              <a:solidFill>
                <a:srgbClr val="FF0000"/>
              </a:solidFill>
              <a:ea typeface="굴림" charset="-127"/>
            </a:endParaRPr>
          </a:p>
        </p:txBody>
      </p:sp>
      <p:sp>
        <p:nvSpPr>
          <p:cNvPr id="33" name="TextBox 17"/>
          <p:cNvSpPr txBox="1">
            <a:spLocks noChangeArrowheads="1"/>
          </p:cNvSpPr>
          <p:nvPr/>
        </p:nvSpPr>
        <p:spPr bwMode="auto">
          <a:xfrm>
            <a:off x="6588224" y="2636912"/>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13</a:t>
            </a:r>
            <a:endParaRPr lang="en-US" altLang="ko-KR" b="0" dirty="0">
              <a:solidFill>
                <a:srgbClr val="FF0000"/>
              </a:solidFill>
              <a:ea typeface="굴림" charset="-127"/>
            </a:endParaRPr>
          </a:p>
        </p:txBody>
      </p:sp>
      <p:sp>
        <p:nvSpPr>
          <p:cNvPr id="34" name="TextBox 17"/>
          <p:cNvSpPr txBox="1">
            <a:spLocks noChangeArrowheads="1"/>
          </p:cNvSpPr>
          <p:nvPr/>
        </p:nvSpPr>
        <p:spPr bwMode="auto">
          <a:xfrm>
            <a:off x="5831568" y="4305288"/>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15</a:t>
            </a:r>
            <a:endParaRPr lang="en-US" altLang="ko-KR" b="0" dirty="0">
              <a:solidFill>
                <a:srgbClr val="FF0000"/>
              </a:solidFill>
              <a:ea typeface="굴림" charset="-127"/>
            </a:endParaRPr>
          </a:p>
        </p:txBody>
      </p:sp>
    </p:spTree>
    <p:extLst>
      <p:ext uri="{BB962C8B-B14F-4D97-AF65-F5344CB8AC3E}">
        <p14:creationId xmlns:p14="http://schemas.microsoft.com/office/powerpoint/2010/main" val="300353558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9</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8353133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9</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
        <p:nvSpPr>
          <p:cNvPr id="31" name="TextBox 17"/>
          <p:cNvSpPr txBox="1">
            <a:spLocks noChangeArrowheads="1"/>
          </p:cNvSpPr>
          <p:nvPr/>
        </p:nvSpPr>
        <p:spPr bwMode="auto">
          <a:xfrm>
            <a:off x="5868144" y="4293096"/>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13</a:t>
            </a:r>
            <a:endParaRPr lang="en-US" altLang="ko-KR" b="0" dirty="0">
              <a:solidFill>
                <a:srgbClr val="FF0000"/>
              </a:solidFill>
              <a:ea typeface="굴림" charset="-127"/>
            </a:endParaRPr>
          </a:p>
        </p:txBody>
      </p:sp>
    </p:spTree>
    <p:extLst>
      <p:ext uri="{BB962C8B-B14F-4D97-AF65-F5344CB8AC3E}">
        <p14:creationId xmlns:p14="http://schemas.microsoft.com/office/powerpoint/2010/main" val="686148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Step-by-Step Procedure Control</a:t>
            </a:r>
            <a:endParaRPr lang="it-IT" dirty="0"/>
          </a:p>
        </p:txBody>
      </p:sp>
      <p:sp>
        <p:nvSpPr>
          <p:cNvPr id="4" name="Rounded Rectangular Callout 3"/>
          <p:cNvSpPr/>
          <p:nvPr/>
        </p:nvSpPr>
        <p:spPr>
          <a:xfrm>
            <a:off x="118625" y="1813395"/>
            <a:ext cx="8839200" cy="1079500"/>
          </a:xfrm>
          <a:prstGeom prst="wedgeRoundRectCallout">
            <a:avLst>
              <a:gd name="adj1" fmla="val 38654"/>
              <a:gd name="adj2" fmla="val 62685"/>
              <a:gd name="adj3" fmla="val 16667"/>
            </a:avLst>
          </a:prstGeom>
        </p:spPr>
        <p:style>
          <a:lnRef idx="3">
            <a:schemeClr val="lt1"/>
          </a:lnRef>
          <a:fillRef idx="1">
            <a:schemeClr val="dk1"/>
          </a:fillRef>
          <a:effectRef idx="1">
            <a:schemeClr val="dk1"/>
          </a:effectRef>
          <a:fontRef idx="minor">
            <a:schemeClr val="lt1"/>
          </a:fontRef>
        </p:style>
        <p:txBody>
          <a:bodyPr anchor="ctr"/>
          <a:lstStyle/>
          <a:p>
            <a:r>
              <a:rPr lang="en-US" dirty="0">
                <a:solidFill>
                  <a:schemeClr val="bg1"/>
                </a:solidFill>
                <a:latin typeface="Calibri" charset="0"/>
                <a:ea typeface="ＭＳ Ｐゴシック" charset="0"/>
                <a:cs typeface="ＭＳ Ｐゴシック" charset="0"/>
              </a:rPr>
              <a:t>The step-by-step method of creating a program in Pig is much cleaner and simpler to use than the single block method of SQL. It is easier to keep track of what your variables are, and where you are in the process of analyzing your data.</a:t>
            </a:r>
          </a:p>
        </p:txBody>
      </p:sp>
      <p:sp>
        <p:nvSpPr>
          <p:cNvPr id="5" name="TextBox 4"/>
          <p:cNvSpPr txBox="1">
            <a:spLocks noChangeArrowheads="1"/>
          </p:cNvSpPr>
          <p:nvPr/>
        </p:nvSpPr>
        <p:spPr bwMode="auto">
          <a:xfrm>
            <a:off x="7311588" y="3032595"/>
            <a:ext cx="1798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a:solidFill>
                  <a:schemeClr val="tx2"/>
                </a:solidFill>
              </a:rPr>
              <a:t>Jasmine Novak</a:t>
            </a:r>
          </a:p>
          <a:p>
            <a:pPr algn="ctr"/>
            <a:r>
              <a:rPr lang="en-US" i="1"/>
              <a:t>Engineer, Yahoo!</a:t>
            </a:r>
          </a:p>
        </p:txBody>
      </p:sp>
      <p:sp>
        <p:nvSpPr>
          <p:cNvPr id="6" name="TextBox 5"/>
          <p:cNvSpPr txBox="1">
            <a:spLocks noChangeArrowheads="1"/>
          </p:cNvSpPr>
          <p:nvPr/>
        </p:nvSpPr>
        <p:spPr bwMode="auto">
          <a:xfrm>
            <a:off x="1209238" y="5851995"/>
            <a:ext cx="6224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buFont typeface="Arial" charset="0"/>
              <a:buChar char="•"/>
            </a:pPr>
            <a:r>
              <a:rPr lang="en-US" sz="2800"/>
              <a:t> Automatic query optimization is hard </a:t>
            </a:r>
          </a:p>
          <a:p>
            <a:pPr>
              <a:buFont typeface="Arial" charset="0"/>
              <a:buChar char="•"/>
            </a:pPr>
            <a:r>
              <a:rPr lang="en-US" sz="2800"/>
              <a:t> Pig Latin does </a:t>
            </a:r>
            <a:r>
              <a:rPr lang="en-US" sz="2800">
                <a:solidFill>
                  <a:schemeClr val="tx2"/>
                </a:solidFill>
              </a:rPr>
              <a:t>not</a:t>
            </a:r>
            <a:r>
              <a:rPr lang="en-US" sz="2800"/>
              <a:t> preclude optimization</a:t>
            </a:r>
          </a:p>
        </p:txBody>
      </p:sp>
      <p:sp>
        <p:nvSpPr>
          <p:cNvPr id="7" name="Rounded Rectangular Callout 7"/>
          <p:cNvSpPr/>
          <p:nvPr/>
        </p:nvSpPr>
        <p:spPr>
          <a:xfrm>
            <a:off x="118625" y="3934295"/>
            <a:ext cx="8839200" cy="1079500"/>
          </a:xfrm>
          <a:prstGeom prst="wedgeRoundRectCallout">
            <a:avLst>
              <a:gd name="adj1" fmla="val 38654"/>
              <a:gd name="adj2" fmla="val 62685"/>
              <a:gd name="adj3" fmla="val 16667"/>
            </a:avLst>
          </a:prstGeom>
        </p:spPr>
        <p:style>
          <a:lnRef idx="3">
            <a:schemeClr val="lt1"/>
          </a:lnRef>
          <a:fillRef idx="1">
            <a:schemeClr val="dk1"/>
          </a:fillRef>
          <a:effectRef idx="1">
            <a:schemeClr val="dk1"/>
          </a:effectRef>
          <a:fontRef idx="minor">
            <a:schemeClr val="lt1"/>
          </a:fontRef>
        </p:style>
        <p:txBody>
          <a:bodyPr anchor="ctr"/>
          <a:lstStyle/>
          <a:p>
            <a:r>
              <a:rPr lang="en-US" dirty="0">
                <a:solidFill>
                  <a:schemeClr val="bg1"/>
                </a:solidFill>
                <a:latin typeface="Calibri" charset="0"/>
                <a:ea typeface="ＭＳ Ｐゴシック" charset="0"/>
                <a:cs typeface="ＭＳ Ｐゴシック" charset="0"/>
              </a:rPr>
              <a:t>With the various interleaved clauses in SQL, it is difficult to know what is actually happening sequentially. With Pig, the data nesting and the temporary tables get abstracted away. Pig has fewer primitives than SQL does, but  </a:t>
            </a:r>
            <a:r>
              <a:rPr lang="en-US" dirty="0" smtClean="0">
                <a:solidFill>
                  <a:schemeClr val="bg1"/>
                </a:solidFill>
                <a:latin typeface="Calibri" charset="0"/>
                <a:ea typeface="ＭＳ Ｐゴシック" charset="0"/>
                <a:cs typeface="ＭＳ Ｐゴシック" charset="0"/>
              </a:rPr>
              <a:t>it’s </a:t>
            </a:r>
            <a:r>
              <a:rPr lang="en-US" dirty="0">
                <a:solidFill>
                  <a:schemeClr val="bg1"/>
                </a:solidFill>
                <a:latin typeface="Calibri" charset="0"/>
                <a:ea typeface="ＭＳ Ｐゴシック" charset="0"/>
                <a:cs typeface="ＭＳ Ｐゴシック" charset="0"/>
              </a:rPr>
              <a:t>more powerful. </a:t>
            </a:r>
          </a:p>
        </p:txBody>
      </p:sp>
      <p:sp>
        <p:nvSpPr>
          <p:cNvPr id="8" name="TextBox 8"/>
          <p:cNvSpPr txBox="1">
            <a:spLocks noChangeArrowheads="1"/>
          </p:cNvSpPr>
          <p:nvPr/>
        </p:nvSpPr>
        <p:spPr bwMode="auto">
          <a:xfrm>
            <a:off x="6279155" y="5129683"/>
            <a:ext cx="2628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a:solidFill>
                  <a:schemeClr val="tx2"/>
                </a:solidFill>
              </a:rPr>
              <a:t>David Ciemiewicz</a:t>
            </a:r>
          </a:p>
          <a:p>
            <a:pPr algn="ctr"/>
            <a:r>
              <a:rPr lang="en-US" i="1"/>
              <a:t>Search Excellence, Yahoo!</a:t>
            </a:r>
          </a:p>
        </p:txBody>
      </p:sp>
      <p:sp>
        <p:nvSpPr>
          <p:cNvPr id="14" name="Content Placeholder 2"/>
          <p:cNvSpPr>
            <a:spLocks noGrp="1"/>
          </p:cNvSpPr>
          <p:nvPr>
            <p:ph idx="1"/>
          </p:nvPr>
        </p:nvSpPr>
        <p:spPr>
          <a:xfrm>
            <a:off x="457200" y="1303225"/>
            <a:ext cx="8229600" cy="609600"/>
          </a:xfrm>
        </p:spPr>
        <p:txBody>
          <a:bodyPr/>
          <a:lstStyle/>
          <a:p>
            <a:pPr algn="ctr">
              <a:buFont typeface="Arial" charset="0"/>
              <a:buNone/>
            </a:pPr>
            <a:r>
              <a:rPr lang="en-US" sz="2400" dirty="0">
                <a:latin typeface="Calibri" charset="0"/>
              </a:rPr>
              <a:t>Target users are entrenched procedural programmers</a:t>
            </a:r>
          </a:p>
          <a:p>
            <a:pPr lvl="2">
              <a:buFont typeface="Arial" charset="0"/>
              <a:buNone/>
            </a:pPr>
            <a:endParaRPr lang="en-US" dirty="0">
              <a:latin typeface="Calibri" charset="0"/>
            </a:endParaRPr>
          </a:p>
        </p:txBody>
      </p:sp>
    </p:spTree>
    <p:extLst>
      <p:ext uri="{BB962C8B-B14F-4D97-AF65-F5344CB8AC3E}">
        <p14:creationId xmlns:p14="http://schemas.microsoft.com/office/powerpoint/2010/main" val="15051465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9</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4039024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755576" y="2060848"/>
            <a:ext cx="6093123" cy="4571402"/>
          </a:xfrm>
          <a:prstGeom prst="rect">
            <a:avLst/>
          </a:prstGeom>
          <a:noFill/>
          <a:ln w="9525">
            <a:noFill/>
            <a:miter lim="800000"/>
            <a:headEnd/>
            <a:tailEnd/>
          </a:ln>
        </p:spPr>
      </p:pic>
      <p:sp>
        <p:nvSpPr>
          <p:cNvPr id="2" name="제목 1"/>
          <p:cNvSpPr>
            <a:spLocks noGrp="1"/>
          </p:cNvSpPr>
          <p:nvPr>
            <p:ph type="title"/>
          </p:nvPr>
        </p:nvSpPr>
        <p:spPr/>
        <p:txBody>
          <a:bodyPr>
            <a:normAutofit/>
          </a:bodyPr>
          <a:lstStyle/>
          <a:p>
            <a:r>
              <a:rPr lang="en-US" altLang="ko-KR" dirty="0" smtClean="0"/>
              <a:t>Writing a </a:t>
            </a:r>
            <a:r>
              <a:rPr lang="en-US" altLang="ko-KR" dirty="0" err="1" smtClean="0"/>
              <a:t>Pregel</a:t>
            </a:r>
            <a:r>
              <a:rPr lang="en-US" altLang="ko-KR" dirty="0" smtClean="0"/>
              <a:t> Program: C++ API</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a:p>
            <a:pPr lvl="1">
              <a:lnSpc>
                <a:spcPts val="2700"/>
              </a:lnSpc>
              <a:spcBef>
                <a:spcPts val="500"/>
              </a:spcBef>
              <a:spcAft>
                <a:spcPts val="500"/>
              </a:spcAft>
            </a:pPr>
            <a:r>
              <a:rPr lang="en-US" altLang="ko-KR" dirty="0" err="1" smtClean="0"/>
              <a:t>Subclassing</a:t>
            </a:r>
            <a:r>
              <a:rPr lang="en-US" altLang="ko-KR" dirty="0" smtClean="0"/>
              <a:t> the predefined </a:t>
            </a:r>
            <a:r>
              <a:rPr lang="en-US" altLang="ko-KR" b="1" dirty="0" smtClean="0"/>
              <a:t>Vertex</a:t>
            </a:r>
            <a:r>
              <a:rPr lang="en-US" altLang="ko-KR" dirty="0" smtClean="0"/>
              <a:t> class</a:t>
            </a:r>
          </a:p>
        </p:txBody>
      </p:sp>
      <p:sp>
        <p:nvSpPr>
          <p:cNvPr id="6" name="모서리가 둥근 직사각형 5"/>
          <p:cNvSpPr/>
          <p:nvPr/>
        </p:nvSpPr>
        <p:spPr>
          <a:xfrm>
            <a:off x="2555775" y="3284984"/>
            <a:ext cx="936105" cy="288032"/>
          </a:xfrm>
          <a:prstGeom prst="roundRect">
            <a:avLst/>
          </a:prstGeom>
          <a:solidFill>
            <a:srgbClr val="FF0000">
              <a:alpha val="1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cxnSp>
        <p:nvCxnSpPr>
          <p:cNvPr id="9" name="직선 화살표 연결선 8"/>
          <p:cNvCxnSpPr/>
          <p:nvPr/>
        </p:nvCxnSpPr>
        <p:spPr>
          <a:xfrm rot="10800000" flipV="1">
            <a:off x="3419872" y="3068960"/>
            <a:ext cx="504056"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직사각형 10"/>
          <p:cNvSpPr/>
          <p:nvPr/>
        </p:nvSpPr>
        <p:spPr>
          <a:xfrm>
            <a:off x="3892029" y="2874202"/>
            <a:ext cx="1478290" cy="369332"/>
          </a:xfrm>
          <a:prstGeom prst="rect">
            <a:avLst/>
          </a:prstGeom>
        </p:spPr>
        <p:txBody>
          <a:bodyPr wrap="none">
            <a:spAutoFit/>
          </a:bodyPr>
          <a:lstStyle/>
          <a:p>
            <a:r>
              <a:rPr lang="en-US" altLang="ko-KR" dirty="0" smtClean="0">
                <a:latin typeface="Corbel" pitchFamily="34" charset="0"/>
              </a:rPr>
              <a:t>Override this!</a:t>
            </a:r>
            <a:endParaRPr lang="ko-KR" altLang="en-US" dirty="0">
              <a:latin typeface="Corbel" pitchFamily="34" charset="0"/>
            </a:endParaRPr>
          </a:p>
        </p:txBody>
      </p:sp>
      <p:cxnSp>
        <p:nvCxnSpPr>
          <p:cNvPr id="15" name="직선 화살표 연결선 14"/>
          <p:cNvCxnSpPr/>
          <p:nvPr/>
        </p:nvCxnSpPr>
        <p:spPr>
          <a:xfrm rot="10800000">
            <a:off x="5868144" y="3573016"/>
            <a:ext cx="432048"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직사각형 17"/>
          <p:cNvSpPr/>
          <p:nvPr/>
        </p:nvSpPr>
        <p:spPr>
          <a:xfrm>
            <a:off x="6012160" y="3717032"/>
            <a:ext cx="904415" cy="369332"/>
          </a:xfrm>
          <a:prstGeom prst="rect">
            <a:avLst/>
          </a:prstGeom>
        </p:spPr>
        <p:txBody>
          <a:bodyPr wrap="none">
            <a:spAutoFit/>
          </a:bodyPr>
          <a:lstStyle/>
          <a:p>
            <a:r>
              <a:rPr lang="en-US" altLang="ko-KR" dirty="0" smtClean="0">
                <a:latin typeface="Corbel" pitchFamily="34" charset="0"/>
              </a:rPr>
              <a:t>in </a:t>
            </a:r>
            <a:r>
              <a:rPr lang="en-US" altLang="ko-KR" dirty="0" err="1" smtClean="0">
                <a:latin typeface="Corbel" pitchFamily="34" charset="0"/>
              </a:rPr>
              <a:t>msgs</a:t>
            </a:r>
            <a:endParaRPr lang="ko-KR" altLang="en-US" dirty="0">
              <a:latin typeface="Corbel" pitchFamily="34" charset="0"/>
            </a:endParaRPr>
          </a:p>
        </p:txBody>
      </p:sp>
      <p:cxnSp>
        <p:nvCxnSpPr>
          <p:cNvPr id="21" name="직선 화살표 연결선 20"/>
          <p:cNvCxnSpPr/>
          <p:nvPr/>
        </p:nvCxnSpPr>
        <p:spPr>
          <a:xfrm rot="5400000">
            <a:off x="6516216" y="5589240"/>
            <a:ext cx="288032"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직사각형 23"/>
          <p:cNvSpPr/>
          <p:nvPr/>
        </p:nvSpPr>
        <p:spPr>
          <a:xfrm>
            <a:off x="6660232" y="5229200"/>
            <a:ext cx="960519" cy="369332"/>
          </a:xfrm>
          <a:prstGeom prst="rect">
            <a:avLst/>
          </a:prstGeom>
        </p:spPr>
        <p:txBody>
          <a:bodyPr wrap="none">
            <a:spAutoFit/>
          </a:bodyPr>
          <a:lstStyle/>
          <a:p>
            <a:r>
              <a:rPr lang="en-US" altLang="ko-KR" dirty="0" smtClean="0">
                <a:latin typeface="Corbel" pitchFamily="34" charset="0"/>
              </a:rPr>
              <a:t>out </a:t>
            </a:r>
            <a:r>
              <a:rPr lang="en-US" altLang="ko-KR" dirty="0" err="1" smtClean="0">
                <a:latin typeface="Corbel" pitchFamily="34" charset="0"/>
              </a:rPr>
              <a:t>msg</a:t>
            </a:r>
            <a:endParaRPr lang="ko-KR" altLang="en-US" dirty="0">
              <a:latin typeface="Corbel" pitchFamily="34" charset="0"/>
            </a:endParaRPr>
          </a:p>
        </p:txBody>
      </p:sp>
    </p:spTree>
    <p:extLst>
      <p:ext uri="{BB962C8B-B14F-4D97-AF65-F5344CB8AC3E}">
        <p14:creationId xmlns:p14="http://schemas.microsoft.com/office/powerpoint/2010/main" val="13048130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Vertex Class for SSSP</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pic>
        <p:nvPicPr>
          <p:cNvPr id="5122" name="Picture 2"/>
          <p:cNvPicPr>
            <a:picLocks noChangeAspect="1" noChangeArrowheads="1"/>
          </p:cNvPicPr>
          <p:nvPr/>
        </p:nvPicPr>
        <p:blipFill>
          <a:blip r:embed="rId2" cstate="print"/>
          <a:srcRect/>
          <a:stretch>
            <a:fillRect/>
          </a:stretch>
        </p:blipFill>
        <p:spPr bwMode="auto">
          <a:xfrm>
            <a:off x="467544" y="1417847"/>
            <a:ext cx="7417898" cy="5040560"/>
          </a:xfrm>
          <a:prstGeom prst="rect">
            <a:avLst/>
          </a:prstGeom>
          <a:noFill/>
          <a:ln w="9525">
            <a:noFill/>
            <a:miter lim="800000"/>
            <a:headEnd/>
            <a:tailEnd/>
          </a:ln>
        </p:spPr>
      </p:pic>
    </p:spTree>
    <p:extLst>
      <p:ext uri="{BB962C8B-B14F-4D97-AF65-F5344CB8AC3E}">
        <p14:creationId xmlns:p14="http://schemas.microsoft.com/office/powerpoint/2010/main" val="288940032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System Architecture</a:t>
            </a:r>
            <a:endParaRPr lang="ko-KR" altLang="en-US" dirty="0"/>
          </a:p>
        </p:txBody>
      </p:sp>
      <p:sp>
        <p:nvSpPr>
          <p:cNvPr id="7" name="내용 개체 틀 2"/>
          <p:cNvSpPr>
            <a:spLocks noGrp="1"/>
          </p:cNvSpPr>
          <p:nvPr>
            <p:ph idx="1"/>
          </p:nvPr>
        </p:nvSpPr>
        <p:spPr>
          <a:xfrm>
            <a:off x="171448" y="1071546"/>
            <a:ext cx="8801104" cy="5597814"/>
          </a:xfrm>
        </p:spPr>
        <p:txBody>
          <a:bodyPr>
            <a:normAutofit fontScale="92500"/>
          </a:bodyPr>
          <a:lstStyle/>
          <a:p>
            <a:pPr>
              <a:lnSpc>
                <a:spcPts val="2700"/>
              </a:lnSpc>
              <a:spcBef>
                <a:spcPts val="500"/>
              </a:spcBef>
              <a:spcAft>
                <a:spcPts val="500"/>
              </a:spcAft>
            </a:pPr>
            <a:r>
              <a:rPr lang="en-US" altLang="ko-KR" dirty="0" err="1" smtClean="0"/>
              <a:t>Pregel</a:t>
            </a:r>
            <a:r>
              <a:rPr lang="en-US" altLang="ko-KR" dirty="0" smtClean="0"/>
              <a:t> system also uses the master/worker model</a:t>
            </a:r>
          </a:p>
          <a:p>
            <a:pPr lvl="1"/>
            <a:r>
              <a:rPr lang="en-US" altLang="ko-KR" dirty="0" smtClean="0"/>
              <a:t>Master </a:t>
            </a:r>
          </a:p>
          <a:p>
            <a:pPr lvl="2"/>
            <a:r>
              <a:rPr lang="en-US" altLang="ko-KR" dirty="0" smtClean="0"/>
              <a:t>Maintains worker</a:t>
            </a:r>
          </a:p>
          <a:p>
            <a:pPr lvl="2"/>
            <a:r>
              <a:rPr lang="en-US" altLang="ko-KR" dirty="0" smtClean="0"/>
              <a:t>Recovers faults of workers</a:t>
            </a:r>
          </a:p>
          <a:p>
            <a:pPr lvl="2"/>
            <a:r>
              <a:rPr lang="en-US" altLang="ko-KR" dirty="0" smtClean="0"/>
              <a:t>Provides Web-UI monitoring tool of job progress</a:t>
            </a:r>
          </a:p>
          <a:p>
            <a:pPr lvl="1"/>
            <a:r>
              <a:rPr lang="en-US" altLang="ko-KR" dirty="0" smtClean="0"/>
              <a:t>Worker</a:t>
            </a:r>
          </a:p>
          <a:p>
            <a:pPr lvl="2"/>
            <a:r>
              <a:rPr lang="en-US" altLang="ko-KR" dirty="0" smtClean="0"/>
              <a:t>Processes its task</a:t>
            </a:r>
          </a:p>
          <a:p>
            <a:pPr lvl="2"/>
            <a:r>
              <a:rPr lang="en-US" altLang="ko-KR" dirty="0" smtClean="0"/>
              <a:t>Communicates with the other workers</a:t>
            </a:r>
          </a:p>
          <a:p>
            <a:pPr>
              <a:lnSpc>
                <a:spcPts val="2700"/>
              </a:lnSpc>
              <a:spcBef>
                <a:spcPts val="500"/>
              </a:spcBef>
              <a:spcAft>
                <a:spcPts val="500"/>
              </a:spcAft>
            </a:pPr>
            <a:endParaRPr lang="en-US" altLang="ko-KR" dirty="0" smtClean="0"/>
          </a:p>
          <a:p>
            <a:pPr>
              <a:lnSpc>
                <a:spcPts val="2700"/>
              </a:lnSpc>
              <a:spcBef>
                <a:spcPts val="500"/>
              </a:spcBef>
              <a:spcAft>
                <a:spcPts val="500"/>
              </a:spcAft>
            </a:pPr>
            <a:r>
              <a:rPr lang="en-US" altLang="ko-KR" dirty="0" smtClean="0"/>
              <a:t>Persistent data is stored as files on a distributed storage system (such as GFS or </a:t>
            </a:r>
            <a:r>
              <a:rPr lang="en-US" altLang="ko-KR" dirty="0" err="1" smtClean="0"/>
              <a:t>BigTable</a:t>
            </a:r>
            <a:r>
              <a:rPr lang="en-US" altLang="ko-KR" dirty="0" smtClean="0"/>
              <a:t>)</a:t>
            </a:r>
          </a:p>
          <a:p>
            <a:pPr>
              <a:lnSpc>
                <a:spcPts val="2700"/>
              </a:lnSpc>
              <a:spcBef>
                <a:spcPts val="500"/>
              </a:spcBef>
              <a:spcAft>
                <a:spcPts val="500"/>
              </a:spcAft>
            </a:pPr>
            <a:r>
              <a:rPr lang="en-US" altLang="ko-KR" dirty="0" smtClean="0"/>
              <a:t>Temporary data is stored on local disk</a:t>
            </a:r>
          </a:p>
        </p:txBody>
      </p:sp>
    </p:spTree>
    <p:extLst>
      <p:ext uri="{BB962C8B-B14F-4D97-AF65-F5344CB8AC3E}">
        <p14:creationId xmlns:p14="http://schemas.microsoft.com/office/powerpoint/2010/main" val="10599723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Execution of a </a:t>
            </a:r>
            <a:r>
              <a:rPr lang="en-US" altLang="ko-KR" dirty="0" err="1" smtClean="0"/>
              <a:t>Pregel</a:t>
            </a:r>
            <a:r>
              <a:rPr lang="en-US" altLang="ko-KR" dirty="0" smtClean="0"/>
              <a:t> Program</a:t>
            </a:r>
            <a:endParaRPr lang="ko-KR" altLang="en-US" dirty="0"/>
          </a:p>
        </p:txBody>
      </p:sp>
      <p:sp>
        <p:nvSpPr>
          <p:cNvPr id="7" name="내용 개체 틀 2"/>
          <p:cNvSpPr>
            <a:spLocks noGrp="1"/>
          </p:cNvSpPr>
          <p:nvPr>
            <p:ph idx="1"/>
          </p:nvPr>
        </p:nvSpPr>
        <p:spPr>
          <a:xfrm>
            <a:off x="171448" y="1071546"/>
            <a:ext cx="8801104" cy="5597814"/>
          </a:xfrm>
        </p:spPr>
        <p:txBody>
          <a:bodyPr>
            <a:normAutofit fontScale="92500"/>
          </a:bodyPr>
          <a:lstStyle/>
          <a:p>
            <a:pPr marL="457200" indent="-457200">
              <a:lnSpc>
                <a:spcPts val="2700"/>
              </a:lnSpc>
              <a:spcBef>
                <a:spcPts val="500"/>
              </a:spcBef>
              <a:spcAft>
                <a:spcPts val="500"/>
              </a:spcAft>
              <a:buFont typeface="+mj-lt"/>
              <a:buAutoNum type="arabicPeriod"/>
            </a:pPr>
            <a:r>
              <a:rPr lang="en-US" altLang="ko-KR" sz="2200" dirty="0" smtClean="0"/>
              <a:t>Many copies of the program begin executing on a cluster of machines</a:t>
            </a:r>
          </a:p>
          <a:p>
            <a:pPr marL="457200" indent="-457200">
              <a:lnSpc>
                <a:spcPts val="2700"/>
              </a:lnSpc>
              <a:spcBef>
                <a:spcPts val="500"/>
              </a:spcBef>
              <a:spcAft>
                <a:spcPts val="500"/>
              </a:spcAft>
              <a:buFont typeface="+mj-lt"/>
              <a:buAutoNum type="arabicPeriod"/>
            </a:pPr>
            <a:r>
              <a:rPr lang="en-US" altLang="ko-KR" sz="2200" dirty="0" smtClean="0"/>
              <a:t>The master assigns a partition of the input to each worker</a:t>
            </a:r>
          </a:p>
          <a:p>
            <a:pPr lvl="1">
              <a:lnSpc>
                <a:spcPts val="2700"/>
              </a:lnSpc>
              <a:spcBef>
                <a:spcPts val="500"/>
              </a:spcBef>
              <a:spcAft>
                <a:spcPts val="500"/>
              </a:spcAft>
            </a:pPr>
            <a:r>
              <a:rPr lang="en-US" altLang="ko-KR" dirty="0" smtClean="0"/>
              <a:t>Each worker loads the vertices and marks them as active</a:t>
            </a:r>
          </a:p>
          <a:p>
            <a:pPr marL="457200" indent="-457200">
              <a:lnSpc>
                <a:spcPts val="2700"/>
              </a:lnSpc>
              <a:spcBef>
                <a:spcPts val="500"/>
              </a:spcBef>
              <a:spcAft>
                <a:spcPts val="500"/>
              </a:spcAft>
              <a:buFont typeface="+mj-lt"/>
              <a:buAutoNum type="arabicPeriod"/>
            </a:pPr>
            <a:r>
              <a:rPr lang="en-US" altLang="ko-KR" sz="2200" dirty="0" smtClean="0"/>
              <a:t>The master instructs each worker to perform a </a:t>
            </a:r>
            <a:r>
              <a:rPr lang="en-US" altLang="ko-KR" sz="2200" dirty="0" err="1" smtClean="0"/>
              <a:t>superstep</a:t>
            </a:r>
            <a:endParaRPr lang="en-US" altLang="ko-KR" sz="2200" dirty="0" smtClean="0"/>
          </a:p>
          <a:p>
            <a:pPr lvl="1">
              <a:lnSpc>
                <a:spcPts val="2700"/>
              </a:lnSpc>
              <a:spcBef>
                <a:spcPts val="500"/>
              </a:spcBef>
              <a:spcAft>
                <a:spcPts val="500"/>
              </a:spcAft>
            </a:pPr>
            <a:r>
              <a:rPr lang="en-US" altLang="ko-KR" dirty="0" smtClean="0">
                <a:solidFill>
                  <a:prstClr val="black"/>
                </a:solidFill>
              </a:rPr>
              <a:t>Each worker loops through its active vertices &amp; computes for each vertex</a:t>
            </a:r>
          </a:p>
          <a:p>
            <a:pPr lvl="1">
              <a:lnSpc>
                <a:spcPts val="2700"/>
              </a:lnSpc>
              <a:spcBef>
                <a:spcPts val="500"/>
              </a:spcBef>
              <a:spcAft>
                <a:spcPts val="500"/>
              </a:spcAft>
            </a:pPr>
            <a:r>
              <a:rPr lang="en-US" altLang="ko-KR" dirty="0" smtClean="0">
                <a:solidFill>
                  <a:prstClr val="black"/>
                </a:solidFill>
              </a:rPr>
              <a:t>Messages are sent asynchronously, but are delivered before the end of the </a:t>
            </a:r>
            <a:r>
              <a:rPr lang="en-US" altLang="ko-KR" dirty="0" err="1" smtClean="0">
                <a:solidFill>
                  <a:prstClr val="black"/>
                </a:solidFill>
              </a:rPr>
              <a:t>superstep</a:t>
            </a:r>
            <a:endParaRPr lang="en-US" altLang="ko-KR" dirty="0" smtClean="0">
              <a:solidFill>
                <a:prstClr val="black"/>
              </a:solidFill>
            </a:endParaRPr>
          </a:p>
          <a:p>
            <a:pPr lvl="1">
              <a:lnSpc>
                <a:spcPts val="2700"/>
              </a:lnSpc>
              <a:spcBef>
                <a:spcPts val="500"/>
              </a:spcBef>
              <a:spcAft>
                <a:spcPts val="500"/>
              </a:spcAft>
            </a:pPr>
            <a:r>
              <a:rPr lang="en-US" altLang="ko-KR" dirty="0" smtClean="0"/>
              <a:t>This step is repeated as long as any vertices are active, or any messages are in transit</a:t>
            </a:r>
          </a:p>
          <a:p>
            <a:pPr marL="457200" indent="-457200">
              <a:lnSpc>
                <a:spcPts val="2700"/>
              </a:lnSpc>
              <a:spcBef>
                <a:spcPts val="500"/>
              </a:spcBef>
              <a:spcAft>
                <a:spcPts val="500"/>
              </a:spcAft>
              <a:buFont typeface="+mj-lt"/>
              <a:buAutoNum type="arabicPeriod"/>
            </a:pPr>
            <a:r>
              <a:rPr lang="en-US" altLang="ko-KR" sz="2200" dirty="0" smtClean="0"/>
              <a:t>After the computation halts, the master may instruct each worker to save its portion of the graph</a:t>
            </a:r>
          </a:p>
        </p:txBody>
      </p:sp>
    </p:spTree>
    <p:extLst>
      <p:ext uri="{BB962C8B-B14F-4D97-AF65-F5344CB8AC3E}">
        <p14:creationId xmlns:p14="http://schemas.microsoft.com/office/powerpoint/2010/main" val="133434081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Fault Tolerance</a:t>
            </a:r>
            <a:endParaRPr lang="ko-KR" altLang="en-US" dirty="0"/>
          </a:p>
        </p:txBody>
      </p:sp>
      <p:sp>
        <p:nvSpPr>
          <p:cNvPr id="7" name="내용 개체 틀 2"/>
          <p:cNvSpPr>
            <a:spLocks noGrp="1"/>
          </p:cNvSpPr>
          <p:nvPr>
            <p:ph idx="1"/>
          </p:nvPr>
        </p:nvSpPr>
        <p:spPr>
          <a:xfrm>
            <a:off x="171448" y="1071546"/>
            <a:ext cx="8801104" cy="5597814"/>
          </a:xfrm>
        </p:spPr>
        <p:txBody>
          <a:bodyPr>
            <a:normAutofit fontScale="85000" lnSpcReduction="20000"/>
          </a:bodyPr>
          <a:lstStyle/>
          <a:p>
            <a:pPr>
              <a:lnSpc>
                <a:spcPts val="2700"/>
              </a:lnSpc>
              <a:spcBef>
                <a:spcPts val="500"/>
              </a:spcBef>
              <a:spcAft>
                <a:spcPts val="500"/>
              </a:spcAft>
            </a:pPr>
            <a:r>
              <a:rPr lang="en-US" altLang="ko-KR" dirty="0" err="1" smtClean="0"/>
              <a:t>Checkpointing</a:t>
            </a:r>
            <a:endParaRPr lang="en-US" altLang="ko-KR" dirty="0" smtClean="0"/>
          </a:p>
          <a:p>
            <a:pPr lvl="1">
              <a:lnSpc>
                <a:spcPts val="2700"/>
              </a:lnSpc>
              <a:spcBef>
                <a:spcPts val="500"/>
              </a:spcBef>
              <a:spcAft>
                <a:spcPts val="500"/>
              </a:spcAft>
            </a:pPr>
            <a:r>
              <a:rPr lang="en-US" altLang="ko-KR" dirty="0" smtClean="0"/>
              <a:t>The master periodically instructs the workers to save the state of their partitions to persistent storage</a:t>
            </a:r>
          </a:p>
          <a:p>
            <a:pPr lvl="2">
              <a:spcBef>
                <a:spcPts val="500"/>
              </a:spcBef>
              <a:spcAft>
                <a:spcPts val="500"/>
              </a:spcAft>
            </a:pPr>
            <a:r>
              <a:rPr lang="en-US" altLang="ko-KR" dirty="0" smtClean="0"/>
              <a:t>e.g., Vertex values, edge values, incoming messages</a:t>
            </a:r>
          </a:p>
          <a:p>
            <a:pPr>
              <a:lnSpc>
                <a:spcPts val="2700"/>
              </a:lnSpc>
              <a:spcBef>
                <a:spcPts val="500"/>
              </a:spcBef>
              <a:spcAft>
                <a:spcPts val="500"/>
              </a:spcAft>
            </a:pPr>
            <a:endParaRPr lang="en-US" altLang="ko-KR" dirty="0" smtClean="0"/>
          </a:p>
          <a:p>
            <a:pPr>
              <a:lnSpc>
                <a:spcPts val="2700"/>
              </a:lnSpc>
              <a:spcBef>
                <a:spcPts val="500"/>
              </a:spcBef>
              <a:spcAft>
                <a:spcPts val="500"/>
              </a:spcAft>
            </a:pPr>
            <a:r>
              <a:rPr lang="en-US" altLang="ko-KR" dirty="0" smtClean="0"/>
              <a:t>Failure detection </a:t>
            </a:r>
          </a:p>
          <a:p>
            <a:pPr lvl="1">
              <a:lnSpc>
                <a:spcPts val="2700"/>
              </a:lnSpc>
              <a:spcBef>
                <a:spcPts val="500"/>
              </a:spcBef>
              <a:spcAft>
                <a:spcPts val="500"/>
              </a:spcAft>
            </a:pPr>
            <a:r>
              <a:rPr lang="en-US" altLang="ko-KR" dirty="0" smtClean="0"/>
              <a:t>Using regular “ping” messages</a:t>
            </a:r>
          </a:p>
          <a:p>
            <a:pPr>
              <a:lnSpc>
                <a:spcPts val="2700"/>
              </a:lnSpc>
              <a:spcBef>
                <a:spcPts val="500"/>
              </a:spcBef>
              <a:spcAft>
                <a:spcPts val="500"/>
              </a:spcAft>
            </a:pPr>
            <a:endParaRPr lang="en-US" altLang="ko-KR" dirty="0" smtClean="0"/>
          </a:p>
          <a:p>
            <a:pPr>
              <a:lnSpc>
                <a:spcPts val="2700"/>
              </a:lnSpc>
              <a:spcBef>
                <a:spcPts val="500"/>
              </a:spcBef>
              <a:spcAft>
                <a:spcPts val="500"/>
              </a:spcAft>
            </a:pPr>
            <a:r>
              <a:rPr lang="en-US" altLang="ko-KR" dirty="0" smtClean="0"/>
              <a:t>Recovery</a:t>
            </a:r>
          </a:p>
          <a:p>
            <a:pPr lvl="1">
              <a:lnSpc>
                <a:spcPts val="2700"/>
              </a:lnSpc>
              <a:spcBef>
                <a:spcPts val="500"/>
              </a:spcBef>
              <a:spcAft>
                <a:spcPts val="500"/>
              </a:spcAft>
            </a:pPr>
            <a:r>
              <a:rPr lang="en-US" altLang="ko-KR" dirty="0" smtClean="0"/>
              <a:t>The master reassigns graph partitions to the currently available workers</a:t>
            </a:r>
          </a:p>
          <a:p>
            <a:pPr lvl="1">
              <a:lnSpc>
                <a:spcPts val="2700"/>
              </a:lnSpc>
              <a:spcBef>
                <a:spcPts val="500"/>
              </a:spcBef>
              <a:spcAft>
                <a:spcPts val="500"/>
              </a:spcAft>
            </a:pPr>
            <a:r>
              <a:rPr lang="en-US" altLang="ko-KR" dirty="0" smtClean="0"/>
              <a:t>The workers all reload their partition state from most recent available checkpoint</a:t>
            </a:r>
          </a:p>
        </p:txBody>
      </p:sp>
    </p:spTree>
    <p:extLst>
      <p:ext uri="{BB962C8B-B14F-4D97-AF65-F5344CB8AC3E}">
        <p14:creationId xmlns:p14="http://schemas.microsoft.com/office/powerpoint/2010/main" val="28331534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Apache </a:t>
            </a:r>
            <a:r>
              <a:rPr lang="it-IT" dirty="0" err="1" smtClean="0"/>
              <a:t>Giraph</a:t>
            </a:r>
            <a:endParaRPr lang="it-IT" dirty="0"/>
          </a:p>
        </p:txBody>
      </p:sp>
      <p:sp>
        <p:nvSpPr>
          <p:cNvPr id="3" name="Segnaposto contenuto 2"/>
          <p:cNvSpPr>
            <a:spLocks noGrp="1"/>
          </p:cNvSpPr>
          <p:nvPr>
            <p:ph idx="1"/>
          </p:nvPr>
        </p:nvSpPr>
        <p:spPr>
          <a:xfrm>
            <a:off x="457200" y="1600200"/>
            <a:ext cx="4811988" cy="4525963"/>
          </a:xfrm>
        </p:spPr>
        <p:txBody>
          <a:bodyPr/>
          <a:lstStyle/>
          <a:p>
            <a:r>
              <a:rPr lang="it-IT" dirty="0" err="1" smtClean="0"/>
              <a:t>Warning</a:t>
            </a:r>
            <a:r>
              <a:rPr lang="it-IT" dirty="0" smtClean="0"/>
              <a:t>!</a:t>
            </a:r>
          </a:p>
          <a:p>
            <a:pPr lvl="1"/>
            <a:r>
              <a:rPr lang="it-IT" dirty="0" err="1" smtClean="0"/>
              <a:t>Giraph</a:t>
            </a:r>
            <a:r>
              <a:rPr lang="it-IT" dirty="0" smtClean="0"/>
              <a:t> </a:t>
            </a:r>
            <a:r>
              <a:rPr lang="it-IT" dirty="0" err="1" smtClean="0"/>
              <a:t>is</a:t>
            </a:r>
            <a:r>
              <a:rPr lang="it-IT" dirty="0" smtClean="0"/>
              <a:t> </a:t>
            </a:r>
            <a:r>
              <a:rPr lang="it-IT" dirty="0" err="1" smtClean="0"/>
              <a:t>currently</a:t>
            </a:r>
            <a:r>
              <a:rPr lang="it-IT" dirty="0" smtClean="0"/>
              <a:t> in Apache incubator</a:t>
            </a:r>
          </a:p>
          <a:p>
            <a:pPr lvl="1"/>
            <a:r>
              <a:rPr lang="it-IT" dirty="0" err="1" smtClean="0"/>
              <a:t>Modifications</a:t>
            </a:r>
            <a:r>
              <a:rPr lang="it-IT" dirty="0" smtClean="0"/>
              <a:t> are </a:t>
            </a:r>
            <a:r>
              <a:rPr lang="it-IT" dirty="0" err="1" smtClean="0"/>
              <a:t>continuous</a:t>
            </a:r>
            <a:r>
              <a:rPr lang="it-IT" dirty="0" smtClean="0"/>
              <a:t>:</a:t>
            </a:r>
          </a:p>
          <a:p>
            <a:pPr lvl="2"/>
            <a:r>
              <a:rPr lang="it-IT" dirty="0" smtClean="0"/>
              <a:t>Some of </a:t>
            </a:r>
            <a:r>
              <a:rPr lang="it-IT" dirty="0" err="1" smtClean="0"/>
              <a:t>them</a:t>
            </a:r>
            <a:r>
              <a:rPr lang="it-IT" dirty="0" smtClean="0"/>
              <a:t> </a:t>
            </a:r>
            <a:r>
              <a:rPr lang="it-IT" dirty="0" err="1" smtClean="0"/>
              <a:t>might</a:t>
            </a:r>
            <a:r>
              <a:rPr lang="it-IT" dirty="0" smtClean="0"/>
              <a:t> cause a complete </a:t>
            </a:r>
            <a:r>
              <a:rPr lang="it-IT" dirty="0" err="1" smtClean="0"/>
              <a:t>program</a:t>
            </a:r>
            <a:r>
              <a:rPr lang="it-IT" dirty="0" smtClean="0"/>
              <a:t> </a:t>
            </a:r>
            <a:r>
              <a:rPr lang="it-IT" dirty="0" err="1" smtClean="0"/>
              <a:t>rewrite</a:t>
            </a:r>
            <a:r>
              <a:rPr lang="it-IT" dirty="0" smtClean="0"/>
              <a:t>…</a:t>
            </a:r>
          </a:p>
          <a:p>
            <a:pPr lvl="3"/>
            <a:r>
              <a:rPr lang="it-IT" dirty="0" smtClean="0"/>
              <a:t>… </a:t>
            </a:r>
            <a:r>
              <a:rPr lang="it-IT" dirty="0" err="1" smtClean="0"/>
              <a:t>it</a:t>
            </a:r>
            <a:r>
              <a:rPr lang="it-IT" dirty="0" smtClean="0"/>
              <a:t> </a:t>
            </a:r>
            <a:r>
              <a:rPr lang="it-IT" dirty="0" err="1" smtClean="0"/>
              <a:t>happened</a:t>
            </a:r>
            <a:r>
              <a:rPr lang="it-IT" dirty="0" smtClean="0"/>
              <a:t> to me! :)</a:t>
            </a:r>
          </a:p>
        </p:txBody>
      </p:sp>
      <p:pic>
        <p:nvPicPr>
          <p:cNvPr id="4" name="Immagine 3"/>
          <p:cNvPicPr>
            <a:picLocks noChangeAspect="1"/>
          </p:cNvPicPr>
          <p:nvPr/>
        </p:nvPicPr>
        <p:blipFill>
          <a:blip r:embed="rId2"/>
          <a:stretch>
            <a:fillRect/>
          </a:stretch>
        </p:blipFill>
        <p:spPr>
          <a:xfrm>
            <a:off x="5269188" y="1600200"/>
            <a:ext cx="3417612" cy="3837505"/>
          </a:xfrm>
          <a:prstGeom prst="rect">
            <a:avLst/>
          </a:prstGeom>
        </p:spPr>
      </p:pic>
    </p:spTree>
    <p:extLst>
      <p:ext uri="{BB962C8B-B14F-4D97-AF65-F5344CB8AC3E}">
        <p14:creationId xmlns:p14="http://schemas.microsoft.com/office/powerpoint/2010/main" val="4289809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Giraph</a:t>
            </a:r>
            <a:r>
              <a:rPr lang="it-IT" dirty="0" smtClean="0"/>
              <a:t> Framework</a:t>
            </a:r>
            <a:endParaRPr lang="it-IT" dirty="0"/>
          </a:p>
        </p:txBody>
      </p:sp>
      <p:pic>
        <p:nvPicPr>
          <p:cNvPr id="7" name="Segnaposto contenuto 6"/>
          <p:cNvPicPr>
            <a:picLocks noGrp="1" noChangeAspect="1"/>
          </p:cNvPicPr>
          <p:nvPr>
            <p:ph idx="1"/>
          </p:nvPr>
        </p:nvPicPr>
        <p:blipFill>
          <a:blip r:embed="rId2"/>
          <a:srcRect t="-13802" b="-13802"/>
          <a:stretch>
            <a:fillRect/>
          </a:stretch>
        </p:blipFill>
        <p:spPr/>
      </p:pic>
    </p:spTree>
    <p:extLst>
      <p:ext uri="{BB962C8B-B14F-4D97-AF65-F5344CB8AC3E}">
        <p14:creationId xmlns:p14="http://schemas.microsoft.com/office/powerpoint/2010/main" val="389403453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Task </a:t>
            </a:r>
            <a:r>
              <a:rPr lang="it-IT" dirty="0" err="1" smtClean="0"/>
              <a:t>Assignment</a:t>
            </a:r>
            <a:endParaRPr lang="it-IT" dirty="0"/>
          </a:p>
        </p:txBody>
      </p:sp>
      <p:sp>
        <p:nvSpPr>
          <p:cNvPr id="3" name="Segnaposto contenuto 2"/>
          <p:cNvSpPr>
            <a:spLocks noGrp="1"/>
          </p:cNvSpPr>
          <p:nvPr>
            <p:ph idx="1"/>
          </p:nvPr>
        </p:nvSpPr>
        <p:spPr/>
        <p:txBody>
          <a:bodyPr>
            <a:normAutofit fontScale="70000" lnSpcReduction="20000"/>
          </a:bodyPr>
          <a:lstStyle/>
          <a:p>
            <a:r>
              <a:rPr lang="it-IT" b="1" dirty="0" err="1"/>
              <a:t>ZooKeeper</a:t>
            </a:r>
            <a:r>
              <a:rPr lang="it-IT" dirty="0"/>
              <a:t>: </a:t>
            </a:r>
            <a:r>
              <a:rPr lang="it-IT" dirty="0" err="1"/>
              <a:t>responsible</a:t>
            </a:r>
            <a:r>
              <a:rPr lang="it-IT" dirty="0"/>
              <a:t> for </a:t>
            </a:r>
            <a:r>
              <a:rPr lang="it-IT" b="1" dirty="0" err="1"/>
              <a:t>computation</a:t>
            </a:r>
            <a:r>
              <a:rPr lang="it-IT" b="1" dirty="0"/>
              <a:t> </a:t>
            </a:r>
            <a:r>
              <a:rPr lang="it-IT" b="1" dirty="0" smtClean="0"/>
              <a:t>state</a:t>
            </a:r>
          </a:p>
          <a:p>
            <a:pPr lvl="1"/>
            <a:r>
              <a:rPr lang="it-IT" dirty="0" err="1" smtClean="0"/>
              <a:t>partition</a:t>
            </a:r>
            <a:r>
              <a:rPr lang="it-IT" dirty="0"/>
              <a:t>/</a:t>
            </a:r>
            <a:r>
              <a:rPr lang="it-IT" dirty="0" err="1"/>
              <a:t>worker</a:t>
            </a:r>
            <a:r>
              <a:rPr lang="it-IT" dirty="0"/>
              <a:t> </a:t>
            </a:r>
            <a:r>
              <a:rPr lang="it-IT" dirty="0" err="1" smtClean="0"/>
              <a:t>mapping</a:t>
            </a:r>
            <a:endParaRPr lang="it-IT" dirty="0"/>
          </a:p>
          <a:p>
            <a:pPr lvl="1"/>
            <a:r>
              <a:rPr lang="it-IT" dirty="0" smtClean="0"/>
              <a:t>global </a:t>
            </a:r>
            <a:r>
              <a:rPr lang="it-IT" dirty="0"/>
              <a:t>state: #</a:t>
            </a:r>
            <a:r>
              <a:rPr lang="it-IT" dirty="0" err="1" smtClean="0"/>
              <a:t>superstep</a:t>
            </a:r>
            <a:endParaRPr lang="it-IT" dirty="0"/>
          </a:p>
          <a:p>
            <a:pPr lvl="1"/>
            <a:r>
              <a:rPr lang="it-IT" dirty="0" smtClean="0"/>
              <a:t>checkpoint </a:t>
            </a:r>
            <a:r>
              <a:rPr lang="it-IT" dirty="0" err="1"/>
              <a:t>paths</a:t>
            </a:r>
            <a:r>
              <a:rPr lang="it-IT" dirty="0"/>
              <a:t>, </a:t>
            </a:r>
            <a:r>
              <a:rPr lang="it-IT" dirty="0" err="1"/>
              <a:t>aggregator</a:t>
            </a:r>
            <a:r>
              <a:rPr lang="it-IT" dirty="0"/>
              <a:t> </a:t>
            </a:r>
            <a:r>
              <a:rPr lang="it-IT" dirty="0" err="1"/>
              <a:t>values</a:t>
            </a:r>
            <a:r>
              <a:rPr lang="it-IT" dirty="0"/>
              <a:t>, </a:t>
            </a:r>
            <a:r>
              <a:rPr lang="it-IT" dirty="0" err="1"/>
              <a:t>statistics</a:t>
            </a:r>
            <a:r>
              <a:rPr lang="it-IT" dirty="0"/>
              <a:t> </a:t>
            </a:r>
            <a:endParaRPr lang="it-IT" sz="3200" dirty="0"/>
          </a:p>
          <a:p>
            <a:r>
              <a:rPr lang="it-IT" b="1" dirty="0"/>
              <a:t>Master</a:t>
            </a:r>
            <a:r>
              <a:rPr lang="it-IT" dirty="0"/>
              <a:t>: </a:t>
            </a:r>
            <a:r>
              <a:rPr lang="it-IT" dirty="0" err="1"/>
              <a:t>responsible</a:t>
            </a:r>
            <a:r>
              <a:rPr lang="it-IT" dirty="0"/>
              <a:t> for </a:t>
            </a:r>
            <a:r>
              <a:rPr lang="it-IT" b="1" dirty="0" err="1" smtClean="0"/>
              <a:t>coordination</a:t>
            </a:r>
            <a:endParaRPr lang="it-IT" b="1" dirty="0"/>
          </a:p>
          <a:p>
            <a:pPr lvl="1"/>
            <a:r>
              <a:rPr lang="it-IT" dirty="0" err="1" smtClean="0"/>
              <a:t>assigns</a:t>
            </a:r>
            <a:r>
              <a:rPr lang="it-IT" dirty="0" smtClean="0"/>
              <a:t> </a:t>
            </a:r>
            <a:r>
              <a:rPr lang="it-IT" dirty="0" err="1"/>
              <a:t>partitions</a:t>
            </a:r>
            <a:r>
              <a:rPr lang="it-IT" dirty="0"/>
              <a:t> to </a:t>
            </a:r>
            <a:r>
              <a:rPr lang="it-IT" dirty="0" err="1" smtClean="0"/>
              <a:t>workers</a:t>
            </a:r>
            <a:endParaRPr lang="it-IT" dirty="0"/>
          </a:p>
          <a:p>
            <a:pPr lvl="1"/>
            <a:r>
              <a:rPr lang="it-IT" dirty="0" err="1" smtClean="0"/>
              <a:t>coordinates</a:t>
            </a:r>
            <a:r>
              <a:rPr lang="it-IT" dirty="0" smtClean="0"/>
              <a:t> </a:t>
            </a:r>
            <a:r>
              <a:rPr lang="it-IT" dirty="0" err="1" smtClean="0"/>
              <a:t>synchronization</a:t>
            </a:r>
            <a:endParaRPr lang="it-IT" dirty="0"/>
          </a:p>
          <a:p>
            <a:pPr lvl="1"/>
            <a:r>
              <a:rPr lang="it-IT" dirty="0" err="1" smtClean="0"/>
              <a:t>requests</a:t>
            </a:r>
            <a:r>
              <a:rPr lang="it-IT" dirty="0" smtClean="0"/>
              <a:t> </a:t>
            </a:r>
            <a:r>
              <a:rPr lang="it-IT" dirty="0" err="1" smtClean="0"/>
              <a:t>checkpoints</a:t>
            </a:r>
            <a:endParaRPr lang="it-IT" dirty="0"/>
          </a:p>
          <a:p>
            <a:pPr lvl="1"/>
            <a:r>
              <a:rPr lang="it-IT" dirty="0" err="1" smtClean="0"/>
              <a:t>aggregates</a:t>
            </a:r>
            <a:r>
              <a:rPr lang="it-IT" dirty="0" smtClean="0"/>
              <a:t> </a:t>
            </a:r>
            <a:r>
              <a:rPr lang="it-IT" dirty="0" err="1"/>
              <a:t>aggregator</a:t>
            </a:r>
            <a:r>
              <a:rPr lang="it-IT" dirty="0"/>
              <a:t> </a:t>
            </a:r>
            <a:r>
              <a:rPr lang="it-IT" dirty="0" err="1" smtClean="0"/>
              <a:t>values</a:t>
            </a:r>
            <a:endParaRPr lang="it-IT" dirty="0"/>
          </a:p>
          <a:p>
            <a:pPr lvl="1"/>
            <a:r>
              <a:rPr lang="it-IT" dirty="0" err="1" smtClean="0"/>
              <a:t>collects</a:t>
            </a:r>
            <a:r>
              <a:rPr lang="it-IT" dirty="0" smtClean="0"/>
              <a:t> </a:t>
            </a:r>
            <a:r>
              <a:rPr lang="it-IT" dirty="0" err="1"/>
              <a:t>health</a:t>
            </a:r>
            <a:r>
              <a:rPr lang="it-IT" dirty="0"/>
              <a:t> </a:t>
            </a:r>
            <a:r>
              <a:rPr lang="it-IT" dirty="0" err="1"/>
              <a:t>statuses</a:t>
            </a:r>
            <a:r>
              <a:rPr lang="it-IT" dirty="0"/>
              <a:t> </a:t>
            </a:r>
            <a:endParaRPr lang="it-IT" sz="3200" dirty="0"/>
          </a:p>
          <a:p>
            <a:r>
              <a:rPr lang="it-IT" b="1" dirty="0" err="1"/>
              <a:t>Worker</a:t>
            </a:r>
            <a:r>
              <a:rPr lang="it-IT" dirty="0"/>
              <a:t>: </a:t>
            </a:r>
            <a:r>
              <a:rPr lang="it-IT" dirty="0" err="1"/>
              <a:t>responsible</a:t>
            </a:r>
            <a:r>
              <a:rPr lang="it-IT" dirty="0"/>
              <a:t> for </a:t>
            </a:r>
            <a:r>
              <a:rPr lang="it-IT" b="1" dirty="0" err="1" smtClean="0"/>
              <a:t>vertices</a:t>
            </a:r>
            <a:endParaRPr lang="it-IT" b="1" dirty="0"/>
          </a:p>
          <a:p>
            <a:pPr lvl="1"/>
            <a:r>
              <a:rPr lang="it-IT" dirty="0" err="1" smtClean="0"/>
              <a:t>invokes</a:t>
            </a:r>
            <a:r>
              <a:rPr lang="it-IT" dirty="0" smtClean="0"/>
              <a:t> </a:t>
            </a:r>
            <a:r>
              <a:rPr lang="it-IT" dirty="0" err="1"/>
              <a:t>active</a:t>
            </a:r>
            <a:r>
              <a:rPr lang="it-IT" dirty="0"/>
              <a:t> </a:t>
            </a:r>
            <a:r>
              <a:rPr lang="it-IT" dirty="0" err="1"/>
              <a:t>vertices</a:t>
            </a:r>
            <a:r>
              <a:rPr lang="it-IT" dirty="0"/>
              <a:t> compute() </a:t>
            </a:r>
            <a:r>
              <a:rPr lang="it-IT" dirty="0" err="1" smtClean="0"/>
              <a:t>function</a:t>
            </a:r>
            <a:endParaRPr lang="it-IT" dirty="0"/>
          </a:p>
          <a:p>
            <a:pPr lvl="1"/>
            <a:r>
              <a:rPr lang="it-IT" dirty="0" err="1" smtClean="0"/>
              <a:t>sends</a:t>
            </a:r>
            <a:r>
              <a:rPr lang="it-IT" dirty="0"/>
              <a:t>, </a:t>
            </a:r>
            <a:r>
              <a:rPr lang="it-IT" dirty="0" err="1"/>
              <a:t>receives</a:t>
            </a:r>
            <a:r>
              <a:rPr lang="it-IT" dirty="0"/>
              <a:t> and </a:t>
            </a:r>
            <a:r>
              <a:rPr lang="it-IT" dirty="0" err="1"/>
              <a:t>assigns</a:t>
            </a:r>
            <a:r>
              <a:rPr lang="it-IT" dirty="0"/>
              <a:t> </a:t>
            </a:r>
            <a:r>
              <a:rPr lang="it-IT" dirty="0" err="1" smtClean="0"/>
              <a:t>messages</a:t>
            </a:r>
            <a:endParaRPr lang="it-IT" dirty="0"/>
          </a:p>
          <a:p>
            <a:pPr lvl="1"/>
            <a:r>
              <a:rPr lang="it-IT" dirty="0" err="1" smtClean="0"/>
              <a:t>computes</a:t>
            </a:r>
            <a:r>
              <a:rPr lang="it-IT" dirty="0" smtClean="0"/>
              <a:t> </a:t>
            </a:r>
            <a:r>
              <a:rPr lang="it-IT" dirty="0" err="1"/>
              <a:t>local</a:t>
            </a:r>
            <a:r>
              <a:rPr lang="it-IT" dirty="0"/>
              <a:t> </a:t>
            </a:r>
            <a:r>
              <a:rPr lang="it-IT" dirty="0" err="1"/>
              <a:t>aggregation</a:t>
            </a:r>
            <a:r>
              <a:rPr lang="it-IT" dirty="0"/>
              <a:t> </a:t>
            </a:r>
            <a:r>
              <a:rPr lang="it-IT" dirty="0" err="1" smtClean="0"/>
              <a:t>values</a:t>
            </a:r>
            <a:endParaRPr lang="it-IT" sz="3200" dirty="0"/>
          </a:p>
        </p:txBody>
      </p:sp>
    </p:spTree>
    <p:extLst>
      <p:ext uri="{BB962C8B-B14F-4D97-AF65-F5344CB8AC3E}">
        <p14:creationId xmlns:p14="http://schemas.microsoft.com/office/powerpoint/2010/main" val="66051102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Anatomy</a:t>
            </a:r>
            <a:r>
              <a:rPr lang="it-IT" dirty="0" smtClean="0"/>
              <a:t> of an </a:t>
            </a:r>
            <a:r>
              <a:rPr lang="it-IT" dirty="0" err="1" smtClean="0"/>
              <a:t>Execution</a:t>
            </a:r>
            <a:endParaRPr lang="it-IT" dirty="0"/>
          </a:p>
        </p:txBody>
      </p:sp>
      <p:pic>
        <p:nvPicPr>
          <p:cNvPr id="4" name="Segnaposto contenuto 3"/>
          <p:cNvPicPr>
            <a:picLocks noGrp="1" noChangeAspect="1"/>
          </p:cNvPicPr>
          <p:nvPr>
            <p:ph idx="1"/>
          </p:nvPr>
        </p:nvPicPr>
        <p:blipFill>
          <a:blip r:embed="rId2"/>
          <a:srcRect t="-4860" b="-4860"/>
          <a:stretch>
            <a:fillRect/>
          </a:stretch>
        </p:blipFill>
        <p:spPr/>
      </p:pic>
    </p:spTree>
    <p:extLst>
      <p:ext uri="{BB962C8B-B14F-4D97-AF65-F5344CB8AC3E}">
        <p14:creationId xmlns:p14="http://schemas.microsoft.com/office/powerpoint/2010/main" val="9455252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Data Format</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None! </a:t>
            </a:r>
            <a:endParaRPr lang="it-IT" dirty="0" smtClean="0">
              <a:sym typeface="Wingdings"/>
            </a:endParaRPr>
          </a:p>
          <a:p>
            <a:r>
              <a:rPr lang="it-IT" dirty="0" smtClean="0">
                <a:sym typeface="Wingdings"/>
              </a:rPr>
              <a:t>The </a:t>
            </a:r>
            <a:r>
              <a:rPr lang="it-IT" dirty="0" err="1" smtClean="0">
                <a:sym typeface="Wingdings"/>
              </a:rPr>
              <a:t>good</a:t>
            </a:r>
            <a:r>
              <a:rPr lang="it-IT" dirty="0" smtClean="0">
                <a:sym typeface="Wingdings"/>
              </a:rPr>
              <a:t> news </a:t>
            </a:r>
            <a:r>
              <a:rPr lang="it-IT" dirty="0" err="1" smtClean="0">
                <a:sym typeface="Wingdings"/>
              </a:rPr>
              <a:t>is</a:t>
            </a:r>
            <a:r>
              <a:rPr lang="it-IT" dirty="0" smtClean="0">
                <a:sym typeface="Wingdings"/>
              </a:rPr>
              <a:t> </a:t>
            </a:r>
            <a:r>
              <a:rPr lang="it-IT" dirty="0" err="1" smtClean="0">
                <a:sym typeface="Wingdings"/>
              </a:rPr>
              <a:t>that</a:t>
            </a:r>
            <a:r>
              <a:rPr lang="it-IT" dirty="0" smtClean="0">
                <a:sym typeface="Wingdings"/>
              </a:rPr>
              <a:t> </a:t>
            </a:r>
            <a:r>
              <a:rPr lang="it-IT" dirty="0" err="1" smtClean="0">
                <a:sym typeface="Wingdings"/>
              </a:rPr>
              <a:t>Pig</a:t>
            </a:r>
            <a:r>
              <a:rPr lang="it-IT" dirty="0" smtClean="0">
                <a:sym typeface="Wingdings"/>
              </a:rPr>
              <a:t> </a:t>
            </a:r>
            <a:r>
              <a:rPr lang="it-IT" dirty="0" err="1" smtClean="0">
                <a:sym typeface="Wingdings"/>
              </a:rPr>
              <a:t>is</a:t>
            </a:r>
            <a:r>
              <a:rPr lang="it-IT" dirty="0" smtClean="0">
                <a:sym typeface="Wingdings"/>
              </a:rPr>
              <a:t> </a:t>
            </a:r>
            <a:r>
              <a:rPr lang="it-IT" dirty="0" err="1" smtClean="0">
                <a:sym typeface="Wingdings"/>
              </a:rPr>
              <a:t>able</a:t>
            </a:r>
            <a:r>
              <a:rPr lang="it-IT" dirty="0" smtClean="0">
                <a:sym typeface="Wingdings"/>
              </a:rPr>
              <a:t> to </a:t>
            </a:r>
            <a:r>
              <a:rPr lang="it-IT" dirty="0" err="1" smtClean="0">
                <a:sym typeface="Wingdings"/>
              </a:rPr>
              <a:t>read</a:t>
            </a:r>
            <a:r>
              <a:rPr lang="it-IT" dirty="0" smtClean="0">
                <a:sym typeface="Wingdings"/>
              </a:rPr>
              <a:t> text </a:t>
            </a:r>
            <a:r>
              <a:rPr lang="it-IT" dirty="0" err="1" smtClean="0">
                <a:sym typeface="Wingdings"/>
              </a:rPr>
              <a:t>files</a:t>
            </a:r>
            <a:r>
              <a:rPr lang="it-IT" dirty="0" smtClean="0">
                <a:sym typeface="Wingdings"/>
              </a:rPr>
              <a:t>.</a:t>
            </a:r>
          </a:p>
          <a:p>
            <a:r>
              <a:rPr lang="it-IT" dirty="0" smtClean="0">
                <a:sym typeface="Wingdings"/>
              </a:rPr>
              <a:t>No </a:t>
            </a:r>
            <a:r>
              <a:rPr lang="it-IT" dirty="0" err="1" smtClean="0">
                <a:sym typeface="Wingdings"/>
              </a:rPr>
              <a:t>need</a:t>
            </a:r>
            <a:r>
              <a:rPr lang="it-IT" dirty="0" smtClean="0">
                <a:sym typeface="Wingdings"/>
              </a:rPr>
              <a:t> to import data </a:t>
            </a:r>
            <a:r>
              <a:rPr lang="it-IT" dirty="0" err="1" smtClean="0">
                <a:sym typeface="Wingdings"/>
              </a:rPr>
              <a:t>into</a:t>
            </a:r>
            <a:r>
              <a:rPr lang="it-IT" dirty="0" smtClean="0">
                <a:sym typeface="Wingdings"/>
              </a:rPr>
              <a:t> a DB-</a:t>
            </a:r>
            <a:r>
              <a:rPr lang="it-IT" dirty="0" err="1" smtClean="0">
                <a:sym typeface="Wingdings"/>
              </a:rPr>
              <a:t>like</a:t>
            </a:r>
            <a:r>
              <a:rPr lang="it-IT" dirty="0" smtClean="0">
                <a:sym typeface="Wingdings"/>
              </a:rPr>
              <a:t> </a:t>
            </a:r>
            <a:r>
              <a:rPr lang="it-IT" dirty="0" err="1" smtClean="0">
                <a:sym typeface="Wingdings"/>
              </a:rPr>
              <a:t>application</a:t>
            </a:r>
            <a:r>
              <a:rPr lang="it-IT" dirty="0" smtClean="0">
                <a:sym typeface="Wingdings"/>
              </a:rPr>
              <a:t>.</a:t>
            </a:r>
            <a:br>
              <a:rPr lang="it-IT" dirty="0" smtClean="0">
                <a:sym typeface="Wingdings"/>
              </a:rPr>
            </a:br>
            <a:r>
              <a:rPr lang="it-IT" dirty="0" err="1" smtClean="0">
                <a:sym typeface="Wingdings"/>
              </a:rPr>
              <a:t>Pig</a:t>
            </a:r>
            <a:r>
              <a:rPr lang="it-IT" dirty="0" smtClean="0">
                <a:sym typeface="Wingdings"/>
              </a:rPr>
              <a:t> </a:t>
            </a:r>
            <a:r>
              <a:rPr lang="it-IT" dirty="0" err="1" smtClean="0">
                <a:sym typeface="Wingdings"/>
              </a:rPr>
              <a:t>applications</a:t>
            </a:r>
            <a:r>
              <a:rPr lang="it-IT" dirty="0" smtClean="0">
                <a:sym typeface="Wingdings"/>
              </a:rPr>
              <a:t> </a:t>
            </a:r>
            <a:r>
              <a:rPr lang="it-IT" dirty="0" err="1" smtClean="0">
                <a:sym typeface="Wingdings"/>
              </a:rPr>
              <a:t>requirements</a:t>
            </a:r>
            <a:r>
              <a:rPr lang="it-IT" dirty="0" smtClean="0">
                <a:sym typeface="Wingdings"/>
              </a:rPr>
              <a:t> are, </a:t>
            </a:r>
            <a:r>
              <a:rPr lang="it-IT" dirty="0" err="1" smtClean="0">
                <a:sym typeface="Wingdings"/>
              </a:rPr>
              <a:t>often</a:t>
            </a:r>
            <a:r>
              <a:rPr lang="it-IT" dirty="0" smtClean="0">
                <a:sym typeface="Wingdings"/>
              </a:rPr>
              <a:t>, the </a:t>
            </a:r>
            <a:r>
              <a:rPr lang="it-IT" dirty="0" err="1" smtClean="0">
                <a:sym typeface="Wingdings"/>
              </a:rPr>
              <a:t>following</a:t>
            </a:r>
            <a:r>
              <a:rPr lang="it-IT" dirty="0" smtClean="0">
                <a:sym typeface="Wingdings"/>
              </a:rPr>
              <a:t>:</a:t>
            </a:r>
          </a:p>
          <a:p>
            <a:pPr lvl="1"/>
            <a:r>
              <a:rPr lang="it-IT" dirty="0" smtClean="0">
                <a:sym typeface="Wingdings"/>
              </a:rPr>
              <a:t>Read-</a:t>
            </a:r>
            <a:r>
              <a:rPr lang="it-IT" dirty="0" err="1" smtClean="0">
                <a:sym typeface="Wingdings"/>
              </a:rPr>
              <a:t>only</a:t>
            </a:r>
            <a:r>
              <a:rPr lang="it-IT" dirty="0" smtClean="0">
                <a:sym typeface="Wingdings"/>
              </a:rPr>
              <a:t> data </a:t>
            </a:r>
            <a:r>
              <a:rPr lang="it-IT" dirty="0" err="1" smtClean="0">
                <a:sym typeface="Wingdings"/>
              </a:rPr>
              <a:t>analysis</a:t>
            </a:r>
            <a:r>
              <a:rPr lang="it-IT" dirty="0" smtClean="0">
                <a:sym typeface="Wingdings"/>
              </a:rPr>
              <a:t> </a:t>
            </a:r>
            <a:r>
              <a:rPr lang="it-IT" dirty="0" err="1" smtClean="0">
                <a:sym typeface="Wingdings"/>
              </a:rPr>
              <a:t>workload</a:t>
            </a:r>
            <a:r>
              <a:rPr lang="it-IT" dirty="0" smtClean="0">
                <a:sym typeface="Wingdings"/>
              </a:rPr>
              <a:t> (no </a:t>
            </a:r>
            <a:r>
              <a:rPr lang="it-IT" dirty="0" err="1" smtClean="0">
                <a:sym typeface="Wingdings"/>
              </a:rPr>
              <a:t>transactional</a:t>
            </a:r>
            <a:r>
              <a:rPr lang="it-IT" dirty="0" smtClean="0">
                <a:sym typeface="Wingdings"/>
              </a:rPr>
              <a:t> </a:t>
            </a:r>
            <a:r>
              <a:rPr lang="it-IT" dirty="0" err="1" smtClean="0">
                <a:sym typeface="Wingdings"/>
              </a:rPr>
              <a:t>consistency</a:t>
            </a:r>
            <a:r>
              <a:rPr lang="it-IT" dirty="0" smtClean="0">
                <a:sym typeface="Wingdings"/>
              </a:rPr>
              <a:t> </a:t>
            </a:r>
            <a:r>
              <a:rPr lang="it-IT" dirty="0" err="1" smtClean="0">
                <a:sym typeface="Wingdings"/>
              </a:rPr>
              <a:t>guarantees</a:t>
            </a:r>
            <a:r>
              <a:rPr lang="it-IT" dirty="0" smtClean="0">
                <a:sym typeface="Wingdings"/>
              </a:rPr>
              <a:t>)</a:t>
            </a:r>
          </a:p>
          <a:p>
            <a:pPr lvl="1"/>
            <a:r>
              <a:rPr lang="it-IT" dirty="0" err="1" smtClean="0">
                <a:sym typeface="Wingdings"/>
              </a:rPr>
              <a:t>Scan-centric</a:t>
            </a:r>
            <a:r>
              <a:rPr lang="it-IT" dirty="0" smtClean="0">
                <a:sym typeface="Wingdings"/>
              </a:rPr>
              <a:t> (no </a:t>
            </a:r>
            <a:r>
              <a:rPr lang="it-IT" dirty="0" err="1" smtClean="0">
                <a:sym typeface="Wingdings"/>
              </a:rPr>
              <a:t>point</a:t>
            </a:r>
            <a:r>
              <a:rPr lang="it-IT" dirty="0" smtClean="0">
                <a:sym typeface="Wingdings"/>
              </a:rPr>
              <a:t> </a:t>
            </a:r>
            <a:r>
              <a:rPr lang="it-IT" dirty="0" err="1" smtClean="0">
                <a:sym typeface="Wingdings"/>
              </a:rPr>
              <a:t>lookups</a:t>
            </a:r>
            <a:r>
              <a:rPr lang="it-IT" dirty="0" smtClean="0">
                <a:sym typeface="Wingdings"/>
              </a:rPr>
              <a:t>)</a:t>
            </a:r>
          </a:p>
          <a:p>
            <a:pPr lvl="1"/>
            <a:r>
              <a:rPr lang="it-IT" dirty="0" err="1" smtClean="0">
                <a:sym typeface="Wingdings"/>
              </a:rPr>
              <a:t>Datasets</a:t>
            </a:r>
            <a:r>
              <a:rPr lang="it-IT" dirty="0" smtClean="0">
                <a:sym typeface="Wingdings"/>
              </a:rPr>
              <a:t> are </a:t>
            </a:r>
            <a:r>
              <a:rPr lang="it-IT" dirty="0" err="1" smtClean="0">
                <a:sym typeface="Wingdings"/>
              </a:rPr>
              <a:t>temporary</a:t>
            </a:r>
            <a:r>
              <a:rPr lang="it-IT" dirty="0">
                <a:sym typeface="Wingdings"/>
              </a:rPr>
              <a:t> </a:t>
            </a:r>
            <a:r>
              <a:rPr lang="it-IT" dirty="0" smtClean="0">
                <a:sym typeface="Wingdings"/>
              </a:rPr>
              <a:t>(no </a:t>
            </a:r>
            <a:r>
              <a:rPr lang="it-IT" dirty="0" err="1" smtClean="0">
                <a:sym typeface="Wingdings"/>
              </a:rPr>
              <a:t>curation</a:t>
            </a:r>
            <a:r>
              <a:rPr lang="it-IT" dirty="0" smtClean="0">
                <a:sym typeface="Wingdings"/>
              </a:rPr>
              <a:t> </a:t>
            </a:r>
            <a:r>
              <a:rPr lang="it-IT" dirty="0" err="1" smtClean="0">
                <a:sym typeface="Wingdings"/>
              </a:rPr>
              <a:t>needed</a:t>
            </a:r>
            <a:r>
              <a:rPr lang="it-IT" dirty="0" smtClean="0">
                <a:sym typeface="Wingdings"/>
              </a:rPr>
              <a:t>)</a:t>
            </a:r>
          </a:p>
          <a:p>
            <a:r>
              <a:rPr lang="it-IT" dirty="0" err="1" smtClean="0">
                <a:sym typeface="Wingdings"/>
              </a:rPr>
              <a:t>Even</a:t>
            </a:r>
            <a:r>
              <a:rPr lang="it-IT" dirty="0" smtClean="0">
                <a:sym typeface="Wingdings"/>
              </a:rPr>
              <a:t> a </a:t>
            </a:r>
            <a:r>
              <a:rPr lang="it-IT" dirty="0" err="1" smtClean="0">
                <a:sym typeface="Wingdings"/>
              </a:rPr>
              <a:t>fixed</a:t>
            </a:r>
            <a:r>
              <a:rPr lang="it-IT" dirty="0" smtClean="0">
                <a:sym typeface="Wingdings"/>
              </a:rPr>
              <a:t> schema </a:t>
            </a:r>
            <a:r>
              <a:rPr lang="it-IT" dirty="0" err="1" smtClean="0">
                <a:sym typeface="Wingdings"/>
              </a:rPr>
              <a:t>is</a:t>
            </a:r>
            <a:r>
              <a:rPr lang="it-IT" dirty="0" smtClean="0">
                <a:sym typeface="Wingdings"/>
              </a:rPr>
              <a:t> </a:t>
            </a:r>
            <a:r>
              <a:rPr lang="it-IT" dirty="0" err="1" smtClean="0">
                <a:sym typeface="Wingdings"/>
              </a:rPr>
              <a:t>not</a:t>
            </a:r>
            <a:r>
              <a:rPr lang="it-IT" dirty="0" smtClean="0">
                <a:sym typeface="Wingdings"/>
              </a:rPr>
              <a:t> </a:t>
            </a:r>
            <a:r>
              <a:rPr lang="it-IT" dirty="0" err="1" smtClean="0">
                <a:sym typeface="Wingdings"/>
              </a:rPr>
              <a:t>necessary</a:t>
            </a:r>
            <a:r>
              <a:rPr lang="it-IT" dirty="0" smtClean="0">
                <a:sym typeface="Wingdings"/>
              </a:rPr>
              <a:t> </a:t>
            </a:r>
            <a:r>
              <a:rPr lang="it-IT" dirty="0" err="1" smtClean="0">
                <a:sym typeface="Wingdings"/>
              </a:rPr>
              <a:t>as</a:t>
            </a:r>
            <a:r>
              <a:rPr lang="it-IT" dirty="0" smtClean="0">
                <a:sym typeface="Wingdings"/>
              </a:rPr>
              <a:t> in </a:t>
            </a:r>
            <a:r>
              <a:rPr lang="it-IT" dirty="0" err="1" smtClean="0">
                <a:sym typeface="Wingdings"/>
              </a:rPr>
              <a:t>Pig</a:t>
            </a:r>
            <a:r>
              <a:rPr lang="it-IT" dirty="0" smtClean="0">
                <a:sym typeface="Wingdings"/>
              </a:rPr>
              <a:t> </a:t>
            </a:r>
            <a:r>
              <a:rPr lang="it-IT" dirty="0" err="1" smtClean="0">
                <a:sym typeface="Wingdings"/>
              </a:rPr>
              <a:t>you</a:t>
            </a:r>
            <a:r>
              <a:rPr lang="it-IT" dirty="0" smtClean="0">
                <a:sym typeface="Wingdings"/>
              </a:rPr>
              <a:t> can </a:t>
            </a:r>
            <a:r>
              <a:rPr lang="it-IT" dirty="0" err="1" smtClean="0">
                <a:sym typeface="Wingdings"/>
              </a:rPr>
              <a:t>refer</a:t>
            </a:r>
            <a:r>
              <a:rPr lang="it-IT" dirty="0" smtClean="0">
                <a:sym typeface="Wingdings"/>
              </a:rPr>
              <a:t> to </a:t>
            </a:r>
            <a:r>
              <a:rPr lang="it-IT" dirty="0" err="1" smtClean="0">
                <a:sym typeface="Wingdings"/>
              </a:rPr>
              <a:t>dimensions</a:t>
            </a:r>
            <a:r>
              <a:rPr lang="it-IT" dirty="0" smtClean="0">
                <a:sym typeface="Wingdings"/>
              </a:rPr>
              <a:t> in </a:t>
            </a:r>
            <a:r>
              <a:rPr lang="it-IT" dirty="0" err="1" smtClean="0">
                <a:sym typeface="Wingdings"/>
              </a:rPr>
              <a:t>tuples</a:t>
            </a:r>
            <a:r>
              <a:rPr lang="it-IT" dirty="0">
                <a:sym typeface="Wingdings"/>
              </a:rPr>
              <a:t> </a:t>
            </a:r>
            <a:r>
              <a:rPr lang="it-IT" dirty="0" smtClean="0">
                <a:sym typeface="Wingdings"/>
              </a:rPr>
              <a:t>vis $i </a:t>
            </a:r>
            <a:r>
              <a:rPr lang="it-IT" dirty="0" err="1" smtClean="0">
                <a:sym typeface="Wingdings"/>
              </a:rPr>
              <a:t>notation</a:t>
            </a:r>
            <a:r>
              <a:rPr lang="it-IT" dirty="0" smtClean="0">
                <a:sym typeface="Wingdings"/>
              </a:rPr>
              <a:t>, e.g.,</a:t>
            </a:r>
            <a:br>
              <a:rPr lang="it-IT" dirty="0" smtClean="0">
                <a:sym typeface="Wingdings"/>
              </a:rPr>
            </a:br>
            <a:r>
              <a:rPr lang="it-IT" dirty="0" smtClean="0">
                <a:sym typeface="Wingdings"/>
              </a:rPr>
              <a:t/>
            </a:r>
            <a:br>
              <a:rPr lang="it-IT" dirty="0" smtClean="0">
                <a:sym typeface="Wingdings"/>
              </a:rPr>
            </a:br>
            <a:r>
              <a:rPr lang="it-IT" dirty="0" smtClean="0">
                <a:sym typeface="Wingdings"/>
              </a:rPr>
              <a:t>	</a:t>
            </a:r>
            <a:r>
              <a:rPr lang="it-IT" dirty="0">
                <a:sym typeface="Wingdings"/>
              </a:rPr>
              <a:t>	</a:t>
            </a:r>
            <a:r>
              <a:rPr lang="it-IT" dirty="0" err="1" smtClean="0">
                <a:latin typeface="Courier New"/>
                <a:cs typeface="Courier New"/>
              </a:rPr>
              <a:t>ok_urls</a:t>
            </a:r>
            <a:r>
              <a:rPr lang="it-IT" dirty="0" smtClean="0">
                <a:latin typeface="Courier New"/>
                <a:cs typeface="Courier New"/>
              </a:rPr>
              <a:t> </a:t>
            </a:r>
            <a:r>
              <a:rPr lang="it-IT" dirty="0">
                <a:latin typeface="Courier New"/>
                <a:cs typeface="Courier New"/>
              </a:rPr>
              <a:t>= </a:t>
            </a:r>
            <a:r>
              <a:rPr lang="it-IT" b="1" dirty="0">
                <a:latin typeface="Courier New"/>
                <a:cs typeface="Courier New"/>
              </a:rPr>
              <a:t>FILTER</a:t>
            </a:r>
            <a:r>
              <a:rPr lang="it-IT" dirty="0">
                <a:latin typeface="Courier New"/>
                <a:cs typeface="Courier New"/>
              </a:rPr>
              <a:t> </a:t>
            </a:r>
            <a:r>
              <a:rPr lang="it-IT" dirty="0" err="1">
                <a:latin typeface="Courier New"/>
                <a:cs typeface="Courier New"/>
              </a:rPr>
              <a:t>urls</a:t>
            </a:r>
            <a:r>
              <a:rPr lang="it-IT" dirty="0">
                <a:latin typeface="Courier New"/>
                <a:cs typeface="Courier New"/>
              </a:rPr>
              <a:t> </a:t>
            </a:r>
            <a:r>
              <a:rPr lang="it-IT" b="1" dirty="0">
                <a:latin typeface="Courier New"/>
                <a:cs typeface="Courier New"/>
              </a:rPr>
              <a:t>BY</a:t>
            </a:r>
            <a:r>
              <a:rPr lang="it-IT" dirty="0">
                <a:latin typeface="Courier New"/>
                <a:cs typeface="Courier New"/>
              </a:rPr>
              <a:t> </a:t>
            </a:r>
            <a:r>
              <a:rPr lang="it-IT" dirty="0" smtClean="0">
                <a:latin typeface="Courier New"/>
                <a:cs typeface="Courier New"/>
              </a:rPr>
              <a:t>$2 </a:t>
            </a:r>
            <a:r>
              <a:rPr lang="it-IT" dirty="0">
                <a:latin typeface="Courier New"/>
                <a:cs typeface="Courier New"/>
              </a:rPr>
              <a:t>&gt; 0.2;</a:t>
            </a:r>
            <a:br>
              <a:rPr lang="it-IT" dirty="0">
                <a:latin typeface="Courier New"/>
                <a:cs typeface="Courier New"/>
              </a:rPr>
            </a:br>
            <a:endParaRPr lang="it-IT" dirty="0" smtClean="0">
              <a:sym typeface="Wingdings"/>
            </a:endParaRPr>
          </a:p>
        </p:txBody>
      </p:sp>
    </p:spTree>
    <p:extLst>
      <p:ext uri="{BB962C8B-B14F-4D97-AF65-F5344CB8AC3E}">
        <p14:creationId xmlns:p14="http://schemas.microsoft.com/office/powerpoint/2010/main" val="119451990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Giraph</a:t>
            </a:r>
            <a:r>
              <a:rPr lang="it-IT" dirty="0" smtClean="0"/>
              <a:t> Ex: </a:t>
            </a:r>
            <a:r>
              <a:rPr lang="it-IT" dirty="0" err="1" smtClean="0"/>
              <a:t>Connected</a:t>
            </a:r>
            <a:r>
              <a:rPr lang="it-IT" dirty="0" smtClean="0"/>
              <a:t> Components of an </a:t>
            </a:r>
            <a:r>
              <a:rPr lang="it-IT" dirty="0" err="1"/>
              <a:t>U</a:t>
            </a:r>
            <a:r>
              <a:rPr lang="it-IT" dirty="0" err="1" smtClean="0"/>
              <a:t>ndirected</a:t>
            </a:r>
            <a:r>
              <a:rPr lang="it-IT" dirty="0" smtClean="0"/>
              <a:t> </a:t>
            </a:r>
            <a:r>
              <a:rPr lang="it-IT" dirty="0" err="1"/>
              <a:t>G</a:t>
            </a:r>
            <a:r>
              <a:rPr lang="it-IT" dirty="0" err="1" smtClean="0"/>
              <a:t>raph</a:t>
            </a:r>
            <a:endParaRPr lang="it-IT" dirty="0"/>
          </a:p>
        </p:txBody>
      </p:sp>
      <p:sp>
        <p:nvSpPr>
          <p:cNvPr id="3" name="Segnaposto contenuto 2"/>
          <p:cNvSpPr>
            <a:spLocks noGrp="1"/>
          </p:cNvSpPr>
          <p:nvPr>
            <p:ph idx="1"/>
          </p:nvPr>
        </p:nvSpPr>
        <p:spPr/>
        <p:txBody>
          <a:bodyPr>
            <a:normAutofit fontScale="92500" lnSpcReduction="10000"/>
          </a:bodyPr>
          <a:lstStyle/>
          <a:p>
            <a:r>
              <a:rPr lang="it-IT" i="1" dirty="0" err="1"/>
              <a:t>algorithm</a:t>
            </a:r>
            <a:r>
              <a:rPr lang="it-IT" dirty="0"/>
              <a:t>: propagate </a:t>
            </a:r>
            <a:r>
              <a:rPr lang="it-IT" dirty="0" err="1"/>
              <a:t>smallest</a:t>
            </a:r>
            <a:r>
              <a:rPr lang="it-IT" dirty="0"/>
              <a:t> </a:t>
            </a:r>
            <a:r>
              <a:rPr lang="it-IT" dirty="0" err="1"/>
              <a:t>vertex</a:t>
            </a:r>
            <a:r>
              <a:rPr lang="it-IT" dirty="0"/>
              <a:t> </a:t>
            </a:r>
            <a:r>
              <a:rPr lang="it-IT" dirty="0" err="1"/>
              <a:t>label</a:t>
            </a:r>
            <a:r>
              <a:rPr lang="it-IT" dirty="0"/>
              <a:t> to </a:t>
            </a:r>
            <a:r>
              <a:rPr lang="it-IT" dirty="0" err="1"/>
              <a:t>neighbors</a:t>
            </a:r>
            <a:r>
              <a:rPr lang="it-IT" dirty="0"/>
              <a:t> </a:t>
            </a:r>
            <a:r>
              <a:rPr lang="it-IT" dirty="0" err="1"/>
              <a:t>until</a:t>
            </a:r>
            <a:r>
              <a:rPr lang="it-IT" dirty="0"/>
              <a:t> </a:t>
            </a:r>
            <a:r>
              <a:rPr lang="it-IT" dirty="0" err="1" smtClean="0"/>
              <a:t>convergence</a:t>
            </a:r>
            <a:r>
              <a:rPr lang="it-IT" dirty="0"/>
              <a:t/>
            </a:r>
            <a:br>
              <a:rPr lang="it-IT" dirty="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smtClean="0"/>
          </a:p>
          <a:p>
            <a:r>
              <a:rPr lang="it-IT" dirty="0"/>
              <a:t>in the end, </a:t>
            </a:r>
            <a:r>
              <a:rPr lang="it-IT" dirty="0" err="1"/>
              <a:t>all</a:t>
            </a:r>
            <a:r>
              <a:rPr lang="it-IT" dirty="0"/>
              <a:t> </a:t>
            </a:r>
            <a:r>
              <a:rPr lang="it-IT" dirty="0" err="1"/>
              <a:t>vertices</a:t>
            </a:r>
            <a:r>
              <a:rPr lang="it-IT" dirty="0"/>
              <a:t> of a component </a:t>
            </a:r>
            <a:r>
              <a:rPr lang="it-IT" dirty="0" err="1"/>
              <a:t>will</a:t>
            </a:r>
            <a:r>
              <a:rPr lang="it-IT" dirty="0"/>
              <a:t> </a:t>
            </a:r>
            <a:r>
              <a:rPr lang="it-IT" dirty="0" err="1"/>
              <a:t>have</a:t>
            </a:r>
            <a:r>
              <a:rPr lang="it-IT" dirty="0"/>
              <a:t> the </a:t>
            </a:r>
            <a:r>
              <a:rPr lang="it-IT" dirty="0" err="1"/>
              <a:t>same</a:t>
            </a:r>
            <a:r>
              <a:rPr lang="it-IT" dirty="0"/>
              <a:t> </a:t>
            </a:r>
            <a:r>
              <a:rPr lang="it-IT" dirty="0" err="1" smtClean="0"/>
              <a:t>label</a:t>
            </a:r>
            <a:endParaRPr lang="it-IT" dirty="0"/>
          </a:p>
        </p:txBody>
      </p:sp>
      <p:pic>
        <p:nvPicPr>
          <p:cNvPr id="4" name="Immagine 3"/>
          <p:cNvPicPr>
            <a:picLocks noChangeAspect="1"/>
          </p:cNvPicPr>
          <p:nvPr/>
        </p:nvPicPr>
        <p:blipFill>
          <a:blip r:embed="rId2"/>
          <a:stretch>
            <a:fillRect/>
          </a:stretch>
        </p:blipFill>
        <p:spPr>
          <a:xfrm>
            <a:off x="0" y="2618603"/>
            <a:ext cx="9144000" cy="2340470"/>
          </a:xfrm>
          <a:prstGeom prst="rect">
            <a:avLst/>
          </a:prstGeom>
        </p:spPr>
      </p:pic>
    </p:spTree>
    <p:extLst>
      <p:ext uri="{BB962C8B-B14F-4D97-AF65-F5344CB8AC3E}">
        <p14:creationId xmlns:p14="http://schemas.microsoft.com/office/powerpoint/2010/main" val="159629921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Create a Custom </a:t>
            </a:r>
            <a:r>
              <a:rPr lang="it-IT" dirty="0" err="1" smtClean="0"/>
              <a:t>Vertex</a:t>
            </a:r>
            <a:endParaRPr lang="it-IT" dirty="0"/>
          </a:p>
        </p:txBody>
      </p:sp>
      <p:pic>
        <p:nvPicPr>
          <p:cNvPr id="4" name="Segnaposto contenuto 3"/>
          <p:cNvPicPr>
            <a:picLocks noGrp="1" noChangeAspect="1"/>
          </p:cNvPicPr>
          <p:nvPr>
            <p:ph idx="1"/>
          </p:nvPr>
        </p:nvPicPr>
        <p:blipFill>
          <a:blip r:embed="rId2"/>
          <a:srcRect l="-14282" r="-14282"/>
          <a:stretch>
            <a:fillRect/>
          </a:stretch>
        </p:blipFill>
        <p:spPr/>
      </p:pic>
    </p:spTree>
    <p:extLst>
      <p:ext uri="{BB962C8B-B14F-4D97-AF65-F5344CB8AC3E}">
        <p14:creationId xmlns:p14="http://schemas.microsoft.com/office/powerpoint/2010/main" val="261533324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Create a Custom </a:t>
            </a:r>
            <a:r>
              <a:rPr lang="it-IT" dirty="0" err="1" smtClean="0"/>
              <a:t>Vertex</a:t>
            </a:r>
            <a:endParaRPr lang="it-IT" dirty="0"/>
          </a:p>
        </p:txBody>
      </p:sp>
      <p:pic>
        <p:nvPicPr>
          <p:cNvPr id="4" name="Segnaposto contenuto 3"/>
          <p:cNvPicPr>
            <a:picLocks noGrp="1" noChangeAspect="1"/>
          </p:cNvPicPr>
          <p:nvPr>
            <p:ph idx="1"/>
          </p:nvPr>
        </p:nvPicPr>
        <p:blipFill>
          <a:blip r:embed="rId2"/>
          <a:srcRect l="-2119" r="-2119"/>
          <a:stretch>
            <a:fillRect/>
          </a:stretch>
        </p:blipFill>
        <p:spPr/>
      </p:pic>
    </p:spTree>
    <p:extLst>
      <p:ext uri="{BB962C8B-B14F-4D97-AF65-F5344CB8AC3E}">
        <p14:creationId xmlns:p14="http://schemas.microsoft.com/office/powerpoint/2010/main" val="421274231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Create a Custom </a:t>
            </a:r>
            <a:r>
              <a:rPr lang="it-IT" dirty="0" err="1" smtClean="0"/>
              <a:t>Vertex</a:t>
            </a:r>
            <a:endParaRPr lang="it-IT" dirty="0"/>
          </a:p>
        </p:txBody>
      </p:sp>
      <p:pic>
        <p:nvPicPr>
          <p:cNvPr id="4" name="Segnaposto contenuto 3"/>
          <p:cNvPicPr>
            <a:picLocks noGrp="1" noChangeAspect="1"/>
          </p:cNvPicPr>
          <p:nvPr>
            <p:ph idx="1"/>
          </p:nvPr>
        </p:nvPicPr>
        <p:blipFill>
          <a:blip r:embed="rId2"/>
          <a:srcRect l="-78470" r="-78470"/>
          <a:stretch>
            <a:fillRect/>
          </a:stretch>
        </p:blipFill>
        <p:spPr>
          <a:xfrm>
            <a:off x="-1" y="1417638"/>
            <a:ext cx="9144001" cy="5028848"/>
          </a:xfrm>
        </p:spPr>
      </p:pic>
      <p:sp>
        <p:nvSpPr>
          <p:cNvPr id="5" name="Rettangolo 4"/>
          <p:cNvSpPr/>
          <p:nvPr/>
        </p:nvSpPr>
        <p:spPr>
          <a:xfrm>
            <a:off x="3288270" y="3782541"/>
            <a:ext cx="2485081" cy="89243"/>
          </a:xfrm>
          <a:prstGeom prst="rect">
            <a:avLst/>
          </a:prstGeom>
          <a:noFill/>
          <a:ln w="952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7" name="Rettangolo 6"/>
          <p:cNvSpPr/>
          <p:nvPr/>
        </p:nvSpPr>
        <p:spPr>
          <a:xfrm>
            <a:off x="3056238" y="5946347"/>
            <a:ext cx="1488303" cy="89243"/>
          </a:xfrm>
          <a:prstGeom prst="rect">
            <a:avLst/>
          </a:prstGeom>
          <a:noFill/>
          <a:ln w="952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8" name="Rettangolo 7"/>
          <p:cNvSpPr/>
          <p:nvPr/>
        </p:nvSpPr>
        <p:spPr>
          <a:xfrm>
            <a:off x="2945028" y="2533135"/>
            <a:ext cx="3212756" cy="2052595"/>
          </a:xfrm>
          <a:prstGeom prst="rect">
            <a:avLst/>
          </a:prstGeom>
          <a:noFill/>
          <a:ln w="952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9" name="Rettangolo 8"/>
          <p:cNvSpPr/>
          <p:nvPr/>
        </p:nvSpPr>
        <p:spPr>
          <a:xfrm>
            <a:off x="3056238" y="4271319"/>
            <a:ext cx="554681" cy="89243"/>
          </a:xfrm>
          <a:prstGeom prst="rect">
            <a:avLst/>
          </a:prstGeom>
          <a:noFill/>
          <a:ln w="9525"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0" name="Rettangolo 9"/>
          <p:cNvSpPr/>
          <p:nvPr/>
        </p:nvSpPr>
        <p:spPr>
          <a:xfrm>
            <a:off x="2972487" y="6146801"/>
            <a:ext cx="554681" cy="89243"/>
          </a:xfrm>
          <a:prstGeom prst="rect">
            <a:avLst/>
          </a:prstGeom>
          <a:noFill/>
          <a:ln w="9525"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012432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Additional</a:t>
            </a:r>
            <a:r>
              <a:rPr lang="it-IT" dirty="0" smtClean="0"/>
              <a:t> </a:t>
            </a:r>
            <a:r>
              <a:rPr lang="it-IT" dirty="0" err="1" smtClean="0"/>
              <a:t>Stuff</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To </a:t>
            </a:r>
            <a:r>
              <a:rPr lang="it-IT" dirty="0" err="1" smtClean="0"/>
              <a:t>read</a:t>
            </a:r>
            <a:r>
              <a:rPr lang="it-IT" dirty="0" smtClean="0"/>
              <a:t> a custom data format </a:t>
            </a:r>
            <a:r>
              <a:rPr lang="it-IT" dirty="0" err="1" smtClean="0"/>
              <a:t>we</a:t>
            </a:r>
            <a:r>
              <a:rPr lang="it-IT" dirty="0" smtClean="0"/>
              <a:t> </a:t>
            </a:r>
            <a:r>
              <a:rPr lang="it-IT" dirty="0" err="1" smtClean="0"/>
              <a:t>need</a:t>
            </a:r>
            <a:r>
              <a:rPr lang="it-IT" dirty="0" smtClean="0"/>
              <a:t> to create a custom input format </a:t>
            </a:r>
            <a:r>
              <a:rPr lang="it-IT" dirty="0" err="1" smtClean="0"/>
              <a:t>class</a:t>
            </a:r>
            <a:r>
              <a:rPr lang="it-IT" dirty="0" smtClean="0"/>
              <a:t> </a:t>
            </a:r>
            <a:r>
              <a:rPr lang="it-IT" dirty="0" err="1" smtClean="0"/>
              <a:t>extending</a:t>
            </a:r>
            <a:r>
              <a:rPr lang="it-IT" dirty="0" smtClean="0"/>
              <a:t> an input format </a:t>
            </a:r>
            <a:r>
              <a:rPr lang="it-IT" dirty="0" err="1" smtClean="0"/>
              <a:t>class</a:t>
            </a:r>
            <a:r>
              <a:rPr lang="it-IT" dirty="0" smtClean="0"/>
              <a:t> </a:t>
            </a:r>
            <a:r>
              <a:rPr lang="it-IT" dirty="0" err="1" smtClean="0"/>
              <a:t>available</a:t>
            </a:r>
            <a:r>
              <a:rPr lang="it-IT" dirty="0" smtClean="0"/>
              <a:t> in </a:t>
            </a:r>
            <a:r>
              <a:rPr lang="it-IT" dirty="0" err="1" smtClean="0"/>
              <a:t>Giraph</a:t>
            </a:r>
            <a:r>
              <a:rPr lang="it-IT" dirty="0" smtClean="0"/>
              <a:t>, e.g.,</a:t>
            </a:r>
          </a:p>
          <a:p>
            <a:pPr lvl="1"/>
            <a:r>
              <a:rPr lang="it-IT" sz="1600" dirty="0" smtClean="0"/>
              <a:t>public </a:t>
            </a:r>
            <a:r>
              <a:rPr lang="it-IT" sz="1600" dirty="0" err="1"/>
              <a:t>class</a:t>
            </a:r>
            <a:r>
              <a:rPr lang="it-IT" sz="1600" dirty="0"/>
              <a:t> </a:t>
            </a:r>
            <a:r>
              <a:rPr lang="it-IT" sz="1600" dirty="0" err="1"/>
              <a:t>ConnectedComponentsInputFormat</a:t>
            </a:r>
            <a:r>
              <a:rPr lang="it-IT" sz="1600" dirty="0"/>
              <a:t> </a:t>
            </a:r>
            <a:r>
              <a:rPr lang="it-IT" sz="1600" dirty="0" err="1"/>
              <a:t>extends</a:t>
            </a:r>
            <a:r>
              <a:rPr lang="it-IT" sz="1600" dirty="0"/>
              <a:t> </a:t>
            </a:r>
            <a:r>
              <a:rPr lang="it-IT" sz="1600" dirty="0" err="1" smtClean="0"/>
              <a:t>TextVertexInputFormat</a:t>
            </a:r>
            <a:r>
              <a:rPr lang="it-IT" sz="1600" dirty="0"/>
              <a:t>&lt;</a:t>
            </a:r>
            <a:r>
              <a:rPr lang="it-IT" sz="1600" dirty="0" err="1"/>
              <a:t>IntWritable</a:t>
            </a:r>
            <a:r>
              <a:rPr lang="it-IT" sz="1600" dirty="0"/>
              <a:t>, </a:t>
            </a:r>
            <a:r>
              <a:rPr lang="it-IT" sz="1600" dirty="0" err="1"/>
              <a:t>IntWritable</a:t>
            </a:r>
            <a:r>
              <a:rPr lang="it-IT" sz="1600" dirty="0"/>
              <a:t>, </a:t>
            </a:r>
            <a:r>
              <a:rPr lang="it-IT" sz="1600" dirty="0" err="1"/>
              <a:t>NullWritable</a:t>
            </a:r>
            <a:r>
              <a:rPr lang="it-IT" sz="1600" dirty="0"/>
              <a:t>, </a:t>
            </a:r>
            <a:r>
              <a:rPr lang="it-IT" sz="1600" dirty="0" err="1"/>
              <a:t>IntWritable</a:t>
            </a:r>
            <a:r>
              <a:rPr lang="it-IT" sz="1600" dirty="0" smtClean="0"/>
              <a:t>&gt;</a:t>
            </a:r>
          </a:p>
          <a:p>
            <a:r>
              <a:rPr lang="it-IT" dirty="0">
                <a:solidFill>
                  <a:prstClr val="black"/>
                </a:solidFill>
              </a:rPr>
              <a:t>To </a:t>
            </a:r>
            <a:r>
              <a:rPr lang="it-IT" dirty="0" smtClean="0">
                <a:solidFill>
                  <a:prstClr val="black"/>
                </a:solidFill>
              </a:rPr>
              <a:t>output </a:t>
            </a:r>
            <a:r>
              <a:rPr lang="it-IT" dirty="0" err="1" smtClean="0">
                <a:solidFill>
                  <a:prstClr val="black"/>
                </a:solidFill>
              </a:rPr>
              <a:t>using</a:t>
            </a:r>
            <a:r>
              <a:rPr lang="it-IT" dirty="0" smtClean="0">
                <a:solidFill>
                  <a:prstClr val="black"/>
                </a:solidFill>
              </a:rPr>
              <a:t> a custom </a:t>
            </a:r>
            <a:r>
              <a:rPr lang="it-IT" dirty="0">
                <a:solidFill>
                  <a:prstClr val="black"/>
                </a:solidFill>
              </a:rPr>
              <a:t>data format </a:t>
            </a:r>
            <a:r>
              <a:rPr lang="it-IT" dirty="0" err="1">
                <a:solidFill>
                  <a:prstClr val="black"/>
                </a:solidFill>
              </a:rPr>
              <a:t>we</a:t>
            </a:r>
            <a:r>
              <a:rPr lang="it-IT" dirty="0">
                <a:solidFill>
                  <a:prstClr val="black"/>
                </a:solidFill>
              </a:rPr>
              <a:t> </a:t>
            </a:r>
            <a:r>
              <a:rPr lang="it-IT" dirty="0" err="1">
                <a:solidFill>
                  <a:prstClr val="black"/>
                </a:solidFill>
              </a:rPr>
              <a:t>need</a:t>
            </a:r>
            <a:r>
              <a:rPr lang="it-IT" dirty="0">
                <a:solidFill>
                  <a:prstClr val="black"/>
                </a:solidFill>
              </a:rPr>
              <a:t> to create a custom </a:t>
            </a:r>
            <a:r>
              <a:rPr lang="it-IT" dirty="0" err="1" smtClean="0">
                <a:solidFill>
                  <a:prstClr val="black"/>
                </a:solidFill>
              </a:rPr>
              <a:t>outpu</a:t>
            </a:r>
            <a:r>
              <a:rPr lang="it-IT" dirty="0" smtClean="0">
                <a:solidFill>
                  <a:prstClr val="black"/>
                </a:solidFill>
              </a:rPr>
              <a:t> </a:t>
            </a:r>
            <a:r>
              <a:rPr lang="it-IT" dirty="0">
                <a:solidFill>
                  <a:prstClr val="black"/>
                </a:solidFill>
              </a:rPr>
              <a:t>format </a:t>
            </a:r>
            <a:r>
              <a:rPr lang="it-IT" dirty="0" err="1">
                <a:solidFill>
                  <a:prstClr val="black"/>
                </a:solidFill>
              </a:rPr>
              <a:t>class</a:t>
            </a:r>
            <a:r>
              <a:rPr lang="it-IT" dirty="0">
                <a:solidFill>
                  <a:prstClr val="black"/>
                </a:solidFill>
              </a:rPr>
              <a:t> </a:t>
            </a:r>
            <a:r>
              <a:rPr lang="it-IT" dirty="0" err="1" smtClean="0">
                <a:solidFill>
                  <a:prstClr val="black"/>
                </a:solidFill>
              </a:rPr>
              <a:t>extending</a:t>
            </a:r>
            <a:r>
              <a:rPr lang="it-IT" dirty="0" smtClean="0">
                <a:solidFill>
                  <a:prstClr val="black"/>
                </a:solidFill>
              </a:rPr>
              <a:t> an output format </a:t>
            </a:r>
            <a:r>
              <a:rPr lang="it-IT" dirty="0" err="1" smtClean="0">
                <a:solidFill>
                  <a:prstClr val="black"/>
                </a:solidFill>
              </a:rPr>
              <a:t>class</a:t>
            </a:r>
            <a:r>
              <a:rPr lang="it-IT" dirty="0" smtClean="0">
                <a:solidFill>
                  <a:prstClr val="black"/>
                </a:solidFill>
              </a:rPr>
              <a:t> </a:t>
            </a:r>
            <a:r>
              <a:rPr lang="it-IT" dirty="0" err="1" smtClean="0">
                <a:solidFill>
                  <a:prstClr val="black"/>
                </a:solidFill>
              </a:rPr>
              <a:t>available</a:t>
            </a:r>
            <a:r>
              <a:rPr lang="it-IT" dirty="0" smtClean="0">
                <a:solidFill>
                  <a:prstClr val="black"/>
                </a:solidFill>
              </a:rPr>
              <a:t> in </a:t>
            </a:r>
            <a:r>
              <a:rPr lang="it-IT" dirty="0" err="1" smtClean="0">
                <a:solidFill>
                  <a:prstClr val="black"/>
                </a:solidFill>
              </a:rPr>
              <a:t>Giraph</a:t>
            </a:r>
            <a:r>
              <a:rPr lang="it-IT" dirty="0" smtClean="0">
                <a:solidFill>
                  <a:prstClr val="black"/>
                </a:solidFill>
              </a:rPr>
              <a:t>, e.g.,</a:t>
            </a:r>
            <a:endParaRPr lang="it-IT" sz="1600" dirty="0"/>
          </a:p>
          <a:p>
            <a:pPr lvl="1"/>
            <a:r>
              <a:rPr lang="it-IT" sz="1600" dirty="0"/>
              <a:t>public </a:t>
            </a:r>
            <a:r>
              <a:rPr lang="it-IT" sz="1600" dirty="0" err="1"/>
              <a:t>class</a:t>
            </a:r>
            <a:r>
              <a:rPr lang="it-IT" sz="1600" dirty="0"/>
              <a:t> </a:t>
            </a:r>
            <a:r>
              <a:rPr lang="it-IT" sz="1600" dirty="0" err="1"/>
              <a:t>VertexWithComponentTextOutputFormat</a:t>
            </a:r>
            <a:r>
              <a:rPr lang="it-IT" sz="1600" dirty="0"/>
              <a:t> </a:t>
            </a:r>
            <a:r>
              <a:rPr lang="it-IT" sz="1600" dirty="0" err="1"/>
              <a:t>extends</a:t>
            </a:r>
            <a:r>
              <a:rPr lang="it-IT" sz="1600" dirty="0"/>
              <a:t> </a:t>
            </a:r>
            <a:r>
              <a:rPr lang="it-IT" sz="1600" dirty="0" err="1"/>
              <a:t>TextVertexOutputFormat</a:t>
            </a:r>
            <a:r>
              <a:rPr lang="it-IT" sz="1600" dirty="0"/>
              <a:t>&lt;</a:t>
            </a:r>
            <a:r>
              <a:rPr lang="it-IT" sz="1600" dirty="0" err="1"/>
              <a:t>IntWritable</a:t>
            </a:r>
            <a:r>
              <a:rPr lang="it-IT" sz="1600" dirty="0"/>
              <a:t>, </a:t>
            </a:r>
            <a:r>
              <a:rPr lang="it-IT" sz="1600" dirty="0" err="1"/>
              <a:t>IntWritable</a:t>
            </a:r>
            <a:r>
              <a:rPr lang="it-IT" sz="1600" dirty="0"/>
              <a:t>, </a:t>
            </a:r>
            <a:r>
              <a:rPr lang="it-IT" sz="1600" dirty="0" err="1"/>
              <a:t>NullWritable</a:t>
            </a:r>
            <a:r>
              <a:rPr lang="it-IT" sz="1600" dirty="0" smtClean="0"/>
              <a:t>&gt;</a:t>
            </a:r>
            <a:endParaRPr lang="it-IT" sz="1600" dirty="0"/>
          </a:p>
        </p:txBody>
      </p:sp>
    </p:spTree>
    <p:extLst>
      <p:ext uri="{BB962C8B-B14F-4D97-AF65-F5344CB8AC3E}">
        <p14:creationId xmlns:p14="http://schemas.microsoft.com/office/powerpoint/2010/main" val="380293939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Combiners</a:t>
            </a:r>
            <a:endParaRPr lang="it-IT" dirty="0"/>
          </a:p>
        </p:txBody>
      </p:sp>
      <p:pic>
        <p:nvPicPr>
          <p:cNvPr id="6" name="Segnaposto contenuto 5"/>
          <p:cNvPicPr>
            <a:picLocks noGrp="1" noChangeAspect="1"/>
          </p:cNvPicPr>
          <p:nvPr>
            <p:ph idx="1"/>
          </p:nvPr>
        </p:nvPicPr>
        <p:blipFill>
          <a:blip r:embed="rId2"/>
          <a:srcRect l="-36096" r="-36096"/>
          <a:stretch>
            <a:fillRect/>
          </a:stretch>
        </p:blipFill>
        <p:spPr/>
      </p:pic>
    </p:spTree>
    <p:extLst>
      <p:ext uri="{BB962C8B-B14F-4D97-AF65-F5344CB8AC3E}">
        <p14:creationId xmlns:p14="http://schemas.microsoft.com/office/powerpoint/2010/main" val="336681985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How To </a:t>
            </a:r>
            <a:r>
              <a:rPr lang="it-IT" dirty="0" err="1" smtClean="0"/>
              <a:t>Run</a:t>
            </a:r>
            <a:r>
              <a:rPr lang="it-IT" dirty="0" smtClean="0"/>
              <a:t> a </a:t>
            </a:r>
            <a:r>
              <a:rPr lang="it-IT" dirty="0" err="1" smtClean="0"/>
              <a:t>Giraph</a:t>
            </a:r>
            <a:r>
              <a:rPr lang="it-IT" dirty="0" smtClean="0"/>
              <a:t> Job</a:t>
            </a:r>
            <a:endParaRPr lang="it-IT" dirty="0"/>
          </a:p>
        </p:txBody>
      </p:sp>
      <p:pic>
        <p:nvPicPr>
          <p:cNvPr id="6" name="Segnaposto contenuto 5"/>
          <p:cNvPicPr>
            <a:picLocks noGrp="1" noChangeAspect="1"/>
          </p:cNvPicPr>
          <p:nvPr>
            <p:ph idx="1"/>
          </p:nvPr>
        </p:nvPicPr>
        <p:blipFill>
          <a:blip r:embed="rId2"/>
          <a:srcRect t="-36294" b="-36294"/>
          <a:stretch>
            <a:fillRect/>
          </a:stretch>
        </p:blipFill>
        <p:spPr/>
      </p:pic>
    </p:spTree>
    <p:extLst>
      <p:ext uri="{BB962C8B-B14F-4D97-AF65-F5344CB8AC3E}">
        <p14:creationId xmlns:p14="http://schemas.microsoft.com/office/powerpoint/2010/main" val="370091518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a:t>
            </a:r>
            <a:r>
              <a:rPr lang="it-IT" dirty="0" err="1" smtClean="0"/>
              <a:t>PageRank</a:t>
            </a:r>
            <a:r>
              <a:rPr lang="it-IT" dirty="0" smtClean="0"/>
              <a:t> </a:t>
            </a:r>
            <a:r>
              <a:rPr lang="it-IT" dirty="0" err="1" smtClean="0"/>
              <a:t>Vertex</a:t>
            </a:r>
            <a:endParaRPr lang="it-IT" dirty="0"/>
          </a:p>
        </p:txBody>
      </p:sp>
      <p:pic>
        <p:nvPicPr>
          <p:cNvPr id="8" name="Segnaposto contenuto 7"/>
          <p:cNvPicPr>
            <a:picLocks noGrp="1" noChangeAspect="1"/>
          </p:cNvPicPr>
          <p:nvPr>
            <p:ph idx="1"/>
          </p:nvPr>
        </p:nvPicPr>
        <p:blipFill>
          <a:blip r:embed="rId2"/>
          <a:srcRect l="-55455" r="-55455"/>
          <a:stretch>
            <a:fillRect/>
          </a:stretch>
        </p:blipFill>
        <p:spPr/>
      </p:pic>
    </p:spTree>
    <p:extLst>
      <p:ext uri="{BB962C8B-B14F-4D97-AF65-F5344CB8AC3E}">
        <p14:creationId xmlns:p14="http://schemas.microsoft.com/office/powerpoint/2010/main" val="137805090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HomeWork</a:t>
            </a:r>
            <a:endParaRPr lang="it-IT" dirty="0"/>
          </a:p>
        </p:txBody>
      </p:sp>
      <p:sp>
        <p:nvSpPr>
          <p:cNvPr id="3" name="Segnaposto contenuto 2"/>
          <p:cNvSpPr>
            <a:spLocks noGrp="1"/>
          </p:cNvSpPr>
          <p:nvPr>
            <p:ph idx="1"/>
          </p:nvPr>
        </p:nvSpPr>
        <p:spPr/>
        <p:txBody>
          <a:bodyPr/>
          <a:lstStyle/>
          <a:p>
            <a:r>
              <a:rPr lang="it-IT" dirty="0" err="1" smtClean="0"/>
              <a:t>Modify</a:t>
            </a:r>
            <a:r>
              <a:rPr lang="it-IT" dirty="0" smtClean="0"/>
              <a:t> </a:t>
            </a:r>
            <a:r>
              <a:rPr lang="it-IT" dirty="0" err="1" smtClean="0"/>
              <a:t>SimplePageRankVertex</a:t>
            </a:r>
            <a:r>
              <a:rPr lang="it-IT" dirty="0" smtClean="0"/>
              <a:t> </a:t>
            </a:r>
            <a:r>
              <a:rPr lang="it-IT" dirty="0" err="1" smtClean="0"/>
              <a:t>class</a:t>
            </a:r>
            <a:r>
              <a:rPr lang="it-IT" dirty="0" smtClean="0"/>
              <a:t> to include:</a:t>
            </a:r>
          </a:p>
          <a:p>
            <a:pPr lvl="1"/>
            <a:r>
              <a:rPr lang="it-IT" dirty="0" err="1" smtClean="0"/>
              <a:t>Dangling</a:t>
            </a:r>
            <a:r>
              <a:rPr lang="it-IT" dirty="0" smtClean="0"/>
              <a:t> </a:t>
            </a:r>
            <a:r>
              <a:rPr lang="it-IT" dirty="0" err="1" smtClean="0"/>
              <a:t>nodes</a:t>
            </a:r>
            <a:r>
              <a:rPr lang="it-IT" dirty="0" smtClean="0"/>
              <a:t> processing</a:t>
            </a:r>
          </a:p>
          <a:p>
            <a:pPr lvl="1"/>
            <a:r>
              <a:rPr lang="it-IT" dirty="0" smtClean="0"/>
              <a:t>More sophisticated stop </a:t>
            </a:r>
            <a:r>
              <a:rPr lang="it-IT" dirty="0" err="1" smtClean="0"/>
              <a:t>criterion</a:t>
            </a:r>
            <a:endParaRPr lang="it-IT" dirty="0" smtClean="0"/>
          </a:p>
          <a:p>
            <a:pPr lvl="2"/>
            <a:r>
              <a:rPr lang="it-IT" dirty="0" smtClean="0"/>
              <a:t>Stop the </a:t>
            </a:r>
            <a:r>
              <a:rPr lang="it-IT" dirty="0" err="1" smtClean="0"/>
              <a:t>iterations</a:t>
            </a:r>
            <a:r>
              <a:rPr lang="it-IT" dirty="0" smtClean="0"/>
              <a:t> </a:t>
            </a:r>
            <a:r>
              <a:rPr lang="it-IT" dirty="0" err="1" smtClean="0"/>
              <a:t>when</a:t>
            </a:r>
            <a:r>
              <a:rPr lang="it-IT" dirty="0" smtClean="0"/>
              <a:t> </a:t>
            </a:r>
            <a:r>
              <a:rPr lang="it-IT" dirty="0" err="1" smtClean="0"/>
              <a:t>getSuperstep</a:t>
            </a:r>
            <a:r>
              <a:rPr lang="it-IT" dirty="0" smtClean="0"/>
              <a:t>() &gt; MAX_SUPERSTEP or </a:t>
            </a:r>
            <a:r>
              <a:rPr lang="it-IT" dirty="0" err="1" smtClean="0"/>
              <a:t>when</a:t>
            </a:r>
            <a:r>
              <a:rPr lang="it-IT" dirty="0" smtClean="0"/>
              <a:t> the L</a:t>
            </a:r>
            <a:r>
              <a:rPr lang="it-IT" baseline="-25000" dirty="0" smtClean="0"/>
              <a:t>1</a:t>
            </a:r>
            <a:r>
              <a:rPr lang="it-IT" dirty="0" smtClean="0"/>
              <a:t> </a:t>
            </a:r>
            <a:r>
              <a:rPr lang="it-IT" dirty="0" err="1" smtClean="0"/>
              <a:t>norm</a:t>
            </a:r>
            <a:r>
              <a:rPr lang="it-IT" dirty="0" smtClean="0"/>
              <a:t> of</a:t>
            </a:r>
            <a:br>
              <a:rPr lang="it-IT" dirty="0" smtClean="0"/>
            </a:br>
            <a:r>
              <a:rPr lang="it-IT" dirty="0" err="1" smtClean="0"/>
              <a:t>p</a:t>
            </a:r>
            <a:r>
              <a:rPr lang="it-IT" baseline="30000" dirty="0" smtClean="0"/>
              <a:t>(i+1)</a:t>
            </a:r>
            <a:r>
              <a:rPr lang="it-IT" dirty="0" smtClean="0"/>
              <a:t> – </a:t>
            </a:r>
            <a:r>
              <a:rPr lang="it-IT" dirty="0" err="1" smtClean="0"/>
              <a:t>p</a:t>
            </a:r>
            <a:r>
              <a:rPr lang="it-IT" baseline="30000" dirty="0" smtClean="0"/>
              <a:t>(i)</a:t>
            </a:r>
            <a:r>
              <a:rPr lang="it-IT" dirty="0" smtClean="0"/>
              <a:t> &lt; d.</a:t>
            </a:r>
            <a:endParaRPr lang="it-IT" dirty="0"/>
          </a:p>
        </p:txBody>
      </p:sp>
    </p:spTree>
    <p:extLst>
      <p:ext uri="{BB962C8B-B14F-4D97-AF65-F5344CB8AC3E}">
        <p14:creationId xmlns:p14="http://schemas.microsoft.com/office/powerpoint/2010/main" val="243602023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Thanks</a:t>
            </a:r>
            <a:r>
              <a:rPr lang="it-IT" dirty="0" smtClean="0"/>
              <a:t> for </a:t>
            </a:r>
            <a:r>
              <a:rPr lang="it-IT" dirty="0" err="1" smtClean="0"/>
              <a:t>Attending</a:t>
            </a:r>
            <a:r>
              <a:rPr lang="it-IT" dirty="0" smtClean="0"/>
              <a:t>!</a:t>
            </a:r>
            <a:endParaRPr lang="it-IT" dirty="0"/>
          </a:p>
        </p:txBody>
      </p:sp>
      <p:sp>
        <p:nvSpPr>
          <p:cNvPr id="3" name="Segnaposto contenuto 2"/>
          <p:cNvSpPr>
            <a:spLocks noGrp="1"/>
          </p:cNvSpPr>
          <p:nvPr>
            <p:ph idx="1"/>
          </p:nvPr>
        </p:nvSpPr>
        <p:spPr/>
        <p:txBody>
          <a:bodyPr/>
          <a:lstStyle/>
          <a:p>
            <a:r>
              <a:rPr lang="it-IT" dirty="0" smtClean="0"/>
              <a:t>Fabrizio Silvestri</a:t>
            </a:r>
            <a:br>
              <a:rPr lang="it-IT" dirty="0" smtClean="0"/>
            </a:br>
            <a:r>
              <a:rPr lang="it-IT" dirty="0" err="1" smtClean="0"/>
              <a:t>fabrizio.silvestri@isti.cnr.it</a:t>
            </a:r>
            <a:r>
              <a:rPr lang="it-IT" dirty="0" smtClean="0"/>
              <a:t/>
            </a:r>
            <a:br>
              <a:rPr lang="it-IT" dirty="0" smtClean="0"/>
            </a:br>
            <a:endParaRPr lang="it-IT" dirty="0" smtClean="0"/>
          </a:p>
          <a:p>
            <a:endParaRPr lang="it-IT" dirty="0"/>
          </a:p>
          <a:p>
            <a:endParaRPr lang="it-IT" dirty="0" smtClean="0"/>
          </a:p>
          <a:p>
            <a:r>
              <a:rPr lang="it-IT" dirty="0" err="1" smtClean="0"/>
              <a:t>Thesis</a:t>
            </a:r>
            <a:r>
              <a:rPr lang="it-IT" dirty="0" smtClean="0"/>
              <a:t> </a:t>
            </a:r>
            <a:r>
              <a:rPr lang="it-IT" dirty="0" err="1" smtClean="0"/>
              <a:t>available</a:t>
            </a:r>
            <a:r>
              <a:rPr lang="it-IT" dirty="0" smtClean="0"/>
              <a:t> </a:t>
            </a:r>
            <a:r>
              <a:rPr lang="it-IT" dirty="0" err="1" smtClean="0"/>
              <a:t>at</a:t>
            </a:r>
            <a:r>
              <a:rPr lang="it-IT" dirty="0" smtClean="0"/>
              <a:t> </a:t>
            </a:r>
            <a:r>
              <a:rPr lang="it-IT" dirty="0" err="1" smtClean="0"/>
              <a:t>our</a:t>
            </a:r>
            <a:r>
              <a:rPr lang="it-IT" dirty="0" smtClean="0"/>
              <a:t> </a:t>
            </a:r>
            <a:r>
              <a:rPr lang="it-IT" dirty="0" err="1" smtClean="0"/>
              <a:t>group</a:t>
            </a:r>
            <a:r>
              <a:rPr lang="it-IT" dirty="0" smtClean="0"/>
              <a:t>:</a:t>
            </a:r>
          </a:p>
          <a:p>
            <a:pPr lvl="1"/>
            <a:r>
              <a:rPr lang="it-IT" dirty="0" err="1" smtClean="0"/>
              <a:t>HPCLab@ISTI</a:t>
            </a:r>
            <a:endParaRPr lang="it-IT" dirty="0" smtClean="0"/>
          </a:p>
          <a:p>
            <a:pPr lvl="1"/>
            <a:r>
              <a:rPr lang="it-IT" dirty="0" smtClean="0"/>
              <a:t>http://</a:t>
            </a:r>
            <a:r>
              <a:rPr lang="it-IT" dirty="0" err="1" smtClean="0"/>
              <a:t>hpc.isti.cnr.it</a:t>
            </a:r>
            <a:endParaRPr lang="it-IT" dirty="0" smtClean="0"/>
          </a:p>
        </p:txBody>
      </p:sp>
      <p:pic>
        <p:nvPicPr>
          <p:cNvPr id="4" name="Immagine 3"/>
          <p:cNvPicPr>
            <a:picLocks noChangeAspect="1"/>
          </p:cNvPicPr>
          <p:nvPr/>
        </p:nvPicPr>
        <p:blipFill>
          <a:blip r:embed="rId2"/>
          <a:stretch>
            <a:fillRect/>
          </a:stretch>
        </p:blipFill>
        <p:spPr>
          <a:xfrm>
            <a:off x="0" y="381000"/>
            <a:ext cx="9144000" cy="6081535"/>
          </a:xfrm>
          <a:prstGeom prst="rect">
            <a:avLst/>
          </a:prstGeom>
        </p:spPr>
      </p:pic>
    </p:spTree>
    <p:extLst>
      <p:ext uri="{BB962C8B-B14F-4D97-AF65-F5344CB8AC3E}">
        <p14:creationId xmlns:p14="http://schemas.microsoft.com/office/powerpoint/2010/main" val="679765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Nested</a:t>
            </a:r>
            <a:r>
              <a:rPr lang="it-IT" dirty="0" smtClean="0"/>
              <a:t> Data Model</a:t>
            </a:r>
            <a:endParaRPr lang="it-IT" dirty="0"/>
          </a:p>
        </p:txBody>
      </p:sp>
      <p:sp>
        <p:nvSpPr>
          <p:cNvPr id="6" name="Content Placeholder 2"/>
          <p:cNvSpPr>
            <a:spLocks noGrp="1"/>
          </p:cNvSpPr>
          <p:nvPr>
            <p:ph idx="1"/>
          </p:nvPr>
        </p:nvSpPr>
        <p:spPr>
          <a:xfrm>
            <a:off x="152400" y="1607200"/>
            <a:ext cx="8915400" cy="4303413"/>
          </a:xfrm>
        </p:spPr>
        <p:txBody>
          <a:bodyPr/>
          <a:lstStyle/>
          <a:p>
            <a:r>
              <a:rPr lang="en-US" dirty="0">
                <a:latin typeface="Calibri" charset="0"/>
              </a:rPr>
              <a:t>Pig Latin has a </a:t>
            </a:r>
            <a:r>
              <a:rPr lang="en-US" dirty="0">
                <a:solidFill>
                  <a:schemeClr val="tx2"/>
                </a:solidFill>
                <a:latin typeface="Calibri" charset="0"/>
              </a:rPr>
              <a:t>fully-</a:t>
            </a:r>
            <a:r>
              <a:rPr lang="en-US" dirty="0" err="1">
                <a:solidFill>
                  <a:schemeClr val="tx2"/>
                </a:solidFill>
                <a:latin typeface="Calibri" charset="0"/>
              </a:rPr>
              <a:t>nestable</a:t>
            </a:r>
            <a:r>
              <a:rPr lang="en-US" dirty="0">
                <a:solidFill>
                  <a:schemeClr val="tx2"/>
                </a:solidFill>
                <a:latin typeface="Calibri" charset="0"/>
              </a:rPr>
              <a:t> data model </a:t>
            </a:r>
            <a:r>
              <a:rPr lang="en-US" dirty="0">
                <a:latin typeface="Calibri" charset="0"/>
              </a:rPr>
              <a:t>with:</a:t>
            </a:r>
          </a:p>
          <a:p>
            <a:pPr lvl="1"/>
            <a:r>
              <a:rPr lang="en-US" dirty="0">
                <a:latin typeface="Calibri" charset="0"/>
              </a:rPr>
              <a:t>Atomic values, tuples, bags (lists), and maps</a:t>
            </a:r>
          </a:p>
          <a:p>
            <a:pPr lvl="1"/>
            <a:endParaRPr lang="en-US" dirty="0">
              <a:latin typeface="Calibri" charset="0"/>
            </a:endParaRPr>
          </a:p>
          <a:p>
            <a:pPr lvl="1" algn="ctr">
              <a:buFont typeface="Arial" charset="0"/>
              <a:buNone/>
            </a:pPr>
            <a:r>
              <a:rPr lang="en-US" dirty="0">
                <a:latin typeface="Calibri" charset="0"/>
              </a:rPr>
              <a:t> </a:t>
            </a:r>
          </a:p>
          <a:p>
            <a:pPr lvl="1">
              <a:buFont typeface="Arial" charset="0"/>
              <a:buNone/>
            </a:pPr>
            <a:endParaRPr lang="en-US" sz="2400" dirty="0">
              <a:latin typeface="Calibri" charset="0"/>
            </a:endParaRPr>
          </a:p>
          <a:p>
            <a:pPr lvl="1">
              <a:buFont typeface="Arial" charset="0"/>
              <a:buNone/>
            </a:pPr>
            <a:endParaRPr lang="en-US" dirty="0">
              <a:latin typeface="Calibri" charset="0"/>
            </a:endParaRPr>
          </a:p>
          <a:p>
            <a:r>
              <a:rPr lang="en-US" dirty="0">
                <a:latin typeface="Calibri" charset="0"/>
              </a:rPr>
              <a:t>More </a:t>
            </a:r>
            <a:r>
              <a:rPr lang="en-US" dirty="0">
                <a:solidFill>
                  <a:srgbClr val="1F497D"/>
                </a:solidFill>
                <a:latin typeface="Calibri" charset="0"/>
              </a:rPr>
              <a:t>natural to programmers</a:t>
            </a:r>
            <a:r>
              <a:rPr lang="en-US" dirty="0">
                <a:latin typeface="Calibri" charset="0"/>
              </a:rPr>
              <a:t> than flat tuples</a:t>
            </a:r>
          </a:p>
          <a:p>
            <a:r>
              <a:rPr lang="en-US" dirty="0">
                <a:solidFill>
                  <a:srgbClr val="1F497D"/>
                </a:solidFill>
                <a:latin typeface="Calibri" charset="0"/>
              </a:rPr>
              <a:t>Avoids expensive </a:t>
            </a:r>
            <a:r>
              <a:rPr lang="en-US" dirty="0" smtClean="0">
                <a:solidFill>
                  <a:srgbClr val="1F497D"/>
                </a:solidFill>
                <a:latin typeface="Calibri" charset="0"/>
              </a:rPr>
              <a:t>joins</a:t>
            </a:r>
            <a:endParaRPr lang="en-US" dirty="0">
              <a:latin typeface="Calibri" charset="0"/>
            </a:endParaRPr>
          </a:p>
        </p:txBody>
      </p:sp>
      <p:grpSp>
        <p:nvGrpSpPr>
          <p:cNvPr id="7" name="Group 16"/>
          <p:cNvGrpSpPr>
            <a:grpSpLocks/>
          </p:cNvGrpSpPr>
          <p:nvPr/>
        </p:nvGrpSpPr>
        <p:grpSpPr bwMode="auto">
          <a:xfrm>
            <a:off x="2971800" y="2904188"/>
            <a:ext cx="2517775" cy="1217612"/>
            <a:chOff x="2971800" y="2363804"/>
            <a:chExt cx="2518343" cy="1217596"/>
          </a:xfrm>
        </p:grpSpPr>
        <p:sp>
          <p:nvSpPr>
            <p:cNvPr id="8" name="TextBox 8"/>
            <p:cNvSpPr txBox="1">
              <a:spLocks noChangeArrowheads="1"/>
            </p:cNvSpPr>
            <p:nvPr/>
          </p:nvSpPr>
          <p:spPr bwMode="auto">
            <a:xfrm>
              <a:off x="3127944" y="2754868"/>
              <a:ext cx="870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yahoo ,</a:t>
              </a:r>
            </a:p>
          </p:txBody>
        </p:sp>
        <p:sp>
          <p:nvSpPr>
            <p:cNvPr id="9" name="TextBox 11"/>
            <p:cNvSpPr txBox="1">
              <a:spLocks noChangeArrowheads="1"/>
            </p:cNvSpPr>
            <p:nvPr/>
          </p:nvSpPr>
          <p:spPr bwMode="auto">
            <a:xfrm>
              <a:off x="4194744" y="2450068"/>
              <a:ext cx="87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finance</a:t>
              </a:r>
            </a:p>
          </p:txBody>
        </p:sp>
        <p:sp>
          <p:nvSpPr>
            <p:cNvPr id="10" name="TextBox 12"/>
            <p:cNvSpPr txBox="1">
              <a:spLocks noChangeArrowheads="1"/>
            </p:cNvSpPr>
            <p:nvPr/>
          </p:nvSpPr>
          <p:spPr bwMode="auto">
            <a:xfrm>
              <a:off x="4270944" y="2754868"/>
              <a:ext cx="700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email</a:t>
              </a:r>
            </a:p>
          </p:txBody>
        </p:sp>
        <p:sp>
          <p:nvSpPr>
            <p:cNvPr id="11" name="TextBox 13"/>
            <p:cNvSpPr txBox="1">
              <a:spLocks noChangeArrowheads="1"/>
            </p:cNvSpPr>
            <p:nvPr/>
          </p:nvSpPr>
          <p:spPr bwMode="auto">
            <a:xfrm>
              <a:off x="4270944" y="3059668"/>
              <a:ext cx="672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news</a:t>
              </a:r>
            </a:p>
          </p:txBody>
        </p:sp>
        <p:sp>
          <p:nvSpPr>
            <p:cNvPr id="12" name="Double Brace 14"/>
            <p:cNvSpPr/>
            <p:nvPr/>
          </p:nvSpPr>
          <p:spPr>
            <a:xfrm>
              <a:off x="4042016" y="2449528"/>
              <a:ext cx="1141670" cy="979474"/>
            </a:xfrm>
            <a:prstGeom prst="bracePair">
              <a:avLst/>
            </a:prstGeom>
            <a:ln/>
          </p:spPr>
          <p:style>
            <a:lnRef idx="2">
              <a:schemeClr val="accent1"/>
            </a:lnRef>
            <a:fillRef idx="0">
              <a:schemeClr val="accent1"/>
            </a:fillRef>
            <a:effectRef idx="1">
              <a:schemeClr val="accent1"/>
            </a:effectRef>
            <a:fontRef idx="minor">
              <a:schemeClr val="tx1"/>
            </a:fontRef>
          </p:style>
        </p:sp>
        <p:sp>
          <p:nvSpPr>
            <p:cNvPr id="13" name="Double Bracket 15"/>
            <p:cNvSpPr/>
            <p:nvPr/>
          </p:nvSpPr>
          <p:spPr>
            <a:xfrm>
              <a:off x="2971800" y="2363804"/>
              <a:ext cx="2518343" cy="1217596"/>
            </a:xfrm>
            <a:prstGeom prst="bracketPair">
              <a:avLst/>
            </a:prstGeom>
            <a:ln/>
          </p:spPr>
          <p:style>
            <a:lnRef idx="2">
              <a:schemeClr val="accent1"/>
            </a:lnRef>
            <a:fillRef idx="0">
              <a:schemeClr val="accent1"/>
            </a:fillRef>
            <a:effectRef idx="1">
              <a:schemeClr val="accent1"/>
            </a:effectRef>
            <a:fontRef idx="minor">
              <a:schemeClr val="tx1"/>
            </a:fontRef>
          </p:style>
        </p:sp>
      </p:grpSp>
    </p:spTree>
    <p:extLst>
      <p:ext uri="{BB962C8B-B14F-4D97-AF65-F5344CB8AC3E}">
        <p14:creationId xmlns:p14="http://schemas.microsoft.com/office/powerpoint/2010/main" val="37057516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Nested</a:t>
            </a:r>
            <a:r>
              <a:rPr lang="it-IT" dirty="0" smtClean="0"/>
              <a:t> vs. </a:t>
            </a:r>
            <a:r>
              <a:rPr lang="it-IT" dirty="0" err="1" smtClean="0"/>
              <a:t>Relational</a:t>
            </a:r>
            <a:r>
              <a:rPr lang="it-IT" dirty="0" smtClean="0"/>
              <a:t> Data </a:t>
            </a:r>
            <a:r>
              <a:rPr lang="it-IT" dirty="0" err="1" smtClean="0"/>
              <a:t>Models</a:t>
            </a:r>
            <a:endParaRPr lang="it-IT" dirty="0"/>
          </a:p>
        </p:txBody>
      </p:sp>
      <p:sp>
        <p:nvSpPr>
          <p:cNvPr id="3" name="Segnaposto contenuto 2"/>
          <p:cNvSpPr>
            <a:spLocks noGrp="1"/>
          </p:cNvSpPr>
          <p:nvPr>
            <p:ph idx="1"/>
          </p:nvPr>
        </p:nvSpPr>
        <p:spPr>
          <a:xfrm>
            <a:off x="457200" y="1600200"/>
            <a:ext cx="8229600" cy="4993248"/>
          </a:xfrm>
        </p:spPr>
        <p:txBody>
          <a:bodyPr>
            <a:normAutofit fontScale="85000" lnSpcReduction="20000"/>
          </a:bodyPr>
          <a:lstStyle/>
          <a:p>
            <a:r>
              <a:rPr lang="it-IT" dirty="0" err="1" smtClean="0"/>
              <a:t>We</a:t>
            </a:r>
            <a:r>
              <a:rPr lang="it-IT" dirty="0" smtClean="0"/>
              <a:t> </a:t>
            </a:r>
            <a:r>
              <a:rPr lang="it-IT" dirty="0" err="1" smtClean="0"/>
              <a:t>have</a:t>
            </a:r>
            <a:r>
              <a:rPr lang="it-IT" dirty="0" smtClean="0"/>
              <a:t> an </a:t>
            </a:r>
            <a:r>
              <a:rPr lang="it-IT" dirty="0" err="1" smtClean="0"/>
              <a:t>inverted</a:t>
            </a:r>
            <a:r>
              <a:rPr lang="it-IT" dirty="0" smtClean="0"/>
              <a:t> file. For </a:t>
            </a:r>
            <a:r>
              <a:rPr lang="it-IT" dirty="0" err="1" smtClean="0"/>
              <a:t>each</a:t>
            </a:r>
            <a:r>
              <a:rPr lang="it-IT" dirty="0" smtClean="0"/>
              <a:t> </a:t>
            </a:r>
            <a:r>
              <a:rPr lang="it-IT" dirty="0" err="1" smtClean="0"/>
              <a:t>term</a:t>
            </a:r>
            <a:r>
              <a:rPr lang="it-IT" dirty="0" smtClean="0"/>
              <a:t> </a:t>
            </a:r>
            <a:r>
              <a:rPr lang="it-IT" dirty="0" err="1" smtClean="0"/>
              <a:t>we</a:t>
            </a:r>
            <a:r>
              <a:rPr lang="it-IT" dirty="0" smtClean="0"/>
              <a:t> </a:t>
            </a:r>
            <a:r>
              <a:rPr lang="it-IT" dirty="0" err="1" smtClean="0"/>
              <a:t>have</a:t>
            </a:r>
            <a:r>
              <a:rPr lang="it-IT" dirty="0" smtClean="0"/>
              <a:t> a list of </a:t>
            </a:r>
            <a:r>
              <a:rPr lang="it-IT" dirty="0" err="1" smtClean="0"/>
              <a:t>documentIDs</a:t>
            </a:r>
            <a:r>
              <a:rPr lang="it-IT" dirty="0" smtClean="0"/>
              <a:t> with </a:t>
            </a:r>
            <a:r>
              <a:rPr lang="it-IT" dirty="0" err="1" smtClean="0"/>
              <a:t>which</a:t>
            </a:r>
            <a:r>
              <a:rPr lang="it-IT" dirty="0" smtClean="0"/>
              <a:t> </a:t>
            </a:r>
            <a:r>
              <a:rPr lang="it-IT" dirty="0" err="1" smtClean="0"/>
              <a:t>positional</a:t>
            </a:r>
            <a:r>
              <a:rPr lang="it-IT" dirty="0" smtClean="0"/>
              <a:t> information </a:t>
            </a:r>
            <a:r>
              <a:rPr lang="it-IT" dirty="0" err="1" smtClean="0"/>
              <a:t>is</a:t>
            </a:r>
            <a:r>
              <a:rPr lang="it-IT" dirty="0" smtClean="0"/>
              <a:t> </a:t>
            </a:r>
            <a:r>
              <a:rPr lang="it-IT" dirty="0" err="1" smtClean="0"/>
              <a:t>associated</a:t>
            </a:r>
            <a:r>
              <a:rPr lang="it-IT" dirty="0" smtClean="0"/>
              <a:t>. E.g.</a:t>
            </a:r>
            <a:r>
              <a:rPr lang="it-IT" dirty="0" smtClean="0"/>
              <a:t>,</a:t>
            </a:r>
            <a:br>
              <a:rPr lang="it-IT" dirty="0" smtClean="0"/>
            </a:br>
            <a:r>
              <a:rPr lang="it-IT" dirty="0" smtClean="0"/>
              <a:t/>
            </a:r>
            <a:br>
              <a:rPr lang="it-IT" dirty="0" smtClean="0"/>
            </a:br>
            <a:r>
              <a:rPr lang="it-IT" dirty="0" smtClean="0"/>
              <a:t>	</a:t>
            </a:r>
            <a:r>
              <a:rPr lang="it-IT" dirty="0" smtClean="0"/>
              <a:t>	</a:t>
            </a:r>
            <a:r>
              <a:rPr lang="it-IT" i="1" dirty="0" smtClean="0"/>
              <a:t>term1 </a:t>
            </a:r>
            <a:r>
              <a:rPr lang="it-IT" i="1" dirty="0" smtClean="0"/>
              <a:t>-&gt; doc1(1,4,5);doc2(2,3,5)</a:t>
            </a:r>
            <a:r>
              <a:rPr lang="it-IT" dirty="0" smtClean="0"/>
              <a:t/>
            </a:r>
            <a:br>
              <a:rPr lang="it-IT" dirty="0" smtClean="0"/>
            </a:br>
            <a:endParaRPr lang="it-IT" dirty="0" smtClean="0"/>
          </a:p>
          <a:p>
            <a:r>
              <a:rPr lang="it-IT" dirty="0" smtClean="0"/>
              <a:t>In </a:t>
            </a:r>
            <a:r>
              <a:rPr lang="it-IT" dirty="0" err="1" smtClean="0"/>
              <a:t>Pig</a:t>
            </a:r>
            <a:r>
              <a:rPr lang="it-IT" dirty="0" smtClean="0"/>
              <a:t> </a:t>
            </a:r>
            <a:r>
              <a:rPr lang="it-IT" dirty="0" err="1" smtClean="0"/>
              <a:t>you</a:t>
            </a:r>
            <a:r>
              <a:rPr lang="it-IT" dirty="0" smtClean="0"/>
              <a:t> </a:t>
            </a:r>
            <a:r>
              <a:rPr lang="it-IT" dirty="0" err="1" smtClean="0"/>
              <a:t>represent</a:t>
            </a:r>
            <a:r>
              <a:rPr lang="it-IT" dirty="0" smtClean="0"/>
              <a:t> </a:t>
            </a:r>
            <a:r>
              <a:rPr lang="it-IT" dirty="0" err="1" smtClean="0"/>
              <a:t>it</a:t>
            </a:r>
            <a:r>
              <a:rPr lang="it-IT" dirty="0" smtClean="0"/>
              <a:t> </a:t>
            </a:r>
            <a:r>
              <a:rPr lang="it-IT" dirty="0" err="1" smtClean="0"/>
              <a:t>as</a:t>
            </a:r>
            <a:r>
              <a:rPr lang="it-IT" dirty="0" smtClean="0"/>
              <a:t> a 	</a:t>
            </a:r>
            <a:r>
              <a:rPr lang="it-IT" sz="2400" b="1" dirty="0" err="1">
                <a:latin typeface="Courier New"/>
                <a:cs typeface="Courier New"/>
              </a:rPr>
              <a:t>Map</a:t>
            </a:r>
            <a:r>
              <a:rPr lang="it-IT" sz="2400" dirty="0" smtClean="0">
                <a:latin typeface="Courier New"/>
                <a:cs typeface="Courier New"/>
              </a:rPr>
              <a:t>&lt;</a:t>
            </a:r>
            <a:r>
              <a:rPr lang="it-IT" sz="2400" dirty="0" err="1" smtClean="0">
                <a:latin typeface="Courier New"/>
                <a:cs typeface="Courier New"/>
              </a:rPr>
              <a:t>termID,</a:t>
            </a:r>
            <a:r>
              <a:rPr lang="it-IT" sz="2400" b="1" dirty="0" err="1" smtClean="0">
                <a:latin typeface="Courier New"/>
                <a:cs typeface="Courier New"/>
              </a:rPr>
              <a:t>Set</a:t>
            </a:r>
            <a:r>
              <a:rPr lang="it-IT" sz="2400" dirty="0" smtClean="0">
                <a:latin typeface="Courier New"/>
                <a:cs typeface="Courier New"/>
              </a:rPr>
              <a:t>&lt;</a:t>
            </a:r>
            <a:r>
              <a:rPr lang="it-IT" sz="2400" b="1" dirty="0" err="1" smtClean="0">
                <a:latin typeface="Courier New"/>
                <a:cs typeface="Courier New"/>
              </a:rPr>
              <a:t>Map</a:t>
            </a:r>
            <a:r>
              <a:rPr lang="it-IT" sz="2400" dirty="0" smtClean="0">
                <a:latin typeface="Courier New"/>
                <a:cs typeface="Courier New"/>
              </a:rPr>
              <a:t>&lt;</a:t>
            </a:r>
            <a:r>
              <a:rPr lang="it-IT" sz="2400" dirty="0" err="1" smtClean="0">
                <a:latin typeface="Courier New"/>
                <a:cs typeface="Courier New"/>
              </a:rPr>
              <a:t>documentID</a:t>
            </a:r>
            <a:r>
              <a:rPr lang="it-IT" sz="2400" b="1" dirty="0" err="1" smtClean="0">
                <a:latin typeface="Courier New"/>
                <a:cs typeface="Courier New"/>
              </a:rPr>
              <a:t>,Set</a:t>
            </a:r>
            <a:r>
              <a:rPr lang="it-IT" sz="2400" dirty="0" smtClean="0">
                <a:latin typeface="Courier New"/>
                <a:cs typeface="Courier New"/>
              </a:rPr>
              <a:t>&lt;positions&gt;&gt;&gt;&gt;</a:t>
            </a:r>
            <a:br>
              <a:rPr lang="it-IT" sz="2400" dirty="0" smtClean="0">
                <a:latin typeface="Courier New"/>
                <a:cs typeface="Courier New"/>
              </a:rPr>
            </a:br>
            <a:endParaRPr lang="it-IT" sz="2400" dirty="0" smtClean="0">
              <a:latin typeface="Courier New"/>
              <a:cs typeface="Courier New"/>
            </a:endParaRPr>
          </a:p>
          <a:p>
            <a:r>
              <a:rPr lang="it-IT" dirty="0" smtClean="0"/>
              <a:t>In </a:t>
            </a:r>
            <a:r>
              <a:rPr lang="it-IT" dirty="0" err="1" smtClean="0"/>
              <a:t>Relational</a:t>
            </a:r>
            <a:r>
              <a:rPr lang="it-IT" dirty="0" smtClean="0"/>
              <a:t> Data </a:t>
            </a:r>
            <a:r>
              <a:rPr lang="it-IT" dirty="0" err="1" smtClean="0"/>
              <a:t>Models</a:t>
            </a:r>
            <a:r>
              <a:rPr lang="it-IT" dirty="0" smtClean="0"/>
              <a:t> the </a:t>
            </a:r>
            <a:r>
              <a:rPr lang="it-IT" dirty="0" err="1" smtClean="0"/>
              <a:t>same</a:t>
            </a:r>
            <a:r>
              <a:rPr lang="it-IT" dirty="0" smtClean="0"/>
              <a:t> </a:t>
            </a:r>
            <a:r>
              <a:rPr lang="it-IT" dirty="0" err="1" smtClean="0"/>
              <a:t>dataset</a:t>
            </a:r>
            <a:r>
              <a:rPr lang="it-IT" dirty="0" smtClean="0"/>
              <a:t> </a:t>
            </a:r>
            <a:r>
              <a:rPr lang="it-IT" dirty="0" err="1" smtClean="0"/>
              <a:t>should</a:t>
            </a:r>
            <a:r>
              <a:rPr lang="it-IT" dirty="0" smtClean="0"/>
              <a:t> be </a:t>
            </a:r>
            <a:r>
              <a:rPr lang="it-IT" dirty="0" err="1" smtClean="0"/>
              <a:t>represented</a:t>
            </a:r>
            <a:r>
              <a:rPr lang="it-IT" dirty="0" smtClean="0"/>
              <a:t> in </a:t>
            </a:r>
            <a:r>
              <a:rPr lang="it-IT" dirty="0" err="1" smtClean="0"/>
              <a:t>Normal</a:t>
            </a:r>
            <a:r>
              <a:rPr lang="it-IT" dirty="0" smtClean="0"/>
              <a:t> Form </a:t>
            </a:r>
            <a:r>
              <a:rPr lang="it-IT" dirty="0" err="1" smtClean="0"/>
              <a:t>as</a:t>
            </a:r>
            <a:r>
              <a:rPr lang="it-IT" dirty="0" smtClean="0"/>
              <a:t>:</a:t>
            </a:r>
            <a:br>
              <a:rPr lang="it-IT" dirty="0" smtClean="0"/>
            </a:br>
            <a:r>
              <a:rPr lang="it-IT" dirty="0" smtClean="0"/>
              <a:t>	</a:t>
            </a:r>
            <a:r>
              <a:rPr lang="it-IT" sz="2400" dirty="0" err="1" smtClean="0">
                <a:latin typeface="Courier New"/>
                <a:cs typeface="Courier New"/>
              </a:rPr>
              <a:t>term_info</a:t>
            </a:r>
            <a:r>
              <a:rPr lang="it-IT" sz="2400" dirty="0" smtClean="0">
                <a:latin typeface="Courier New"/>
                <a:cs typeface="Courier New"/>
              </a:rPr>
              <a:t>(</a:t>
            </a:r>
            <a:r>
              <a:rPr lang="it-IT" sz="2400" dirty="0" err="1" smtClean="0">
                <a:latin typeface="Courier New"/>
                <a:cs typeface="Courier New"/>
              </a:rPr>
              <a:t>termID</a:t>
            </a:r>
            <a:r>
              <a:rPr lang="it-IT" sz="2400" dirty="0" smtClean="0">
                <a:latin typeface="Courier New"/>
                <a:cs typeface="Courier New"/>
              </a:rPr>
              <a:t>, </a:t>
            </a:r>
            <a:r>
              <a:rPr lang="it-IT" sz="2400" dirty="0" err="1" smtClean="0">
                <a:latin typeface="Courier New"/>
                <a:cs typeface="Courier New"/>
              </a:rPr>
              <a:t>termString</a:t>
            </a:r>
            <a:r>
              <a:rPr lang="it-IT" sz="2400" dirty="0" smtClean="0">
                <a:latin typeface="Courier New"/>
                <a:cs typeface="Courier New"/>
              </a:rPr>
              <a:t>, …)</a:t>
            </a:r>
            <a:br>
              <a:rPr lang="it-IT" sz="2400" dirty="0" smtClean="0">
                <a:latin typeface="Courier New"/>
                <a:cs typeface="Courier New"/>
              </a:rPr>
            </a:br>
            <a:r>
              <a:rPr lang="it-IT" sz="2400" dirty="0" smtClean="0">
                <a:latin typeface="Courier New"/>
                <a:cs typeface="Courier New"/>
              </a:rPr>
              <a:t>	</a:t>
            </a:r>
            <a:r>
              <a:rPr lang="it-IT" sz="2400" dirty="0" err="1" smtClean="0">
                <a:latin typeface="Courier New"/>
                <a:cs typeface="Courier New"/>
              </a:rPr>
              <a:t>document_info</a:t>
            </a:r>
            <a:r>
              <a:rPr lang="it-IT" sz="2400" dirty="0" smtClean="0">
                <a:latin typeface="Courier New"/>
                <a:cs typeface="Courier New"/>
              </a:rPr>
              <a:t>(</a:t>
            </a:r>
            <a:r>
              <a:rPr lang="it-IT" sz="2400" dirty="0" err="1" smtClean="0">
                <a:latin typeface="Courier New"/>
                <a:cs typeface="Courier New"/>
              </a:rPr>
              <a:t>termID</a:t>
            </a:r>
            <a:r>
              <a:rPr lang="it-IT" sz="2400" dirty="0" smtClean="0">
                <a:latin typeface="Courier New"/>
                <a:cs typeface="Courier New"/>
              </a:rPr>
              <a:t>, </a:t>
            </a:r>
            <a:r>
              <a:rPr lang="it-IT" sz="2400" dirty="0" err="1" smtClean="0">
                <a:latin typeface="Courier New"/>
                <a:cs typeface="Courier New"/>
              </a:rPr>
              <a:t>documentID</a:t>
            </a:r>
            <a:r>
              <a:rPr lang="it-IT" sz="2400" dirty="0" smtClean="0">
                <a:latin typeface="Courier New"/>
                <a:cs typeface="Courier New"/>
              </a:rPr>
              <a:t>, …)</a:t>
            </a:r>
            <a:br>
              <a:rPr lang="it-IT" sz="2400" dirty="0" smtClean="0">
                <a:latin typeface="Courier New"/>
                <a:cs typeface="Courier New"/>
              </a:rPr>
            </a:br>
            <a:r>
              <a:rPr lang="it-IT" sz="2400" dirty="0" smtClean="0">
                <a:latin typeface="Courier New"/>
                <a:cs typeface="Courier New"/>
              </a:rPr>
              <a:t>	</a:t>
            </a:r>
            <a:r>
              <a:rPr lang="it-IT" sz="2400" dirty="0" err="1" smtClean="0">
                <a:latin typeface="Courier New"/>
                <a:cs typeface="Courier New"/>
              </a:rPr>
              <a:t>position_info</a:t>
            </a:r>
            <a:r>
              <a:rPr lang="it-IT" sz="2400" dirty="0" smtClean="0">
                <a:latin typeface="Courier New"/>
                <a:cs typeface="Courier New"/>
              </a:rPr>
              <a:t>(</a:t>
            </a:r>
            <a:r>
              <a:rPr lang="it-IT" sz="2400" dirty="0" err="1" smtClean="0">
                <a:latin typeface="Courier New"/>
                <a:cs typeface="Courier New"/>
              </a:rPr>
              <a:t>termID</a:t>
            </a:r>
            <a:r>
              <a:rPr lang="it-IT" sz="2400" dirty="0" smtClean="0">
                <a:latin typeface="Courier New"/>
                <a:cs typeface="Courier New"/>
              </a:rPr>
              <a:t>, </a:t>
            </a:r>
            <a:r>
              <a:rPr lang="it-IT" sz="2400" dirty="0" err="1" smtClean="0">
                <a:latin typeface="Courier New"/>
                <a:cs typeface="Courier New"/>
              </a:rPr>
              <a:t>documentID</a:t>
            </a:r>
            <a:r>
              <a:rPr lang="it-IT" sz="2400" dirty="0" smtClean="0">
                <a:latin typeface="Courier New"/>
                <a:cs typeface="Courier New"/>
              </a:rPr>
              <a:t>, position)</a:t>
            </a:r>
            <a:endParaRPr lang="it-IT" dirty="0" smtClean="0">
              <a:latin typeface="Courier New"/>
              <a:cs typeface="Courier New"/>
            </a:endParaRPr>
          </a:p>
        </p:txBody>
      </p:sp>
    </p:spTree>
    <p:extLst>
      <p:ext uri="{BB962C8B-B14F-4D97-AF65-F5344CB8AC3E}">
        <p14:creationId xmlns:p14="http://schemas.microsoft.com/office/powerpoint/2010/main" val="41164993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Data </a:t>
            </a:r>
            <a:r>
              <a:rPr lang="it-IT" dirty="0" err="1" smtClean="0"/>
              <a:t>Types</a:t>
            </a:r>
            <a:endParaRPr lang="it-IT" dirty="0"/>
          </a:p>
        </p:txBody>
      </p:sp>
      <p:sp>
        <p:nvSpPr>
          <p:cNvPr id="3" name="Segnaposto contenuto 2"/>
          <p:cNvSpPr>
            <a:spLocks noGrp="1"/>
          </p:cNvSpPr>
          <p:nvPr>
            <p:ph idx="1"/>
          </p:nvPr>
        </p:nvSpPr>
        <p:spPr/>
        <p:txBody>
          <a:bodyPr>
            <a:normAutofit fontScale="70000" lnSpcReduction="20000"/>
          </a:bodyPr>
          <a:lstStyle/>
          <a:p>
            <a:r>
              <a:rPr lang="it-IT" i="1" dirty="0" err="1" smtClean="0">
                <a:solidFill>
                  <a:srgbClr val="0000FF"/>
                </a:solidFill>
              </a:rPr>
              <a:t>Atom</a:t>
            </a:r>
            <a:r>
              <a:rPr lang="it-IT" dirty="0" smtClean="0"/>
              <a:t>: An </a:t>
            </a:r>
            <a:r>
              <a:rPr lang="it-IT" dirty="0" err="1" smtClean="0"/>
              <a:t>atom</a:t>
            </a:r>
            <a:r>
              <a:rPr lang="it-IT" dirty="0" smtClean="0"/>
              <a:t> </a:t>
            </a:r>
            <a:r>
              <a:rPr lang="it-IT" dirty="0" err="1" smtClean="0"/>
              <a:t>contains</a:t>
            </a:r>
            <a:r>
              <a:rPr lang="it-IT" dirty="0" smtClean="0"/>
              <a:t> a </a:t>
            </a:r>
            <a:r>
              <a:rPr lang="it-IT" dirty="0" err="1" smtClean="0"/>
              <a:t>simple</a:t>
            </a:r>
            <a:r>
              <a:rPr lang="it-IT" dirty="0" smtClean="0"/>
              <a:t> </a:t>
            </a:r>
            <a:r>
              <a:rPr lang="it-IT" dirty="0" err="1" smtClean="0"/>
              <a:t>atomic</a:t>
            </a:r>
            <a:r>
              <a:rPr lang="it-IT" dirty="0" smtClean="0"/>
              <a:t> </a:t>
            </a:r>
            <a:r>
              <a:rPr lang="it-IT" dirty="0" err="1" smtClean="0"/>
              <a:t>value</a:t>
            </a:r>
            <a:r>
              <a:rPr lang="it-IT" dirty="0" smtClean="0"/>
              <a:t> </a:t>
            </a:r>
            <a:r>
              <a:rPr lang="it-IT" dirty="0" err="1" smtClean="0"/>
              <a:t>such</a:t>
            </a:r>
            <a:r>
              <a:rPr lang="it-IT" dirty="0" smtClean="0"/>
              <a:t> </a:t>
            </a:r>
            <a:r>
              <a:rPr lang="it-IT" dirty="0" err="1" smtClean="0"/>
              <a:t>as</a:t>
            </a:r>
            <a:r>
              <a:rPr lang="it-IT" dirty="0" smtClean="0"/>
              <a:t> a </a:t>
            </a:r>
            <a:r>
              <a:rPr lang="it-IT" dirty="0" err="1" smtClean="0"/>
              <a:t>string</a:t>
            </a:r>
            <a:r>
              <a:rPr lang="it-IT" dirty="0" smtClean="0"/>
              <a:t> or a </a:t>
            </a:r>
            <a:r>
              <a:rPr lang="it-IT" dirty="0" err="1" smtClean="0"/>
              <a:t>number</a:t>
            </a:r>
            <a:r>
              <a:rPr lang="it-IT" dirty="0" smtClean="0"/>
              <a:t>, e.g., </a:t>
            </a:r>
            <a:r>
              <a:rPr lang="it-IT" sz="2600" b="1" dirty="0" smtClean="0">
                <a:solidFill>
                  <a:srgbClr val="FF6600"/>
                </a:solidFill>
                <a:latin typeface="Courier New"/>
                <a:cs typeface="Courier New"/>
              </a:rPr>
              <a:t>‘alice’</a:t>
            </a:r>
          </a:p>
          <a:p>
            <a:r>
              <a:rPr lang="it-IT" sz="3000" i="1" dirty="0" err="1" smtClean="0">
                <a:solidFill>
                  <a:srgbClr val="0000FF"/>
                </a:solidFill>
                <a:cs typeface="Courier New"/>
              </a:rPr>
              <a:t>Tuple</a:t>
            </a:r>
            <a:r>
              <a:rPr lang="it-IT" sz="3000" dirty="0" smtClean="0">
                <a:cs typeface="Courier New"/>
              </a:rPr>
              <a:t>: A </a:t>
            </a:r>
            <a:r>
              <a:rPr lang="it-IT" sz="3000" dirty="0" err="1" smtClean="0">
                <a:cs typeface="Courier New"/>
              </a:rPr>
              <a:t>tuple</a:t>
            </a:r>
            <a:r>
              <a:rPr lang="it-IT" sz="3000" dirty="0" smtClean="0">
                <a:cs typeface="Courier New"/>
              </a:rPr>
              <a:t> </a:t>
            </a:r>
            <a:r>
              <a:rPr lang="it-IT" sz="3000" dirty="0" err="1" smtClean="0">
                <a:cs typeface="Courier New"/>
              </a:rPr>
              <a:t>is</a:t>
            </a:r>
            <a:r>
              <a:rPr lang="it-IT" sz="3000" dirty="0" smtClean="0">
                <a:cs typeface="Courier New"/>
              </a:rPr>
              <a:t> a </a:t>
            </a:r>
            <a:r>
              <a:rPr lang="it-IT" sz="3000" dirty="0" err="1" smtClean="0">
                <a:cs typeface="Courier New"/>
              </a:rPr>
              <a:t>sequence</a:t>
            </a:r>
            <a:r>
              <a:rPr lang="it-IT" sz="3000" dirty="0" smtClean="0">
                <a:cs typeface="Courier New"/>
              </a:rPr>
              <a:t> of </a:t>
            </a:r>
            <a:r>
              <a:rPr lang="it-IT" sz="3000" dirty="0" err="1" smtClean="0">
                <a:cs typeface="Courier New"/>
              </a:rPr>
              <a:t>fields</a:t>
            </a:r>
            <a:r>
              <a:rPr lang="it-IT" sz="3000" dirty="0" smtClean="0">
                <a:cs typeface="Courier New"/>
              </a:rPr>
              <a:t>, </a:t>
            </a:r>
            <a:r>
              <a:rPr lang="it-IT" sz="3000" dirty="0" err="1" smtClean="0">
                <a:cs typeface="Courier New"/>
              </a:rPr>
              <a:t>each</a:t>
            </a:r>
            <a:r>
              <a:rPr lang="it-IT" sz="3000" dirty="0" smtClean="0">
                <a:cs typeface="Courier New"/>
              </a:rPr>
              <a:t> of </a:t>
            </a:r>
            <a:r>
              <a:rPr lang="it-IT" sz="3000" dirty="0" err="1" smtClean="0">
                <a:cs typeface="Courier New"/>
              </a:rPr>
              <a:t>which</a:t>
            </a:r>
            <a:r>
              <a:rPr lang="it-IT" sz="3000" dirty="0" smtClean="0">
                <a:cs typeface="Courier New"/>
              </a:rPr>
              <a:t> can be </a:t>
            </a:r>
            <a:r>
              <a:rPr lang="it-IT" sz="3000" dirty="0" err="1" smtClean="0">
                <a:cs typeface="Courier New"/>
              </a:rPr>
              <a:t>any</a:t>
            </a:r>
            <a:r>
              <a:rPr lang="it-IT" sz="3000" dirty="0" smtClean="0">
                <a:cs typeface="Courier New"/>
              </a:rPr>
              <a:t> of the data </a:t>
            </a:r>
            <a:r>
              <a:rPr lang="it-IT" sz="3000" dirty="0" err="1" smtClean="0">
                <a:cs typeface="Courier New"/>
              </a:rPr>
              <a:t>types</a:t>
            </a:r>
            <a:r>
              <a:rPr lang="it-IT" sz="3000" dirty="0" smtClean="0">
                <a:cs typeface="Courier New"/>
              </a:rPr>
              <a:t>, e.g., </a:t>
            </a:r>
            <a:r>
              <a:rPr lang="it-IT" sz="2600" b="1" dirty="0" smtClean="0">
                <a:solidFill>
                  <a:srgbClr val="FF6600"/>
                </a:solidFill>
                <a:latin typeface="Courier New"/>
                <a:cs typeface="Courier New"/>
              </a:rPr>
              <a:t>(‘alice’, ‘</a:t>
            </a:r>
            <a:r>
              <a:rPr lang="it-IT" sz="2600" b="1" dirty="0" err="1" smtClean="0">
                <a:solidFill>
                  <a:srgbClr val="FF6600"/>
                </a:solidFill>
                <a:latin typeface="Courier New"/>
                <a:cs typeface="Courier New"/>
              </a:rPr>
              <a:t>lakers</a:t>
            </a:r>
            <a:r>
              <a:rPr lang="it-IT" sz="2600" b="1" dirty="0" smtClean="0">
                <a:solidFill>
                  <a:srgbClr val="FF6600"/>
                </a:solidFill>
                <a:latin typeface="Courier New"/>
                <a:cs typeface="Courier New"/>
              </a:rPr>
              <a:t>’)</a:t>
            </a:r>
            <a:endParaRPr lang="it-IT" sz="2600" b="1" dirty="0" smtClean="0">
              <a:solidFill>
                <a:srgbClr val="FF6600"/>
              </a:solidFill>
              <a:cs typeface="Courier New"/>
            </a:endParaRPr>
          </a:p>
          <a:p>
            <a:r>
              <a:rPr lang="it-IT" sz="3000" i="1" dirty="0" err="1" smtClean="0">
                <a:solidFill>
                  <a:srgbClr val="0000FF"/>
                </a:solidFill>
                <a:cs typeface="Courier New"/>
              </a:rPr>
              <a:t>Bag</a:t>
            </a:r>
            <a:r>
              <a:rPr lang="it-IT" sz="3000" dirty="0" smtClean="0">
                <a:cs typeface="Courier New"/>
              </a:rPr>
              <a:t>: A </a:t>
            </a:r>
            <a:r>
              <a:rPr lang="it-IT" sz="3000" dirty="0" err="1" smtClean="0">
                <a:cs typeface="Courier New"/>
              </a:rPr>
              <a:t>bag</a:t>
            </a:r>
            <a:r>
              <a:rPr lang="it-IT" sz="3000" dirty="0" smtClean="0">
                <a:cs typeface="Courier New"/>
              </a:rPr>
              <a:t> </a:t>
            </a:r>
            <a:r>
              <a:rPr lang="it-IT" sz="3000" dirty="0" err="1" smtClean="0">
                <a:cs typeface="Courier New"/>
              </a:rPr>
              <a:t>is</a:t>
            </a:r>
            <a:r>
              <a:rPr lang="it-IT" sz="3000" dirty="0" smtClean="0">
                <a:cs typeface="Courier New"/>
              </a:rPr>
              <a:t> a </a:t>
            </a:r>
            <a:r>
              <a:rPr lang="it-IT" sz="3000" dirty="0" err="1" smtClean="0">
                <a:cs typeface="Courier New"/>
              </a:rPr>
              <a:t>collection</a:t>
            </a:r>
            <a:r>
              <a:rPr lang="it-IT" sz="3000" dirty="0" smtClean="0">
                <a:cs typeface="Courier New"/>
              </a:rPr>
              <a:t> of </a:t>
            </a:r>
            <a:r>
              <a:rPr lang="it-IT" sz="3000" dirty="0" err="1" smtClean="0">
                <a:cs typeface="Courier New"/>
              </a:rPr>
              <a:t>tuples</a:t>
            </a:r>
            <a:r>
              <a:rPr lang="it-IT" sz="3000" dirty="0" smtClean="0">
                <a:cs typeface="Courier New"/>
              </a:rPr>
              <a:t> with </a:t>
            </a:r>
            <a:r>
              <a:rPr lang="it-IT" sz="3000" dirty="0" err="1" smtClean="0">
                <a:cs typeface="Courier New"/>
              </a:rPr>
              <a:t>possible</a:t>
            </a:r>
            <a:r>
              <a:rPr lang="it-IT" sz="3000" dirty="0" smtClean="0">
                <a:cs typeface="Courier New"/>
              </a:rPr>
              <a:t> </a:t>
            </a:r>
            <a:r>
              <a:rPr lang="it-IT" sz="3000" dirty="0" err="1" smtClean="0">
                <a:cs typeface="Courier New"/>
              </a:rPr>
              <a:t>duplicates</a:t>
            </a:r>
            <a:r>
              <a:rPr lang="it-IT" sz="3000" dirty="0" smtClean="0">
                <a:cs typeface="Courier New"/>
              </a:rPr>
              <a:t>. The schema of the </a:t>
            </a:r>
            <a:r>
              <a:rPr lang="it-IT" sz="3000" dirty="0" err="1" smtClean="0">
                <a:cs typeface="Courier New"/>
              </a:rPr>
              <a:t>constituent</a:t>
            </a:r>
            <a:r>
              <a:rPr lang="it-IT" sz="3000" dirty="0" smtClean="0">
                <a:cs typeface="Courier New"/>
              </a:rPr>
              <a:t> </a:t>
            </a:r>
            <a:r>
              <a:rPr lang="it-IT" sz="3000" dirty="0" err="1" smtClean="0">
                <a:cs typeface="Courier New"/>
              </a:rPr>
              <a:t>tuples</a:t>
            </a:r>
            <a:r>
              <a:rPr lang="it-IT" sz="3000" dirty="0" smtClean="0">
                <a:cs typeface="Courier New"/>
              </a:rPr>
              <a:t> </a:t>
            </a:r>
            <a:r>
              <a:rPr lang="it-IT" sz="3000" dirty="0" err="1" smtClean="0">
                <a:cs typeface="Courier New"/>
              </a:rPr>
              <a:t>is</a:t>
            </a:r>
            <a:r>
              <a:rPr lang="it-IT" sz="3000" dirty="0" smtClean="0">
                <a:cs typeface="Courier New"/>
              </a:rPr>
              <a:t> </a:t>
            </a:r>
            <a:r>
              <a:rPr lang="it-IT" sz="3000" dirty="0" err="1" smtClean="0">
                <a:cs typeface="Courier New"/>
              </a:rPr>
              <a:t>flexible</a:t>
            </a:r>
            <a:r>
              <a:rPr lang="it-IT" sz="3000" dirty="0" smtClean="0">
                <a:cs typeface="Courier New"/>
              </a:rPr>
              <a:t>, i.e., </a:t>
            </a:r>
            <a:r>
              <a:rPr lang="it-IT" sz="3000" dirty="0" err="1" smtClean="0">
                <a:cs typeface="Courier New"/>
              </a:rPr>
              <a:t>not</a:t>
            </a:r>
            <a:r>
              <a:rPr lang="it-IT" sz="3000" dirty="0" smtClean="0">
                <a:cs typeface="Courier New"/>
              </a:rPr>
              <a:t> </a:t>
            </a:r>
            <a:r>
              <a:rPr lang="it-IT" sz="3000" dirty="0" err="1" smtClean="0">
                <a:cs typeface="Courier New"/>
              </a:rPr>
              <a:t>all</a:t>
            </a:r>
            <a:r>
              <a:rPr lang="it-IT" sz="3000" dirty="0" smtClean="0">
                <a:cs typeface="Courier New"/>
              </a:rPr>
              <a:t> </a:t>
            </a:r>
            <a:r>
              <a:rPr lang="it-IT" sz="3000" dirty="0" err="1" smtClean="0">
                <a:cs typeface="Courier New"/>
              </a:rPr>
              <a:t>tuples</a:t>
            </a:r>
            <a:r>
              <a:rPr lang="it-IT" sz="3000" dirty="0" smtClean="0">
                <a:cs typeface="Courier New"/>
              </a:rPr>
              <a:t> in a </a:t>
            </a:r>
            <a:r>
              <a:rPr lang="it-IT" sz="3000" dirty="0" err="1" smtClean="0">
                <a:cs typeface="Courier New"/>
              </a:rPr>
              <a:t>bag</a:t>
            </a:r>
            <a:r>
              <a:rPr lang="it-IT" sz="3000" dirty="0" smtClean="0">
                <a:cs typeface="Courier New"/>
              </a:rPr>
              <a:t> </a:t>
            </a:r>
            <a:r>
              <a:rPr lang="it-IT" sz="3000" dirty="0" err="1" smtClean="0">
                <a:cs typeface="Courier New"/>
              </a:rPr>
              <a:t>need</a:t>
            </a:r>
            <a:r>
              <a:rPr lang="it-IT" sz="3000" dirty="0" smtClean="0">
                <a:cs typeface="Courier New"/>
              </a:rPr>
              <a:t> to </a:t>
            </a:r>
            <a:r>
              <a:rPr lang="it-IT" sz="3000" dirty="0" err="1" smtClean="0">
                <a:cs typeface="Courier New"/>
              </a:rPr>
              <a:t>have</a:t>
            </a:r>
            <a:r>
              <a:rPr lang="it-IT" sz="3000" dirty="0" smtClean="0">
                <a:cs typeface="Courier New"/>
              </a:rPr>
              <a:t> the </a:t>
            </a:r>
            <a:r>
              <a:rPr lang="it-IT" sz="3000" dirty="0" err="1" smtClean="0">
                <a:cs typeface="Courier New"/>
              </a:rPr>
              <a:t>same</a:t>
            </a:r>
            <a:r>
              <a:rPr lang="it-IT" sz="3000" dirty="0" smtClean="0">
                <a:cs typeface="Courier New"/>
              </a:rPr>
              <a:t> </a:t>
            </a:r>
            <a:r>
              <a:rPr lang="it-IT" sz="3000" dirty="0" err="1" smtClean="0">
                <a:cs typeface="Courier New"/>
              </a:rPr>
              <a:t>number</a:t>
            </a:r>
            <a:r>
              <a:rPr lang="it-IT" sz="3000" dirty="0" smtClean="0">
                <a:cs typeface="Courier New"/>
              </a:rPr>
              <a:t> and </a:t>
            </a:r>
            <a:r>
              <a:rPr lang="it-IT" sz="3000" dirty="0" err="1" smtClean="0">
                <a:cs typeface="Courier New"/>
              </a:rPr>
              <a:t>type</a:t>
            </a:r>
            <a:r>
              <a:rPr lang="it-IT" sz="3000" dirty="0" smtClean="0">
                <a:cs typeface="Courier New"/>
              </a:rPr>
              <a:t> of </a:t>
            </a:r>
            <a:r>
              <a:rPr lang="it-IT" sz="3000" dirty="0" err="1" smtClean="0">
                <a:cs typeface="Courier New"/>
              </a:rPr>
              <a:t>fields</a:t>
            </a:r>
            <a:r>
              <a:rPr lang="it-IT" sz="3000" dirty="0" smtClean="0">
                <a:cs typeface="Courier New"/>
              </a:rPr>
              <a:t>, e.g., </a:t>
            </a:r>
            <a:br>
              <a:rPr lang="it-IT" sz="3000" dirty="0" smtClean="0">
                <a:cs typeface="Courier New"/>
              </a:rPr>
            </a:br>
            <a:r>
              <a:rPr lang="it-IT" sz="2600" b="1" dirty="0" smtClean="0">
                <a:solidFill>
                  <a:srgbClr val="FF6600"/>
                </a:solidFill>
                <a:latin typeface="Courier New"/>
                <a:cs typeface="Courier New"/>
              </a:rPr>
              <a:t>{(‘</a:t>
            </a:r>
            <a:r>
              <a:rPr lang="it-IT" sz="2600" b="1" dirty="0">
                <a:solidFill>
                  <a:srgbClr val="FF6600"/>
                </a:solidFill>
                <a:latin typeface="Courier New"/>
                <a:cs typeface="Courier New"/>
              </a:rPr>
              <a:t>alice’, ‘</a:t>
            </a:r>
            <a:r>
              <a:rPr lang="it-IT" sz="2600" b="1" dirty="0" err="1">
                <a:solidFill>
                  <a:srgbClr val="FF6600"/>
                </a:solidFill>
                <a:latin typeface="Courier New"/>
                <a:cs typeface="Courier New"/>
              </a:rPr>
              <a:t>lakers</a:t>
            </a:r>
            <a:r>
              <a:rPr lang="it-IT" sz="2600" b="1" dirty="0">
                <a:solidFill>
                  <a:srgbClr val="FF6600"/>
                </a:solidFill>
                <a:latin typeface="Courier New"/>
                <a:cs typeface="Courier New"/>
              </a:rPr>
              <a:t>’</a:t>
            </a:r>
            <a:r>
              <a:rPr lang="it-IT" sz="2600" b="1" dirty="0" smtClean="0">
                <a:solidFill>
                  <a:srgbClr val="FF6600"/>
                </a:solidFill>
                <a:latin typeface="Courier New"/>
                <a:cs typeface="Courier New"/>
              </a:rPr>
              <a:t>),</a:t>
            </a:r>
            <a:r>
              <a:rPr lang="it-IT" sz="2600" b="1" dirty="0">
                <a:solidFill>
                  <a:srgbClr val="FF6600"/>
                </a:solidFill>
                <a:latin typeface="Courier New"/>
                <a:cs typeface="Courier New"/>
              </a:rPr>
              <a:t> (‘alice’, (</a:t>
            </a:r>
            <a:r>
              <a:rPr lang="it-IT" sz="2600" b="1" dirty="0" smtClean="0">
                <a:solidFill>
                  <a:srgbClr val="FF6600"/>
                </a:solidFill>
                <a:latin typeface="Courier New"/>
                <a:cs typeface="Courier New"/>
              </a:rPr>
              <a:t>‘</a:t>
            </a:r>
            <a:r>
              <a:rPr lang="it-IT" sz="2600" b="1" dirty="0" err="1" smtClean="0">
                <a:solidFill>
                  <a:srgbClr val="FF6600"/>
                </a:solidFill>
                <a:latin typeface="Courier New"/>
                <a:cs typeface="Courier New"/>
              </a:rPr>
              <a:t>ipod</a:t>
            </a:r>
            <a:r>
              <a:rPr lang="it-IT" sz="2600" b="1" dirty="0" smtClean="0">
                <a:solidFill>
                  <a:srgbClr val="FF6600"/>
                </a:solidFill>
                <a:latin typeface="Courier New"/>
                <a:cs typeface="Courier New"/>
              </a:rPr>
              <a:t>’, ‘</a:t>
            </a:r>
            <a:r>
              <a:rPr lang="it-IT" sz="2600" b="1" dirty="0" err="1" smtClean="0">
                <a:solidFill>
                  <a:srgbClr val="FF6600"/>
                </a:solidFill>
                <a:latin typeface="Courier New"/>
                <a:cs typeface="Courier New"/>
              </a:rPr>
              <a:t>apple</a:t>
            </a:r>
            <a:r>
              <a:rPr lang="it-IT" sz="2600" b="1" dirty="0" smtClean="0">
                <a:solidFill>
                  <a:srgbClr val="FF6600"/>
                </a:solidFill>
                <a:latin typeface="Courier New"/>
                <a:cs typeface="Courier New"/>
              </a:rPr>
              <a:t>’</a:t>
            </a:r>
            <a:r>
              <a:rPr lang="it-IT" sz="2600" b="1" dirty="0">
                <a:solidFill>
                  <a:srgbClr val="FF6600"/>
                </a:solidFill>
                <a:latin typeface="Courier New"/>
                <a:cs typeface="Courier New"/>
              </a:rPr>
              <a:t>)</a:t>
            </a:r>
            <a:r>
              <a:rPr lang="it-IT" sz="2600" b="1" dirty="0" smtClean="0">
                <a:solidFill>
                  <a:srgbClr val="FF6600"/>
                </a:solidFill>
                <a:latin typeface="Courier New"/>
                <a:cs typeface="Courier New"/>
              </a:rPr>
              <a:t>)}</a:t>
            </a:r>
            <a:endParaRPr lang="it-IT" sz="2600" b="1" dirty="0" smtClean="0">
              <a:solidFill>
                <a:srgbClr val="FF6600"/>
              </a:solidFill>
              <a:cs typeface="Courier New"/>
            </a:endParaRPr>
          </a:p>
          <a:p>
            <a:r>
              <a:rPr lang="it-IT" sz="3000" i="1" dirty="0" err="1" smtClean="0">
                <a:solidFill>
                  <a:srgbClr val="0000FF"/>
                </a:solidFill>
                <a:cs typeface="Courier New"/>
              </a:rPr>
              <a:t>Map</a:t>
            </a:r>
            <a:r>
              <a:rPr lang="it-IT" sz="3000" dirty="0" smtClean="0">
                <a:cs typeface="Courier New"/>
              </a:rPr>
              <a:t>: A </a:t>
            </a:r>
            <a:r>
              <a:rPr lang="it-IT" sz="3000" dirty="0" err="1" smtClean="0">
                <a:cs typeface="Courier New"/>
              </a:rPr>
              <a:t>map</a:t>
            </a:r>
            <a:r>
              <a:rPr lang="it-IT" sz="3000" dirty="0" smtClean="0">
                <a:cs typeface="Courier New"/>
              </a:rPr>
              <a:t> </a:t>
            </a:r>
            <a:r>
              <a:rPr lang="it-IT" sz="3000" dirty="0" err="1" smtClean="0">
                <a:cs typeface="Courier New"/>
              </a:rPr>
              <a:t>is</a:t>
            </a:r>
            <a:r>
              <a:rPr lang="it-IT" sz="3000" dirty="0" smtClean="0">
                <a:cs typeface="Courier New"/>
              </a:rPr>
              <a:t> a </a:t>
            </a:r>
            <a:r>
              <a:rPr lang="it-IT" sz="3000" dirty="0" err="1" smtClean="0">
                <a:cs typeface="Courier New"/>
              </a:rPr>
              <a:t>collection</a:t>
            </a:r>
            <a:r>
              <a:rPr lang="it-IT" sz="3000" dirty="0" smtClean="0">
                <a:cs typeface="Courier New"/>
              </a:rPr>
              <a:t> of data </a:t>
            </a:r>
            <a:r>
              <a:rPr lang="it-IT" sz="3000" dirty="0" err="1" smtClean="0">
                <a:cs typeface="Courier New"/>
              </a:rPr>
              <a:t>items</a:t>
            </a:r>
            <a:r>
              <a:rPr lang="it-IT" sz="3000" dirty="0" smtClean="0">
                <a:cs typeface="Courier New"/>
              </a:rPr>
              <a:t>, </a:t>
            </a:r>
            <a:r>
              <a:rPr lang="it-IT" sz="3000" dirty="0" err="1" smtClean="0">
                <a:cs typeface="Courier New"/>
              </a:rPr>
              <a:t>where</a:t>
            </a:r>
            <a:r>
              <a:rPr lang="it-IT" sz="3000" dirty="0" smtClean="0">
                <a:cs typeface="Courier New"/>
              </a:rPr>
              <a:t> </a:t>
            </a:r>
            <a:r>
              <a:rPr lang="it-IT" sz="3000" dirty="0" err="1" smtClean="0">
                <a:cs typeface="Courier New"/>
              </a:rPr>
              <a:t>each</a:t>
            </a:r>
            <a:r>
              <a:rPr lang="it-IT" sz="3000" dirty="0" smtClean="0">
                <a:cs typeface="Courier New"/>
              </a:rPr>
              <a:t> item </a:t>
            </a:r>
            <a:r>
              <a:rPr lang="it-IT" sz="3000" dirty="0" err="1" smtClean="0">
                <a:cs typeface="Courier New"/>
              </a:rPr>
              <a:t>has</a:t>
            </a:r>
            <a:r>
              <a:rPr lang="it-IT" sz="3000" dirty="0" smtClean="0">
                <a:cs typeface="Courier New"/>
              </a:rPr>
              <a:t> an </a:t>
            </a:r>
            <a:r>
              <a:rPr lang="it-IT" sz="3000" dirty="0" err="1" smtClean="0">
                <a:cs typeface="Courier New"/>
              </a:rPr>
              <a:t>associated</a:t>
            </a:r>
            <a:r>
              <a:rPr lang="it-IT" sz="3000" dirty="0" smtClean="0">
                <a:cs typeface="Courier New"/>
              </a:rPr>
              <a:t> </a:t>
            </a:r>
            <a:r>
              <a:rPr lang="it-IT" sz="3000" dirty="0" err="1" smtClean="0">
                <a:cs typeface="Courier New"/>
              </a:rPr>
              <a:t>key</a:t>
            </a:r>
            <a:r>
              <a:rPr lang="it-IT" sz="3000" dirty="0" smtClean="0">
                <a:cs typeface="Courier New"/>
              </a:rPr>
              <a:t> </a:t>
            </a:r>
            <a:r>
              <a:rPr lang="it-IT" sz="3000" dirty="0" err="1" smtClean="0">
                <a:cs typeface="Courier New"/>
              </a:rPr>
              <a:t>through</a:t>
            </a:r>
            <a:r>
              <a:rPr lang="it-IT" sz="3000" dirty="0" smtClean="0">
                <a:cs typeface="Courier New"/>
              </a:rPr>
              <a:t> </a:t>
            </a:r>
            <a:r>
              <a:rPr lang="it-IT" sz="3000" dirty="0" err="1" smtClean="0">
                <a:cs typeface="Courier New"/>
              </a:rPr>
              <a:t>which</a:t>
            </a:r>
            <a:r>
              <a:rPr lang="it-IT" sz="3000" dirty="0" smtClean="0">
                <a:cs typeface="Courier New"/>
              </a:rPr>
              <a:t> </a:t>
            </a:r>
            <a:r>
              <a:rPr lang="it-IT" sz="3000" dirty="0" err="1" smtClean="0">
                <a:cs typeface="Courier New"/>
              </a:rPr>
              <a:t>it</a:t>
            </a:r>
            <a:r>
              <a:rPr lang="it-IT" sz="3000" dirty="0" smtClean="0">
                <a:cs typeface="Courier New"/>
              </a:rPr>
              <a:t> can be </a:t>
            </a:r>
            <a:r>
              <a:rPr lang="it-IT" sz="3000" dirty="0" err="1" smtClean="0">
                <a:cs typeface="Courier New"/>
              </a:rPr>
              <a:t>looked</a:t>
            </a:r>
            <a:r>
              <a:rPr lang="it-IT" sz="3000" dirty="0" smtClean="0">
                <a:cs typeface="Courier New"/>
              </a:rPr>
              <a:t> up. </a:t>
            </a:r>
            <a:r>
              <a:rPr lang="it-IT" sz="3000" dirty="0" err="1" smtClean="0">
                <a:cs typeface="Courier New"/>
              </a:rPr>
              <a:t>As</a:t>
            </a:r>
            <a:r>
              <a:rPr lang="it-IT" sz="3000" dirty="0" smtClean="0">
                <a:cs typeface="Courier New"/>
              </a:rPr>
              <a:t> with </a:t>
            </a:r>
            <a:r>
              <a:rPr lang="it-IT" sz="3000" dirty="0" err="1" smtClean="0">
                <a:cs typeface="Courier New"/>
              </a:rPr>
              <a:t>bags</a:t>
            </a:r>
            <a:r>
              <a:rPr lang="it-IT" sz="3000" dirty="0" smtClean="0">
                <a:cs typeface="Courier New"/>
              </a:rPr>
              <a:t>, the schema of the </a:t>
            </a:r>
            <a:r>
              <a:rPr lang="it-IT" sz="3000" dirty="0" err="1" smtClean="0">
                <a:cs typeface="Courier New"/>
              </a:rPr>
              <a:t>constituent</a:t>
            </a:r>
            <a:r>
              <a:rPr lang="it-IT" sz="3000" dirty="0" smtClean="0">
                <a:cs typeface="Courier New"/>
              </a:rPr>
              <a:t> data </a:t>
            </a:r>
            <a:r>
              <a:rPr lang="it-IT" sz="3000" dirty="0" err="1" smtClean="0">
                <a:cs typeface="Courier New"/>
              </a:rPr>
              <a:t>items</a:t>
            </a:r>
            <a:r>
              <a:rPr lang="it-IT" sz="3000" dirty="0" smtClean="0">
                <a:cs typeface="Courier New"/>
              </a:rPr>
              <a:t> </a:t>
            </a:r>
            <a:r>
              <a:rPr lang="it-IT" sz="3000" dirty="0" err="1" smtClean="0">
                <a:cs typeface="Courier New"/>
              </a:rPr>
              <a:t>is</a:t>
            </a:r>
            <a:r>
              <a:rPr lang="it-IT" sz="3000" dirty="0" smtClean="0">
                <a:cs typeface="Courier New"/>
              </a:rPr>
              <a:t> </a:t>
            </a:r>
            <a:r>
              <a:rPr lang="it-IT" sz="3000" dirty="0" err="1" smtClean="0">
                <a:cs typeface="Courier New"/>
              </a:rPr>
              <a:t>flexible</a:t>
            </a:r>
            <a:r>
              <a:rPr lang="it-IT" sz="3000" dirty="0" smtClean="0">
                <a:cs typeface="Courier New"/>
              </a:rPr>
              <a:t>, i.e., </a:t>
            </a:r>
            <a:r>
              <a:rPr lang="it-IT" sz="3000" dirty="0" err="1" smtClean="0">
                <a:cs typeface="Courier New"/>
              </a:rPr>
              <a:t>all</a:t>
            </a:r>
            <a:r>
              <a:rPr lang="it-IT" sz="3000" dirty="0" smtClean="0">
                <a:cs typeface="Courier New"/>
              </a:rPr>
              <a:t> the data </a:t>
            </a:r>
            <a:r>
              <a:rPr lang="it-IT" sz="3000" dirty="0" err="1" smtClean="0">
                <a:cs typeface="Courier New"/>
              </a:rPr>
              <a:t>items</a:t>
            </a:r>
            <a:r>
              <a:rPr lang="it-IT" sz="3000" dirty="0" smtClean="0">
                <a:cs typeface="Courier New"/>
              </a:rPr>
              <a:t> in the </a:t>
            </a:r>
            <a:r>
              <a:rPr lang="it-IT" sz="3000" dirty="0" err="1" smtClean="0">
                <a:cs typeface="Courier New"/>
              </a:rPr>
              <a:t>map</a:t>
            </a:r>
            <a:r>
              <a:rPr lang="it-IT" sz="3000" dirty="0" smtClean="0">
                <a:cs typeface="Courier New"/>
              </a:rPr>
              <a:t> </a:t>
            </a:r>
            <a:r>
              <a:rPr lang="it-IT" sz="3000" dirty="0" err="1" smtClean="0">
                <a:cs typeface="Courier New"/>
              </a:rPr>
              <a:t>need</a:t>
            </a:r>
            <a:r>
              <a:rPr lang="it-IT" sz="3000" dirty="0" smtClean="0">
                <a:cs typeface="Courier New"/>
              </a:rPr>
              <a:t> </a:t>
            </a:r>
            <a:r>
              <a:rPr lang="it-IT" sz="3000" dirty="0" err="1" smtClean="0">
                <a:cs typeface="Courier New"/>
              </a:rPr>
              <a:t>not</a:t>
            </a:r>
            <a:r>
              <a:rPr lang="it-IT" sz="3000" dirty="0" smtClean="0">
                <a:cs typeface="Courier New"/>
              </a:rPr>
              <a:t> be of the </a:t>
            </a:r>
            <a:r>
              <a:rPr lang="it-IT" sz="3000" dirty="0" err="1" smtClean="0">
                <a:cs typeface="Courier New"/>
              </a:rPr>
              <a:t>same</a:t>
            </a:r>
            <a:r>
              <a:rPr lang="it-IT" sz="3000" dirty="0" smtClean="0">
                <a:cs typeface="Courier New"/>
              </a:rPr>
              <a:t> </a:t>
            </a:r>
            <a:r>
              <a:rPr lang="it-IT" sz="3000" dirty="0" err="1" smtClean="0">
                <a:cs typeface="Courier New"/>
              </a:rPr>
              <a:t>type</a:t>
            </a:r>
            <a:r>
              <a:rPr lang="it-IT" sz="3000" dirty="0" smtClean="0">
                <a:cs typeface="Courier New"/>
              </a:rPr>
              <a:t>. </a:t>
            </a:r>
            <a:r>
              <a:rPr lang="it-IT" sz="3000" dirty="0" err="1" smtClean="0">
                <a:cs typeface="Courier New"/>
              </a:rPr>
              <a:t>However</a:t>
            </a:r>
            <a:r>
              <a:rPr lang="it-IT" sz="3000" dirty="0" smtClean="0">
                <a:cs typeface="Courier New"/>
              </a:rPr>
              <a:t>, the </a:t>
            </a:r>
            <a:r>
              <a:rPr lang="it-IT" sz="3000" dirty="0" err="1" smtClean="0">
                <a:cs typeface="Courier New"/>
              </a:rPr>
              <a:t>keys</a:t>
            </a:r>
            <a:r>
              <a:rPr lang="it-IT" sz="3000" dirty="0" smtClean="0">
                <a:cs typeface="Courier New"/>
              </a:rPr>
              <a:t> are </a:t>
            </a:r>
            <a:r>
              <a:rPr lang="it-IT" sz="3000" dirty="0" err="1" smtClean="0">
                <a:cs typeface="Courier New"/>
              </a:rPr>
              <a:t>requested</a:t>
            </a:r>
            <a:r>
              <a:rPr lang="it-IT" sz="3000" dirty="0" smtClean="0">
                <a:cs typeface="Courier New"/>
              </a:rPr>
              <a:t> to be data </a:t>
            </a:r>
            <a:r>
              <a:rPr lang="it-IT" sz="3000" dirty="0" err="1" smtClean="0">
                <a:cs typeface="Courier New"/>
              </a:rPr>
              <a:t>atoms</a:t>
            </a:r>
            <a:r>
              <a:rPr lang="it-IT" sz="3000" dirty="0" smtClean="0">
                <a:cs typeface="Courier New"/>
              </a:rPr>
              <a:t>, </a:t>
            </a:r>
            <a:r>
              <a:rPr lang="it-IT" sz="3000" dirty="0" err="1" smtClean="0">
                <a:cs typeface="Courier New"/>
              </a:rPr>
              <a:t>mainly</a:t>
            </a:r>
            <a:r>
              <a:rPr lang="it-IT" sz="3000" dirty="0" smtClean="0">
                <a:cs typeface="Courier New"/>
              </a:rPr>
              <a:t> for </a:t>
            </a:r>
            <a:r>
              <a:rPr lang="it-IT" sz="3000" dirty="0" err="1" smtClean="0">
                <a:cs typeface="Courier New"/>
              </a:rPr>
              <a:t>efficiency</a:t>
            </a:r>
            <a:r>
              <a:rPr lang="it-IT" sz="3000" dirty="0" smtClean="0">
                <a:cs typeface="Courier New"/>
              </a:rPr>
              <a:t> of </a:t>
            </a:r>
            <a:r>
              <a:rPr lang="it-IT" sz="3000" dirty="0" err="1" smtClean="0">
                <a:cs typeface="Courier New"/>
              </a:rPr>
              <a:t>lookups</a:t>
            </a:r>
            <a:r>
              <a:rPr lang="it-IT" sz="3000" dirty="0" smtClean="0">
                <a:cs typeface="Courier New"/>
              </a:rPr>
              <a:t>. </a:t>
            </a:r>
            <a:r>
              <a:rPr lang="it-IT" sz="3000" dirty="0" err="1" smtClean="0">
                <a:cs typeface="Courier New"/>
              </a:rPr>
              <a:t>Example</a:t>
            </a:r>
            <a:r>
              <a:rPr lang="it-IT" sz="3000" dirty="0">
                <a:cs typeface="Courier New"/>
              </a:rPr>
              <a:t> </a:t>
            </a:r>
            <a:r>
              <a:rPr lang="it-IT" sz="2600" b="1" dirty="0" smtClean="0">
                <a:solidFill>
                  <a:srgbClr val="FF6600"/>
                </a:solidFill>
                <a:cs typeface="Courier New"/>
              </a:rPr>
              <a:t>[</a:t>
            </a:r>
            <a:r>
              <a:rPr lang="it-IT" sz="2600" b="1" dirty="0" smtClean="0">
                <a:solidFill>
                  <a:srgbClr val="FF6600"/>
                </a:solidFill>
                <a:latin typeface="Courier New"/>
                <a:cs typeface="Courier New"/>
              </a:rPr>
              <a:t>‘fan of’ -&gt; {(</a:t>
            </a:r>
            <a:r>
              <a:rPr lang="it-IT" sz="2600" b="1" dirty="0">
                <a:solidFill>
                  <a:srgbClr val="FF6600"/>
                </a:solidFill>
                <a:latin typeface="Courier New"/>
                <a:cs typeface="Courier New"/>
              </a:rPr>
              <a:t>‘alice</a:t>
            </a:r>
            <a:r>
              <a:rPr lang="it-IT" sz="2600" b="1" dirty="0" smtClean="0">
                <a:solidFill>
                  <a:srgbClr val="FF6600"/>
                </a:solidFill>
                <a:latin typeface="Courier New"/>
                <a:cs typeface="Courier New"/>
              </a:rPr>
              <a:t>’), (‘</a:t>
            </a:r>
            <a:r>
              <a:rPr lang="it-IT" sz="2600" b="1" dirty="0" err="1">
                <a:solidFill>
                  <a:srgbClr val="FF6600"/>
                </a:solidFill>
                <a:latin typeface="Courier New"/>
                <a:cs typeface="Courier New"/>
              </a:rPr>
              <a:t>lakers</a:t>
            </a:r>
            <a:r>
              <a:rPr lang="it-IT" sz="2600" b="1" dirty="0">
                <a:solidFill>
                  <a:srgbClr val="FF6600"/>
                </a:solidFill>
                <a:latin typeface="Courier New"/>
                <a:cs typeface="Courier New"/>
              </a:rPr>
              <a:t>’</a:t>
            </a:r>
            <a:r>
              <a:rPr lang="it-IT" sz="2600" b="1" dirty="0" smtClean="0">
                <a:solidFill>
                  <a:srgbClr val="FF6600"/>
                </a:solidFill>
                <a:latin typeface="Courier New"/>
                <a:cs typeface="Courier New"/>
              </a:rPr>
              <a:t>)}</a:t>
            </a:r>
            <a:r>
              <a:rPr lang="it-IT" sz="2600" b="1" dirty="0" smtClean="0">
                <a:solidFill>
                  <a:srgbClr val="FF6600"/>
                </a:solidFill>
                <a:latin typeface="Courier New"/>
                <a:cs typeface="Courier New"/>
              </a:rPr>
              <a:t>,</a:t>
            </a:r>
            <a:r>
              <a:rPr lang="it-IT" sz="2600" b="1" dirty="0">
                <a:solidFill>
                  <a:srgbClr val="FF6600"/>
                </a:solidFill>
                <a:latin typeface="Courier New"/>
                <a:cs typeface="Courier New"/>
              </a:rPr>
              <a:t> </a:t>
            </a:r>
            <a:r>
              <a:rPr lang="it-IT" sz="2600" b="1" dirty="0" smtClean="0">
                <a:solidFill>
                  <a:srgbClr val="FF6600"/>
                </a:solidFill>
                <a:latin typeface="Courier New"/>
                <a:cs typeface="Courier New"/>
              </a:rPr>
              <a:t>‘</a:t>
            </a:r>
            <a:r>
              <a:rPr lang="it-IT" sz="2600" b="1" dirty="0" err="1" smtClean="0">
                <a:solidFill>
                  <a:srgbClr val="FF6600"/>
                </a:solidFill>
                <a:latin typeface="Courier New"/>
                <a:cs typeface="Courier New"/>
              </a:rPr>
              <a:t>age</a:t>
            </a:r>
            <a:r>
              <a:rPr lang="it-IT" sz="2600" b="1" dirty="0" smtClean="0">
                <a:solidFill>
                  <a:srgbClr val="FF6600"/>
                </a:solidFill>
                <a:latin typeface="Courier New"/>
                <a:cs typeface="Courier New"/>
              </a:rPr>
              <a:t>’ -&gt; 20]</a:t>
            </a:r>
            <a:endParaRPr lang="it-IT" sz="2600" b="1" dirty="0">
              <a:solidFill>
                <a:srgbClr val="FF6600"/>
              </a:solidFill>
              <a:cs typeface="Courier New"/>
            </a:endParaRPr>
          </a:p>
          <a:p>
            <a:endParaRPr lang="it-IT" sz="3000" dirty="0" smtClean="0">
              <a:cs typeface="Courier New"/>
            </a:endParaRPr>
          </a:p>
        </p:txBody>
      </p:sp>
    </p:spTree>
    <p:extLst>
      <p:ext uri="{BB962C8B-B14F-4D97-AF65-F5344CB8AC3E}">
        <p14:creationId xmlns:p14="http://schemas.microsoft.com/office/powerpoint/2010/main" val="10299065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1403</TotalTime>
  <Words>2570</Words>
  <Application>Microsoft Macintosh PowerPoint</Application>
  <PresentationFormat>Presentazione su schermo (4:3)</PresentationFormat>
  <Paragraphs>465</Paragraphs>
  <Slides>69</Slides>
  <Notes>0</Notes>
  <HiddenSlides>0</HiddenSlides>
  <MMClips>0</MMClips>
  <ScaleCrop>false</ScaleCrop>
  <HeadingPairs>
    <vt:vector size="4" baseType="variant">
      <vt:variant>
        <vt:lpstr>Tema</vt:lpstr>
      </vt:variant>
      <vt:variant>
        <vt:i4>1</vt:i4>
      </vt:variant>
      <vt:variant>
        <vt:lpstr>Titoli diapositive</vt:lpstr>
      </vt:variant>
      <vt:variant>
        <vt:i4>69</vt:i4>
      </vt:variant>
    </vt:vector>
  </HeadingPairs>
  <TitlesOfParts>
    <vt:vector size="70" baseType="lpstr">
      <vt:lpstr>Tema di Office</vt:lpstr>
      <vt:lpstr>Beyond Hadoop: Pig and Giraph</vt:lpstr>
      <vt:lpstr>Introduction</vt:lpstr>
      <vt:lpstr>Map-Reduce Limitations</vt:lpstr>
      <vt:lpstr>Solution: Pig Latin</vt:lpstr>
      <vt:lpstr>Step-by-Step Procedure Control</vt:lpstr>
      <vt:lpstr>Data Format</vt:lpstr>
      <vt:lpstr>Nested Data Model</vt:lpstr>
      <vt:lpstr>Nested vs. Relational Data Models</vt:lpstr>
      <vt:lpstr>Data Types</vt:lpstr>
      <vt:lpstr>Expressions</vt:lpstr>
      <vt:lpstr>User Defined Functions (UDFs)</vt:lpstr>
      <vt:lpstr>An Example of UDF</vt:lpstr>
      <vt:lpstr>Specifying Input Data: LOAD</vt:lpstr>
      <vt:lpstr>Per-tuple Processing: FOREACH</vt:lpstr>
      <vt:lpstr>Tuple flattening: FLATTEN</vt:lpstr>
      <vt:lpstr>Discarding Unwanted Data: FILTER</vt:lpstr>
      <vt:lpstr>Getting Related Data Together: GROUP</vt:lpstr>
      <vt:lpstr>GROUP Results</vt:lpstr>
      <vt:lpstr>Merging Datasets: JOIN</vt:lpstr>
      <vt:lpstr>JOIN Vs. COGROUP</vt:lpstr>
      <vt:lpstr>Stream Processing: STREAM</vt:lpstr>
      <vt:lpstr>Asking for Output: STORE</vt:lpstr>
      <vt:lpstr>Other Commands</vt:lpstr>
      <vt:lpstr>Nested Operations</vt:lpstr>
      <vt:lpstr>Map-Reduce in Pig Latin</vt:lpstr>
      <vt:lpstr>Compiling Pig on Hadoop</vt:lpstr>
      <vt:lpstr>PageRank on Pig</vt:lpstr>
      <vt:lpstr>PageRank.py</vt:lpstr>
      <vt:lpstr>PageRank.py</vt:lpstr>
      <vt:lpstr>LinkedIn’s DataFu</vt:lpstr>
      <vt:lpstr>PageRank in DataFu</vt:lpstr>
      <vt:lpstr>Is Map-Reduce Enough?</vt:lpstr>
      <vt:lpstr>Is Map-Reduce Enough?</vt:lpstr>
      <vt:lpstr>Bulk Synchronous Parallel (BSP) Model</vt:lpstr>
      <vt:lpstr>The BSP Computer</vt:lpstr>
      <vt:lpstr>Cost of Communications</vt:lpstr>
      <vt:lpstr>The Cost of a BSP Algorithm</vt:lpstr>
      <vt:lpstr>Why BSP?</vt:lpstr>
      <vt:lpstr>What’s in a Pregel’s Superstep?</vt:lpstr>
      <vt:lpstr>Why Vertex-centric for Massive Graphs?</vt:lpstr>
      <vt:lpstr>Recap: Model of Computation</vt:lpstr>
      <vt:lpstr>Example: SSSP – Parallel BFS in Pregel</vt:lpstr>
      <vt:lpstr>Example: SSSP – Parallel BFS in Pregel</vt:lpstr>
      <vt:lpstr>Example: SSSP – Parallel BFS in Pregel</vt:lpstr>
      <vt:lpstr>Example: SSSP – Parallel BFS in Pregel</vt:lpstr>
      <vt:lpstr>Example: SSSP – Parallel BFS in Pregel</vt:lpstr>
      <vt:lpstr>Example: SSSP – Parallel BFS in Pregel</vt:lpstr>
      <vt:lpstr>Example: SSSP – Parallel BFS in Pregel</vt:lpstr>
      <vt:lpstr>Example: SSSP – Parallel BFS in Pregel</vt:lpstr>
      <vt:lpstr>Example: SSSP – Parallel BFS in Pregel</vt:lpstr>
      <vt:lpstr>Writing a Pregel Program: C++ API</vt:lpstr>
      <vt:lpstr>Example: Vertex Class for SSSP</vt:lpstr>
      <vt:lpstr>System Architecture</vt:lpstr>
      <vt:lpstr>Execution of a Pregel Program</vt:lpstr>
      <vt:lpstr>Fault Tolerance</vt:lpstr>
      <vt:lpstr>Apache Giraph</vt:lpstr>
      <vt:lpstr>Giraph Framework</vt:lpstr>
      <vt:lpstr>Task Assignment</vt:lpstr>
      <vt:lpstr>Anatomy of an Execution</vt:lpstr>
      <vt:lpstr>Giraph Ex: Connected Components of an Undirected Graph</vt:lpstr>
      <vt:lpstr>Create a Custom Vertex</vt:lpstr>
      <vt:lpstr>Create a Custom Vertex</vt:lpstr>
      <vt:lpstr>Create a Custom Vertex</vt:lpstr>
      <vt:lpstr>Additional Stuff</vt:lpstr>
      <vt:lpstr>Combiners</vt:lpstr>
      <vt:lpstr>How To Run a Giraph Job</vt:lpstr>
      <vt:lpstr>A PageRank Vertex</vt:lpstr>
      <vt:lpstr>HomeWork</vt:lpstr>
      <vt:lpstr>Thanks for Attending!</vt:lpstr>
    </vt:vector>
  </TitlesOfParts>
  <Company>ISTI - CNR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Hadoop: Pig and Giraph</dc:title>
  <dc:creator>Fabrizio Silvestri</dc:creator>
  <cp:lastModifiedBy>Fabrizio Silvestri</cp:lastModifiedBy>
  <cp:revision>115</cp:revision>
  <dcterms:created xsi:type="dcterms:W3CDTF">2012-11-09T09:37:11Z</dcterms:created>
  <dcterms:modified xsi:type="dcterms:W3CDTF">2012-11-13T10:07:13Z</dcterms:modified>
</cp:coreProperties>
</file>