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1519" r:id="rId2"/>
    <p:sldId id="1512" r:id="rId3"/>
    <p:sldId id="1513" r:id="rId4"/>
    <p:sldId id="1514" r:id="rId5"/>
    <p:sldId id="1515" r:id="rId6"/>
    <p:sldId id="1516" r:id="rId7"/>
    <p:sldId id="1517" r:id="rId8"/>
    <p:sldId id="1520" r:id="rId9"/>
    <p:sldId id="1485" r:id="rId10"/>
    <p:sldId id="1401" r:id="rId11"/>
    <p:sldId id="1402" r:id="rId12"/>
    <p:sldId id="1404" r:id="rId13"/>
    <p:sldId id="1405" r:id="rId14"/>
    <p:sldId id="1407" r:id="rId15"/>
    <p:sldId id="1408" r:id="rId16"/>
    <p:sldId id="1409" r:id="rId17"/>
    <p:sldId id="1410" r:id="rId18"/>
    <p:sldId id="1412" r:id="rId19"/>
    <p:sldId id="1413" r:id="rId20"/>
    <p:sldId id="1415" r:id="rId21"/>
    <p:sldId id="1521" r:id="rId22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7C80"/>
    <a:srgbClr val="FF0000"/>
    <a:srgbClr val="CC3300"/>
    <a:srgbClr val="33CC33"/>
    <a:srgbClr val="00A000"/>
    <a:srgbClr val="777777"/>
    <a:srgbClr val="F4F3EB"/>
    <a:srgbClr val="F0EEEB"/>
    <a:srgbClr val="A4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0" autoAdjust="0"/>
    <p:restoredTop sz="94588" autoAdjust="0"/>
  </p:normalViewPr>
  <p:slideViewPr>
    <p:cSldViewPr>
      <p:cViewPr varScale="1">
        <p:scale>
          <a:sx n="51" d="100"/>
          <a:sy n="51" d="100"/>
        </p:scale>
        <p:origin x="590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17538"/>
    </p:cViewPr>
  </p:sorterViewPr>
  <p:notesViewPr>
    <p:cSldViewPr>
      <p:cViewPr varScale="1">
        <p:scale>
          <a:sx n="77" d="100"/>
          <a:sy n="77" d="100"/>
        </p:scale>
        <p:origin x="-3258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426" y="3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426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D52ABCA2-6003-4441-9F8E-5D7FDCAEDF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85" y="4860925"/>
            <a:ext cx="5210493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426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/>
            </a:lvl1pPr>
          </a:lstStyle>
          <a:p>
            <a:pPr>
              <a:defRPr/>
            </a:pPr>
            <a:fld id="{0684B6CF-207A-4320-97B8-8300FFC57F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Segnaposto intestazione 7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639" cy="5111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r>
              <a:rPr lang="it-IT" dirty="0" smtClean="0"/>
              <a:t>Prof. Paolo Ferragina, </a:t>
            </a:r>
            <a:r>
              <a:rPr lang="it-IT" dirty="0" err="1" smtClean="0"/>
              <a:t>Univ</a:t>
            </a:r>
            <a:r>
              <a:rPr lang="it-IT" dirty="0" smtClean="0"/>
              <a:t>. Pisa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28063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95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42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59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12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38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4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2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07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82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5"/>
            <a:ext cx="5683886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00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8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69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3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7D31C-1739-4078-8BD6-697960B91F77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28301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3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8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32507-51CF-4F2D-BB26-08E5DDED0351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1331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71A61-2474-437E-8263-57089D647B89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0147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98BAA-D0BE-4747-A7FF-69B052FAD7C0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7549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E163C-C436-4FA9-B19C-ADBDF87643C9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8180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71B06-7481-4C7C-8136-E0244941E275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8" y="3228975"/>
            <a:ext cx="7283450" cy="3059113"/>
          </a:xfrm>
        </p:spPr>
        <p:txBody>
          <a:bodyPr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0008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4925" cy="3835400"/>
          </a:xfrm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3750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7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3078639" cy="5111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5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9E2352D-1421-4798-A1C2-B77AC718ECA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BF1C-12BA-41D5-A972-88B36E1305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E150-A1BD-4BAA-8870-99F718FCE6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49FA-2ECB-4CEE-AC04-3D1C27D2E2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DD06-9F9F-4A89-A04A-FCE8947EF6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E18D-4B99-4A0D-BD23-833633619E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9735-E4EB-4C8E-9FBA-A4C56D84F8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E8FD-59C7-4016-9559-51AA152E7F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22CA-892D-4355-A22C-633AE1A058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3FAA-00F1-442D-8C7B-80BC0DB595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D45C-6696-4D9E-98E1-DE0D9093FDE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AD27-083E-4131-9F30-077C358AE1A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E9AF-BF6E-40DC-9170-18221D49E6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8878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E97561-AB35-4B93-900A-F718B22341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Text Indexing</a:t>
            </a:r>
            <a:endParaRPr lang="en-US" sz="5400" dirty="0" smtClean="0"/>
          </a:p>
        </p:txBody>
      </p:sp>
      <p:sp>
        <p:nvSpPr>
          <p:cNvPr id="9697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The Suffix Array</a:t>
            </a:r>
          </a:p>
        </p:txBody>
      </p:sp>
    </p:spTree>
    <p:extLst>
      <p:ext uri="{BB962C8B-B14F-4D97-AF65-F5344CB8AC3E}">
        <p14:creationId xmlns:p14="http://schemas.microsoft.com/office/powerpoint/2010/main" val="22572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Simple compressors: too simple?</a:t>
            </a:r>
            <a:endParaRPr lang="en-US" dirty="0" smtClean="0"/>
          </a:p>
        </p:txBody>
      </p:sp>
      <p:sp>
        <p:nvSpPr>
          <p:cNvPr id="1670148" name="Rectangle 4"/>
          <p:cNvSpPr>
            <a:spLocks noChangeArrowheads="1"/>
          </p:cNvSpPr>
          <p:nvPr/>
        </p:nvSpPr>
        <p:spPr bwMode="auto">
          <a:xfrm>
            <a:off x="323850" y="1857364"/>
            <a:ext cx="82804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600" b="1" dirty="0" err="1">
                <a:solidFill>
                  <a:srgbClr val="A40508"/>
                </a:solidFill>
              </a:rPr>
              <a:t>Move-to-Front</a:t>
            </a:r>
            <a:r>
              <a:rPr lang="it-IT" sz="2600" b="1" dirty="0">
                <a:solidFill>
                  <a:srgbClr val="A40508"/>
                </a:solidFill>
              </a:rPr>
              <a:t>  (MTF)</a:t>
            </a:r>
            <a:r>
              <a:rPr lang="it-IT" sz="2600" dirty="0"/>
              <a:t>: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</a:t>
            </a:r>
            <a:r>
              <a:rPr lang="it-IT" sz="2400" dirty="0" err="1"/>
              <a:t>freq-sorting</a:t>
            </a:r>
            <a:r>
              <a:rPr lang="it-IT" sz="2400" dirty="0"/>
              <a:t> </a:t>
            </a:r>
            <a:r>
              <a:rPr lang="it-IT" sz="2400" dirty="0" err="1"/>
              <a:t>approximator</a:t>
            </a:r>
            <a:endParaRPr lang="it-IT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caching </a:t>
            </a:r>
            <a:r>
              <a:rPr lang="it-IT" sz="2400" dirty="0" err="1"/>
              <a:t>strategy</a:t>
            </a:r>
            <a:endParaRPr lang="it-IT" sz="2400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As a </a:t>
            </a:r>
            <a:r>
              <a:rPr lang="it-IT" sz="2400" dirty="0" err="1"/>
              <a:t>compressor</a:t>
            </a:r>
            <a:endParaRPr lang="it-IT" sz="2400" dirty="0"/>
          </a:p>
        </p:txBody>
      </p:sp>
      <p:sp>
        <p:nvSpPr>
          <p:cNvPr id="1670149" name="Rectangle 5"/>
          <p:cNvSpPr>
            <a:spLocks noChangeArrowheads="1"/>
          </p:cNvSpPr>
          <p:nvPr/>
        </p:nvSpPr>
        <p:spPr bwMode="auto">
          <a:xfrm>
            <a:off x="323850" y="4275152"/>
            <a:ext cx="8280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2600" b="1" dirty="0" err="1">
                <a:solidFill>
                  <a:srgbClr val="A40508"/>
                </a:solidFill>
              </a:rPr>
              <a:t>Run-Length-Encoding</a:t>
            </a:r>
            <a:r>
              <a:rPr lang="it-IT" sz="2600" b="1" dirty="0">
                <a:solidFill>
                  <a:srgbClr val="A40508"/>
                </a:solidFill>
              </a:rPr>
              <a:t> (RLE)</a:t>
            </a:r>
            <a:r>
              <a:rPr lang="it-IT" sz="2600" dirty="0"/>
              <a:t>: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dirty="0"/>
              <a:t>FAX </a:t>
            </a:r>
            <a:r>
              <a:rPr lang="it-IT" sz="2400" dirty="0" err="1"/>
              <a:t>compression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 to Front Coding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640763" cy="4876800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n-US" dirty="0" smtClean="0"/>
              <a:t>Transforms a </a:t>
            </a:r>
            <a:r>
              <a:rPr lang="en-US" b="1" dirty="0" smtClean="0">
                <a:solidFill>
                  <a:srgbClr val="A40508"/>
                </a:solidFill>
              </a:rPr>
              <a:t>char</a:t>
            </a:r>
            <a:r>
              <a:rPr lang="en-US" dirty="0" smtClean="0"/>
              <a:t> sequence into an </a:t>
            </a:r>
            <a:r>
              <a:rPr lang="en-US" b="1" dirty="0" smtClean="0">
                <a:solidFill>
                  <a:srgbClr val="A40508"/>
                </a:solidFill>
              </a:rPr>
              <a:t>integer</a:t>
            </a:r>
            <a:r>
              <a:rPr lang="en-US" b="1" dirty="0" smtClean="0"/>
              <a:t> </a:t>
            </a:r>
            <a:r>
              <a:rPr lang="en-US" dirty="0" smtClean="0"/>
              <a:t>sequence, that can then be </a:t>
            </a:r>
            <a:r>
              <a:rPr lang="en-US" i="1" dirty="0" err="1" smtClean="0"/>
              <a:t>var</a:t>
            </a:r>
            <a:r>
              <a:rPr lang="en-US" i="1" dirty="0" smtClean="0"/>
              <a:t>-length coded</a:t>
            </a:r>
          </a:p>
          <a:p>
            <a:pPr marL="495300" indent="-495300" eaLnBrk="1" hangingPunct="1">
              <a:spcBef>
                <a:spcPct val="70000"/>
              </a:spcBef>
            </a:pPr>
            <a:r>
              <a:rPr lang="en-US" sz="2400" dirty="0" smtClean="0"/>
              <a:t>Start with the list of symbols </a:t>
            </a:r>
            <a:r>
              <a:rPr lang="en-US" sz="2400" dirty="0" smtClean="0">
                <a:solidFill>
                  <a:srgbClr val="00A000"/>
                </a:solidFill>
              </a:rPr>
              <a:t>L=[</a:t>
            </a:r>
            <a:r>
              <a:rPr lang="en-US" sz="2400" dirty="0" err="1" smtClean="0">
                <a:solidFill>
                  <a:srgbClr val="00A000"/>
                </a:solidFill>
              </a:rPr>
              <a:t>a,b,c,d</a:t>
            </a:r>
            <a:r>
              <a:rPr lang="en-US" sz="2400" dirty="0" smtClean="0">
                <a:solidFill>
                  <a:srgbClr val="00A000"/>
                </a:solidFill>
              </a:rPr>
              <a:t>,…]</a:t>
            </a:r>
          </a:p>
          <a:p>
            <a:pPr marL="495300" indent="-495300" eaLnBrk="1" hangingPunct="1"/>
            <a:r>
              <a:rPr lang="en-US" sz="2400" dirty="0" smtClean="0"/>
              <a:t>For each input symbol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</a:p>
          <a:p>
            <a:pPr marL="914400" lvl="1" indent="-457200" eaLnBrk="1" hangingPunct="1">
              <a:buSzPct val="110000"/>
              <a:buFont typeface="Wingdings" pitchFamily="2" charset="2"/>
              <a:buAutoNum type="arabicParenR"/>
            </a:pPr>
            <a:r>
              <a:rPr lang="en-US" sz="2000" dirty="0" smtClean="0"/>
              <a:t>output the position of </a:t>
            </a:r>
            <a:r>
              <a:rPr lang="en-US" sz="2000" i="1" dirty="0" smtClean="0"/>
              <a:t>s</a:t>
            </a:r>
            <a:r>
              <a:rPr lang="en-US" sz="2000" dirty="0" smtClean="0"/>
              <a:t> in L </a:t>
            </a:r>
          </a:p>
          <a:p>
            <a:pPr marL="914400" lvl="1" indent="-457200" eaLnBrk="1" hangingPunct="1">
              <a:buSzPct val="110000"/>
              <a:buFont typeface="Wingdings" pitchFamily="2" charset="2"/>
              <a:buAutoNum type="arabicParenR"/>
            </a:pPr>
            <a:r>
              <a:rPr lang="en-US" sz="2000" dirty="0" smtClean="0"/>
              <a:t>move </a:t>
            </a:r>
            <a:r>
              <a:rPr lang="en-US" sz="2000" i="1" dirty="0" smtClean="0"/>
              <a:t>s</a:t>
            </a:r>
            <a:r>
              <a:rPr lang="en-US" sz="2000" dirty="0" smtClean="0"/>
              <a:t> to the front of L</a:t>
            </a:r>
          </a:p>
          <a:p>
            <a:pPr marL="514350" indent="-457200" eaLnBrk="1" hangingPunct="1">
              <a:buSzPct val="110000"/>
              <a:buFont typeface="Wingdings" pitchFamily="2" charset="2"/>
              <a:buAutoNum type="arabicParenR"/>
            </a:pPr>
            <a:endParaRPr lang="it-IT" sz="2200" dirty="0">
              <a:solidFill>
                <a:srgbClr val="00A000"/>
              </a:solidFill>
            </a:endParaRPr>
          </a:p>
          <a:p>
            <a:pPr marL="514350" indent="-457200" eaLnBrk="1" hangingPunct="1">
              <a:buSzPct val="110000"/>
            </a:pPr>
            <a:r>
              <a:rPr lang="it-IT" sz="2200" dirty="0" smtClean="0">
                <a:solidFill>
                  <a:srgbClr val="00A000"/>
                </a:solidFill>
              </a:rPr>
              <a:t>L=[</a:t>
            </a:r>
            <a:r>
              <a:rPr lang="it-IT" sz="2200" dirty="0" err="1" smtClean="0">
                <a:solidFill>
                  <a:srgbClr val="00A000"/>
                </a:solidFill>
              </a:rPr>
              <a:t>a,b,c,l</a:t>
            </a:r>
            <a:r>
              <a:rPr lang="it-IT" sz="2200" dirty="0" smtClean="0">
                <a:solidFill>
                  <a:srgbClr val="00A000"/>
                </a:solidFill>
              </a:rPr>
              <a:t>] and S = cabala  </a:t>
            </a:r>
            <a:r>
              <a:rPr lang="it-IT" sz="2200" dirty="0" smtClean="0">
                <a:solidFill>
                  <a:srgbClr val="00A000"/>
                </a:solidFill>
                <a:sym typeface="Wingdings" panose="05000000000000000000" pitchFamily="2" charset="2"/>
              </a:rPr>
              <a:t> </a:t>
            </a:r>
            <a:r>
              <a:rPr lang="it-IT" sz="2200" dirty="0" err="1" smtClean="0">
                <a:solidFill>
                  <a:srgbClr val="00A000"/>
                </a:solidFill>
                <a:sym typeface="Wingdings" panose="05000000000000000000" pitchFamily="2" charset="2"/>
              </a:rPr>
              <a:t>mtf</a:t>
            </a:r>
            <a:r>
              <a:rPr lang="it-IT" sz="2200" dirty="0" smtClean="0">
                <a:solidFill>
                  <a:srgbClr val="00A000"/>
                </a:solidFill>
                <a:sym typeface="Wingdings" panose="05000000000000000000" pitchFamily="2" charset="2"/>
              </a:rPr>
              <a:t>(S) = 3 2 3 2 4 2 </a:t>
            </a:r>
            <a:endParaRPr lang="en-US" sz="2200" dirty="0" smtClean="0">
              <a:solidFill>
                <a:srgbClr val="00A000"/>
              </a:solidFill>
            </a:endParaRPr>
          </a:p>
          <a:p>
            <a:pPr marL="495300" indent="-495300" eaLnBrk="1" hangingPunct="1">
              <a:buFont typeface="Wingdings" pitchFamily="2" charset="2"/>
              <a:buNone/>
            </a:pPr>
            <a:endParaRPr lang="en-US" dirty="0" smtClean="0">
              <a:solidFill>
                <a:srgbClr val="CC0000"/>
              </a:solidFill>
            </a:endParaRP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CC0000"/>
                </a:solidFill>
              </a:rPr>
              <a:t>Properties:</a:t>
            </a:r>
          </a:p>
          <a:p>
            <a:pPr marL="495300" indent="-495300" eaLnBrk="1" hangingPunct="1">
              <a:lnSpc>
                <a:spcPct val="130000"/>
              </a:lnSpc>
            </a:pPr>
            <a:r>
              <a:rPr lang="en-US" sz="2000" dirty="0"/>
              <a:t>It is a </a:t>
            </a:r>
            <a:r>
              <a:rPr lang="en-US" sz="2000" i="1" dirty="0">
                <a:solidFill>
                  <a:schemeClr val="folHlink"/>
                </a:solidFill>
              </a:rPr>
              <a:t>dynamic </a:t>
            </a:r>
            <a:r>
              <a:rPr lang="en-US" sz="2000" i="1" dirty="0" smtClean="0">
                <a:solidFill>
                  <a:schemeClr val="folHlink"/>
                </a:solidFill>
              </a:rPr>
              <a:t>code, with memory (unlike Arithmetic)</a:t>
            </a:r>
            <a:endParaRPr lang="en-US" sz="2000" i="1" dirty="0">
              <a:solidFill>
                <a:schemeClr val="folHlink"/>
              </a:solidFill>
            </a:endParaRPr>
          </a:p>
        </p:txBody>
      </p:sp>
      <p:sp>
        <p:nvSpPr>
          <p:cNvPr id="1666052" name="Rectangle 4"/>
          <p:cNvSpPr>
            <a:spLocks noChangeArrowheads="1"/>
          </p:cNvSpPr>
          <p:nvPr/>
        </p:nvSpPr>
        <p:spPr bwMode="auto">
          <a:xfrm>
            <a:off x="5364163" y="4292600"/>
            <a:ext cx="3529012" cy="360363"/>
          </a:xfrm>
          <a:prstGeom prst="rect">
            <a:avLst/>
          </a:prstGeom>
          <a:solidFill>
            <a:srgbClr val="F4F3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6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6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Length Encoding  (RLE)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640763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ahoma" pitchFamily="34" charset="0"/>
              </a:rPr>
              <a:t>If</a:t>
            </a:r>
            <a:r>
              <a:rPr lang="en-US" sz="2800" dirty="0" smtClean="0">
                <a:solidFill>
                  <a:srgbClr val="A40508"/>
                </a:solidFill>
                <a:latin typeface="Comic Sans MS" pitchFamily="66" charset="0"/>
              </a:rPr>
              <a:t> spatial locality </a:t>
            </a:r>
            <a:r>
              <a:rPr lang="en-US" sz="2400" dirty="0" smtClean="0">
                <a:latin typeface="Tahoma" pitchFamily="34" charset="0"/>
              </a:rPr>
              <a:t>is very high, then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400" b="1" dirty="0" smtClean="0"/>
              <a:t>		</a:t>
            </a:r>
            <a:r>
              <a:rPr lang="en-US" sz="2400" b="1" dirty="0" err="1" smtClean="0"/>
              <a:t>abbbaacccca</a:t>
            </a:r>
            <a:r>
              <a:rPr lang="en-US" sz="2400" b="1" dirty="0" smtClean="0"/>
              <a:t> =&gt; (a,1),(b,3),(a,2),(c,4),(a,1)</a:t>
            </a:r>
            <a:endParaRPr lang="en-US" sz="2000" dirty="0" smtClean="0"/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sz="2400" dirty="0" smtClean="0"/>
              <a:t>In case of binary strings </a:t>
            </a:r>
            <a:r>
              <a:rPr lang="en-US" sz="2400" dirty="0" smtClean="0">
                <a:sym typeface="Wingdings" pitchFamily="2" charset="2"/>
              </a:rPr>
              <a:t> just numbers and one bit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mic Sans MS" pitchFamily="66" charset="0"/>
              </a:rPr>
              <a:t>Properties</a:t>
            </a:r>
            <a:r>
              <a:rPr lang="en-US" sz="2400" dirty="0" smtClean="0">
                <a:solidFill>
                  <a:schemeClr val="hlink"/>
                </a:solidFill>
                <a:latin typeface="Comic Sans MS" pitchFamily="66" charset="0"/>
              </a:rPr>
              <a:t>:</a:t>
            </a:r>
            <a:endParaRPr lang="en-US" sz="2400" dirty="0" smtClean="0">
              <a:solidFill>
                <a:schemeClr val="hlink"/>
              </a:solidFill>
              <a:latin typeface="Capitals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It is a </a:t>
            </a:r>
            <a:r>
              <a:rPr lang="en-US" sz="2400" i="1" dirty="0" smtClean="0">
                <a:solidFill>
                  <a:schemeClr val="folHlink"/>
                </a:solidFill>
              </a:rPr>
              <a:t>dynamic code, </a:t>
            </a:r>
            <a:r>
              <a:rPr lang="en-US" sz="2400" i="1" dirty="0">
                <a:solidFill>
                  <a:schemeClr val="folHlink"/>
                </a:solidFill>
              </a:rPr>
              <a:t>with memory (unlike Arithmetic)</a:t>
            </a:r>
            <a:endParaRPr lang="en-US" sz="2400" i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sz="2400" i="1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697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Burrows-Wheeler Transform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70488" y="3065463"/>
            <a:ext cx="3352800" cy="2790825"/>
            <a:chOff x="3264" y="1833"/>
            <a:chExt cx="2112" cy="1758"/>
          </a:xfrm>
        </p:grpSpPr>
        <p:sp>
          <p:nvSpPr>
            <p:cNvPr id="973857" name="Rectangle 3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i</a:t>
              </a:r>
              <a:r>
                <a:rPr lang="en-US">
                  <a:latin typeface="Courier New" pitchFamily="49" charset="0"/>
                </a:rPr>
                <a:t>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issis</a:t>
              </a:r>
              <a:r>
                <a:rPr lang="it-IT">
                  <a:latin typeface="Courier New" pitchFamily="49" charset="0"/>
                </a:rPr>
                <a:t>si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pi#mississ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ippi#missi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issippi#mi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sippi#miss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sissippi#m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58" name="Rectangle 4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73859" name="Rectangle 5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issi</a:t>
              </a:r>
              <a:r>
                <a:rPr lang="en-US"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73860" name="Rectangle 6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ssi</a:t>
              </a:r>
              <a:r>
                <a:rPr lang="en-US"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73826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077200" cy="660400"/>
          </a:xfrm>
        </p:spPr>
        <p:txBody>
          <a:bodyPr/>
          <a:lstStyle/>
          <a:p>
            <a:pPr eaLnBrk="1" hangingPunct="1"/>
            <a:r>
              <a:rPr lang="it-IT" sz="3100" smtClean="0"/>
              <a:t>The Burrows-Wheeler Transform   </a:t>
            </a:r>
            <a:r>
              <a:rPr lang="it-IT" sz="1800" smtClean="0"/>
              <a:t>(1994)</a:t>
            </a:r>
            <a:endParaRPr lang="en-US" sz="1800" smtClean="0"/>
          </a:p>
        </p:txBody>
      </p:sp>
      <p:sp>
        <p:nvSpPr>
          <p:cNvPr id="973827" name="Rectangle 8"/>
          <p:cNvSpPr>
            <a:spLocks noChangeArrowheads="1"/>
          </p:cNvSpPr>
          <p:nvPr/>
        </p:nvSpPr>
        <p:spPr bwMode="auto">
          <a:xfrm>
            <a:off x="457200" y="1639888"/>
            <a:ext cx="4452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Let us given a text</a:t>
            </a:r>
            <a:r>
              <a:rPr lang="it-IT">
                <a:latin typeface="Comic Sans MS" pitchFamily="66" charset="0"/>
              </a:rPr>
              <a:t> T = mississippi</a:t>
            </a:r>
            <a:r>
              <a:rPr lang="it-IT">
                <a:solidFill>
                  <a:srgbClr val="FF3300"/>
                </a:solidFill>
                <a:latin typeface="Comic Sans MS" pitchFamily="66" charset="0"/>
              </a:rPr>
              <a:t>#</a:t>
            </a:r>
            <a:endParaRPr lang="en-US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836041" name="Rectangle 9"/>
          <p:cNvSpPr>
            <a:spLocks noChangeArrowheads="1"/>
          </p:cNvSpPr>
          <p:nvPr/>
        </p:nvSpPr>
        <p:spPr bwMode="auto">
          <a:xfrm>
            <a:off x="1355725" y="2133600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mississippi#</a:t>
            </a:r>
          </a:p>
        </p:txBody>
      </p:sp>
      <p:sp>
        <p:nvSpPr>
          <p:cNvPr id="1836042" name="Rectangle 10"/>
          <p:cNvSpPr>
            <a:spLocks noChangeArrowheads="1"/>
          </p:cNvSpPr>
          <p:nvPr/>
        </p:nvSpPr>
        <p:spPr bwMode="auto">
          <a:xfrm>
            <a:off x="1355725" y="24415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ississippi#</a:t>
            </a:r>
            <a:r>
              <a:rPr lang="it-IT">
                <a:latin typeface="Courier New" pitchFamily="49" charset="0"/>
              </a:rPr>
              <a:t>m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3" name="Rectangle 11"/>
          <p:cNvSpPr>
            <a:spLocks noChangeArrowheads="1"/>
          </p:cNvSpPr>
          <p:nvPr/>
        </p:nvSpPr>
        <p:spPr bwMode="auto">
          <a:xfrm>
            <a:off x="1355725" y="27463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ssissippi#</a:t>
            </a:r>
            <a:r>
              <a:rPr lang="it-IT">
                <a:latin typeface="Courier New" pitchFamily="49" charset="0"/>
              </a:rPr>
              <a:t>mi 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4" name="Rectangle 12"/>
          <p:cNvSpPr>
            <a:spLocks noChangeArrowheads="1"/>
          </p:cNvSpPr>
          <p:nvPr/>
        </p:nvSpPr>
        <p:spPr bwMode="auto">
          <a:xfrm>
            <a:off x="1355725" y="3051175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sissippi#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</a:t>
            </a:r>
          </a:p>
        </p:txBody>
      </p:sp>
      <p:sp>
        <p:nvSpPr>
          <p:cNvPr id="1836045" name="Rectangle 13"/>
          <p:cNvSpPr>
            <a:spLocks noChangeArrowheads="1"/>
          </p:cNvSpPr>
          <p:nvPr/>
        </p:nvSpPr>
        <p:spPr bwMode="auto">
          <a:xfrm>
            <a:off x="1355725" y="3951288"/>
            <a:ext cx="2209800" cy="1890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issis</a:t>
            </a:r>
            <a:endParaRPr lang="it-IT">
              <a:latin typeface="Courier New" pitchFamily="49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ippi#mississ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ppi#mississi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pi#mississip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i#mississipp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#mississippi</a:t>
            </a:r>
            <a:endParaRPr lang="en-US">
              <a:latin typeface="Courier New" pitchFamily="49" charset="0"/>
            </a:endParaRPr>
          </a:p>
        </p:txBody>
      </p:sp>
      <p:sp>
        <p:nvSpPr>
          <p:cNvPr id="1836046" name="Rectangle 14"/>
          <p:cNvSpPr>
            <a:spLocks noChangeArrowheads="1"/>
          </p:cNvSpPr>
          <p:nvPr/>
        </p:nvSpPr>
        <p:spPr bwMode="auto">
          <a:xfrm>
            <a:off x="1355725" y="3663950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issi</a:t>
            </a:r>
          </a:p>
        </p:txBody>
      </p:sp>
      <p:sp>
        <p:nvSpPr>
          <p:cNvPr id="1836047" name="Rectangle 15"/>
          <p:cNvSpPr>
            <a:spLocks noChangeArrowheads="1"/>
          </p:cNvSpPr>
          <p:nvPr/>
        </p:nvSpPr>
        <p:spPr bwMode="auto">
          <a:xfrm>
            <a:off x="1355725" y="3357563"/>
            <a:ext cx="220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issippi#</a:t>
            </a:r>
            <a:r>
              <a:rPr lang="it-IT">
                <a:latin typeface="Courier New" pitchFamily="49" charset="0"/>
              </a:rPr>
              <a:t>m</a:t>
            </a:r>
            <a:r>
              <a:rPr lang="en-US">
                <a:latin typeface="Courier New" pitchFamily="49" charset="0"/>
              </a:rPr>
              <a:t>iss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494088" y="3432175"/>
            <a:ext cx="1512887" cy="685800"/>
            <a:chOff x="2208" y="2064"/>
            <a:chExt cx="953" cy="432"/>
          </a:xfrm>
        </p:grpSpPr>
        <p:sp>
          <p:nvSpPr>
            <p:cNvPr id="973855" name="AutoShape 17"/>
            <p:cNvSpPr>
              <a:spLocks noChangeArrowheads="1"/>
            </p:cNvSpPr>
            <p:nvPr/>
          </p:nvSpPr>
          <p:spPr bwMode="auto">
            <a:xfrm>
              <a:off x="2400" y="2256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6" name="Rectangle 18"/>
            <p:cNvSpPr>
              <a:spLocks noChangeArrowheads="1"/>
            </p:cNvSpPr>
            <p:nvPr/>
          </p:nvSpPr>
          <p:spPr bwMode="auto">
            <a:xfrm>
              <a:off x="2208" y="2064"/>
              <a:ext cx="95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>
                  <a:solidFill>
                    <a:srgbClr val="FF0000"/>
                  </a:solidFill>
                  <a:latin typeface="Comic Sans MS" pitchFamily="66" charset="0"/>
                </a:rPr>
                <a:t>Sort the rows</a:t>
              </a:r>
              <a:endParaRPr lang="en-US" sz="16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284288" y="2147888"/>
            <a:ext cx="6934200" cy="3798887"/>
            <a:chOff x="816" y="1255"/>
            <a:chExt cx="4368" cy="2393"/>
          </a:xfrm>
        </p:grpSpPr>
        <p:sp>
          <p:nvSpPr>
            <p:cNvPr id="973852" name="Rectangle 20"/>
            <p:cNvSpPr>
              <a:spLocks noChangeArrowheads="1"/>
            </p:cNvSpPr>
            <p:nvPr/>
          </p:nvSpPr>
          <p:spPr bwMode="auto">
            <a:xfrm>
              <a:off x="3264" y="1255"/>
              <a:ext cx="192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#  </a:t>
              </a:r>
              <a:r>
                <a:rPr lang="en-US">
                  <a:latin typeface="Courier New" pitchFamily="49" charset="0"/>
                </a:rPr>
                <a:t>mississipp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53" name="Oval 21"/>
            <p:cNvSpPr>
              <a:spLocks noChangeArrowheads="1"/>
            </p:cNvSpPr>
            <p:nvPr/>
          </p:nvSpPr>
          <p:spPr bwMode="auto">
            <a:xfrm>
              <a:off x="816" y="3360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4" name="Line 22"/>
            <p:cNvSpPr>
              <a:spLocks noChangeShapeType="1"/>
            </p:cNvSpPr>
            <p:nvPr/>
          </p:nvSpPr>
          <p:spPr bwMode="auto">
            <a:xfrm flipV="1">
              <a:off x="2208" y="1440"/>
              <a:ext cx="1104" cy="20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08088" y="2455863"/>
            <a:ext cx="7162800" cy="3186112"/>
            <a:chOff x="768" y="1449"/>
            <a:chExt cx="4512" cy="2007"/>
          </a:xfrm>
        </p:grpSpPr>
        <p:sp>
          <p:nvSpPr>
            <p:cNvPr id="973849" name="Rectangle 24"/>
            <p:cNvSpPr>
              <a:spLocks noChangeArrowheads="1"/>
            </p:cNvSpPr>
            <p:nvPr/>
          </p:nvSpPr>
          <p:spPr bwMode="auto">
            <a:xfrm>
              <a:off x="3264" y="1449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#</a:t>
              </a:r>
              <a:r>
                <a:rPr lang="it-IT">
                  <a:latin typeface="Courier New" pitchFamily="49" charset="0"/>
                </a:rPr>
                <a:t>m</a:t>
              </a:r>
              <a:r>
                <a:rPr lang="en-US">
                  <a:latin typeface="Courier New" pitchFamily="49" charset="0"/>
                </a:rPr>
                <a:t>ississip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p</a:t>
              </a:r>
            </a:p>
          </p:txBody>
        </p:sp>
        <p:sp>
          <p:nvSpPr>
            <p:cNvPr id="973850" name="Oval 25"/>
            <p:cNvSpPr>
              <a:spLocks noChangeArrowheads="1"/>
            </p:cNvSpPr>
            <p:nvPr/>
          </p:nvSpPr>
          <p:spPr bwMode="auto">
            <a:xfrm>
              <a:off x="768" y="3168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51" name="Line 26"/>
            <p:cNvSpPr>
              <a:spLocks noChangeShapeType="1"/>
            </p:cNvSpPr>
            <p:nvPr/>
          </p:nvSpPr>
          <p:spPr bwMode="auto">
            <a:xfrm flipV="1">
              <a:off x="2160" y="1632"/>
              <a:ext cx="1152" cy="16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219200" y="2781300"/>
            <a:ext cx="7924800" cy="1890713"/>
            <a:chOff x="768" y="1641"/>
            <a:chExt cx="4992" cy="1191"/>
          </a:xfrm>
        </p:grpSpPr>
        <p:sp>
          <p:nvSpPr>
            <p:cNvPr id="973846" name="Rectangle 28"/>
            <p:cNvSpPr>
              <a:spLocks noChangeArrowheads="1"/>
            </p:cNvSpPr>
            <p:nvPr/>
          </p:nvSpPr>
          <p:spPr bwMode="auto">
            <a:xfrm>
              <a:off x="3264" y="1641"/>
              <a:ext cx="24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latin typeface="Courier New" pitchFamily="49" charset="0"/>
                </a:rPr>
                <a:t>ppi#</a:t>
              </a:r>
              <a:r>
                <a:rPr lang="it-IT">
                  <a:latin typeface="Courier New" pitchFamily="49" charset="0"/>
                </a:rPr>
                <a:t>mi</a:t>
              </a:r>
              <a:r>
                <a:rPr lang="en-US">
                  <a:latin typeface="Courier New" pitchFamily="49" charset="0"/>
                </a:rPr>
                <a:t>ssis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  <a:r>
                <a:rPr lang="it-IT">
                  <a:latin typeface="Courier New" pitchFamily="49" charset="0"/>
                </a:rPr>
                <a:t> 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73847" name="Oval 29"/>
            <p:cNvSpPr>
              <a:spLocks noChangeArrowheads="1"/>
            </p:cNvSpPr>
            <p:nvPr/>
          </p:nvSpPr>
          <p:spPr bwMode="auto">
            <a:xfrm>
              <a:off x="768" y="2544"/>
              <a:ext cx="1392" cy="2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8" name="Line 30"/>
            <p:cNvSpPr>
              <a:spLocks noChangeShapeType="1"/>
            </p:cNvSpPr>
            <p:nvPr/>
          </p:nvSpPr>
          <p:spPr bwMode="auto">
            <a:xfrm flipV="1">
              <a:off x="2160" y="1824"/>
              <a:ext cx="1152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36063" name="Rectangle 31"/>
          <p:cNvSpPr>
            <a:spLocks noChangeArrowheads="1"/>
          </p:cNvSpPr>
          <p:nvPr/>
        </p:nvSpPr>
        <p:spPr bwMode="auto">
          <a:xfrm>
            <a:off x="5170488" y="1755775"/>
            <a:ext cx="3381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F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36064" name="Rectangle 32"/>
          <p:cNvSpPr>
            <a:spLocks noChangeArrowheads="1"/>
          </p:cNvSpPr>
          <p:nvPr/>
        </p:nvSpPr>
        <p:spPr bwMode="auto">
          <a:xfrm>
            <a:off x="7451725" y="1755775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L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380288" y="2060575"/>
            <a:ext cx="1492250" cy="3886200"/>
            <a:chOff x="4656" y="1200"/>
            <a:chExt cx="940" cy="2448"/>
          </a:xfrm>
        </p:grpSpPr>
        <p:sp>
          <p:nvSpPr>
            <p:cNvPr id="973842" name="Rectangle 34"/>
            <p:cNvSpPr>
              <a:spLocks noChangeArrowheads="1"/>
            </p:cNvSpPr>
            <p:nvPr/>
          </p:nvSpPr>
          <p:spPr bwMode="auto">
            <a:xfrm>
              <a:off x="4656" y="1200"/>
              <a:ext cx="288" cy="2448"/>
            </a:xfrm>
            <a:prstGeom prst="rect">
              <a:avLst/>
            </a:prstGeom>
            <a:noFill/>
            <a:ln w="31750">
              <a:solidFill>
                <a:srgbClr val="48F02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3" name="Rectangle 35"/>
            <p:cNvSpPr>
              <a:spLocks noChangeArrowheads="1"/>
            </p:cNvSpPr>
            <p:nvPr/>
          </p:nvSpPr>
          <p:spPr bwMode="auto">
            <a:xfrm>
              <a:off x="5328" y="2304"/>
              <a:ext cx="26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>
                  <a:solidFill>
                    <a:srgbClr val="006600"/>
                  </a:solidFill>
                  <a:latin typeface="Comic Sans MS" pitchFamily="66" charset="0"/>
                </a:rPr>
                <a:t>T</a:t>
              </a:r>
              <a:endParaRPr lang="en-US" sz="280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973844" name="Rectangle 36"/>
            <p:cNvSpPr>
              <a:spLocks noChangeArrowheads="1"/>
            </p:cNvSpPr>
            <p:nvPr/>
          </p:nvSpPr>
          <p:spPr bwMode="auto">
            <a:xfrm>
              <a:off x="4656" y="2221"/>
              <a:ext cx="288" cy="240"/>
            </a:xfrm>
            <a:prstGeom prst="rect">
              <a:avLst/>
            </a:prstGeom>
            <a:noFill/>
            <a:ln w="22225">
              <a:solidFill>
                <a:srgbClr val="00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3845" name="AutoShape 37"/>
            <p:cNvSpPr>
              <a:spLocks noChangeArrowheads="1"/>
            </p:cNvSpPr>
            <p:nvPr/>
          </p:nvSpPr>
          <p:spPr bwMode="auto">
            <a:xfrm>
              <a:off x="5040" y="2304"/>
              <a:ext cx="240" cy="336"/>
            </a:xfrm>
            <a:prstGeom prst="leftRightArrow">
              <a:avLst>
                <a:gd name="adj1" fmla="val 50000"/>
                <a:gd name="adj2" fmla="val 20000"/>
              </a:avLst>
            </a:prstGeom>
            <a:gradFill rotWithShape="0">
              <a:gsLst>
                <a:gs pos="0">
                  <a:srgbClr val="48F026"/>
                </a:gs>
                <a:gs pos="100000">
                  <a:srgbClr val="1A570E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3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36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41" grpId="0" autoUpdateAnimBg="0"/>
      <p:bldP spid="1836042" grpId="0" autoUpdateAnimBg="0"/>
      <p:bldP spid="1836043" grpId="0" autoUpdateAnimBg="0"/>
      <p:bldP spid="1836044" grpId="0" autoUpdateAnimBg="0"/>
      <p:bldP spid="1836045" grpId="0" autoUpdateAnimBg="0"/>
      <p:bldP spid="1836046" grpId="0" autoUpdateAnimBg="0"/>
      <p:bldP spid="1836047" grpId="0" autoUpdateAnimBg="0"/>
      <p:bldP spid="1836063" grpId="0" autoUpdateAnimBg="0"/>
      <p:bldP spid="183606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 famous example</a:t>
            </a:r>
          </a:p>
        </p:txBody>
      </p:sp>
      <p:pic>
        <p:nvPicPr>
          <p:cNvPr id="975874" name="Picture 4" descr="Picture1"/>
          <p:cNvPicPr>
            <a:picLocks noChangeAspect="1" noChangeArrowheads="1"/>
          </p:cNvPicPr>
          <p:nvPr/>
        </p:nvPicPr>
        <p:blipFill rotWithShape="1">
          <a:blip r:embed="rId3" cstate="print"/>
          <a:srcRect l="10516"/>
          <a:stretch/>
        </p:blipFill>
        <p:spPr bwMode="auto">
          <a:xfrm>
            <a:off x="539552" y="1628775"/>
            <a:ext cx="4896644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5875" name="AutoShape 5"/>
          <p:cNvSpPr>
            <a:spLocks noChangeArrowheads="1"/>
          </p:cNvSpPr>
          <p:nvPr/>
        </p:nvSpPr>
        <p:spPr bwMode="auto">
          <a:xfrm>
            <a:off x="5634338" y="3501008"/>
            <a:ext cx="1439862" cy="20161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 dirty="0" err="1"/>
              <a:t>Much</a:t>
            </a:r>
            <a:endParaRPr lang="it-IT" b="1" dirty="0"/>
          </a:p>
          <a:p>
            <a:pPr algn="ctr"/>
            <a:r>
              <a:rPr lang="it-IT" b="1" dirty="0" err="1"/>
              <a:t>longer</a:t>
            </a:r>
            <a:r>
              <a:rPr lang="it-IT" b="1" dirty="0"/>
              <a:t>...</a:t>
            </a:r>
          </a:p>
        </p:txBody>
      </p:sp>
      <p:pic>
        <p:nvPicPr>
          <p:cNvPr id="13" name="Picture 4" descr="Picture1"/>
          <p:cNvPicPr>
            <a:picLocks noChangeAspect="1" noChangeArrowheads="1"/>
          </p:cNvPicPr>
          <p:nvPr/>
        </p:nvPicPr>
        <p:blipFill rotWithShape="1">
          <a:blip r:embed="rId3" cstate="print"/>
          <a:srcRect r="88816"/>
          <a:stretch/>
        </p:blipFill>
        <p:spPr bwMode="auto">
          <a:xfrm>
            <a:off x="7272343" y="1628774"/>
            <a:ext cx="61202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z="3200" smtClean="0">
                <a:solidFill>
                  <a:srgbClr val="000099"/>
                </a:solidFill>
              </a:rPr>
              <a:t>Compressing L seems promising...</a:t>
            </a:r>
          </a:p>
        </p:txBody>
      </p:sp>
      <p:pic>
        <p:nvPicPr>
          <p:cNvPr id="977922" name="Picture 3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1511300"/>
            <a:ext cx="42449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9044" name="Rectangle 4"/>
          <p:cNvSpPr>
            <a:spLocks noChangeArrowheads="1"/>
          </p:cNvSpPr>
          <p:nvPr/>
        </p:nvSpPr>
        <p:spPr bwMode="auto">
          <a:xfrm>
            <a:off x="5365750" y="2087563"/>
            <a:ext cx="33829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>
                <a:solidFill>
                  <a:srgbClr val="0000FF"/>
                </a:solidFill>
                <a:latin typeface="Comic Sans MS" pitchFamily="66" charset="0"/>
              </a:rPr>
              <a:t>Key observation:</a:t>
            </a:r>
          </a:p>
          <a:p>
            <a:pPr marL="457200" indent="-4572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l"/>
            </a:pPr>
            <a:r>
              <a:rPr lang="it-IT" sz="1800">
                <a:latin typeface="Comic Sans MS" pitchFamily="66" charset="0"/>
              </a:rPr>
              <a:t>L is locally homogeneous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57825" y="3022600"/>
            <a:ext cx="3543300" cy="407988"/>
            <a:chOff x="3061" y="1661"/>
            <a:chExt cx="2232" cy="342"/>
          </a:xfrm>
        </p:grpSpPr>
        <p:sp>
          <p:nvSpPr>
            <p:cNvPr id="977929" name="AutoShape 6"/>
            <p:cNvSpPr>
              <a:spLocks noChangeArrowheads="1"/>
            </p:cNvSpPr>
            <p:nvPr/>
          </p:nvSpPr>
          <p:spPr bwMode="auto">
            <a:xfrm>
              <a:off x="3061" y="1661"/>
              <a:ext cx="318" cy="272"/>
            </a:xfrm>
            <a:prstGeom prst="rightArrow">
              <a:avLst>
                <a:gd name="adj1" fmla="val 50000"/>
                <a:gd name="adj2" fmla="val 29228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7930" name="Text Box 7"/>
            <p:cNvSpPr txBox="1">
              <a:spLocks noChangeArrowheads="1"/>
            </p:cNvSpPr>
            <p:nvPr/>
          </p:nvSpPr>
          <p:spPr bwMode="auto">
            <a:xfrm>
              <a:off x="3412" y="1671"/>
              <a:ext cx="1881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FF3300"/>
                  </a:solidFill>
                  <a:latin typeface="Comic Sans MS" pitchFamily="66" charset="0"/>
                </a:rPr>
                <a:t>L is highly compressible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92725" y="4103688"/>
            <a:ext cx="3527425" cy="1752600"/>
            <a:chOff x="2699" y="2478"/>
            <a:chExt cx="2928" cy="1104"/>
          </a:xfrm>
        </p:grpSpPr>
        <p:sp>
          <p:nvSpPr>
            <p:cNvPr id="977927" name="Rectangle 9"/>
            <p:cNvSpPr>
              <a:spLocks noChangeArrowheads="1"/>
            </p:cNvSpPr>
            <p:nvPr/>
          </p:nvSpPr>
          <p:spPr bwMode="auto">
            <a:xfrm>
              <a:off x="2699" y="2478"/>
              <a:ext cx="292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457200" indent="-4572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dirty="0" err="1">
                  <a:solidFill>
                    <a:srgbClr val="0000FF"/>
                  </a:solidFill>
                  <a:latin typeface="Comic Sans MS" pitchFamily="66" charset="0"/>
                </a:rPr>
                <a:t>Algorithm</a:t>
              </a:r>
              <a:r>
                <a:rPr lang="it-IT" dirty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it-IT" dirty="0" err="1">
                  <a:solidFill>
                    <a:srgbClr val="0000FF"/>
                  </a:solidFill>
                  <a:latin typeface="Comic Sans MS" pitchFamily="66" charset="0"/>
                </a:rPr>
                <a:t>Bzip</a:t>
              </a:r>
              <a:r>
                <a:rPr lang="it-IT" dirty="0">
                  <a:solidFill>
                    <a:srgbClr val="0000FF"/>
                  </a:solidFill>
                  <a:latin typeface="Comic Sans MS" pitchFamily="66" charset="0"/>
                </a:rPr>
                <a:t> :</a:t>
              </a:r>
            </a:p>
            <a:p>
              <a:pPr marL="457200" indent="-457200" eaLnBrk="0" hangingPunct="0">
                <a:lnSpc>
                  <a:spcPct val="140000"/>
                </a:lnSpc>
                <a:spcBef>
                  <a:spcPct val="20000"/>
                </a:spcBef>
                <a:buClr>
                  <a:schemeClr val="tx1"/>
                </a:buClr>
                <a:buSzPct val="110000"/>
                <a:buFont typeface="+mj-lt"/>
                <a:buAutoNum type="arabicPeriod"/>
              </a:pPr>
              <a:r>
                <a:rPr lang="it-IT" sz="1800" dirty="0" err="1">
                  <a:latin typeface="Comic Sans MS" pitchFamily="66" charset="0"/>
                </a:rPr>
                <a:t>Move</a:t>
              </a:r>
              <a:r>
                <a:rPr lang="it-IT" sz="1800" dirty="0">
                  <a:latin typeface="Comic Sans MS" pitchFamily="66" charset="0"/>
                </a:rPr>
                <a:t>-to-Front </a:t>
              </a:r>
              <a:r>
                <a:rPr lang="it-IT" sz="1800" dirty="0" err="1">
                  <a:latin typeface="Comic Sans MS" pitchFamily="66" charset="0"/>
                </a:rPr>
                <a:t>coding</a:t>
              </a:r>
              <a:r>
                <a:rPr lang="it-IT" sz="1800" dirty="0">
                  <a:latin typeface="Comic Sans MS" pitchFamily="66" charset="0"/>
                </a:rPr>
                <a:t> of L</a:t>
              </a:r>
            </a:p>
            <a:p>
              <a:pPr marL="457200" indent="-457200" eaLnBrk="0" hangingPunct="0">
                <a:lnSpc>
                  <a:spcPct val="130000"/>
                </a:lnSpc>
                <a:spcBef>
                  <a:spcPct val="20000"/>
                </a:spcBef>
                <a:buClr>
                  <a:schemeClr val="tx1"/>
                </a:buClr>
                <a:buSzPct val="115000"/>
                <a:buFont typeface="+mj-lt"/>
                <a:buAutoNum type="arabicPeriod"/>
              </a:pPr>
              <a:r>
                <a:rPr lang="it-IT" sz="1800" dirty="0" err="1">
                  <a:latin typeface="Comic Sans MS" pitchFamily="66" charset="0"/>
                </a:rPr>
                <a:t>Run-Length</a:t>
              </a:r>
              <a:r>
                <a:rPr lang="it-IT" sz="1800" dirty="0">
                  <a:latin typeface="Comic Sans MS" pitchFamily="66" charset="0"/>
                </a:rPr>
                <a:t> </a:t>
              </a:r>
              <a:r>
                <a:rPr lang="it-IT" sz="1800" dirty="0" err="1">
                  <a:latin typeface="Comic Sans MS" pitchFamily="66" charset="0"/>
                </a:rPr>
                <a:t>coding</a:t>
              </a:r>
              <a:endParaRPr lang="it-IT" sz="1800" dirty="0">
                <a:latin typeface="Comic Sans MS" pitchFamily="66" charset="0"/>
                <a:sym typeface="Wingdings" pitchFamily="2" charset="2"/>
              </a:endParaRPr>
            </a:p>
            <a:p>
              <a:pPr marL="457200" indent="-457200" eaLnBrk="0" hangingPunct="0">
                <a:lnSpc>
                  <a:spcPct val="130000"/>
                </a:lnSpc>
                <a:spcBef>
                  <a:spcPct val="20000"/>
                </a:spcBef>
                <a:buClr>
                  <a:schemeClr val="tx1"/>
                </a:buClr>
                <a:buSzPct val="110000"/>
                <a:buFont typeface="+mj-lt"/>
                <a:buAutoNum type="arabicPeriod"/>
              </a:pPr>
              <a:r>
                <a:rPr lang="it-IT" sz="1800" dirty="0">
                  <a:latin typeface="Comic Sans MS" pitchFamily="66" charset="0"/>
                  <a:sym typeface="Wingdings" pitchFamily="2" charset="2"/>
                </a:rPr>
                <a:t>Statistical </a:t>
              </a:r>
              <a:r>
                <a:rPr lang="it-IT" sz="1800" dirty="0" err="1">
                  <a:latin typeface="Comic Sans MS" pitchFamily="66" charset="0"/>
                  <a:sym typeface="Wingdings" pitchFamily="2" charset="2"/>
                </a:rPr>
                <a:t>coder</a:t>
              </a:r>
              <a:endParaRPr lang="it-IT" sz="1600" dirty="0">
                <a:latin typeface="Comic Sans MS" pitchFamily="66" charset="0"/>
              </a:endParaRPr>
            </a:p>
          </p:txBody>
        </p:sp>
        <p:sp>
          <p:nvSpPr>
            <p:cNvPr id="977928" name="Rectangle 10"/>
            <p:cNvSpPr>
              <a:spLocks noChangeArrowheads="1"/>
            </p:cNvSpPr>
            <p:nvPr/>
          </p:nvSpPr>
          <p:spPr bwMode="auto">
            <a:xfrm>
              <a:off x="2699" y="2478"/>
              <a:ext cx="2928" cy="1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79051" name="Rectangle 11"/>
          <p:cNvSpPr>
            <a:spLocks noChangeArrowheads="1"/>
          </p:cNvSpPr>
          <p:nvPr/>
        </p:nvSpPr>
        <p:spPr bwMode="auto">
          <a:xfrm>
            <a:off x="395288" y="6237288"/>
            <a:ext cx="7499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105000"/>
              <a:buFont typeface="Wingdings 2" pitchFamily="18" charset="2"/>
              <a:buChar char="R"/>
            </a:pPr>
            <a:r>
              <a:rPr lang="it-IT" sz="1800">
                <a:solidFill>
                  <a:srgbClr val="FF0000"/>
                </a:solidFill>
                <a:latin typeface="Comic Sans MS" pitchFamily="66" charset="0"/>
              </a:rPr>
              <a:t>Bzip vs. Gzip: 20% vs. 33%, but it is slower in (de)compression !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40096" y="3931964"/>
            <a:ext cx="4391944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39552" y="4509120"/>
            <a:ext cx="43924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11534" y="4725144"/>
            <a:ext cx="432050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1008360" y="2133377"/>
            <a:ext cx="395288" cy="3887885"/>
            <a:chOff x="1008360" y="2133377"/>
            <a:chExt cx="395288" cy="388788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008360" y="2133377"/>
              <a:ext cx="395288" cy="1798587"/>
            </a:xfrm>
            <a:prstGeom prst="rect">
              <a:avLst/>
            </a:prstGeom>
            <a:solidFill>
              <a:srgbClr val="FFFF9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008360" y="3931963"/>
              <a:ext cx="395288" cy="57715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008360" y="4509121"/>
              <a:ext cx="395288" cy="216024"/>
            </a:xfrm>
            <a:prstGeom prst="rect">
              <a:avLst/>
            </a:prstGeom>
            <a:solidFill>
              <a:srgbClr val="FF7C80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008360" y="4725143"/>
              <a:ext cx="395288" cy="1296119"/>
            </a:xfrm>
            <a:prstGeom prst="rect">
              <a:avLst/>
            </a:prstGeom>
            <a:solidFill>
              <a:schemeClr val="accent1">
                <a:lumMod val="75000"/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9044" grpId="0" autoUpdateAnimBg="0"/>
      <p:bldP spid="1879051" grpId="0" autoUpdateAnimBg="0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69" name="Rectangle 2"/>
          <p:cNvSpPr>
            <a:spLocks noChangeArrowheads="1"/>
          </p:cNvSpPr>
          <p:nvPr/>
        </p:nvSpPr>
        <p:spPr bwMode="auto">
          <a:xfrm>
            <a:off x="395288" y="1771650"/>
            <a:ext cx="3276600" cy="482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50938" y="1862138"/>
            <a:ext cx="2286000" cy="4592637"/>
            <a:chOff x="1824" y="1094"/>
            <a:chExt cx="1440" cy="289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52"/>
              <a:ext cx="1440" cy="2735"/>
              <a:chOff x="1824" y="1252"/>
              <a:chExt cx="1440" cy="273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824" y="1252"/>
                <a:ext cx="1152" cy="236"/>
                <a:chOff x="1824" y="1252"/>
                <a:chExt cx="1248" cy="236"/>
              </a:xfrm>
            </p:grpSpPr>
            <p:sp>
              <p:nvSpPr>
                <p:cNvPr id="979993" name="AutoShape 6"/>
                <p:cNvSpPr>
                  <a:spLocks/>
                </p:cNvSpPr>
                <p:nvPr/>
              </p:nvSpPr>
              <p:spPr bwMode="auto">
                <a:xfrm rot="5400000">
                  <a:off x="2424" y="840"/>
                  <a:ext cx="48" cy="1248"/>
                </a:xfrm>
                <a:prstGeom prst="leftBrace">
                  <a:avLst>
                    <a:gd name="adj1" fmla="val 216667"/>
                    <a:gd name="adj2" fmla="val 5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799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54" y="1252"/>
                  <a:ext cx="8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latin typeface="Tahoma" pitchFamily="34" charset="0"/>
                    </a:rPr>
                    <a:t>BWT matrix</a:t>
                  </a:r>
                  <a:endParaRPr lang="en-GB" sz="1400" b="1">
                    <a:latin typeface="Tahoma" pitchFamily="34" charset="0"/>
                  </a:endParaRPr>
                </a:p>
              </p:txBody>
            </p:sp>
          </p:grpSp>
          <p:sp>
            <p:nvSpPr>
              <p:cNvPr id="979992" name="Text Box 8"/>
              <p:cNvSpPr txBox="1">
                <a:spLocks noChangeArrowheads="1"/>
              </p:cNvSpPr>
              <p:nvPr/>
            </p:nvSpPr>
            <p:spPr bwMode="auto">
              <a:xfrm>
                <a:off x="1824" y="1536"/>
                <a:ext cx="1440" cy="24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#mississipp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i#mississip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ippi#missis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issippi#mis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ississippi#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mississippi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pi#mississi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ppi#mississ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sippi#missi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sissippi#mi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ssippi#miss</a:t>
                </a:r>
              </a:p>
              <a:p>
                <a:pPr marL="457200" indent="-457200"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>
                    <a:latin typeface="Courier New" pitchFamily="49" charset="0"/>
                  </a:rPr>
                  <a:t>ssissippi#m</a:t>
                </a:r>
                <a:endParaRPr lang="en-GB">
                  <a:latin typeface="Courier New" pitchFamily="49" charset="0"/>
                </a:endParaRPr>
              </a:p>
            </p:txBody>
          </p:sp>
        </p:grpSp>
        <p:sp>
          <p:nvSpPr>
            <p:cNvPr id="979989" name="AutoShape 9"/>
            <p:cNvSpPr>
              <a:spLocks noChangeArrowheads="1"/>
            </p:cNvSpPr>
            <p:nvPr/>
          </p:nvSpPr>
          <p:spPr bwMode="auto">
            <a:xfrm rot="10800000">
              <a:off x="2448" y="1094"/>
              <a:ext cx="768" cy="144"/>
            </a:xfrm>
            <a:prstGeom prst="curvedUpArrow">
              <a:avLst>
                <a:gd name="adj1" fmla="val 106667"/>
                <a:gd name="adj2" fmla="val 213333"/>
                <a:gd name="adj3" fmla="val 33333"/>
              </a:avLst>
            </a:prstGeom>
            <a:solidFill>
              <a:srgbClr val="FF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9990" name="Rectangle 10"/>
            <p:cNvSpPr>
              <a:spLocks noChangeArrowheads="1"/>
            </p:cNvSpPr>
            <p:nvPr/>
          </p:nvSpPr>
          <p:spPr bwMode="auto">
            <a:xfrm>
              <a:off x="1824" y="2534"/>
              <a:ext cx="1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it-IT">
                <a:latin typeface="Courier New" pitchFamily="49" charset="0"/>
              </a:endParaRPr>
            </a:p>
          </p:txBody>
        </p:sp>
      </p:grpSp>
      <p:sp>
        <p:nvSpPr>
          <p:cNvPr id="1870859" name="Text Box 11"/>
          <p:cNvSpPr txBox="1">
            <a:spLocks noChangeArrowheads="1"/>
          </p:cNvSpPr>
          <p:nvPr/>
        </p:nvSpPr>
        <p:spPr bwMode="auto">
          <a:xfrm>
            <a:off x="1150938" y="2563813"/>
            <a:ext cx="2159000" cy="3890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mississipp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mississip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it-IT" b="1">
                <a:solidFill>
                  <a:schemeClr val="tx2"/>
                </a:solidFill>
                <a:latin typeface="Courier New" pitchFamily="49" charset="0"/>
              </a:rPr>
              <a:t>m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ississippi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mississ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miss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ssissippi</a:t>
            </a:r>
            <a:r>
              <a:rPr lang="en-US">
                <a:solidFill>
                  <a:schemeClr val="tx2"/>
                </a:solidFill>
                <a:latin typeface="Courier New" pitchFamily="49" charset="0"/>
              </a:rPr>
              <a:t>#</a:t>
            </a:r>
            <a:r>
              <a:rPr lang="en-US">
                <a:latin typeface="Courier New" pitchFamily="49" charset="0"/>
              </a:rPr>
              <a:t>m</a:t>
            </a:r>
            <a:endParaRPr lang="en-GB">
              <a:latin typeface="Courier New" pitchFamily="49" charset="0"/>
            </a:endParaRPr>
          </a:p>
        </p:txBody>
      </p:sp>
      <p:sp>
        <p:nvSpPr>
          <p:cNvPr id="97997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814388"/>
            <a:ext cx="7772400" cy="52705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000099"/>
                </a:solidFill>
              </a:rPr>
              <a:t>How to compute the BWT ?</a:t>
            </a:r>
            <a:endParaRPr lang="en-US" sz="3600" smtClean="0">
              <a:solidFill>
                <a:srgbClr val="000099"/>
              </a:solidFill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55938" y="2106613"/>
            <a:ext cx="400050" cy="4360862"/>
            <a:chOff x="3024" y="1248"/>
            <a:chExt cx="252" cy="2747"/>
          </a:xfrm>
        </p:grpSpPr>
        <p:sp>
          <p:nvSpPr>
            <p:cNvPr id="979985" name="Text Box 14"/>
            <p:cNvSpPr txBox="1">
              <a:spLocks noChangeArrowheads="1"/>
            </p:cNvSpPr>
            <p:nvPr/>
          </p:nvSpPr>
          <p:spPr bwMode="auto">
            <a:xfrm>
              <a:off x="3024" y="1536"/>
              <a:ext cx="240" cy="2459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p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m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latin typeface="Courier New" pitchFamily="49" charset="0"/>
                </a:rPr>
                <a:t>#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p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s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</a:p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>
                  <a:solidFill>
                    <a:srgbClr val="FF3300"/>
                  </a:solidFill>
                  <a:latin typeface="Courier New" pitchFamily="49" charset="0"/>
                </a:rPr>
                <a:t>i</a:t>
              </a:r>
              <a:endParaRPr lang="en-GB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  <p:sp>
          <p:nvSpPr>
            <p:cNvPr id="979986" name="Rectangle 15"/>
            <p:cNvSpPr>
              <a:spLocks noChangeArrowheads="1"/>
            </p:cNvSpPr>
            <p:nvPr/>
          </p:nvSpPr>
          <p:spPr bwMode="auto">
            <a:xfrm>
              <a:off x="3024" y="1536"/>
              <a:ext cx="240" cy="2448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9987" name="Text Box 16"/>
            <p:cNvSpPr txBox="1">
              <a:spLocks noChangeArrowheads="1"/>
            </p:cNvSpPr>
            <p:nvPr/>
          </p:nvSpPr>
          <p:spPr bwMode="auto">
            <a:xfrm>
              <a:off x="3072" y="1248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latin typeface="Comic Sans MS" pitchFamily="66" charset="0"/>
                </a:rPr>
                <a:t>L</a:t>
              </a:r>
              <a:endParaRPr lang="en-GB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41338" y="2106613"/>
            <a:ext cx="990600" cy="4343400"/>
            <a:chOff x="1440" y="1248"/>
            <a:chExt cx="624" cy="2736"/>
          </a:xfrm>
        </p:grpSpPr>
        <p:sp>
          <p:nvSpPr>
            <p:cNvPr id="979981" name="Text Box 18"/>
            <p:cNvSpPr txBox="1">
              <a:spLocks noChangeArrowheads="1"/>
            </p:cNvSpPr>
            <p:nvPr/>
          </p:nvSpPr>
          <p:spPr bwMode="auto">
            <a:xfrm>
              <a:off x="1440" y="1536"/>
              <a:ext cx="624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2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8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5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2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10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9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7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4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6</a:t>
              </a:r>
              <a:endParaRPr lang="en-US" b="1">
                <a:solidFill>
                  <a:srgbClr val="FF3300"/>
                </a:solidFill>
                <a:latin typeface="Courier New" pitchFamily="49" charset="0"/>
              </a:endParaRPr>
            </a:p>
            <a:p>
              <a:pPr marL="457200" indent="-457200" eaLnBrk="0" hangingPunct="0">
                <a:lnSpc>
                  <a:spcPct val="105000"/>
                </a:lnSpc>
                <a:spcBef>
                  <a:spcPct val="10000"/>
                </a:spcBef>
              </a:pPr>
              <a:r>
                <a:rPr lang="en-US" sz="1800" b="1">
                  <a:solidFill>
                    <a:srgbClr val="FF3300"/>
                  </a:solidFill>
                  <a:latin typeface="Courier New" pitchFamily="49" charset="0"/>
                </a:rPr>
                <a:t>3</a:t>
              </a:r>
              <a:endParaRPr lang="en-GB" b="1">
                <a:solidFill>
                  <a:srgbClr val="FF3300"/>
                </a:solidFill>
                <a:latin typeface="Courier New" pitchFamily="49" charset="0"/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440" y="1248"/>
              <a:ext cx="344" cy="2736"/>
              <a:chOff x="1440" y="1248"/>
              <a:chExt cx="344" cy="2736"/>
            </a:xfrm>
          </p:grpSpPr>
          <p:sp>
            <p:nvSpPr>
              <p:cNvPr id="979983" name="Rectangle 20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288" cy="24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79984" name="Text Box 21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3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3300"/>
                    </a:solidFill>
                    <a:latin typeface="Comic Sans MS" pitchFamily="66" charset="0"/>
                  </a:rPr>
                  <a:t>SA</a:t>
                </a:r>
                <a:endParaRPr lang="en-GB">
                  <a:solidFill>
                    <a:srgbClr val="FF33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870870" name="AutoShape 22"/>
          <p:cNvSpPr>
            <a:spLocks noChangeArrowheads="1"/>
          </p:cNvSpPr>
          <p:nvPr/>
        </p:nvSpPr>
        <p:spPr bwMode="auto">
          <a:xfrm rot="10800000">
            <a:off x="617538" y="1878013"/>
            <a:ext cx="1219200" cy="228600"/>
          </a:xfrm>
          <a:prstGeom prst="curvedUp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70871" name="AutoShape 23"/>
          <p:cNvSpPr>
            <a:spLocks noChangeArrowheads="1"/>
          </p:cNvSpPr>
          <p:nvPr/>
        </p:nvSpPr>
        <p:spPr bwMode="auto">
          <a:xfrm>
            <a:off x="4319588" y="2636838"/>
            <a:ext cx="3311525" cy="576262"/>
          </a:xfrm>
          <a:prstGeom prst="wedgeRectCallout">
            <a:avLst>
              <a:gd name="adj1" fmla="val -80394"/>
              <a:gd name="adj2" fmla="val 8416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it-IT" sz="2400" dirty="0" smtClean="0">
                <a:solidFill>
                  <a:schemeClr val="bg1"/>
                </a:solidFill>
                <a:latin typeface="Tahoma" pitchFamily="34" charset="0"/>
              </a:rPr>
              <a:t>	L[3</a:t>
            </a:r>
            <a:r>
              <a:rPr lang="it-IT" sz="2400" dirty="0">
                <a:solidFill>
                  <a:schemeClr val="bg1"/>
                </a:solidFill>
                <a:latin typeface="Tahoma" pitchFamily="34" charset="0"/>
              </a:rPr>
              <a:t>] = T[ </a:t>
            </a:r>
            <a:r>
              <a:rPr lang="it-IT" sz="2400" dirty="0" smtClean="0">
                <a:solidFill>
                  <a:schemeClr val="bg1"/>
                </a:solidFill>
                <a:latin typeface="Tahoma" pitchFamily="34" charset="0"/>
              </a:rPr>
              <a:t>8 - 1 </a:t>
            </a:r>
            <a:r>
              <a:rPr lang="it-IT" sz="2400" dirty="0">
                <a:solidFill>
                  <a:schemeClr val="bg1"/>
                </a:solidFill>
                <a:latin typeface="Tahoma" pitchFamily="34" charset="0"/>
              </a:rPr>
              <a:t>]</a:t>
            </a:r>
            <a:endParaRPr lang="it-IT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70872" name="Text Box 24"/>
          <p:cNvSpPr txBox="1">
            <a:spLocks noChangeArrowheads="1"/>
          </p:cNvSpPr>
          <p:nvPr/>
        </p:nvSpPr>
        <p:spPr bwMode="auto">
          <a:xfrm>
            <a:off x="4175125" y="2205038"/>
            <a:ext cx="402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0099"/>
                </a:solidFill>
                <a:latin typeface="Comic Sans MS" pitchFamily="66" charset="0"/>
              </a:rPr>
              <a:t>We said that: L[i] precedes F[i] in T</a:t>
            </a: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973513" y="3760985"/>
            <a:ext cx="4718050" cy="503237"/>
            <a:chOff x="2426" y="1525"/>
            <a:chExt cx="2767" cy="317"/>
          </a:xfrm>
        </p:grpSpPr>
        <p:sp>
          <p:nvSpPr>
            <p:cNvPr id="979979" name="Text Box 26"/>
            <p:cNvSpPr txBox="1">
              <a:spLocks noChangeArrowheads="1"/>
            </p:cNvSpPr>
            <p:nvPr/>
          </p:nvSpPr>
          <p:spPr bwMode="auto">
            <a:xfrm>
              <a:off x="2472" y="1570"/>
              <a:ext cx="27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>
                  <a:solidFill>
                    <a:srgbClr val="000099"/>
                  </a:solidFill>
                  <a:latin typeface="Comic Sans MS" pitchFamily="66" charset="0"/>
                </a:rPr>
                <a:t>Given SA and T, we have L[i]  = T[SA[i]-1]</a:t>
              </a:r>
            </a:p>
          </p:txBody>
        </p:sp>
        <p:sp>
          <p:nvSpPr>
            <p:cNvPr id="979980" name="Rectangle 27"/>
            <p:cNvSpPr>
              <a:spLocks noChangeArrowheads="1"/>
            </p:cNvSpPr>
            <p:nvPr/>
          </p:nvSpPr>
          <p:spPr bwMode="auto">
            <a:xfrm>
              <a:off x="2426" y="1525"/>
              <a:ext cx="2767" cy="317"/>
            </a:xfrm>
            <a:prstGeom prst="rect">
              <a:avLst/>
            </a:prstGeom>
            <a:noFill/>
            <a:ln w="539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3963389" y="4653954"/>
            <a:ext cx="4569703" cy="1150936"/>
            <a:chOff x="2260" y="1525"/>
            <a:chExt cx="2680" cy="725"/>
          </a:xfrm>
        </p:grpSpPr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2312" y="1584"/>
              <a:ext cx="2581" cy="582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This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is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one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of the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main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reasons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for</a:t>
              </a:r>
            </a:p>
            <a:p>
              <a:pPr algn="ctr"/>
              <a:r>
                <a:rPr lang="it-IT" sz="1800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t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he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number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of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pubblications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spurred</a:t>
              </a:r>
              <a:endParaRPr lang="it-IT" sz="1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  <a:p>
              <a:pPr algn="ctr"/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in ‘94-’10 on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Suffix</a:t>
              </a:r>
              <a:r>
                <a:rPr lang="it-IT" sz="1800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 Array </a:t>
              </a:r>
              <a:r>
                <a:rPr lang="it-IT" sz="1800" dirty="0" err="1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construction</a:t>
              </a:r>
              <a:endParaRPr lang="it-IT" sz="1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260" y="1525"/>
              <a:ext cx="2680" cy="725"/>
            </a:xfrm>
            <a:prstGeom prst="rect">
              <a:avLst/>
            </a:prstGeom>
            <a:noFill/>
            <a:ln w="539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7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9" grpId="0" autoUpdateAnimBg="0"/>
      <p:bldP spid="1870870" grpId="0" animBg="1"/>
      <p:bldP spid="1870871" grpId="0" animBg="1"/>
      <p:bldP spid="18708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7950" y="3060700"/>
            <a:ext cx="3352800" cy="2790825"/>
            <a:chOff x="3264" y="1833"/>
            <a:chExt cx="2112" cy="1758"/>
          </a:xfrm>
        </p:grpSpPr>
        <p:sp>
          <p:nvSpPr>
            <p:cNvPr id="984100" name="Rectangle 3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#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issis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</a:t>
              </a:r>
              <a:r>
                <a:rPr lang="it-IT">
                  <a:latin typeface="Courier New" pitchFamily="49" charset="0"/>
                </a:rPr>
                <a:t>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pi#mississ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ippi#missi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issippi#mi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sippi#miss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sissippi#m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84101" name="Rectangle 4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ssippi#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84102" name="Rectangle 5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issi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84103" name="Rectangle 6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it-IT">
                  <a:solidFill>
                    <a:srgbClr val="777777"/>
                  </a:solidFill>
                  <a:latin typeface="Courier New" pitchFamily="49" charset="0"/>
                </a:rPr>
                <a:t>ssi</a:t>
              </a:r>
              <a:r>
                <a:rPr lang="en-US">
                  <a:solidFill>
                    <a:srgbClr val="777777"/>
                  </a:solidFill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84066" name="Rectangle 7"/>
          <p:cNvSpPr>
            <a:spLocks noChangeArrowheads="1"/>
          </p:cNvSpPr>
          <p:nvPr/>
        </p:nvSpPr>
        <p:spPr bwMode="auto">
          <a:xfrm>
            <a:off x="1346200" y="2114550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mississipp</a:t>
            </a:r>
            <a:r>
              <a:rPr lang="it-IT">
                <a:latin typeface="Courier New" pitchFamily="49" charset="0"/>
              </a:rPr>
              <a:t>  i</a:t>
            </a:r>
            <a:endParaRPr lang="en-US">
              <a:latin typeface="Courier New" pitchFamily="49" charset="0"/>
            </a:endParaRPr>
          </a:p>
        </p:txBody>
      </p:sp>
      <p:sp>
        <p:nvSpPr>
          <p:cNvPr id="984067" name="Rectangle 8"/>
          <p:cNvSpPr>
            <a:spLocks noChangeArrowheads="1"/>
          </p:cNvSpPr>
          <p:nvPr/>
        </p:nvSpPr>
        <p:spPr bwMode="auto">
          <a:xfrm>
            <a:off x="1346200" y="2422525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#</a:t>
            </a:r>
            <a:r>
              <a:rPr lang="it-IT">
                <a:solidFill>
                  <a:srgbClr val="777777"/>
                </a:solidFill>
                <a:latin typeface="Courier New" pitchFamily="49" charset="0"/>
              </a:rPr>
              <a:t>m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ississip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p</a:t>
            </a:r>
          </a:p>
        </p:txBody>
      </p:sp>
      <p:sp>
        <p:nvSpPr>
          <p:cNvPr id="984068" name="Rectangle 9"/>
          <p:cNvSpPr>
            <a:spLocks noChangeArrowheads="1"/>
          </p:cNvSpPr>
          <p:nvPr/>
        </p:nvSpPr>
        <p:spPr bwMode="auto">
          <a:xfrm>
            <a:off x="1346200" y="2727325"/>
            <a:ext cx="3962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ppi#</a:t>
            </a:r>
            <a:r>
              <a:rPr lang="it-IT">
                <a:solidFill>
                  <a:srgbClr val="777777"/>
                </a:solidFill>
                <a:latin typeface="Courier New" pitchFamily="49" charset="0"/>
              </a:rPr>
              <a:t>mi</a:t>
            </a:r>
            <a:r>
              <a:rPr lang="en-US">
                <a:solidFill>
                  <a:srgbClr val="777777"/>
                </a:solidFill>
                <a:latin typeface="Courier New" pitchFamily="49" charset="0"/>
              </a:rPr>
              <a:t>ssis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s</a:t>
            </a:r>
            <a:r>
              <a:rPr lang="it-IT">
                <a:latin typeface="Courier New" pitchFamily="49" charset="0"/>
              </a:rPr>
              <a:t> </a:t>
            </a:r>
            <a:endParaRPr lang="en-US">
              <a:latin typeface="Courier New" pitchFamily="49" charset="0"/>
            </a:endParaRPr>
          </a:p>
        </p:txBody>
      </p:sp>
      <p:sp>
        <p:nvSpPr>
          <p:cNvPr id="984069" name="Rectangle 10"/>
          <p:cNvSpPr>
            <a:spLocks noChangeArrowheads="1"/>
          </p:cNvSpPr>
          <p:nvPr/>
        </p:nvSpPr>
        <p:spPr bwMode="auto">
          <a:xfrm>
            <a:off x="1346200" y="1722438"/>
            <a:ext cx="338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F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84070" name="Rectangle 11"/>
          <p:cNvSpPr>
            <a:spLocks noChangeArrowheads="1"/>
          </p:cNvSpPr>
          <p:nvPr/>
        </p:nvSpPr>
        <p:spPr bwMode="auto">
          <a:xfrm>
            <a:off x="3627438" y="1722438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chemeClr val="tx2"/>
                </a:solidFill>
                <a:latin typeface="Comic Sans MS" pitchFamily="66" charset="0"/>
              </a:rPr>
              <a:t>L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683000" y="4286250"/>
            <a:ext cx="4162425" cy="1295400"/>
            <a:chOff x="2304" y="2592"/>
            <a:chExt cx="2622" cy="816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072" y="2640"/>
              <a:ext cx="1854" cy="212"/>
              <a:chOff x="3072" y="2496"/>
              <a:chExt cx="1854" cy="212"/>
            </a:xfrm>
          </p:grpSpPr>
          <p:sp>
            <p:nvSpPr>
              <p:cNvPr id="984098" name="AutoShape 14"/>
              <p:cNvSpPr>
                <a:spLocks noChangeArrowheads="1"/>
              </p:cNvSpPr>
              <p:nvPr/>
            </p:nvSpPr>
            <p:spPr bwMode="auto">
              <a:xfrm>
                <a:off x="3072" y="2514"/>
                <a:ext cx="240" cy="192"/>
              </a:xfrm>
              <a:prstGeom prst="rightArrow">
                <a:avLst>
                  <a:gd name="adj1" fmla="val 50000"/>
                  <a:gd name="adj2" fmla="val 31250"/>
                </a:avLst>
              </a:prstGeom>
              <a:solidFill>
                <a:srgbClr val="17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4099" name="Rectangle 15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156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None/>
                </a:pPr>
                <a:r>
                  <a:rPr lang="it-IT" sz="1600">
                    <a:latin typeface="Comic Sans MS" pitchFamily="66" charset="0"/>
                  </a:rPr>
                  <a:t>Take two equal L’s chars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304" y="2592"/>
              <a:ext cx="192" cy="816"/>
              <a:chOff x="384" y="2592"/>
              <a:chExt cx="192" cy="816"/>
            </a:xfrm>
          </p:grpSpPr>
          <p:sp>
            <p:nvSpPr>
              <p:cNvPr id="984096" name="Oval 17"/>
              <p:cNvSpPr>
                <a:spLocks noChangeArrowheads="1"/>
              </p:cNvSpPr>
              <p:nvPr/>
            </p:nvSpPr>
            <p:spPr bwMode="auto">
              <a:xfrm>
                <a:off x="384" y="2592"/>
                <a:ext cx="192" cy="240"/>
              </a:xfrm>
              <a:prstGeom prst="ellips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4097" name="Oval 18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192" cy="24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699000" y="3565525"/>
            <a:ext cx="3962400" cy="762000"/>
            <a:chOff x="2976" y="1968"/>
            <a:chExt cx="2496" cy="480"/>
          </a:xfrm>
        </p:grpSpPr>
        <p:sp>
          <p:nvSpPr>
            <p:cNvPr id="984092" name="Rectangle 20"/>
            <p:cNvSpPr>
              <a:spLocks noChangeArrowheads="1"/>
            </p:cNvSpPr>
            <p:nvPr/>
          </p:nvSpPr>
          <p:spPr bwMode="auto">
            <a:xfrm>
              <a:off x="2976" y="1968"/>
              <a:ext cx="24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 dirty="0" smtClean="0">
                  <a:solidFill>
                    <a:srgbClr val="000099"/>
                  </a:solidFill>
                  <a:latin typeface="Comic Sans MS" pitchFamily="66" charset="0"/>
                </a:rPr>
                <a:t>Can </a:t>
              </a:r>
              <a:r>
                <a:rPr lang="it-IT" sz="1600" dirty="0" err="1" smtClean="0">
                  <a:solidFill>
                    <a:srgbClr val="000099"/>
                  </a:solidFill>
                  <a:latin typeface="Comic Sans MS" pitchFamily="66" charset="0"/>
                </a:rPr>
                <a:t>we</a:t>
              </a:r>
              <a:r>
                <a:rPr lang="it-IT" sz="1600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600" dirty="0" err="1">
                  <a:solidFill>
                    <a:srgbClr val="000099"/>
                  </a:solidFill>
                  <a:latin typeface="Comic Sans MS" pitchFamily="66" charset="0"/>
                </a:rPr>
                <a:t>map</a:t>
              </a:r>
              <a:r>
                <a:rPr lang="it-IT" sz="1600" dirty="0">
                  <a:solidFill>
                    <a:srgbClr val="000099"/>
                  </a:solidFill>
                  <a:latin typeface="Comic Sans MS" pitchFamily="66" charset="0"/>
                </a:rPr>
                <a:t> L’s </a:t>
              </a:r>
              <a:r>
                <a:rPr lang="it-IT" sz="1600" dirty="0" err="1" smtClean="0">
                  <a:solidFill>
                    <a:srgbClr val="000099"/>
                  </a:solidFill>
                  <a:latin typeface="Comic Sans MS" pitchFamily="66" charset="0"/>
                </a:rPr>
                <a:t>chars</a:t>
              </a:r>
              <a:r>
                <a:rPr lang="it-IT" sz="1600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600" dirty="0" err="1" smtClean="0">
                  <a:solidFill>
                    <a:srgbClr val="000099"/>
                  </a:solidFill>
                  <a:latin typeface="Comic Sans MS" pitchFamily="66" charset="0"/>
                </a:rPr>
                <a:t>onto</a:t>
              </a:r>
              <a:r>
                <a:rPr lang="it-IT" sz="1600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600" dirty="0" err="1">
                  <a:solidFill>
                    <a:srgbClr val="000099"/>
                  </a:solidFill>
                  <a:latin typeface="Comic Sans MS" pitchFamily="66" charset="0"/>
                </a:rPr>
                <a:t>F’s</a:t>
              </a:r>
              <a:r>
                <a:rPr lang="it-IT" sz="1600" dirty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600" dirty="0" err="1">
                  <a:solidFill>
                    <a:srgbClr val="000099"/>
                  </a:solidFill>
                  <a:latin typeface="Comic Sans MS" pitchFamily="66" charset="0"/>
                </a:rPr>
                <a:t>chars</a:t>
              </a:r>
              <a:r>
                <a:rPr lang="it-IT" sz="1600" dirty="0">
                  <a:solidFill>
                    <a:srgbClr val="000099"/>
                  </a:solidFill>
                  <a:latin typeface="Comic Sans MS" pitchFamily="66" charset="0"/>
                </a:rPr>
                <a:t> ?</a:t>
              </a:r>
            </a:p>
          </p:txBody>
        </p:sp>
        <p:sp>
          <p:nvSpPr>
            <p:cNvPr id="984093" name="Rectangle 21"/>
            <p:cNvSpPr>
              <a:spLocks noChangeArrowheads="1"/>
            </p:cNvSpPr>
            <p:nvPr/>
          </p:nvSpPr>
          <p:spPr bwMode="auto">
            <a:xfrm>
              <a:off x="2976" y="2208"/>
              <a:ext cx="24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 dirty="0">
                  <a:solidFill>
                    <a:srgbClr val="000099"/>
                  </a:solidFill>
                  <a:latin typeface="Comic Sans MS" pitchFamily="66" charset="0"/>
                </a:rPr>
                <a:t>... </a:t>
              </a:r>
              <a:r>
                <a:rPr lang="it-IT" sz="1600" dirty="0" err="1">
                  <a:solidFill>
                    <a:srgbClr val="000099"/>
                  </a:solidFill>
                  <a:latin typeface="Comic Sans MS" pitchFamily="66" charset="0"/>
                </a:rPr>
                <a:t>Need</a:t>
              </a:r>
              <a:r>
                <a:rPr lang="it-IT" sz="1600" dirty="0">
                  <a:solidFill>
                    <a:srgbClr val="000099"/>
                  </a:solidFill>
                  <a:latin typeface="Comic Sans MS" pitchFamily="66" charset="0"/>
                </a:rPr>
                <a:t> to </a:t>
              </a:r>
              <a:r>
                <a:rPr lang="it-IT" sz="1600" dirty="0" err="1">
                  <a:solidFill>
                    <a:srgbClr val="000099"/>
                  </a:solidFill>
                  <a:latin typeface="Comic Sans MS" pitchFamily="66" charset="0"/>
                </a:rPr>
                <a:t>distinguish</a:t>
              </a:r>
              <a:r>
                <a:rPr lang="it-IT" sz="1600" dirty="0">
                  <a:solidFill>
                    <a:srgbClr val="5C37FB"/>
                  </a:solidFill>
                  <a:latin typeface="Comic Sans MS" pitchFamily="66" charset="0"/>
                </a:rPr>
                <a:t> </a:t>
              </a:r>
              <a:r>
                <a:rPr lang="it-IT" sz="1600" dirty="0" err="1">
                  <a:solidFill>
                    <a:srgbClr val="CC3300"/>
                  </a:solidFill>
                  <a:latin typeface="Comic Sans MS" pitchFamily="66" charset="0"/>
                </a:rPr>
                <a:t>equal</a:t>
              </a:r>
              <a:r>
                <a:rPr lang="it-IT" sz="1600" dirty="0">
                  <a:solidFill>
                    <a:srgbClr val="CC3300"/>
                  </a:solidFill>
                  <a:latin typeface="Comic Sans MS" pitchFamily="66" charset="0"/>
                </a:rPr>
                <a:t> </a:t>
              </a:r>
              <a:r>
                <a:rPr lang="it-IT" sz="1600" dirty="0" err="1" smtClean="0">
                  <a:solidFill>
                    <a:srgbClr val="CC3300"/>
                  </a:solidFill>
                  <a:latin typeface="Comic Sans MS" pitchFamily="66" charset="0"/>
                </a:rPr>
                <a:t>chars</a:t>
              </a:r>
              <a:r>
                <a:rPr lang="it-IT" sz="1600" dirty="0" smtClean="0">
                  <a:solidFill>
                    <a:srgbClr val="000099"/>
                  </a:solidFill>
                  <a:latin typeface="Comic Sans MS" pitchFamily="66" charset="0"/>
                </a:rPr>
                <a:t>...</a:t>
              </a:r>
              <a:endParaRPr lang="it-IT" sz="1600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906963" y="4718050"/>
            <a:ext cx="3322637" cy="336550"/>
            <a:chOff x="3072" y="2832"/>
            <a:chExt cx="2093" cy="212"/>
          </a:xfrm>
        </p:grpSpPr>
        <p:sp>
          <p:nvSpPr>
            <p:cNvPr id="984090" name="AutoShape 23"/>
            <p:cNvSpPr>
              <a:spLocks noChangeArrowheads="1"/>
            </p:cNvSpPr>
            <p:nvPr/>
          </p:nvSpPr>
          <p:spPr bwMode="auto">
            <a:xfrm>
              <a:off x="3072" y="2850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17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4091" name="Rectangle 24"/>
            <p:cNvSpPr>
              <a:spLocks noChangeArrowheads="1"/>
            </p:cNvSpPr>
            <p:nvPr/>
          </p:nvSpPr>
          <p:spPr bwMode="auto">
            <a:xfrm>
              <a:off x="3360" y="2832"/>
              <a:ext cx="180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Rotate rightward their rows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346200" y="4303713"/>
            <a:ext cx="2209800" cy="1211262"/>
            <a:chOff x="864" y="2625"/>
            <a:chExt cx="1392" cy="763"/>
          </a:xfrm>
        </p:grpSpPr>
        <p:sp>
          <p:nvSpPr>
            <p:cNvPr id="984088" name="Rectangle 26"/>
            <p:cNvSpPr>
              <a:spLocks noChangeArrowheads="1"/>
            </p:cNvSpPr>
            <p:nvPr/>
          </p:nvSpPr>
          <p:spPr bwMode="auto">
            <a:xfrm>
              <a:off x="864" y="2625"/>
              <a:ext cx="1392" cy="192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4089" name="Rectangle 27"/>
            <p:cNvSpPr>
              <a:spLocks noChangeArrowheads="1"/>
            </p:cNvSpPr>
            <p:nvPr/>
          </p:nvSpPr>
          <p:spPr bwMode="auto">
            <a:xfrm>
              <a:off x="864" y="3196"/>
              <a:ext cx="1392" cy="19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66780" name="AutoShape 28"/>
          <p:cNvSpPr>
            <a:spLocks noChangeArrowheads="1"/>
          </p:cNvSpPr>
          <p:nvPr/>
        </p:nvSpPr>
        <p:spPr bwMode="auto">
          <a:xfrm rot="-4967377">
            <a:off x="88106" y="3218657"/>
            <a:ext cx="1830387" cy="539750"/>
          </a:xfrm>
          <a:prstGeom prst="curvedDownArrow">
            <a:avLst>
              <a:gd name="adj1" fmla="val 2010"/>
              <a:gd name="adj2" fmla="val 104750"/>
              <a:gd name="adj3" fmla="val 15773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81" name="AutoShape 29"/>
          <p:cNvSpPr>
            <a:spLocks noChangeArrowheads="1"/>
          </p:cNvSpPr>
          <p:nvPr/>
        </p:nvSpPr>
        <p:spPr bwMode="auto">
          <a:xfrm rot="-5157898">
            <a:off x="-249237" y="3870325"/>
            <a:ext cx="2514600" cy="533400"/>
          </a:xfrm>
          <a:prstGeom prst="curvedDownArrow">
            <a:avLst>
              <a:gd name="adj1" fmla="val 2794"/>
              <a:gd name="adj2" fmla="val 133091"/>
              <a:gd name="adj3" fmla="val 2417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003800" y="5013325"/>
            <a:ext cx="2697163" cy="565150"/>
            <a:chOff x="3168" y="3072"/>
            <a:chExt cx="1699" cy="356"/>
          </a:xfrm>
        </p:grpSpPr>
        <p:sp>
          <p:nvSpPr>
            <p:cNvPr id="984086" name="Rectangle 31"/>
            <p:cNvSpPr>
              <a:spLocks noChangeArrowheads="1"/>
            </p:cNvSpPr>
            <p:nvPr/>
          </p:nvSpPr>
          <p:spPr bwMode="auto">
            <a:xfrm>
              <a:off x="3456" y="3216"/>
              <a:ext cx="141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solidFill>
                    <a:schemeClr val="tx2"/>
                  </a:solidFill>
                  <a:latin typeface="Comic Sans MS" pitchFamily="66" charset="0"/>
                </a:rPr>
                <a:t>Same relative order !!</a:t>
              </a:r>
            </a:p>
          </p:txBody>
        </p:sp>
        <p:sp>
          <p:nvSpPr>
            <p:cNvPr id="984087" name="AutoShape 32"/>
            <p:cNvSpPr>
              <a:spLocks noChangeArrowheads="1"/>
            </p:cNvSpPr>
            <p:nvPr/>
          </p:nvSpPr>
          <p:spPr bwMode="auto">
            <a:xfrm rot="5400000">
              <a:off x="3144" y="3096"/>
              <a:ext cx="288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540 h 21600"/>
                <a:gd name="T20" fmla="*/ 185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213" y="0"/>
                  </a:moveTo>
                  <a:lnTo>
                    <a:pt x="12825" y="7200"/>
                  </a:lnTo>
                  <a:lnTo>
                    <a:pt x="15911" y="7200"/>
                  </a:lnTo>
                  <a:lnTo>
                    <a:pt x="15911" y="18563"/>
                  </a:lnTo>
                  <a:lnTo>
                    <a:pt x="0" y="18563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84078" name="Rectangle 33"/>
          <p:cNvSpPr>
            <a:spLocks noChangeArrowheads="1"/>
          </p:cNvSpPr>
          <p:nvPr/>
        </p:nvSpPr>
        <p:spPr bwMode="auto">
          <a:xfrm>
            <a:off x="1809750" y="2125663"/>
            <a:ext cx="1655763" cy="3671887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4079" name="Text Box 34"/>
          <p:cNvSpPr txBox="1">
            <a:spLocks noChangeArrowheads="1"/>
          </p:cNvSpPr>
          <p:nvPr/>
        </p:nvSpPr>
        <p:spPr bwMode="auto">
          <a:xfrm>
            <a:off x="1862138" y="1838325"/>
            <a:ext cx="868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 b="1">
                <a:solidFill>
                  <a:srgbClr val="C0C0C0"/>
                </a:solidFill>
                <a:latin typeface="Comic Sans MS" pitchFamily="66" charset="0"/>
              </a:rPr>
              <a:t>unknown</a:t>
            </a:r>
          </a:p>
        </p:txBody>
      </p:sp>
      <p:sp>
        <p:nvSpPr>
          <p:cNvPr id="1866787" name="Rectangle 35"/>
          <p:cNvSpPr>
            <a:spLocks noChangeArrowheads="1"/>
          </p:cNvSpPr>
          <p:nvPr/>
        </p:nvSpPr>
        <p:spPr bwMode="auto">
          <a:xfrm>
            <a:off x="1835150" y="2133600"/>
            <a:ext cx="1655763" cy="3671888"/>
          </a:xfrm>
          <a:prstGeom prst="rect">
            <a:avLst/>
          </a:prstGeom>
          <a:solidFill>
            <a:srgbClr val="969696"/>
          </a:solidFill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1866788" name="AutoShape 36"/>
          <p:cNvSpPr>
            <a:spLocks noChangeArrowheads="1"/>
          </p:cNvSpPr>
          <p:nvPr/>
        </p:nvSpPr>
        <p:spPr bwMode="auto">
          <a:xfrm rot="-579068">
            <a:off x="1593850" y="2414588"/>
            <a:ext cx="2089150" cy="71437"/>
          </a:xfrm>
          <a:prstGeom prst="leftArrow">
            <a:avLst>
              <a:gd name="adj1" fmla="val 50000"/>
              <a:gd name="adj2" fmla="val 731116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89" name="AutoShape 37"/>
          <p:cNvSpPr>
            <a:spLocks noChangeArrowheads="1"/>
          </p:cNvSpPr>
          <p:nvPr/>
        </p:nvSpPr>
        <p:spPr bwMode="auto">
          <a:xfrm rot="1995241" flipV="1">
            <a:off x="1389063" y="3597275"/>
            <a:ext cx="2593975" cy="71438"/>
          </a:xfrm>
          <a:prstGeom prst="leftArrow">
            <a:avLst>
              <a:gd name="adj1" fmla="val 50000"/>
              <a:gd name="adj2" fmla="val 90777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90" name="AutoShape 38"/>
          <p:cNvSpPr>
            <a:spLocks noChangeArrowheads="1"/>
          </p:cNvSpPr>
          <p:nvPr/>
        </p:nvSpPr>
        <p:spPr bwMode="auto">
          <a:xfrm rot="2584336" flipV="1">
            <a:off x="1300163" y="4586288"/>
            <a:ext cx="2808287" cy="71437"/>
          </a:xfrm>
          <a:prstGeom prst="leftArrow">
            <a:avLst>
              <a:gd name="adj1" fmla="val 50000"/>
              <a:gd name="adj2" fmla="val 982784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6791" name="AutoShape 39"/>
          <p:cNvSpPr>
            <a:spLocks noChangeArrowheads="1"/>
          </p:cNvSpPr>
          <p:nvPr/>
        </p:nvSpPr>
        <p:spPr bwMode="auto">
          <a:xfrm rot="2584336" flipV="1">
            <a:off x="1306513" y="4286250"/>
            <a:ext cx="2771775" cy="69850"/>
          </a:xfrm>
          <a:prstGeom prst="leftArrow">
            <a:avLst>
              <a:gd name="adj1" fmla="val 50000"/>
              <a:gd name="adj2" fmla="val 992045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84085" name="Rectangle 40"/>
          <p:cNvSpPr>
            <a:spLocks noGrp="1" noChangeArrowheads="1"/>
          </p:cNvSpPr>
          <p:nvPr>
            <p:ph type="title"/>
          </p:nvPr>
        </p:nvSpPr>
        <p:spPr>
          <a:xfrm>
            <a:off x="611188" y="715963"/>
            <a:ext cx="7772400" cy="481012"/>
          </a:xfrm>
        </p:spPr>
        <p:txBody>
          <a:bodyPr anchor="ctr"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A useful tool:  L </a:t>
            </a:r>
            <a:r>
              <a:rPr lang="it-IT" sz="3100" smtClean="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it-IT" smtClean="0">
                <a:solidFill>
                  <a:srgbClr val="000099"/>
                </a:solidFill>
              </a:rPr>
              <a:t> F mapping</a:t>
            </a:r>
            <a:endParaRPr lang="en-US" sz="2400" smtClean="0">
              <a:solidFill>
                <a:srgbClr val="000099"/>
              </a:solidFill>
            </a:endParaRPr>
          </a:p>
        </p:txBody>
      </p:sp>
      <p:grpSp>
        <p:nvGrpSpPr>
          <p:cNvPr id="41" name="Group 25"/>
          <p:cNvGrpSpPr>
            <a:grpSpLocks/>
          </p:cNvGrpSpPr>
          <p:nvPr/>
        </p:nvGrpSpPr>
        <p:grpSpPr bwMode="auto">
          <a:xfrm>
            <a:off x="1548742" y="6092749"/>
            <a:ext cx="7102277" cy="503237"/>
            <a:chOff x="2405" y="1507"/>
            <a:chExt cx="2767" cy="317"/>
          </a:xfrm>
        </p:grpSpPr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2472" y="1570"/>
              <a:ext cx="26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Rank</a:t>
              </a:r>
              <a:r>
                <a:rPr lang="it-IT" sz="1800" baseline="-25000" dirty="0" err="1" smtClean="0">
                  <a:solidFill>
                    <a:srgbClr val="000099"/>
                  </a:solidFill>
                  <a:latin typeface="Comic Sans MS" pitchFamily="66" charset="0"/>
                </a:rPr>
                <a:t>char</a:t>
              </a:r>
              <a:r>
                <a:rPr lang="it-IT" sz="1800" dirty="0" smtClean="0">
                  <a:solidFill>
                    <a:srgbClr val="000099"/>
                  </a:solidFill>
                  <a:latin typeface="Comic Sans MS" pitchFamily="66" charset="0"/>
                </a:rPr>
                <a:t>(</a:t>
              </a:r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pos</a:t>
              </a:r>
              <a:r>
                <a:rPr lang="it-IT" sz="1800" dirty="0" smtClean="0">
                  <a:solidFill>
                    <a:srgbClr val="000099"/>
                  </a:solidFill>
                  <a:latin typeface="Comic Sans MS" pitchFamily="66" charset="0"/>
                </a:rPr>
                <a:t>) and </a:t>
              </a:r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Select</a:t>
              </a:r>
              <a:r>
                <a:rPr lang="it-IT" sz="1800" baseline="-25000" dirty="0" err="1" smtClean="0">
                  <a:solidFill>
                    <a:srgbClr val="000099"/>
                  </a:solidFill>
                  <a:latin typeface="Comic Sans MS" pitchFamily="66" charset="0"/>
                </a:rPr>
                <a:t>char</a:t>
              </a:r>
              <a:r>
                <a:rPr lang="it-IT" sz="1800" dirty="0" smtClean="0">
                  <a:solidFill>
                    <a:srgbClr val="000099"/>
                  </a:solidFill>
                  <a:latin typeface="Comic Sans MS" pitchFamily="66" charset="0"/>
                </a:rPr>
                <a:t>(</a:t>
              </a:r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pos</a:t>
              </a:r>
              <a:r>
                <a:rPr lang="it-IT" sz="1800" dirty="0" smtClean="0">
                  <a:solidFill>
                    <a:srgbClr val="000099"/>
                  </a:solidFill>
                  <a:latin typeface="Comic Sans MS" pitchFamily="66" charset="0"/>
                </a:rPr>
                <a:t>) are </a:t>
              </a:r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key</a:t>
              </a:r>
              <a:r>
                <a:rPr lang="it-IT" sz="1800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operations</a:t>
              </a:r>
              <a:r>
                <a:rPr lang="it-IT" sz="1800" dirty="0" smtClean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it-IT" sz="1800" dirty="0" err="1" smtClean="0">
                  <a:solidFill>
                    <a:srgbClr val="000099"/>
                  </a:solidFill>
                  <a:latin typeface="Comic Sans MS" pitchFamily="66" charset="0"/>
                </a:rPr>
                <a:t>nowadays</a:t>
              </a:r>
              <a:endParaRPr lang="it-IT" sz="1800" dirty="0">
                <a:solidFill>
                  <a:srgbClr val="000099"/>
                </a:solidFill>
                <a:latin typeface="Comic Sans MS" pitchFamily="66" charset="0"/>
              </a:endParaRPr>
            </a:p>
          </p:txBody>
        </p:sp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2405" y="1507"/>
              <a:ext cx="2767" cy="317"/>
            </a:xfrm>
            <a:prstGeom prst="rect">
              <a:avLst/>
            </a:prstGeom>
            <a:noFill/>
            <a:ln w="539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6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780" grpId="0" animBg="1"/>
      <p:bldP spid="1866780" grpId="1" animBg="1"/>
      <p:bldP spid="1866781" grpId="0" animBg="1"/>
      <p:bldP spid="1866781" grpId="1" animBg="1"/>
      <p:bldP spid="1866788" grpId="0" animBg="1"/>
      <p:bldP spid="1866789" grpId="0" animBg="1"/>
      <p:bldP spid="1866790" grpId="0" animBg="1"/>
      <p:bldP spid="18667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981200"/>
            <a:ext cx="4743450" cy="2062163"/>
            <a:chOff x="864" y="1248"/>
            <a:chExt cx="2988" cy="1299"/>
          </a:xfrm>
        </p:grpSpPr>
        <p:sp>
          <p:nvSpPr>
            <p:cNvPr id="986152" name="Oval 3"/>
            <p:cNvSpPr>
              <a:spLocks noChangeArrowheads="1"/>
            </p:cNvSpPr>
            <p:nvPr/>
          </p:nvSpPr>
          <p:spPr bwMode="auto">
            <a:xfrm>
              <a:off x="864" y="1248"/>
              <a:ext cx="192" cy="24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53" name="Text Box 4"/>
            <p:cNvSpPr txBox="1">
              <a:spLocks noChangeArrowheads="1"/>
            </p:cNvSpPr>
            <p:nvPr/>
          </p:nvSpPr>
          <p:spPr bwMode="auto">
            <a:xfrm>
              <a:off x="2777" y="2297"/>
              <a:ext cx="107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latin typeface="Comic Sans MS" pitchFamily="66" charset="0"/>
                </a:rPr>
                <a:t>T =</a:t>
              </a:r>
              <a:r>
                <a:rPr lang="it-IT">
                  <a:latin typeface="Times New Roman" pitchFamily="18" charset="0"/>
                </a:rPr>
                <a:t> ....           </a:t>
              </a:r>
              <a:r>
                <a:rPr lang="it-IT" b="1">
                  <a:solidFill>
                    <a:schemeClr val="tx2"/>
                  </a:solidFill>
                  <a:latin typeface="Times New Roman" pitchFamily="18" charset="0"/>
                </a:rPr>
                <a:t>#</a:t>
              </a:r>
            </a:p>
          </p:txBody>
        </p:sp>
      </p:grpSp>
      <p:sp>
        <p:nvSpPr>
          <p:cNvPr id="1868805" name="Rectangle 5"/>
          <p:cNvSpPr>
            <a:spLocks noChangeArrowheads="1"/>
          </p:cNvSpPr>
          <p:nvPr/>
        </p:nvSpPr>
        <p:spPr bwMode="auto">
          <a:xfrm>
            <a:off x="1835150" y="1989138"/>
            <a:ext cx="1655763" cy="3671887"/>
          </a:xfrm>
          <a:prstGeom prst="rect">
            <a:avLst/>
          </a:prstGeom>
          <a:solidFill>
            <a:srgbClr val="C0C0C0"/>
          </a:solidFill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6115" name="Rectangle 6"/>
          <p:cNvSpPr>
            <a:spLocks noChangeArrowheads="1"/>
          </p:cNvSpPr>
          <p:nvPr/>
        </p:nvSpPr>
        <p:spPr bwMode="auto">
          <a:xfrm>
            <a:off x="1371600" y="22860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#</a:t>
            </a:r>
            <a:r>
              <a:rPr lang="it-IT">
                <a:solidFill>
                  <a:srgbClr val="C0C0C0"/>
                </a:solidFill>
                <a:latin typeface="Courier New" pitchFamily="49" charset="0"/>
              </a:rPr>
              <a:t>m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ississip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p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03350" y="2924175"/>
            <a:ext cx="3352800" cy="2790825"/>
            <a:chOff x="3264" y="1833"/>
            <a:chExt cx="2112" cy="1758"/>
          </a:xfrm>
        </p:grpSpPr>
        <p:sp>
          <p:nvSpPr>
            <p:cNvPr id="986148" name="Rectangle 8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#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issis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</a:t>
              </a:r>
              <a:r>
                <a:rPr lang="it-IT">
                  <a:latin typeface="Courier New" pitchFamily="49" charset="0"/>
                </a:rPr>
                <a:t>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p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pi#mississ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ippi#missi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issippi#mi</a:t>
              </a:r>
              <a:r>
                <a:rPr lang="it-IT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sippi#miss</a:t>
              </a:r>
              <a:r>
                <a:rPr lang="it-IT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s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sissippi#m</a:t>
              </a:r>
              <a:r>
                <a:rPr lang="it-IT">
                  <a:latin typeface="Courier New" pitchFamily="49" charset="0"/>
                </a:rPr>
                <a:t>  i</a:t>
              </a:r>
              <a:endParaRPr lang="en-US">
                <a:latin typeface="Courier New" pitchFamily="49" charset="0"/>
              </a:endParaRPr>
            </a:p>
          </p:txBody>
        </p:sp>
        <p:sp>
          <p:nvSpPr>
            <p:cNvPr id="986149" name="Rectangle 9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ssippi#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is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s</a:t>
              </a:r>
            </a:p>
          </p:txBody>
        </p:sp>
        <p:sp>
          <p:nvSpPr>
            <p:cNvPr id="986150" name="Rectangle 10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86151" name="Rectangle 11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86117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750" y="787400"/>
            <a:ext cx="7772400" cy="481013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000099"/>
                </a:solidFill>
              </a:rPr>
              <a:t>The BWT is invertible</a:t>
            </a:r>
            <a:endParaRPr lang="en-US" sz="2400" smtClean="0">
              <a:solidFill>
                <a:srgbClr val="000099"/>
              </a:solidFill>
            </a:endParaRPr>
          </a:p>
        </p:txBody>
      </p:sp>
      <p:sp>
        <p:nvSpPr>
          <p:cNvPr id="986118" name="Rectangle 13"/>
          <p:cNvSpPr>
            <a:spLocks noChangeArrowheads="1"/>
          </p:cNvSpPr>
          <p:nvPr/>
        </p:nvSpPr>
        <p:spPr bwMode="auto">
          <a:xfrm>
            <a:off x="1371600" y="1978025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#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mississipp</a:t>
            </a:r>
            <a:r>
              <a:rPr lang="it-IT">
                <a:latin typeface="Courier New" pitchFamily="49" charset="0"/>
              </a:rPr>
              <a:t>  i</a:t>
            </a:r>
            <a:endParaRPr lang="en-US">
              <a:latin typeface="Courier New" pitchFamily="49" charset="0"/>
            </a:endParaRPr>
          </a:p>
        </p:txBody>
      </p:sp>
      <p:sp>
        <p:nvSpPr>
          <p:cNvPr id="986119" name="Rectangle 14"/>
          <p:cNvSpPr>
            <a:spLocks noChangeArrowheads="1"/>
          </p:cNvSpPr>
          <p:nvPr/>
        </p:nvSpPr>
        <p:spPr bwMode="auto">
          <a:xfrm>
            <a:off x="1371600" y="2590800"/>
            <a:ext cx="3962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ppi#</a:t>
            </a:r>
            <a:r>
              <a:rPr lang="it-IT">
                <a:solidFill>
                  <a:srgbClr val="C0C0C0"/>
                </a:solidFill>
                <a:latin typeface="Courier New" pitchFamily="49" charset="0"/>
              </a:rPr>
              <a:t>mi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ssis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s</a:t>
            </a:r>
            <a:r>
              <a:rPr lang="it-IT">
                <a:latin typeface="Courier New" pitchFamily="49" charset="0"/>
              </a:rPr>
              <a:t> </a:t>
            </a:r>
            <a:endParaRPr lang="en-US">
              <a:latin typeface="Courier New" pitchFamily="49" charset="0"/>
            </a:endParaRPr>
          </a:p>
        </p:txBody>
      </p:sp>
      <p:sp>
        <p:nvSpPr>
          <p:cNvPr id="986120" name="Rectangle 15"/>
          <p:cNvSpPr>
            <a:spLocks noChangeArrowheads="1"/>
          </p:cNvSpPr>
          <p:nvPr/>
        </p:nvSpPr>
        <p:spPr bwMode="auto">
          <a:xfrm>
            <a:off x="1371600" y="1585913"/>
            <a:ext cx="338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F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1" name="Rectangle 16"/>
          <p:cNvSpPr>
            <a:spLocks noChangeArrowheads="1"/>
          </p:cNvSpPr>
          <p:nvPr/>
        </p:nvSpPr>
        <p:spPr bwMode="auto">
          <a:xfrm>
            <a:off x="3652838" y="1585913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L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2" name="Rectangle 17"/>
          <p:cNvSpPr>
            <a:spLocks noChangeArrowheads="1"/>
          </p:cNvSpPr>
          <p:nvPr/>
        </p:nvSpPr>
        <p:spPr bwMode="auto">
          <a:xfrm>
            <a:off x="1835150" y="1989138"/>
            <a:ext cx="1655763" cy="3671887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6123" name="Text Box 18"/>
          <p:cNvSpPr txBox="1">
            <a:spLocks noChangeArrowheads="1"/>
          </p:cNvSpPr>
          <p:nvPr/>
        </p:nvSpPr>
        <p:spPr bwMode="auto">
          <a:xfrm>
            <a:off x="1887538" y="1701800"/>
            <a:ext cx="868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 b="1">
                <a:solidFill>
                  <a:srgbClr val="C0C0C0"/>
                </a:solidFill>
                <a:latin typeface="Comic Sans MS" pitchFamily="66" charset="0"/>
              </a:rPr>
              <a:t>unknown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40200" y="1989138"/>
            <a:ext cx="4752975" cy="1173162"/>
            <a:chOff x="2608" y="1117"/>
            <a:chExt cx="2132" cy="739"/>
          </a:xfrm>
        </p:grpSpPr>
        <p:sp>
          <p:nvSpPr>
            <p:cNvPr id="986145" name="Rectangle 20"/>
            <p:cNvSpPr>
              <a:spLocks noChangeArrowheads="1"/>
            </p:cNvSpPr>
            <p:nvPr/>
          </p:nvSpPr>
          <p:spPr bwMode="auto">
            <a:xfrm>
              <a:off x="2789" y="1344"/>
              <a:ext cx="19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1. LF-array maps L’s to F’s chars</a:t>
              </a:r>
            </a:p>
          </p:txBody>
        </p:sp>
        <p:sp>
          <p:nvSpPr>
            <p:cNvPr id="986146" name="Rectangle 21"/>
            <p:cNvSpPr>
              <a:spLocks noChangeArrowheads="1"/>
            </p:cNvSpPr>
            <p:nvPr/>
          </p:nvSpPr>
          <p:spPr bwMode="auto">
            <a:xfrm>
              <a:off x="2789" y="1616"/>
              <a:ext cx="18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None/>
              </a:pPr>
              <a:r>
                <a:rPr lang="it-IT" sz="1600">
                  <a:latin typeface="Comic Sans MS" pitchFamily="66" charset="0"/>
                </a:rPr>
                <a:t>2. L[ i ]  precedes F[ i ] in T </a:t>
              </a:r>
            </a:p>
          </p:txBody>
        </p:sp>
        <p:sp>
          <p:nvSpPr>
            <p:cNvPr id="986147" name="Rectangle 22"/>
            <p:cNvSpPr>
              <a:spLocks noChangeArrowheads="1"/>
            </p:cNvSpPr>
            <p:nvPr/>
          </p:nvSpPr>
          <p:spPr bwMode="auto">
            <a:xfrm>
              <a:off x="2608" y="1117"/>
              <a:ext cx="92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>
                  <a:solidFill>
                    <a:srgbClr val="CC3300"/>
                  </a:solidFill>
                  <a:latin typeface="Comic Sans MS" pitchFamily="66" charset="0"/>
                </a:rPr>
                <a:t>Two key properties:</a:t>
              </a:r>
            </a:p>
          </p:txBody>
        </p:sp>
      </p:grpSp>
      <p:sp>
        <p:nvSpPr>
          <p:cNvPr id="1868823" name="Rectangle 23"/>
          <p:cNvSpPr>
            <a:spLocks noChangeArrowheads="1"/>
          </p:cNvSpPr>
          <p:nvPr/>
        </p:nvSpPr>
        <p:spPr bwMode="auto">
          <a:xfrm>
            <a:off x="4211638" y="3357563"/>
            <a:ext cx="2559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600">
                <a:solidFill>
                  <a:schemeClr val="tx2"/>
                </a:solidFill>
                <a:latin typeface="Comic Sans MS" pitchFamily="66" charset="0"/>
              </a:rPr>
              <a:t>Reconstruct T backward:</a:t>
            </a:r>
          </a:p>
        </p:txBody>
      </p:sp>
      <p:sp>
        <p:nvSpPr>
          <p:cNvPr id="1868824" name="Oval 24"/>
          <p:cNvSpPr>
            <a:spLocks noChangeArrowheads="1"/>
          </p:cNvSpPr>
          <p:nvPr/>
        </p:nvSpPr>
        <p:spPr bwMode="auto">
          <a:xfrm>
            <a:off x="1373188" y="2276475"/>
            <a:ext cx="304800" cy="3810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635375" y="1989138"/>
            <a:ext cx="2259013" cy="2044700"/>
            <a:chOff x="2290" y="1253"/>
            <a:chExt cx="1423" cy="1288"/>
          </a:xfrm>
        </p:grpSpPr>
        <p:sp>
          <p:nvSpPr>
            <p:cNvPr id="986143" name="Oval 26"/>
            <p:cNvSpPr>
              <a:spLocks noChangeArrowheads="1"/>
            </p:cNvSpPr>
            <p:nvPr/>
          </p:nvSpPr>
          <p:spPr bwMode="auto">
            <a:xfrm>
              <a:off x="2290" y="1253"/>
              <a:ext cx="192" cy="24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4" name="Rectangle 27"/>
            <p:cNvSpPr>
              <a:spLocks noChangeArrowheads="1"/>
            </p:cNvSpPr>
            <p:nvPr/>
          </p:nvSpPr>
          <p:spPr bwMode="auto">
            <a:xfrm>
              <a:off x="3560" y="2291"/>
              <a:ext cx="1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5C37FB"/>
                  </a:solidFill>
                  <a:latin typeface="Tahoma" pitchFamily="34" charset="0"/>
                </a:rPr>
                <a:t>i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635375" y="2276475"/>
            <a:ext cx="2197100" cy="1757363"/>
            <a:chOff x="2290" y="1434"/>
            <a:chExt cx="1384" cy="1107"/>
          </a:xfrm>
        </p:grpSpPr>
        <p:sp>
          <p:nvSpPr>
            <p:cNvPr id="986141" name="Oval 29"/>
            <p:cNvSpPr>
              <a:spLocks noChangeArrowheads="1"/>
            </p:cNvSpPr>
            <p:nvPr/>
          </p:nvSpPr>
          <p:spPr bwMode="auto">
            <a:xfrm>
              <a:off x="2290" y="1434"/>
              <a:ext cx="192" cy="24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2" name="Rectangle 30"/>
            <p:cNvSpPr>
              <a:spLocks noChangeArrowheads="1"/>
            </p:cNvSpPr>
            <p:nvPr/>
          </p:nvSpPr>
          <p:spPr bwMode="auto">
            <a:xfrm>
              <a:off x="3470" y="2291"/>
              <a:ext cx="2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FF3300"/>
                  </a:solidFill>
                  <a:latin typeface="Tahoma" pitchFamily="34" charset="0"/>
                </a:rPr>
                <a:t>p</a:t>
              </a:r>
            </a:p>
          </p:txBody>
        </p:sp>
      </p:grpSp>
      <p:sp>
        <p:nvSpPr>
          <p:cNvPr id="1868831" name="Oval 31"/>
          <p:cNvSpPr>
            <a:spLocks noChangeArrowheads="1"/>
          </p:cNvSpPr>
          <p:nvPr/>
        </p:nvSpPr>
        <p:spPr bwMode="auto">
          <a:xfrm>
            <a:off x="1403350" y="3860800"/>
            <a:ext cx="304800" cy="381000"/>
          </a:xfrm>
          <a:prstGeom prst="ellips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708400" y="3636963"/>
            <a:ext cx="1979613" cy="604837"/>
            <a:chOff x="2336" y="2291"/>
            <a:chExt cx="1247" cy="381"/>
          </a:xfrm>
        </p:grpSpPr>
        <p:sp>
          <p:nvSpPr>
            <p:cNvPr id="986139" name="Oval 33"/>
            <p:cNvSpPr>
              <a:spLocks noChangeArrowheads="1"/>
            </p:cNvSpPr>
            <p:nvPr/>
          </p:nvSpPr>
          <p:spPr bwMode="auto">
            <a:xfrm>
              <a:off x="2336" y="2432"/>
              <a:ext cx="192" cy="240"/>
            </a:xfrm>
            <a:prstGeom prst="ellips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0" name="Rectangle 34"/>
            <p:cNvSpPr>
              <a:spLocks noChangeArrowheads="1"/>
            </p:cNvSpPr>
            <p:nvPr/>
          </p:nvSpPr>
          <p:spPr bwMode="auto">
            <a:xfrm>
              <a:off x="3379" y="2291"/>
              <a:ext cx="2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00A000"/>
                  </a:solidFill>
                  <a:latin typeface="Tahoma" pitchFamily="34" charset="0"/>
                </a:rPr>
                <a:t>p</a:t>
              </a:r>
            </a:p>
          </p:txBody>
        </p:sp>
      </p:grpSp>
      <p:sp>
        <p:nvSpPr>
          <p:cNvPr id="1868835" name="Oval 35"/>
          <p:cNvSpPr>
            <a:spLocks noChangeArrowheads="1"/>
          </p:cNvSpPr>
          <p:nvPr/>
        </p:nvSpPr>
        <p:spPr bwMode="auto">
          <a:xfrm>
            <a:off x="1403350" y="4149725"/>
            <a:ext cx="304800" cy="381000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708400" y="3659188"/>
            <a:ext cx="1809750" cy="871537"/>
            <a:chOff x="2336" y="2305"/>
            <a:chExt cx="1140" cy="549"/>
          </a:xfrm>
        </p:grpSpPr>
        <p:sp>
          <p:nvSpPr>
            <p:cNvPr id="986137" name="Rectangle 37"/>
            <p:cNvSpPr>
              <a:spLocks noChangeArrowheads="1"/>
            </p:cNvSpPr>
            <p:nvPr/>
          </p:nvSpPr>
          <p:spPr bwMode="auto">
            <a:xfrm>
              <a:off x="3323" y="2305"/>
              <a:ext cx="1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solidFill>
                    <a:srgbClr val="CC33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986138" name="Oval 38"/>
            <p:cNvSpPr>
              <a:spLocks noChangeArrowheads="1"/>
            </p:cNvSpPr>
            <p:nvPr/>
          </p:nvSpPr>
          <p:spPr bwMode="auto">
            <a:xfrm>
              <a:off x="2336" y="2614"/>
              <a:ext cx="192" cy="240"/>
            </a:xfrm>
            <a:prstGeom prst="ellips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68839" name="Rectangle 39"/>
          <p:cNvSpPr>
            <a:spLocks noChangeArrowheads="1"/>
          </p:cNvSpPr>
          <p:nvPr/>
        </p:nvSpPr>
        <p:spPr bwMode="auto">
          <a:xfrm>
            <a:off x="1331913" y="1989138"/>
            <a:ext cx="503237" cy="3671887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2895600" y="5876925"/>
            <a:ext cx="6209037" cy="7213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Several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issues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about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efficiency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in time and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space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6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6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6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6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05" grpId="0" animBg="1"/>
      <p:bldP spid="1868805" grpId="1" animBg="1"/>
      <p:bldP spid="1868823" grpId="0"/>
      <p:bldP spid="1868824" grpId="0" animBg="1"/>
      <p:bldP spid="1868831" grpId="0" animBg="1"/>
      <p:bldP spid="1868835" grpId="0" animBg="1"/>
      <p:bldP spid="186883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4016" y="764704"/>
            <a:ext cx="7772400" cy="528637"/>
          </a:xfrm>
        </p:spPr>
        <p:txBody>
          <a:bodyPr/>
          <a:lstStyle/>
          <a:p>
            <a:r>
              <a:rPr lang="it-IT" altLang="en-US" sz="3000" dirty="0">
                <a:solidFill>
                  <a:srgbClr val="000099"/>
                </a:solidFill>
              </a:rPr>
              <a:t>Basic </a:t>
            </a:r>
            <a:r>
              <a:rPr lang="it-IT" altLang="en-US" sz="3000" dirty="0" err="1">
                <a:solidFill>
                  <a:srgbClr val="000099"/>
                </a:solidFill>
              </a:rPr>
              <a:t>notation</a:t>
            </a:r>
            <a:r>
              <a:rPr lang="it-IT" altLang="en-US" sz="3000" dirty="0">
                <a:solidFill>
                  <a:srgbClr val="000099"/>
                </a:solidFill>
              </a:rPr>
              <a:t> and </a:t>
            </a:r>
            <a:r>
              <a:rPr lang="it-IT" altLang="en-US" sz="3000" dirty="0" err="1">
                <a:solidFill>
                  <a:srgbClr val="000099"/>
                </a:solidFill>
              </a:rPr>
              <a:t>facts</a:t>
            </a:r>
            <a:endParaRPr lang="en-US" altLang="en-US" sz="3000" dirty="0">
              <a:solidFill>
                <a:srgbClr val="000099"/>
              </a:solidFill>
            </a:endParaRPr>
          </a:p>
        </p:txBody>
      </p:sp>
      <p:sp>
        <p:nvSpPr>
          <p:cNvPr id="1047555" name="Rectangle 3"/>
          <p:cNvSpPr>
            <a:spLocks noChangeArrowheads="1"/>
          </p:cNvSpPr>
          <p:nvPr/>
        </p:nvSpPr>
        <p:spPr bwMode="auto">
          <a:xfrm>
            <a:off x="685800" y="4134246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Occurrences</a:t>
            </a:r>
            <a:r>
              <a:rPr lang="it-IT" altLang="en-US" sz="2000">
                <a:latin typeface="Comic Sans MS" panose="030F0702030302020204" pitchFamily="66" charset="0"/>
              </a:rPr>
              <a:t> of P in T = All suffixes of T having P as a prefix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047556" name="Rectangle 4"/>
          <p:cNvSpPr>
            <a:spLocks noChangeArrowheads="1"/>
          </p:cNvSpPr>
          <p:nvPr/>
        </p:nvSpPr>
        <p:spPr bwMode="auto">
          <a:xfrm>
            <a:off x="1042988" y="6074171"/>
            <a:ext cx="4902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SUF(T)</a:t>
            </a:r>
            <a:r>
              <a:rPr lang="it-IT" altLang="en-US" sz="20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sz="2000">
                <a:latin typeface="Comic Sans MS" panose="030F0702030302020204" pitchFamily="66" charset="0"/>
              </a:rPr>
              <a:t>= Sorted set of suffixes of T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grpSp>
        <p:nvGrpSpPr>
          <p:cNvPr id="1047557" name="Group 5"/>
          <p:cNvGrpSpPr>
            <a:grpSpLocks/>
          </p:cNvGrpSpPr>
          <p:nvPr/>
        </p:nvGrpSpPr>
        <p:grpSpPr bwMode="auto">
          <a:xfrm>
            <a:off x="1828800" y="4743846"/>
            <a:ext cx="5105400" cy="914400"/>
            <a:chOff x="528" y="2544"/>
            <a:chExt cx="3216" cy="576"/>
          </a:xfrm>
        </p:grpSpPr>
        <p:sp>
          <p:nvSpPr>
            <p:cNvPr id="1047558" name="Rectangle 6"/>
            <p:cNvSpPr>
              <a:spLocks noChangeArrowheads="1"/>
            </p:cNvSpPr>
            <p:nvPr/>
          </p:nvSpPr>
          <p:spPr bwMode="auto">
            <a:xfrm>
              <a:off x="672" y="2544"/>
              <a:ext cx="30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2" eaLnBrk="0" hangingPunct="0">
                <a:lnSpc>
                  <a:spcPct val="80000"/>
                </a:lnSpc>
                <a:spcBef>
                  <a:spcPct val="10000"/>
                </a:spcBef>
                <a:buClr>
                  <a:schemeClr val="hlink"/>
                </a:buClr>
                <a:buSzPct val="100000"/>
              </a:pPr>
              <a:r>
                <a:rPr lang="en-US" altLang="en-US" sz="2000">
                  <a:latin typeface="Comic Sans MS" panose="030F0702030302020204" pitchFamily="66" charset="0"/>
                </a:rPr>
                <a:t>T =</a:t>
              </a:r>
              <a:r>
                <a:rPr lang="en-US" altLang="en-US" sz="2000">
                  <a:solidFill>
                    <a:schemeClr val="folHlink"/>
                  </a:solidFill>
                  <a:latin typeface="Comic Sans MS" panose="030F0702030302020204" pitchFamily="66" charset="0"/>
                </a:rPr>
                <a:t> </a:t>
              </a:r>
              <a:r>
                <a:rPr lang="it-IT" altLang="en-US" sz="2000">
                  <a:latin typeface="Comic Sans MS" panose="030F0702030302020204" pitchFamily="66" charset="0"/>
                </a:rPr>
                <a:t>mis</a:t>
              </a:r>
              <a:r>
                <a:rPr lang="it-IT" altLang="en-US" sz="2000" u="sng">
                  <a:solidFill>
                    <a:srgbClr val="339933"/>
                  </a:solidFill>
                  <a:latin typeface="Comic Sans MS" panose="030F0702030302020204" pitchFamily="66" charset="0"/>
                </a:rPr>
                <a:t>si</a:t>
              </a:r>
              <a:r>
                <a:rPr lang="it-IT" altLang="en-US" sz="2000">
                  <a:solidFill>
                    <a:srgbClr val="339933"/>
                  </a:solidFill>
                  <a:latin typeface="Comic Sans MS" panose="030F0702030302020204" pitchFamily="66" charset="0"/>
                </a:rPr>
                <a:t>ssippi</a:t>
              </a:r>
              <a:endParaRPr lang="en-US" altLang="en-US" sz="2000">
                <a:solidFill>
                  <a:srgbClr val="339933"/>
                </a:solidFill>
                <a:latin typeface="Comic Sans MS" panose="030F0702030302020204" pitchFamily="66" charset="0"/>
              </a:endParaRPr>
            </a:p>
            <a:p>
              <a:pPr lvl="2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SzPct val="100000"/>
              </a:pPr>
              <a:r>
                <a:rPr lang="en-US" altLang="en-US" sz="2000">
                  <a:latin typeface="Comic Sans MS" panose="030F0702030302020204" pitchFamily="66" charset="0"/>
                </a:rPr>
                <a:t> </a:t>
              </a:r>
              <a:r>
                <a:rPr lang="it-IT" altLang="en-US" sz="2000">
                  <a:latin typeface="Comic Sans MS" panose="030F0702030302020204" pitchFamily="66" charset="0"/>
                </a:rPr>
                <a:t>     missis</a:t>
              </a:r>
              <a:r>
                <a:rPr lang="it-IT" altLang="en-US" sz="2000" u="sng">
                  <a:solidFill>
                    <a:srgbClr val="339933"/>
                  </a:solidFill>
                  <a:latin typeface="Comic Sans MS" panose="030F0702030302020204" pitchFamily="66" charset="0"/>
                </a:rPr>
                <a:t>si</a:t>
              </a:r>
              <a:r>
                <a:rPr lang="it-IT" altLang="en-US" sz="2000">
                  <a:solidFill>
                    <a:srgbClr val="339933"/>
                  </a:solidFill>
                  <a:latin typeface="Comic Sans MS" panose="030F0702030302020204" pitchFamily="66" charset="0"/>
                </a:rPr>
                <a:t>ppi</a:t>
              </a:r>
              <a:endParaRPr lang="en-US" altLang="en-US" sz="2000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047559" name="Group 7"/>
            <p:cNvGrpSpPr>
              <a:grpSpLocks/>
            </p:cNvGrpSpPr>
            <p:nvPr/>
          </p:nvGrpSpPr>
          <p:grpSpPr bwMode="auto">
            <a:xfrm>
              <a:off x="2688" y="2544"/>
              <a:ext cx="537" cy="576"/>
              <a:chOff x="3648" y="2496"/>
              <a:chExt cx="537" cy="576"/>
            </a:xfrm>
          </p:grpSpPr>
          <p:sp>
            <p:nvSpPr>
              <p:cNvPr id="1047560" name="AutoShape 8"/>
              <p:cNvSpPr>
                <a:spLocks/>
              </p:cNvSpPr>
              <p:nvPr/>
            </p:nvSpPr>
            <p:spPr bwMode="auto">
              <a:xfrm>
                <a:off x="3648" y="2496"/>
                <a:ext cx="96" cy="576"/>
              </a:xfrm>
              <a:prstGeom prst="rightBrace">
                <a:avLst>
                  <a:gd name="adj1" fmla="val 50000"/>
                  <a:gd name="adj2" fmla="val 50000"/>
                </a:avLst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561" name="Text Box 9"/>
              <p:cNvSpPr txBox="1">
                <a:spLocks noChangeArrowheads="1"/>
              </p:cNvSpPr>
              <p:nvPr/>
            </p:nvSpPr>
            <p:spPr bwMode="auto">
              <a:xfrm>
                <a:off x="3782" y="2573"/>
                <a:ext cx="4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altLang="en-US" sz="2400">
                    <a:solidFill>
                      <a:schemeClr val="tx2"/>
                    </a:solidFill>
                    <a:latin typeface="Comic Sans MS" panose="030F0702030302020204" pitchFamily="66" charset="0"/>
                  </a:rPr>
                  <a:t>4,7</a:t>
                </a:r>
                <a:endParaRPr lang="en-US" altLang="en-US" sz="2400">
                  <a:solidFill>
                    <a:schemeClr val="tx2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47562" name="Rectangle 10"/>
            <p:cNvSpPr>
              <a:spLocks noChangeArrowheads="1"/>
            </p:cNvSpPr>
            <p:nvPr/>
          </p:nvSpPr>
          <p:spPr bwMode="auto">
            <a:xfrm>
              <a:off x="528" y="2688"/>
              <a:ext cx="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2000">
                  <a:solidFill>
                    <a:srgbClr val="339933"/>
                  </a:solidFill>
                  <a:latin typeface="Comic Sans MS" panose="030F0702030302020204" pitchFamily="66" charset="0"/>
                </a:rPr>
                <a:t>P = si</a:t>
              </a:r>
              <a:endParaRPr lang="en-US" altLang="en-US" sz="2000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7563" name="Group 11"/>
          <p:cNvGrpSpPr>
            <a:grpSpLocks/>
          </p:cNvGrpSpPr>
          <p:nvPr/>
        </p:nvGrpSpPr>
        <p:grpSpPr bwMode="auto">
          <a:xfrm>
            <a:off x="990600" y="2076846"/>
            <a:ext cx="6384925" cy="1692275"/>
            <a:chOff x="624" y="912"/>
            <a:chExt cx="4022" cy="1066"/>
          </a:xfrm>
        </p:grpSpPr>
        <p:grpSp>
          <p:nvGrpSpPr>
            <p:cNvPr id="1047564" name="Group 12"/>
            <p:cNvGrpSpPr>
              <a:grpSpLocks/>
            </p:cNvGrpSpPr>
            <p:nvPr/>
          </p:nvGrpSpPr>
          <p:grpSpPr bwMode="auto">
            <a:xfrm>
              <a:off x="2352" y="1728"/>
              <a:ext cx="1776" cy="250"/>
              <a:chOff x="2352" y="1728"/>
              <a:chExt cx="1776" cy="250"/>
            </a:xfrm>
          </p:grpSpPr>
          <p:sp>
            <p:nvSpPr>
              <p:cNvPr id="1047565" name="Line 13"/>
              <p:cNvSpPr>
                <a:spLocks noChangeShapeType="1"/>
              </p:cNvSpPr>
              <p:nvPr/>
            </p:nvSpPr>
            <p:spPr bwMode="auto">
              <a:xfrm>
                <a:off x="2352" y="1728"/>
                <a:ext cx="17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566" name="Text Box 14"/>
              <p:cNvSpPr txBox="1">
                <a:spLocks noChangeArrowheads="1"/>
              </p:cNvSpPr>
              <p:nvPr/>
            </p:nvSpPr>
            <p:spPr bwMode="auto">
              <a:xfrm>
                <a:off x="3072" y="1728"/>
                <a:ext cx="56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altLang="en-US" sz="2000">
                    <a:latin typeface="Comic Sans MS" panose="030F0702030302020204" pitchFamily="66" charset="0"/>
                  </a:rPr>
                  <a:t>T[i,N]</a:t>
                </a:r>
                <a:endParaRPr lang="en-US" altLang="en-US" sz="20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47567" name="Rectangle 15"/>
            <p:cNvSpPr>
              <a:spLocks noChangeArrowheads="1"/>
            </p:cNvSpPr>
            <p:nvPr/>
          </p:nvSpPr>
          <p:spPr bwMode="auto">
            <a:xfrm>
              <a:off x="624" y="912"/>
              <a:ext cx="40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</a:pPr>
              <a:r>
                <a:rPr lang="it-IT" altLang="en-US" sz="2000" u="sng">
                  <a:latin typeface="Comic Sans MS" panose="030F0702030302020204" pitchFamily="66" charset="0"/>
                </a:rPr>
                <a:t>iff</a:t>
              </a:r>
              <a:r>
                <a:rPr lang="it-IT" altLang="en-US" sz="2000">
                  <a:latin typeface="Comic Sans MS" panose="030F0702030302020204" pitchFamily="66" charset="0"/>
                </a:rPr>
                <a:t>    P is a prefix of the </a:t>
              </a:r>
              <a:r>
                <a:rPr lang="it-IT" altLang="en-US" sz="2000">
                  <a:solidFill>
                    <a:srgbClr val="CC3300"/>
                  </a:solidFill>
                  <a:latin typeface="Comic Sans MS" panose="030F0702030302020204" pitchFamily="66" charset="0"/>
                </a:rPr>
                <a:t>i</a:t>
              </a:r>
              <a:r>
                <a:rPr lang="it-IT" altLang="en-US" sz="2000">
                  <a:latin typeface="Comic Sans MS" panose="030F0702030302020204" pitchFamily="66" charset="0"/>
                </a:rPr>
                <a:t>-th suffix of T  (ie. T[i,N])</a:t>
              </a:r>
              <a:endParaRPr lang="en-US" altLang="en-US" sz="20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7568" name="Group 16"/>
          <p:cNvGrpSpPr>
            <a:grpSpLocks/>
          </p:cNvGrpSpPr>
          <p:nvPr/>
        </p:nvGrpSpPr>
        <p:grpSpPr bwMode="auto">
          <a:xfrm>
            <a:off x="685800" y="1695846"/>
            <a:ext cx="5867400" cy="1612900"/>
            <a:chOff x="432" y="672"/>
            <a:chExt cx="3696" cy="1016"/>
          </a:xfrm>
        </p:grpSpPr>
        <p:grpSp>
          <p:nvGrpSpPr>
            <p:cNvPr id="1047569" name="Group 17"/>
            <p:cNvGrpSpPr>
              <a:grpSpLocks/>
            </p:cNvGrpSpPr>
            <p:nvPr/>
          </p:nvGrpSpPr>
          <p:grpSpPr bwMode="auto">
            <a:xfrm>
              <a:off x="816" y="1361"/>
              <a:ext cx="3312" cy="327"/>
              <a:chOff x="816" y="1361"/>
              <a:chExt cx="3312" cy="327"/>
            </a:xfrm>
          </p:grpSpPr>
          <p:sp>
            <p:nvSpPr>
              <p:cNvPr id="1047570" name="Rectangle 18"/>
              <p:cNvSpPr>
                <a:spLocks noChangeArrowheads="1"/>
              </p:cNvSpPr>
              <p:nvPr/>
            </p:nvSpPr>
            <p:spPr bwMode="auto">
              <a:xfrm>
                <a:off x="1200" y="1488"/>
                <a:ext cx="2928" cy="14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571" name="Text Box 19"/>
              <p:cNvSpPr txBox="1">
                <a:spLocks noChangeArrowheads="1"/>
              </p:cNvSpPr>
              <p:nvPr/>
            </p:nvSpPr>
            <p:spPr bwMode="auto">
              <a:xfrm>
                <a:off x="816" y="1361"/>
                <a:ext cx="26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altLang="en-US" sz="2800">
                    <a:latin typeface="Comic Sans MS" panose="030F0702030302020204" pitchFamily="66" charset="0"/>
                  </a:rPr>
                  <a:t>T</a:t>
                </a:r>
                <a:endParaRPr lang="en-US" altLang="en-US" sz="280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47572" name="Group 20"/>
            <p:cNvGrpSpPr>
              <a:grpSpLocks/>
            </p:cNvGrpSpPr>
            <p:nvPr/>
          </p:nvGrpSpPr>
          <p:grpSpPr bwMode="auto">
            <a:xfrm>
              <a:off x="2294" y="1248"/>
              <a:ext cx="538" cy="384"/>
              <a:chOff x="2294" y="1248"/>
              <a:chExt cx="538" cy="384"/>
            </a:xfrm>
          </p:grpSpPr>
          <p:sp>
            <p:nvSpPr>
              <p:cNvPr id="1047573" name="Rectangle 21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480" cy="144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574" name="Text Box 22"/>
              <p:cNvSpPr txBox="1">
                <a:spLocks noChangeArrowheads="1"/>
              </p:cNvSpPr>
              <p:nvPr/>
            </p:nvSpPr>
            <p:spPr bwMode="auto">
              <a:xfrm>
                <a:off x="2496" y="1248"/>
                <a:ext cx="2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altLang="en-US" sz="2400">
                    <a:solidFill>
                      <a:srgbClr val="00FF00"/>
                    </a:solidFill>
                    <a:latin typeface="Comic Sans MS" panose="030F0702030302020204" pitchFamily="66" charset="0"/>
                  </a:rPr>
                  <a:t>P</a:t>
                </a:r>
                <a:endParaRPr lang="en-US" altLang="en-US" sz="2400">
                  <a:solidFill>
                    <a:srgbClr val="00FF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7575" name="Text Box 23"/>
              <p:cNvSpPr txBox="1">
                <a:spLocks noChangeArrowheads="1"/>
              </p:cNvSpPr>
              <p:nvPr/>
            </p:nvSpPr>
            <p:spPr bwMode="auto">
              <a:xfrm>
                <a:off x="2294" y="1251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altLang="en-US" sz="2400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7576" name="Rectangle 24"/>
            <p:cNvSpPr>
              <a:spLocks noChangeArrowheads="1"/>
            </p:cNvSpPr>
            <p:nvPr/>
          </p:nvSpPr>
          <p:spPr bwMode="auto">
            <a:xfrm>
              <a:off x="432" y="672"/>
              <a:ext cx="36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</a:pPr>
              <a:r>
                <a:rPr lang="it-IT" altLang="en-US" sz="2000">
                  <a:latin typeface="Comic Sans MS" panose="030F0702030302020204" pitchFamily="66" charset="0"/>
                </a:rPr>
                <a:t>Pattern P </a:t>
              </a:r>
              <a:r>
                <a:rPr lang="it-IT" altLang="en-US" sz="2000">
                  <a:solidFill>
                    <a:srgbClr val="CC3300"/>
                  </a:solidFill>
                  <a:latin typeface="Comic Sans MS" panose="030F0702030302020204" pitchFamily="66" charset="0"/>
                </a:rPr>
                <a:t>occurs</a:t>
              </a:r>
              <a:r>
                <a:rPr lang="it-IT" altLang="en-US" sz="2000">
                  <a:latin typeface="Comic Sans MS" panose="030F0702030302020204" pitchFamily="66" charset="0"/>
                </a:rPr>
                <a:t> at position </a:t>
              </a:r>
              <a:r>
                <a:rPr lang="it-IT" altLang="en-US" sz="2000">
                  <a:solidFill>
                    <a:srgbClr val="CC3300"/>
                  </a:solidFill>
                  <a:latin typeface="Comic Sans MS" panose="030F0702030302020204" pitchFamily="66" charset="0"/>
                </a:rPr>
                <a:t>i</a:t>
              </a:r>
              <a:r>
                <a:rPr lang="it-IT" altLang="en-US" sz="2000">
                  <a:latin typeface="Comic Sans MS" panose="030F0702030302020204" pitchFamily="66" charset="0"/>
                </a:rPr>
                <a:t> of T</a:t>
              </a:r>
              <a:endParaRPr lang="en-US" altLang="en-US" sz="20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7577" name="Group 25"/>
          <p:cNvGrpSpPr>
            <a:grpSpLocks/>
          </p:cNvGrpSpPr>
          <p:nvPr/>
        </p:nvGrpSpPr>
        <p:grpSpPr bwMode="auto">
          <a:xfrm>
            <a:off x="5940425" y="4562871"/>
            <a:ext cx="2262188" cy="2322513"/>
            <a:chOff x="4224" y="2496"/>
            <a:chExt cx="1425" cy="1463"/>
          </a:xfrm>
        </p:grpSpPr>
        <p:sp>
          <p:nvSpPr>
            <p:cNvPr id="1047578" name="AutoShape 26"/>
            <p:cNvSpPr>
              <a:spLocks/>
            </p:cNvSpPr>
            <p:nvPr/>
          </p:nvSpPr>
          <p:spPr bwMode="auto">
            <a:xfrm>
              <a:off x="4224" y="3216"/>
              <a:ext cx="48" cy="720"/>
            </a:xfrm>
            <a:prstGeom prst="rightBrace">
              <a:avLst>
                <a:gd name="adj1" fmla="val 125000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79" name="AutoShape 27"/>
            <p:cNvSpPr>
              <a:spLocks noChangeArrowheads="1"/>
            </p:cNvSpPr>
            <p:nvPr/>
          </p:nvSpPr>
          <p:spPr bwMode="auto">
            <a:xfrm rot="1358752">
              <a:off x="4704" y="2496"/>
              <a:ext cx="576" cy="1296"/>
            </a:xfrm>
            <a:prstGeom prst="curvedLeftArrow">
              <a:avLst>
                <a:gd name="adj1" fmla="val 14104"/>
                <a:gd name="adj2" fmla="val 59104"/>
                <a:gd name="adj3" fmla="val 33333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80" name="Rectangle 28"/>
            <p:cNvSpPr>
              <a:spLocks noChangeArrowheads="1"/>
            </p:cNvSpPr>
            <p:nvPr/>
          </p:nvSpPr>
          <p:spPr bwMode="auto">
            <a:xfrm>
              <a:off x="4320" y="3633"/>
              <a:ext cx="132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4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From substring search</a:t>
              </a:r>
            </a:p>
            <a:p>
              <a:pPr eaLnBrk="0" hangingPunct="0"/>
              <a:r>
                <a:rPr lang="it-IT" altLang="en-US" sz="14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To prefix search</a:t>
              </a:r>
              <a:endParaRPr lang="en-US" altLang="en-US" sz="1400" b="1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47581" name="AutoShape 29"/>
          <p:cNvSpPr>
            <a:spLocks noChangeArrowheads="1"/>
          </p:cNvSpPr>
          <p:nvPr/>
        </p:nvSpPr>
        <p:spPr bwMode="auto">
          <a:xfrm>
            <a:off x="7812088" y="4921646"/>
            <a:ext cx="1331912" cy="7921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en-US">
                <a:solidFill>
                  <a:schemeClr val="bg1"/>
                </a:solidFill>
              </a:rPr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197221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7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7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5" grpId="0"/>
      <p:bldP spid="1047556" grpId="0" autoUpdateAnimBg="0"/>
      <p:bldP spid="10475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z="3100" smtClean="0"/>
              <a:t>You find this in your Linux distribution</a:t>
            </a:r>
          </a:p>
        </p:txBody>
      </p:sp>
      <p:sp>
        <p:nvSpPr>
          <p:cNvPr id="990210" name="Text Box 3"/>
          <p:cNvSpPr txBox="1">
            <a:spLocks noChangeArrowheads="1"/>
          </p:cNvSpPr>
          <p:nvPr/>
        </p:nvSpPr>
        <p:spPr bwMode="auto">
          <a:xfrm>
            <a:off x="663575" y="1862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</p:txBody>
      </p:sp>
      <p:pic>
        <p:nvPicPr>
          <p:cNvPr id="1248257" name="Picture 1" descr="C:\Users\ferragin\Desktop\Immagin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643050"/>
            <a:ext cx="877040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5" name="Rectangle 6"/>
          <p:cNvSpPr>
            <a:spLocks noChangeArrowheads="1"/>
          </p:cNvSpPr>
          <p:nvPr/>
        </p:nvSpPr>
        <p:spPr bwMode="auto">
          <a:xfrm>
            <a:off x="1371600" y="2286000"/>
            <a:ext cx="320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dirty="0">
                <a:latin typeface="Courier New" pitchFamily="49" charset="0"/>
              </a:rPr>
              <a:t>i  </a:t>
            </a:r>
            <a:r>
              <a:rPr lang="en-US" dirty="0">
                <a:solidFill>
                  <a:srgbClr val="C0C0C0"/>
                </a:solidFill>
                <a:latin typeface="Courier New" pitchFamily="49" charset="0"/>
              </a:rPr>
              <a:t>#</a:t>
            </a:r>
            <a:r>
              <a:rPr lang="it-IT" dirty="0">
                <a:solidFill>
                  <a:srgbClr val="C0C0C0"/>
                </a:solidFill>
                <a:latin typeface="Courier New" pitchFamily="49" charset="0"/>
              </a:rPr>
              <a:t>m</a:t>
            </a:r>
            <a:r>
              <a:rPr lang="en-US" dirty="0" err="1">
                <a:solidFill>
                  <a:srgbClr val="C0C0C0"/>
                </a:solidFill>
                <a:latin typeface="Courier New" pitchFamily="49" charset="0"/>
              </a:rPr>
              <a:t>ississip</a:t>
            </a:r>
            <a:r>
              <a:rPr lang="it-IT" dirty="0">
                <a:latin typeface="Courier New" pitchFamily="49" charset="0"/>
              </a:rPr>
              <a:t>  </a:t>
            </a:r>
            <a:r>
              <a:rPr lang="en-US" dirty="0">
                <a:latin typeface="Courier New" pitchFamily="49" charset="0"/>
              </a:rPr>
              <a:t>p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03350" y="2924175"/>
            <a:ext cx="3352800" cy="2790825"/>
            <a:chOff x="3264" y="1833"/>
            <a:chExt cx="2112" cy="1758"/>
          </a:xfrm>
        </p:grpSpPr>
        <p:sp>
          <p:nvSpPr>
            <p:cNvPr id="986148" name="Rectangle 8"/>
            <p:cNvSpPr>
              <a:spLocks noChangeArrowheads="1"/>
            </p:cNvSpPr>
            <p:nvPr/>
          </p:nvSpPr>
          <p:spPr bwMode="auto">
            <a:xfrm>
              <a:off x="3264" y="2400"/>
              <a:ext cx="2064" cy="1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p  </a:t>
              </a:r>
              <a:r>
                <a:rPr lang="it-IT" dirty="0">
                  <a:solidFill>
                    <a:srgbClr val="C0C0C0"/>
                  </a:solidFill>
                  <a:latin typeface="Courier New" pitchFamily="49" charset="0"/>
                </a:rPr>
                <a:t>i</a:t>
              </a:r>
              <a:r>
                <a:rPr lang="en-US" dirty="0">
                  <a:solidFill>
                    <a:srgbClr val="C0C0C0"/>
                  </a:solidFill>
                  <a:latin typeface="Courier New" pitchFamily="49" charset="0"/>
                </a:rPr>
                <a:t>#</a:t>
              </a:r>
              <a:r>
                <a:rPr lang="it-IT" dirty="0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 dirty="0" err="1">
                  <a:solidFill>
                    <a:srgbClr val="C0C0C0"/>
                  </a:solidFill>
                  <a:latin typeface="Courier New" pitchFamily="49" charset="0"/>
                </a:rPr>
                <a:t>issis</a:t>
              </a:r>
              <a:r>
                <a:rPr lang="it-IT" dirty="0">
                  <a:solidFill>
                    <a:srgbClr val="C0C0C0"/>
                  </a:solidFill>
                  <a:latin typeface="Courier New" pitchFamily="49" charset="0"/>
                </a:rPr>
                <a:t>si</a:t>
              </a:r>
              <a:r>
                <a:rPr lang="it-IT" dirty="0">
                  <a:latin typeface="Courier New" pitchFamily="49" charset="0"/>
                </a:rPr>
                <a:t>  p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p  </a:t>
              </a:r>
              <a:r>
                <a:rPr lang="it-IT" dirty="0" err="1">
                  <a:solidFill>
                    <a:srgbClr val="C0C0C0"/>
                  </a:solidFill>
                  <a:latin typeface="Courier New" pitchFamily="49" charset="0"/>
                </a:rPr>
                <a:t>pi#mississ</a:t>
              </a:r>
              <a:r>
                <a:rPr lang="it-IT" dirty="0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s  </a:t>
              </a:r>
              <a:r>
                <a:rPr lang="it-IT" dirty="0" err="1">
                  <a:solidFill>
                    <a:srgbClr val="C0C0C0"/>
                  </a:solidFill>
                  <a:latin typeface="Courier New" pitchFamily="49" charset="0"/>
                </a:rPr>
                <a:t>ippi#missi</a:t>
              </a:r>
              <a:r>
                <a:rPr lang="it-IT" dirty="0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s  </a:t>
              </a:r>
              <a:r>
                <a:rPr lang="it-IT" dirty="0" err="1">
                  <a:solidFill>
                    <a:srgbClr val="C0C0C0"/>
                  </a:solidFill>
                  <a:latin typeface="Courier New" pitchFamily="49" charset="0"/>
                </a:rPr>
                <a:t>issippi#mi</a:t>
              </a:r>
              <a:r>
                <a:rPr lang="it-IT" dirty="0">
                  <a:latin typeface="Courier New" pitchFamily="49" charset="0"/>
                </a:rPr>
                <a:t>  s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s  </a:t>
              </a:r>
              <a:r>
                <a:rPr lang="it-IT" dirty="0" err="1">
                  <a:solidFill>
                    <a:srgbClr val="C0C0C0"/>
                  </a:solidFill>
                  <a:latin typeface="Courier New" pitchFamily="49" charset="0"/>
                </a:rPr>
                <a:t>sippi#miss</a:t>
              </a:r>
              <a:r>
                <a:rPr lang="it-IT" dirty="0">
                  <a:latin typeface="Courier New" pitchFamily="49" charset="0"/>
                </a:rPr>
                <a:t>  i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s  </a:t>
              </a:r>
              <a:r>
                <a:rPr lang="it-IT" dirty="0" err="1">
                  <a:solidFill>
                    <a:srgbClr val="C0C0C0"/>
                  </a:solidFill>
                  <a:latin typeface="Courier New" pitchFamily="49" charset="0"/>
                </a:rPr>
                <a:t>sissippi#m</a:t>
              </a:r>
              <a:r>
                <a:rPr lang="it-IT" dirty="0">
                  <a:latin typeface="Courier New" pitchFamily="49" charset="0"/>
                </a:rPr>
                <a:t>  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986149" name="Rectangle 9"/>
            <p:cNvSpPr>
              <a:spLocks noChangeArrowheads="1"/>
            </p:cNvSpPr>
            <p:nvPr/>
          </p:nvSpPr>
          <p:spPr bwMode="auto">
            <a:xfrm>
              <a:off x="3264" y="1833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dirty="0">
                  <a:latin typeface="Courier New" pitchFamily="49" charset="0"/>
                </a:rPr>
                <a:t>i  </a:t>
              </a:r>
              <a:r>
                <a:rPr lang="en-US" dirty="0" err="1">
                  <a:solidFill>
                    <a:srgbClr val="C0C0C0"/>
                  </a:solidFill>
                  <a:latin typeface="Courier New" pitchFamily="49" charset="0"/>
                </a:rPr>
                <a:t>ssippi</a:t>
              </a:r>
              <a:r>
                <a:rPr lang="en-US" dirty="0">
                  <a:solidFill>
                    <a:srgbClr val="C0C0C0"/>
                  </a:solidFill>
                  <a:latin typeface="Courier New" pitchFamily="49" charset="0"/>
                </a:rPr>
                <a:t>#</a:t>
              </a:r>
              <a:r>
                <a:rPr lang="it-IT" dirty="0">
                  <a:solidFill>
                    <a:srgbClr val="C0C0C0"/>
                  </a:solidFill>
                  <a:latin typeface="Courier New" pitchFamily="49" charset="0"/>
                </a:rPr>
                <a:t>m</a:t>
              </a:r>
              <a:r>
                <a:rPr lang="en-US" dirty="0">
                  <a:solidFill>
                    <a:srgbClr val="C0C0C0"/>
                  </a:solidFill>
                  <a:latin typeface="Courier New" pitchFamily="49" charset="0"/>
                </a:rPr>
                <a:t>is</a:t>
              </a:r>
              <a:r>
                <a:rPr lang="it-IT" dirty="0">
                  <a:latin typeface="Courier New" pitchFamily="49" charset="0"/>
                </a:rPr>
                <a:t>  </a:t>
              </a:r>
              <a:r>
                <a:rPr lang="en-US" dirty="0">
                  <a:latin typeface="Courier New" pitchFamily="49" charset="0"/>
                </a:rPr>
                <a:t>s</a:t>
              </a:r>
            </a:p>
          </p:txBody>
        </p:sp>
        <p:sp>
          <p:nvSpPr>
            <p:cNvPr id="986150" name="Rectangle 10"/>
            <p:cNvSpPr>
              <a:spLocks noChangeArrowheads="1"/>
            </p:cNvSpPr>
            <p:nvPr/>
          </p:nvSpPr>
          <p:spPr bwMode="auto">
            <a:xfrm>
              <a:off x="3264" y="2219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m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issi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</a:t>
              </a:r>
              <a:r>
                <a:rPr lang="it-IT">
                  <a:latin typeface="Courier New" pitchFamily="49" charset="0"/>
                </a:rPr>
                <a:t>  </a:t>
              </a:r>
              <a:r>
                <a:rPr lang="en-US">
                  <a:latin typeface="Courier New" pitchFamily="49" charset="0"/>
                </a:rPr>
                <a:t>#</a:t>
              </a:r>
            </a:p>
          </p:txBody>
        </p:sp>
        <p:sp>
          <p:nvSpPr>
            <p:cNvPr id="986151" name="Rectangle 11"/>
            <p:cNvSpPr>
              <a:spLocks noChangeArrowheads="1"/>
            </p:cNvSpPr>
            <p:nvPr/>
          </p:nvSpPr>
          <p:spPr bwMode="auto">
            <a:xfrm>
              <a:off x="3264" y="2026"/>
              <a:ext cx="211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>
                  <a:latin typeface="Courier New" pitchFamily="49" charset="0"/>
                </a:rPr>
                <a:t>i  </a:t>
              </a:r>
              <a:r>
                <a:rPr lang="it-IT">
                  <a:solidFill>
                    <a:srgbClr val="C0C0C0"/>
                  </a:solidFill>
                  <a:latin typeface="Courier New" pitchFamily="49" charset="0"/>
                </a:rPr>
                <a:t>ssi</a:t>
              </a:r>
              <a:r>
                <a:rPr lang="en-US">
                  <a:solidFill>
                    <a:srgbClr val="C0C0C0"/>
                  </a:solidFill>
                  <a:latin typeface="Courier New" pitchFamily="49" charset="0"/>
                </a:rPr>
                <a:t>ssippi#</a:t>
              </a:r>
              <a:r>
                <a:rPr lang="it-IT">
                  <a:latin typeface="Courier New" pitchFamily="49" charset="0"/>
                </a:rPr>
                <a:t>  m</a:t>
              </a:r>
              <a:endParaRPr lang="en-US">
                <a:latin typeface="Courier New" pitchFamily="49" charset="0"/>
              </a:endParaRPr>
            </a:p>
          </p:txBody>
        </p:sp>
      </p:grpSp>
      <p:sp>
        <p:nvSpPr>
          <p:cNvPr id="986117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750" y="787400"/>
            <a:ext cx="7772400" cy="481013"/>
          </a:xfrm>
        </p:spPr>
        <p:txBody>
          <a:bodyPr/>
          <a:lstStyle/>
          <a:p>
            <a:pPr eaLnBrk="1" hangingPunct="1"/>
            <a:r>
              <a:rPr lang="it-IT" dirty="0" err="1" smtClean="0">
                <a:solidFill>
                  <a:srgbClr val="000099"/>
                </a:solidFill>
              </a:rPr>
              <a:t>Decompress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any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substring</a:t>
            </a:r>
            <a:endParaRPr lang="en-US" sz="2400" dirty="0" smtClean="0">
              <a:solidFill>
                <a:srgbClr val="000099"/>
              </a:solidFill>
            </a:endParaRPr>
          </a:p>
        </p:txBody>
      </p:sp>
      <p:sp>
        <p:nvSpPr>
          <p:cNvPr id="986118" name="Rectangle 13"/>
          <p:cNvSpPr>
            <a:spLocks noChangeArrowheads="1"/>
          </p:cNvSpPr>
          <p:nvPr/>
        </p:nvSpPr>
        <p:spPr bwMode="auto">
          <a:xfrm>
            <a:off x="1371600" y="1978025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dirty="0">
                <a:latin typeface="Courier New" pitchFamily="49" charset="0"/>
              </a:rPr>
              <a:t>#  </a:t>
            </a:r>
            <a:r>
              <a:rPr lang="en-US" dirty="0" err="1">
                <a:solidFill>
                  <a:srgbClr val="C0C0C0"/>
                </a:solidFill>
                <a:latin typeface="Courier New" pitchFamily="49" charset="0"/>
              </a:rPr>
              <a:t>mississipp</a:t>
            </a:r>
            <a:r>
              <a:rPr lang="it-IT" dirty="0">
                <a:latin typeface="Courier New" pitchFamily="49" charset="0"/>
              </a:rPr>
              <a:t>  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86119" name="Rectangle 14"/>
          <p:cNvSpPr>
            <a:spLocks noChangeArrowheads="1"/>
          </p:cNvSpPr>
          <p:nvPr/>
        </p:nvSpPr>
        <p:spPr bwMode="auto">
          <a:xfrm>
            <a:off x="1371600" y="2590800"/>
            <a:ext cx="3962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Courier New" pitchFamily="49" charset="0"/>
              </a:rPr>
              <a:t>i  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ppi#</a:t>
            </a:r>
            <a:r>
              <a:rPr lang="it-IT">
                <a:solidFill>
                  <a:srgbClr val="C0C0C0"/>
                </a:solidFill>
                <a:latin typeface="Courier New" pitchFamily="49" charset="0"/>
              </a:rPr>
              <a:t>mi</a:t>
            </a:r>
            <a:r>
              <a:rPr lang="en-US">
                <a:solidFill>
                  <a:srgbClr val="C0C0C0"/>
                </a:solidFill>
                <a:latin typeface="Courier New" pitchFamily="49" charset="0"/>
              </a:rPr>
              <a:t>ssis</a:t>
            </a:r>
            <a:r>
              <a:rPr lang="it-IT"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s</a:t>
            </a:r>
            <a:r>
              <a:rPr lang="it-IT">
                <a:latin typeface="Courier New" pitchFamily="49" charset="0"/>
              </a:rPr>
              <a:t> </a:t>
            </a:r>
            <a:endParaRPr lang="en-US">
              <a:latin typeface="Courier New" pitchFamily="49" charset="0"/>
            </a:endParaRPr>
          </a:p>
        </p:txBody>
      </p:sp>
      <p:sp>
        <p:nvSpPr>
          <p:cNvPr id="986120" name="Rectangle 15"/>
          <p:cNvSpPr>
            <a:spLocks noChangeArrowheads="1"/>
          </p:cNvSpPr>
          <p:nvPr/>
        </p:nvSpPr>
        <p:spPr bwMode="auto">
          <a:xfrm>
            <a:off x="1371600" y="1585913"/>
            <a:ext cx="338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F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1" name="Rectangle 16"/>
          <p:cNvSpPr>
            <a:spLocks noChangeArrowheads="1"/>
          </p:cNvSpPr>
          <p:nvPr/>
        </p:nvSpPr>
        <p:spPr bwMode="auto">
          <a:xfrm>
            <a:off x="3652838" y="1585913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Comic Sans MS" pitchFamily="66" charset="0"/>
              </a:rPr>
              <a:t>L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86122" name="Rectangle 17"/>
          <p:cNvSpPr>
            <a:spLocks noChangeArrowheads="1"/>
          </p:cNvSpPr>
          <p:nvPr/>
        </p:nvSpPr>
        <p:spPr bwMode="auto">
          <a:xfrm>
            <a:off x="1835150" y="2008981"/>
            <a:ext cx="1655763" cy="3671887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>
              <a:latin typeface="Times New Roman" pitchFamily="18" charset="0"/>
            </a:endParaRPr>
          </a:p>
        </p:txBody>
      </p:sp>
      <p:sp>
        <p:nvSpPr>
          <p:cNvPr id="986123" name="Text Box 18"/>
          <p:cNvSpPr txBox="1">
            <a:spLocks noChangeArrowheads="1"/>
          </p:cNvSpPr>
          <p:nvPr/>
        </p:nvSpPr>
        <p:spPr bwMode="auto">
          <a:xfrm>
            <a:off x="1887538" y="1701800"/>
            <a:ext cx="868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400" b="1">
                <a:solidFill>
                  <a:srgbClr val="C0C0C0"/>
                </a:solidFill>
                <a:latin typeface="Comic Sans MS" pitchFamily="66" charset="0"/>
              </a:rPr>
              <a:t>unknown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248355" y="1671771"/>
            <a:ext cx="4752975" cy="741362"/>
            <a:chOff x="2608" y="1117"/>
            <a:chExt cx="2132" cy="467"/>
          </a:xfrm>
        </p:grpSpPr>
        <p:sp>
          <p:nvSpPr>
            <p:cNvPr id="986145" name="Rectangle 20"/>
            <p:cNvSpPr>
              <a:spLocks noChangeArrowheads="1"/>
            </p:cNvSpPr>
            <p:nvPr/>
          </p:nvSpPr>
          <p:spPr bwMode="auto">
            <a:xfrm>
              <a:off x="2789" y="1344"/>
              <a:ext cx="19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</a:pPr>
              <a:r>
                <a:rPr lang="it-IT" sz="1600" dirty="0" smtClean="0">
                  <a:latin typeface="Comic Sans MS" pitchFamily="66" charset="0"/>
                </a:rPr>
                <a:t>k-</a:t>
              </a:r>
              <a:r>
                <a:rPr lang="it-IT" sz="1600" dirty="0" err="1" smtClean="0">
                  <a:latin typeface="Comic Sans MS" pitchFamily="66" charset="0"/>
                </a:rPr>
                <a:t>th</a:t>
              </a:r>
              <a:r>
                <a:rPr lang="it-IT" sz="1600" dirty="0" smtClean="0">
                  <a:latin typeface="Comic Sans MS" pitchFamily="66" charset="0"/>
                </a:rPr>
                <a:t> </a:t>
              </a:r>
              <a:r>
                <a:rPr lang="it-IT" sz="1600" dirty="0" err="1" smtClean="0">
                  <a:latin typeface="Comic Sans MS" pitchFamily="66" charset="0"/>
                </a:rPr>
                <a:t>occurrence</a:t>
              </a:r>
              <a:r>
                <a:rPr lang="it-IT" sz="1600" dirty="0" smtClean="0">
                  <a:latin typeface="Comic Sans MS" pitchFamily="66" charset="0"/>
                </a:rPr>
                <a:t> of </a:t>
              </a:r>
              <a:r>
                <a:rPr lang="it-IT" sz="1600" dirty="0" smtClean="0">
                  <a:latin typeface="Symbol" panose="05050102010706020507" pitchFamily="18" charset="2"/>
                </a:rPr>
                <a:t>s</a:t>
              </a:r>
              <a:r>
                <a:rPr lang="it-IT" sz="1600" dirty="0" smtClean="0">
                  <a:latin typeface="Comic Sans MS" pitchFamily="66" charset="0"/>
                </a:rPr>
                <a:t> in L </a:t>
              </a:r>
            </a:p>
            <a:p>
              <a:pPr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</a:pPr>
              <a:r>
                <a:rPr lang="it-IT" sz="1600" b="1" u="sng" dirty="0" err="1" smtClean="0">
                  <a:solidFill>
                    <a:srgbClr val="C00000"/>
                  </a:solidFill>
                  <a:latin typeface="Comic Sans MS" pitchFamily="66" charset="0"/>
                </a:rPr>
                <a:t>corresponds</a:t>
              </a:r>
              <a:r>
                <a:rPr lang="it-IT" sz="1600" b="1" u="sng" dirty="0" smtClean="0">
                  <a:solidFill>
                    <a:srgbClr val="C00000"/>
                  </a:solidFill>
                  <a:latin typeface="Comic Sans MS" pitchFamily="66" charset="0"/>
                </a:rPr>
                <a:t> to</a:t>
              </a:r>
            </a:p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</a:pPr>
              <a:r>
                <a:rPr lang="it-IT" sz="1600" dirty="0">
                  <a:latin typeface="Comic Sans MS" pitchFamily="66" charset="0"/>
                </a:rPr>
                <a:t>k-</a:t>
              </a:r>
              <a:r>
                <a:rPr lang="it-IT" sz="1600" dirty="0" err="1">
                  <a:latin typeface="Comic Sans MS" pitchFamily="66" charset="0"/>
                </a:rPr>
                <a:t>th</a:t>
              </a:r>
              <a:r>
                <a:rPr lang="it-IT" sz="1600" dirty="0">
                  <a:latin typeface="Comic Sans MS" pitchFamily="66" charset="0"/>
                </a:rPr>
                <a:t> </a:t>
              </a:r>
              <a:r>
                <a:rPr lang="it-IT" sz="1600" dirty="0" err="1">
                  <a:latin typeface="Comic Sans MS" pitchFamily="66" charset="0"/>
                </a:rPr>
                <a:t>occurrence</a:t>
              </a:r>
              <a:r>
                <a:rPr lang="it-IT" sz="1600" dirty="0">
                  <a:latin typeface="Comic Sans MS" pitchFamily="66" charset="0"/>
                </a:rPr>
                <a:t> of </a:t>
              </a:r>
              <a:r>
                <a:rPr lang="it-IT" sz="1600" dirty="0">
                  <a:latin typeface="Symbol" panose="05050102010706020507" pitchFamily="18" charset="2"/>
                </a:rPr>
                <a:t>s</a:t>
              </a:r>
              <a:r>
                <a:rPr lang="it-IT" sz="1600" dirty="0">
                  <a:latin typeface="Comic Sans MS" pitchFamily="66" charset="0"/>
                </a:rPr>
                <a:t> in </a:t>
              </a:r>
              <a:r>
                <a:rPr lang="it-IT" sz="1600" dirty="0" smtClean="0">
                  <a:latin typeface="Comic Sans MS" pitchFamily="66" charset="0"/>
                </a:rPr>
                <a:t>F</a:t>
              </a:r>
              <a:endParaRPr lang="it-IT" sz="1600" b="1" u="sng" dirty="0" smtClean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986147" name="Rectangle 22"/>
            <p:cNvSpPr>
              <a:spLocks noChangeArrowheads="1"/>
            </p:cNvSpPr>
            <p:nvPr/>
          </p:nvSpPr>
          <p:spPr bwMode="auto">
            <a:xfrm>
              <a:off x="2608" y="1117"/>
              <a:ext cx="1379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 dirty="0" err="1" smtClean="0">
                  <a:solidFill>
                    <a:srgbClr val="CC3300"/>
                  </a:solidFill>
                  <a:latin typeface="Comic Sans MS" pitchFamily="66" charset="0"/>
                </a:rPr>
                <a:t>Recall</a:t>
              </a:r>
              <a:r>
                <a:rPr lang="it-IT" sz="1600" dirty="0" smtClean="0">
                  <a:solidFill>
                    <a:srgbClr val="CC3300"/>
                  </a:solidFill>
                  <a:latin typeface="Comic Sans MS" pitchFamily="66" charset="0"/>
                </a:rPr>
                <a:t> </a:t>
              </a:r>
              <a:r>
                <a:rPr lang="it-IT" sz="1600" dirty="0" err="1" smtClean="0">
                  <a:solidFill>
                    <a:srgbClr val="CC3300"/>
                  </a:solidFill>
                  <a:latin typeface="Comic Sans MS" pitchFamily="66" charset="0"/>
                </a:rPr>
                <a:t>that</a:t>
              </a:r>
              <a:r>
                <a:rPr lang="it-IT" sz="1600" dirty="0" smtClean="0">
                  <a:solidFill>
                    <a:srgbClr val="CC3300"/>
                  </a:solidFill>
                  <a:latin typeface="Comic Sans MS" pitchFamily="66" charset="0"/>
                </a:rPr>
                <a:t> LF-</a:t>
              </a:r>
              <a:r>
                <a:rPr lang="it-IT" sz="1600" dirty="0" err="1" smtClean="0">
                  <a:solidFill>
                    <a:srgbClr val="CC3300"/>
                  </a:solidFill>
                  <a:latin typeface="Comic Sans MS" pitchFamily="66" charset="0"/>
                </a:rPr>
                <a:t>mapping</a:t>
              </a:r>
              <a:r>
                <a:rPr lang="it-IT" sz="1600" dirty="0" smtClean="0">
                  <a:solidFill>
                    <a:srgbClr val="CC3300"/>
                  </a:solidFill>
                  <a:latin typeface="Comic Sans MS" pitchFamily="66" charset="0"/>
                </a:rPr>
                <a:t> </a:t>
              </a:r>
              <a:r>
                <a:rPr lang="it-IT" sz="1600" dirty="0" err="1" smtClean="0">
                  <a:solidFill>
                    <a:srgbClr val="CC3300"/>
                  </a:solidFill>
                  <a:latin typeface="Comic Sans MS" pitchFamily="66" charset="0"/>
                </a:rPr>
                <a:t>means</a:t>
              </a:r>
              <a:r>
                <a:rPr lang="it-IT" sz="1600" dirty="0" smtClean="0">
                  <a:solidFill>
                    <a:srgbClr val="CC3300"/>
                  </a:solidFill>
                  <a:latin typeface="Comic Sans MS" pitchFamily="66" charset="0"/>
                </a:rPr>
                <a:t>:</a:t>
              </a:r>
              <a:endParaRPr lang="it-IT" sz="1600" dirty="0">
                <a:solidFill>
                  <a:srgbClr val="CC3300"/>
                </a:solidFill>
                <a:latin typeface="Comic Sans MS" pitchFamily="66" charset="0"/>
              </a:endParaRPr>
            </a:p>
          </p:txBody>
        </p:sp>
      </p:grpSp>
      <p:sp>
        <p:nvSpPr>
          <p:cNvPr id="1868823" name="Rectangle 23"/>
          <p:cNvSpPr>
            <a:spLocks noChangeArrowheads="1"/>
          </p:cNvSpPr>
          <p:nvPr/>
        </p:nvSpPr>
        <p:spPr bwMode="auto">
          <a:xfrm>
            <a:off x="4499992" y="4629985"/>
            <a:ext cx="3918060" cy="103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You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can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reconstruct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any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substring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backward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b="1" dirty="0" smtClean="0">
                <a:solidFill>
                  <a:schemeClr val="tx2"/>
                </a:solidFill>
                <a:latin typeface="Comic Sans MS" pitchFamily="66" charset="0"/>
              </a:rPr>
              <a:t>IF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you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know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the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row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of 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its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last 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character</a:t>
            </a:r>
            <a:endParaRPr lang="it-IT" sz="1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68824" name="Oval 24"/>
          <p:cNvSpPr>
            <a:spLocks noChangeArrowheads="1"/>
          </p:cNvSpPr>
          <p:nvPr/>
        </p:nvSpPr>
        <p:spPr bwMode="auto">
          <a:xfrm>
            <a:off x="1403648" y="5388277"/>
            <a:ext cx="304800" cy="3810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738014" y="3623069"/>
            <a:ext cx="2260601" cy="1516063"/>
            <a:chOff x="2096" y="1113"/>
            <a:chExt cx="1424" cy="955"/>
          </a:xfrm>
        </p:grpSpPr>
        <p:sp>
          <p:nvSpPr>
            <p:cNvPr id="986143" name="Oval 26"/>
            <p:cNvSpPr>
              <a:spLocks noChangeArrowheads="1"/>
            </p:cNvSpPr>
            <p:nvPr/>
          </p:nvSpPr>
          <p:spPr bwMode="auto">
            <a:xfrm>
              <a:off x="2096" y="1828"/>
              <a:ext cx="192" cy="24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4" name="Rectangle 27"/>
            <p:cNvSpPr>
              <a:spLocks noChangeArrowheads="1"/>
            </p:cNvSpPr>
            <p:nvPr/>
          </p:nvSpPr>
          <p:spPr bwMode="auto">
            <a:xfrm>
              <a:off x="3303" y="1113"/>
              <a:ext cx="217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 dirty="0" smtClean="0">
                  <a:solidFill>
                    <a:srgbClr val="5C37FB"/>
                  </a:solidFill>
                  <a:latin typeface="Tahoma" pitchFamily="34" charset="0"/>
                </a:rPr>
                <a:t>s</a:t>
              </a:r>
              <a:endParaRPr lang="it-IT" sz="2800" dirty="0">
                <a:solidFill>
                  <a:srgbClr val="5C37FB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704595" y="3625851"/>
            <a:ext cx="2019301" cy="2090738"/>
            <a:chOff x="2056" y="1120"/>
            <a:chExt cx="1272" cy="1317"/>
          </a:xfrm>
        </p:grpSpPr>
        <p:sp>
          <p:nvSpPr>
            <p:cNvPr id="986141" name="Oval 29"/>
            <p:cNvSpPr>
              <a:spLocks noChangeArrowheads="1"/>
            </p:cNvSpPr>
            <p:nvPr/>
          </p:nvSpPr>
          <p:spPr bwMode="auto">
            <a:xfrm>
              <a:off x="2056" y="2197"/>
              <a:ext cx="192" cy="24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2" name="Rectangle 30"/>
            <p:cNvSpPr>
              <a:spLocks noChangeArrowheads="1"/>
            </p:cNvSpPr>
            <p:nvPr/>
          </p:nvSpPr>
          <p:spPr bwMode="auto">
            <a:xfrm>
              <a:off x="3160" y="1120"/>
              <a:ext cx="16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 dirty="0" smtClean="0">
                  <a:solidFill>
                    <a:srgbClr val="FF3300"/>
                  </a:solidFill>
                  <a:latin typeface="Tahoma" pitchFamily="34" charset="0"/>
                </a:rPr>
                <a:t>i</a:t>
              </a:r>
              <a:endParaRPr lang="it-IT" sz="2800" dirty="0">
                <a:solidFill>
                  <a:srgbClr val="FF3300"/>
                </a:solidFill>
                <a:latin typeface="Tahoma" pitchFamily="34" charset="0"/>
              </a:endParaRPr>
            </a:p>
          </p:txBody>
        </p:sp>
      </p:grpSp>
      <p:sp>
        <p:nvSpPr>
          <p:cNvPr id="1868831" name="Oval 31"/>
          <p:cNvSpPr>
            <a:spLocks noChangeArrowheads="1"/>
          </p:cNvSpPr>
          <p:nvPr/>
        </p:nvSpPr>
        <p:spPr bwMode="auto">
          <a:xfrm>
            <a:off x="1403350" y="3244512"/>
            <a:ext cx="304800" cy="381000"/>
          </a:xfrm>
          <a:prstGeom prst="ellips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704598" y="3251595"/>
            <a:ext cx="1857378" cy="895348"/>
            <a:chOff x="2336" y="2432"/>
            <a:chExt cx="1170" cy="564"/>
          </a:xfrm>
        </p:grpSpPr>
        <p:sp>
          <p:nvSpPr>
            <p:cNvPr id="986139" name="Oval 33"/>
            <p:cNvSpPr>
              <a:spLocks noChangeArrowheads="1"/>
            </p:cNvSpPr>
            <p:nvPr/>
          </p:nvSpPr>
          <p:spPr bwMode="auto">
            <a:xfrm>
              <a:off x="2336" y="2432"/>
              <a:ext cx="192" cy="240"/>
            </a:xfrm>
            <a:prstGeom prst="ellips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6140" name="Rectangle 34"/>
            <p:cNvSpPr>
              <a:spLocks noChangeArrowheads="1"/>
            </p:cNvSpPr>
            <p:nvPr/>
          </p:nvSpPr>
          <p:spPr bwMode="auto">
            <a:xfrm>
              <a:off x="3200" y="2666"/>
              <a:ext cx="306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 dirty="0" smtClean="0">
                  <a:solidFill>
                    <a:srgbClr val="00A000"/>
                  </a:solidFill>
                  <a:latin typeface="Tahoma" pitchFamily="34" charset="0"/>
                </a:rPr>
                <a:t>m</a:t>
              </a:r>
              <a:endParaRPr lang="it-IT" sz="2800" dirty="0">
                <a:solidFill>
                  <a:srgbClr val="00A000"/>
                </a:solidFill>
                <a:latin typeface="Tahoma" pitchFamily="34" charset="0"/>
              </a:endParaRPr>
            </a:p>
          </p:txBody>
        </p:sp>
      </p:grpSp>
      <p:sp>
        <p:nvSpPr>
          <p:cNvPr id="10" name="Rettangolo arrotondato 9"/>
          <p:cNvSpPr/>
          <p:nvPr/>
        </p:nvSpPr>
        <p:spPr bwMode="auto">
          <a:xfrm>
            <a:off x="679314" y="5882593"/>
            <a:ext cx="7848872" cy="4336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How </a:t>
            </a:r>
            <a:r>
              <a:rPr lang="it-IT" dirty="0" smtClean="0">
                <a:solidFill>
                  <a:schemeClr val="bg1"/>
                </a:solidFill>
              </a:rPr>
              <a:t>do </a:t>
            </a:r>
            <a:r>
              <a:rPr lang="it-IT" dirty="0" err="1" smtClean="0">
                <a:solidFill>
                  <a:schemeClr val="bg1"/>
                </a:solidFill>
              </a:rPr>
              <a:t>we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know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where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to start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?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Keep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sampled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positions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4054096" y="3068960"/>
            <a:ext cx="4893931" cy="1368152"/>
            <a:chOff x="4054096" y="3068960"/>
            <a:chExt cx="4893931" cy="1368152"/>
          </a:xfrm>
        </p:grpSpPr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6369927" y="3251595"/>
              <a:ext cx="250581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T = </a:t>
              </a:r>
              <a:r>
                <a:rPr lang="it-IT" altLang="en-US" sz="2400" dirty="0" err="1">
                  <a:solidFill>
                    <a:srgbClr val="C00000"/>
                  </a:solidFill>
                  <a:latin typeface="Comic Sans MS" panose="030F0702030302020204" pitchFamily="66" charset="0"/>
                </a:rPr>
                <a:t>mississippi</a:t>
              </a:r>
              <a:r>
                <a:rPr lang="it-IT" altLang="en-US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#</a:t>
              </a:r>
              <a:endParaRPr lang="en-US" altLang="en-US" sz="16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45" name="Group 85"/>
            <p:cNvGrpSpPr>
              <a:grpSpLocks/>
            </p:cNvGrpSpPr>
            <p:nvPr/>
          </p:nvGrpSpPr>
          <p:grpSpPr bwMode="auto">
            <a:xfrm>
              <a:off x="6979527" y="3632595"/>
              <a:ext cx="1968500" cy="717550"/>
              <a:chOff x="3456" y="1104"/>
              <a:chExt cx="1240" cy="452"/>
            </a:xfrm>
          </p:grpSpPr>
          <p:grpSp>
            <p:nvGrpSpPr>
              <p:cNvPr id="46" name="Group 50"/>
              <p:cNvGrpSpPr>
                <a:grpSpLocks/>
              </p:cNvGrpSpPr>
              <p:nvPr/>
            </p:nvGrpSpPr>
            <p:grpSpPr bwMode="auto">
              <a:xfrm>
                <a:off x="3504" y="1296"/>
                <a:ext cx="1167" cy="260"/>
                <a:chOff x="3504" y="1296"/>
                <a:chExt cx="1167" cy="260"/>
              </a:xfrm>
            </p:grpSpPr>
            <p:sp>
              <p:nvSpPr>
                <p:cNvPr id="48" name="Rectangle 48"/>
                <p:cNvSpPr>
                  <a:spLocks noChangeArrowheads="1"/>
                </p:cNvSpPr>
                <p:nvPr/>
              </p:nvSpPr>
              <p:spPr bwMode="auto">
                <a:xfrm>
                  <a:off x="3504" y="1344"/>
                  <a:ext cx="116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6969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altLang="en-US" sz="1600" dirty="0" err="1">
                      <a:latin typeface="Comic Sans MS" panose="030F0702030302020204" pitchFamily="66" charset="0"/>
                    </a:rPr>
                    <a:t>sampling</a:t>
                  </a:r>
                  <a:r>
                    <a:rPr lang="it-IT" altLang="en-US" sz="1600" dirty="0">
                      <a:latin typeface="Comic Sans MS" panose="030F0702030302020204" pitchFamily="66" charset="0"/>
                    </a:rPr>
                    <a:t> </a:t>
                  </a:r>
                  <a:r>
                    <a:rPr lang="it-IT" altLang="en-US" sz="1600" dirty="0" err="1">
                      <a:latin typeface="Comic Sans MS" panose="030F0702030302020204" pitchFamily="66" charset="0"/>
                    </a:rPr>
                    <a:t>step</a:t>
                  </a:r>
                  <a:r>
                    <a:rPr lang="it-IT" altLang="en-US" sz="1600" dirty="0">
                      <a:latin typeface="Comic Sans MS" panose="030F0702030302020204" pitchFamily="66" charset="0"/>
                    </a:rPr>
                    <a:t> </a:t>
                  </a:r>
                  <a:r>
                    <a:rPr lang="it-IT" altLang="en-US" sz="1600" dirty="0" err="1">
                      <a:latin typeface="Comic Sans MS" panose="030F0702030302020204" pitchFamily="66" charset="0"/>
                    </a:rPr>
                    <a:t>is</a:t>
                  </a:r>
                  <a:r>
                    <a:rPr lang="it-IT" altLang="en-US" sz="1600" dirty="0">
                      <a:latin typeface="Comic Sans MS" panose="030F0702030302020204" pitchFamily="66" charset="0"/>
                    </a:rPr>
                    <a:t> 4</a:t>
                  </a:r>
                  <a:endParaRPr lang="en-US" altLang="en-US" sz="1600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" name="AutoShape 49"/>
                <p:cNvSpPr>
                  <a:spLocks/>
                </p:cNvSpPr>
                <p:nvPr/>
              </p:nvSpPr>
              <p:spPr bwMode="auto">
                <a:xfrm rot="16200000">
                  <a:off x="4008" y="792"/>
                  <a:ext cx="96" cy="1104"/>
                </a:xfrm>
                <a:prstGeom prst="leftBrace">
                  <a:avLst>
                    <a:gd name="adj1" fmla="val 95833"/>
                    <a:gd name="adj2" fmla="val 50000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6969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Rectangle 84"/>
              <p:cNvSpPr>
                <a:spLocks noChangeArrowheads="1"/>
              </p:cNvSpPr>
              <p:nvPr/>
            </p:nvSpPr>
            <p:spPr bwMode="auto">
              <a:xfrm>
                <a:off x="3456" y="1104"/>
                <a:ext cx="1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en-US" sz="1400" b="1" dirty="0">
                    <a:latin typeface="Comic Sans MS" panose="030F0702030302020204" pitchFamily="66" charset="0"/>
                  </a:rPr>
                  <a:t>1    4     8      12 </a:t>
                </a:r>
                <a:endParaRPr lang="en-US" altLang="en-US" sz="1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" name="Ovale 10"/>
            <p:cNvSpPr/>
            <p:nvPr/>
          </p:nvSpPr>
          <p:spPr bwMode="auto">
            <a:xfrm>
              <a:off x="4090491" y="3357913"/>
              <a:ext cx="157864" cy="154831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1" name="Ovale 50"/>
            <p:cNvSpPr/>
            <p:nvPr/>
          </p:nvSpPr>
          <p:spPr bwMode="auto">
            <a:xfrm>
              <a:off x="4067944" y="3645024"/>
              <a:ext cx="157864" cy="154831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2" name="Ovale 51"/>
            <p:cNvSpPr/>
            <p:nvPr/>
          </p:nvSpPr>
          <p:spPr bwMode="auto">
            <a:xfrm>
              <a:off x="4067944" y="3068960"/>
              <a:ext cx="157864" cy="154831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3" name="Ovale 52"/>
            <p:cNvSpPr/>
            <p:nvPr/>
          </p:nvSpPr>
          <p:spPr bwMode="auto">
            <a:xfrm>
              <a:off x="4054096" y="4282281"/>
              <a:ext cx="157864" cy="154831"/>
            </a:xfrm>
            <a:prstGeom prst="ellipse">
              <a:avLst/>
            </a:prstGeom>
            <a:solidFill>
              <a:srgbClr val="CC3300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4548665" y="4412522"/>
            <a:ext cx="4338113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Trade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-off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between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space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(n log n/S bits) and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decompression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time of an L-long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substring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(S+ L time) due to the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sampling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  <a:latin typeface="Comic Sans MS" pitchFamily="66" charset="0"/>
              </a:rPr>
              <a:t>step</a:t>
            </a:r>
            <a:r>
              <a:rPr lang="it-IT" sz="1800" dirty="0" smtClean="0">
                <a:solidFill>
                  <a:srgbClr val="C00000"/>
                </a:solidFill>
                <a:latin typeface="Comic Sans MS" pitchFamily="66" charset="0"/>
              </a:rPr>
              <a:t> S</a:t>
            </a:r>
            <a:endParaRPr lang="it-IT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3" name="Rettangolo arrotondato 42"/>
          <p:cNvSpPr/>
          <p:nvPr/>
        </p:nvSpPr>
        <p:spPr bwMode="auto">
          <a:xfrm>
            <a:off x="683568" y="6379707"/>
            <a:ext cx="7848872" cy="4336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Generalised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Rank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-Select over the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column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 bwMode="auto">
          <a:xfrm>
            <a:off x="5723896" y="44624"/>
            <a:ext cx="3420104" cy="1223789"/>
          </a:xfrm>
          <a:prstGeom prst="round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Search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is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possible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not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in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these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lectures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...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52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6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6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68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868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868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23" grpId="0"/>
      <p:bldP spid="1868823" grpId="1"/>
      <p:bldP spid="1868824" grpId="0" animBg="1"/>
      <p:bldP spid="1868824" grpId="1" animBg="1"/>
      <p:bldP spid="1868831" grpId="0" animBg="1"/>
      <p:bldP spid="1868831" grpId="1" animBg="1"/>
      <p:bldP spid="10" grpId="0" animBg="1"/>
      <p:bldP spid="54" grpId="0"/>
      <p:bldP spid="4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528638"/>
          </a:xfrm>
        </p:spPr>
        <p:txBody>
          <a:bodyPr/>
          <a:lstStyle/>
          <a:p>
            <a:r>
              <a:rPr lang="it-IT" altLang="en-US" sz="3000">
                <a:solidFill>
                  <a:srgbClr val="000099"/>
                </a:solidFill>
              </a:rPr>
              <a:t>The Suffix Array</a:t>
            </a:r>
            <a:endParaRPr lang="en-US" altLang="en-US" sz="1500">
              <a:solidFill>
                <a:srgbClr val="000099"/>
              </a:solidFill>
            </a:endParaRP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63960"/>
            <a:ext cx="7772400" cy="381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Prop 1.</a:t>
            </a:r>
            <a:r>
              <a:rPr lang="it-IT" altLang="en-US" sz="2000">
                <a:latin typeface="Comic Sans MS" panose="030F0702030302020204" pitchFamily="66" charset="0"/>
              </a:rPr>
              <a:t> All suffixes in SUF(T) having prefix P are contiguous.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3515544" y="4840560"/>
            <a:ext cx="67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339933"/>
                </a:solidFill>
              </a:rPr>
              <a:t>P=si</a:t>
            </a:r>
            <a:endParaRPr lang="en-GB" altLang="en-US" sz="2000">
              <a:solidFill>
                <a:srgbClr val="339933"/>
              </a:solidFill>
            </a:endParaRPr>
          </a:p>
        </p:txBody>
      </p:sp>
      <p:sp>
        <p:nvSpPr>
          <p:cNvPr id="1049605" name="Text Box 5"/>
          <p:cNvSpPr txBox="1">
            <a:spLocks noChangeArrowheads="1"/>
          </p:cNvSpPr>
          <p:nvPr/>
        </p:nvSpPr>
        <p:spPr bwMode="auto">
          <a:xfrm>
            <a:off x="3286944" y="2630760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400">
                <a:latin typeface="Comic Sans MS" panose="030F0702030302020204" pitchFamily="66" charset="0"/>
              </a:rPr>
              <a:t>T = mississippi</a:t>
            </a:r>
            <a:r>
              <a:rPr lang="it-IT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#</a:t>
            </a:r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49606" name="Group 6"/>
          <p:cNvGrpSpPr>
            <a:grpSpLocks/>
          </p:cNvGrpSpPr>
          <p:nvPr/>
        </p:nvGrpSpPr>
        <p:grpSpPr bwMode="auto">
          <a:xfrm>
            <a:off x="1762944" y="2935560"/>
            <a:ext cx="2286000" cy="3516313"/>
            <a:chOff x="1248" y="1584"/>
            <a:chExt cx="1440" cy="2215"/>
          </a:xfrm>
        </p:grpSpPr>
        <p:sp>
          <p:nvSpPr>
            <p:cNvPr id="1049607" name="Text Box 7"/>
            <p:cNvSpPr txBox="1">
              <a:spLocks noChangeArrowheads="1"/>
            </p:cNvSpPr>
            <p:nvPr/>
          </p:nvSpPr>
          <p:spPr bwMode="auto">
            <a:xfrm>
              <a:off x="1248" y="1824"/>
              <a:ext cx="1440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issippi#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ississippi#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mississippi#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sissippi#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ssippi#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latin typeface="Courier New" panose="02070309020205020404" pitchFamily="49" charset="0"/>
                </a:rPr>
                <a:t>ssissippi#</a:t>
              </a:r>
              <a:endParaRPr lang="en-GB" altLang="en-US" sz="1600" b="1">
                <a:latin typeface="Courier New" panose="02070309020205020404" pitchFamily="49" charset="0"/>
              </a:endParaRPr>
            </a:p>
          </p:txBody>
        </p:sp>
        <p:sp>
          <p:nvSpPr>
            <p:cNvPr id="1049608" name="Text Box 8"/>
            <p:cNvSpPr txBox="1">
              <a:spLocks noChangeArrowheads="1"/>
            </p:cNvSpPr>
            <p:nvPr/>
          </p:nvSpPr>
          <p:spPr bwMode="auto">
            <a:xfrm>
              <a:off x="1248" y="1584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>
                  <a:latin typeface="Comic Sans MS" panose="030F0702030302020204" pitchFamily="66" charset="0"/>
                </a:rPr>
                <a:t>SUF(T)</a:t>
              </a:r>
              <a:endParaRPr lang="en-US" altLang="en-US">
                <a:latin typeface="Comic Sans MS" panose="030F0702030302020204" pitchFamily="66" charset="0"/>
              </a:endParaRPr>
            </a:p>
          </p:txBody>
        </p:sp>
      </p:grpSp>
      <p:sp>
        <p:nvSpPr>
          <p:cNvPr id="1049609" name="AutoShape 9"/>
          <p:cNvSpPr>
            <a:spLocks/>
          </p:cNvSpPr>
          <p:nvPr/>
        </p:nvSpPr>
        <p:spPr bwMode="auto">
          <a:xfrm>
            <a:off x="2982144" y="5373960"/>
            <a:ext cx="228600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254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610" name="Line 10"/>
          <p:cNvSpPr>
            <a:spLocks noChangeShapeType="1"/>
          </p:cNvSpPr>
          <p:nvPr/>
        </p:nvSpPr>
        <p:spPr bwMode="auto">
          <a:xfrm flipH="1">
            <a:off x="2448744" y="5221560"/>
            <a:ext cx="1143000" cy="15240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9611" name="Group 11"/>
          <p:cNvGrpSpPr>
            <a:grpSpLocks/>
          </p:cNvGrpSpPr>
          <p:nvPr/>
        </p:nvGrpSpPr>
        <p:grpSpPr bwMode="auto">
          <a:xfrm>
            <a:off x="4282307" y="5145360"/>
            <a:ext cx="4754189" cy="1524000"/>
            <a:chOff x="3504" y="2160"/>
            <a:chExt cx="2256" cy="960"/>
          </a:xfrm>
        </p:grpSpPr>
        <p:sp>
          <p:nvSpPr>
            <p:cNvPr id="1049612" name="Text Box 12"/>
            <p:cNvSpPr txBox="1">
              <a:spLocks noChangeArrowheads="1"/>
            </p:cNvSpPr>
            <p:nvPr/>
          </p:nvSpPr>
          <p:spPr bwMode="auto">
            <a:xfrm>
              <a:off x="3542" y="2186"/>
              <a:ext cx="2099" cy="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>
                  <a:solidFill>
                    <a:schemeClr val="tx2"/>
                  </a:solidFill>
                  <a:latin typeface="Comic Sans MS" panose="030F0702030302020204" pitchFamily="66" charset="0"/>
                </a:rPr>
                <a:t>Suffix Array</a:t>
              </a:r>
            </a:p>
            <a:p>
              <a:pPr eaLnBrk="0" hangingPunct="0">
                <a:lnSpc>
                  <a:spcPct val="110000"/>
                </a:lnSpc>
                <a:buFontTx/>
                <a:buChar char="•"/>
              </a:pPr>
              <a:r>
                <a:rPr lang="it-IT" altLang="en-US">
                  <a:latin typeface="Comic Sans MS" panose="030F0702030302020204" pitchFamily="66" charset="0"/>
                </a:rPr>
                <a:t> SA: </a:t>
              </a:r>
              <a:r>
                <a:rPr lang="it-IT" altLang="en-US">
                  <a:latin typeface="Symbol" panose="05050102010706020507" pitchFamily="18" charset="2"/>
                </a:rPr>
                <a:t>Q</a:t>
              </a:r>
              <a:r>
                <a:rPr lang="it-IT" altLang="en-US" sz="1600">
                  <a:latin typeface="Symbol" panose="05050102010706020507" pitchFamily="18" charset="2"/>
                </a:rPr>
                <a:t>(</a:t>
              </a:r>
              <a:r>
                <a:rPr lang="it-IT" altLang="en-US" sz="1600">
                  <a:latin typeface="Comic Sans MS" panose="030F0702030302020204" pitchFamily="66" charset="0"/>
                </a:rPr>
                <a:t>N log</a:t>
              </a:r>
              <a:r>
                <a:rPr lang="it-IT" altLang="en-US" sz="1600" baseline="-25000">
                  <a:latin typeface="Comic Sans MS" panose="030F0702030302020204" pitchFamily="66" charset="0"/>
                </a:rPr>
                <a:t>2</a:t>
              </a:r>
              <a:r>
                <a:rPr lang="it-IT" altLang="en-US" sz="1600">
                  <a:latin typeface="Comic Sans MS" panose="030F0702030302020204" pitchFamily="66" charset="0"/>
                </a:rPr>
                <a:t> N) bits</a:t>
              </a:r>
            </a:p>
            <a:p>
              <a:pPr eaLnBrk="0" hangingPunct="0">
                <a:lnSpc>
                  <a:spcPct val="110000"/>
                </a:lnSpc>
                <a:buFontTx/>
                <a:buChar char="•"/>
              </a:pPr>
              <a:r>
                <a:rPr lang="it-IT" altLang="en-US">
                  <a:latin typeface="Comic Sans MS" panose="030F0702030302020204" pitchFamily="66" charset="0"/>
                </a:rPr>
                <a:t> Text T: N chars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     </a:t>
              </a:r>
              <a:r>
                <a:rPr lang="it-IT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 In practice, a total of </a:t>
              </a:r>
              <a:r>
                <a:rPr lang="it-IT" altLang="en-US">
                  <a:solidFill>
                    <a:srgbClr val="CC3300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5N bytes</a:t>
              </a:r>
              <a:endParaRPr lang="en-US" altLang="en-US">
                <a:latin typeface="Comic Sans MS" panose="030F0702030302020204" pitchFamily="66" charset="0"/>
                <a:sym typeface="Wingdings" panose="05000000000000000000" pitchFamily="2" charset="2"/>
              </a:endParaRPr>
            </a:p>
          </p:txBody>
        </p:sp>
        <p:sp>
          <p:nvSpPr>
            <p:cNvPr id="1049613" name="Rectangle 13"/>
            <p:cNvSpPr>
              <a:spLocks noChangeArrowheads="1"/>
            </p:cNvSpPr>
            <p:nvPr/>
          </p:nvSpPr>
          <p:spPr bwMode="auto">
            <a:xfrm>
              <a:off x="3504" y="2160"/>
              <a:ext cx="2256" cy="9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9614" name="Group 14"/>
          <p:cNvGrpSpPr>
            <a:grpSpLocks/>
          </p:cNvGrpSpPr>
          <p:nvPr/>
        </p:nvGrpSpPr>
        <p:grpSpPr bwMode="auto">
          <a:xfrm>
            <a:off x="543744" y="2452960"/>
            <a:ext cx="1676400" cy="482600"/>
            <a:chOff x="480" y="1280"/>
            <a:chExt cx="1056" cy="304"/>
          </a:xfrm>
        </p:grpSpPr>
        <p:sp>
          <p:nvSpPr>
            <p:cNvPr id="1049615" name="AutoShape 15"/>
            <p:cNvSpPr>
              <a:spLocks noChangeArrowheads="1"/>
            </p:cNvSpPr>
            <p:nvPr/>
          </p:nvSpPr>
          <p:spPr bwMode="auto">
            <a:xfrm rot="16200000">
              <a:off x="1296" y="1344"/>
              <a:ext cx="240" cy="240"/>
            </a:xfrm>
            <a:custGeom>
              <a:avLst/>
              <a:gdLst>
                <a:gd name="G0" fmla="+- 11829 0 0"/>
                <a:gd name="G1" fmla="+- 18514 0 0"/>
                <a:gd name="G2" fmla="+- 7200 0 0"/>
                <a:gd name="G3" fmla="*/ 11829 1 2"/>
                <a:gd name="G4" fmla="+- G3 10800 0"/>
                <a:gd name="G5" fmla="+- 21600 11829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6715 w 21600"/>
                <a:gd name="T1" fmla="*/ 0 h 21600"/>
                <a:gd name="T2" fmla="*/ 11829 w 21600"/>
                <a:gd name="T3" fmla="*/ 7200 h 21600"/>
                <a:gd name="T4" fmla="*/ 0 w 21600"/>
                <a:gd name="T5" fmla="*/ 195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715" y="0"/>
                  </a:moveTo>
                  <a:lnTo>
                    <a:pt x="11829" y="7200"/>
                  </a:lnTo>
                  <a:lnTo>
                    <a:pt x="14915" y="7200"/>
                  </a:lnTo>
                  <a:lnTo>
                    <a:pt x="14915" y="17401"/>
                  </a:lnTo>
                  <a:lnTo>
                    <a:pt x="0" y="17401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616" name="Rectangle 16"/>
            <p:cNvSpPr>
              <a:spLocks noChangeArrowheads="1"/>
            </p:cNvSpPr>
            <p:nvPr/>
          </p:nvSpPr>
          <p:spPr bwMode="auto">
            <a:xfrm>
              <a:off x="480" y="1280"/>
              <a:ext cx="8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>
                  <a:solidFill>
                    <a:srgbClr val="FF3300"/>
                  </a:solidFill>
                  <a:latin typeface="Symbol" panose="05050102010706020507" pitchFamily="18" charset="2"/>
                </a:rPr>
                <a:t>Q</a:t>
              </a:r>
              <a:r>
                <a:rPr lang="it-IT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(N</a:t>
              </a:r>
              <a:r>
                <a:rPr lang="it-IT" altLang="en-US" sz="1600" baseline="30000">
                  <a:solidFill>
                    <a:srgbClr val="FF330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) space</a:t>
              </a:r>
              <a:endParaRPr lang="en-GB" altLang="en-US" sz="1600">
                <a:solidFill>
                  <a:srgbClr val="FF33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9617" name="Group 17"/>
          <p:cNvGrpSpPr>
            <a:grpSpLocks/>
          </p:cNvGrpSpPr>
          <p:nvPr/>
        </p:nvGrpSpPr>
        <p:grpSpPr bwMode="auto">
          <a:xfrm>
            <a:off x="1188269" y="2630760"/>
            <a:ext cx="4581525" cy="3821113"/>
            <a:chOff x="886" y="1392"/>
            <a:chExt cx="2886" cy="2407"/>
          </a:xfrm>
        </p:grpSpPr>
        <p:grpSp>
          <p:nvGrpSpPr>
            <p:cNvPr id="1049618" name="Group 18"/>
            <p:cNvGrpSpPr>
              <a:grpSpLocks/>
            </p:cNvGrpSpPr>
            <p:nvPr/>
          </p:nvGrpSpPr>
          <p:grpSpPr bwMode="auto">
            <a:xfrm>
              <a:off x="886" y="1584"/>
              <a:ext cx="362" cy="2215"/>
              <a:chOff x="886" y="1584"/>
              <a:chExt cx="362" cy="2215"/>
            </a:xfrm>
          </p:grpSpPr>
          <p:sp>
            <p:nvSpPr>
              <p:cNvPr id="1049619" name="Rectangle 19"/>
              <p:cNvSpPr>
                <a:spLocks noChangeArrowheads="1"/>
              </p:cNvSpPr>
              <p:nvPr/>
            </p:nvSpPr>
            <p:spPr bwMode="auto">
              <a:xfrm>
                <a:off x="912" y="1824"/>
                <a:ext cx="263" cy="1968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620" name="Text Box 20"/>
              <p:cNvSpPr txBox="1">
                <a:spLocks noChangeArrowheads="1"/>
              </p:cNvSpPr>
              <p:nvPr/>
            </p:nvSpPr>
            <p:spPr bwMode="auto">
              <a:xfrm>
                <a:off x="886" y="1584"/>
                <a:ext cx="30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solidFill>
                      <a:schemeClr val="tx2"/>
                    </a:solidFill>
                  </a:rPr>
                  <a:t>SA</a:t>
                </a:r>
                <a:endParaRPr lang="en-GB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1049621" name="Text Box 21"/>
              <p:cNvSpPr txBox="1">
                <a:spLocks noChangeArrowheads="1"/>
              </p:cNvSpPr>
              <p:nvPr/>
            </p:nvSpPr>
            <p:spPr bwMode="auto">
              <a:xfrm>
                <a:off x="912" y="1824"/>
                <a:ext cx="336" cy="1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9144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3716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8288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12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11</a:t>
                </a:r>
                <a:endPara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endParaRP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8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5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2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1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10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9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7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4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6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10000"/>
                  </a:spcBef>
                </a:pPr>
                <a:r>
                  <a:rPr lang="en-US" altLang="en-US" sz="1600" b="1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3</a:t>
                </a:r>
                <a:endParaRPr lang="en-GB" altLang="en-US" sz="1600" b="1">
                  <a:solidFill>
                    <a:schemeClr val="tx2"/>
                  </a:solidFill>
                  <a:latin typeface="Courier New" panose="02070309020205020404" pitchFamily="49" charset="0"/>
                </a:endParaRPr>
              </a:p>
            </p:txBody>
          </p:sp>
        </p:grpSp>
        <p:sp>
          <p:nvSpPr>
            <p:cNvPr id="1049622" name="Text Box 22"/>
            <p:cNvSpPr txBox="1">
              <a:spLocks noChangeArrowheads="1"/>
            </p:cNvSpPr>
            <p:nvPr/>
          </p:nvSpPr>
          <p:spPr bwMode="auto">
            <a:xfrm>
              <a:off x="2208" y="1392"/>
              <a:ext cx="1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2400">
                  <a:solidFill>
                    <a:schemeClr val="tx2"/>
                  </a:solidFill>
                  <a:latin typeface="Comic Sans MS" panose="030F0702030302020204" pitchFamily="66" charset="0"/>
                </a:rPr>
                <a:t>T = mississippi#</a:t>
              </a:r>
              <a:endParaRPr lang="en-US" altLang="en-US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49623" name="Group 23"/>
          <p:cNvGrpSpPr>
            <a:grpSpLocks/>
          </p:cNvGrpSpPr>
          <p:nvPr/>
        </p:nvGrpSpPr>
        <p:grpSpPr bwMode="auto">
          <a:xfrm>
            <a:off x="1534344" y="2424385"/>
            <a:ext cx="3330575" cy="1806575"/>
            <a:chOff x="1104" y="1262"/>
            <a:chExt cx="2098" cy="1138"/>
          </a:xfrm>
        </p:grpSpPr>
        <p:grpSp>
          <p:nvGrpSpPr>
            <p:cNvPr id="1049624" name="Group 24"/>
            <p:cNvGrpSpPr>
              <a:grpSpLocks/>
            </p:cNvGrpSpPr>
            <p:nvPr/>
          </p:nvGrpSpPr>
          <p:grpSpPr bwMode="auto">
            <a:xfrm>
              <a:off x="1104" y="1632"/>
              <a:ext cx="2098" cy="768"/>
              <a:chOff x="1104" y="1632"/>
              <a:chExt cx="2098" cy="768"/>
            </a:xfrm>
          </p:grpSpPr>
          <p:sp>
            <p:nvSpPr>
              <p:cNvPr id="1049625" name="Line 25"/>
              <p:cNvSpPr>
                <a:spLocks noChangeShapeType="1"/>
              </p:cNvSpPr>
              <p:nvPr/>
            </p:nvSpPr>
            <p:spPr bwMode="auto">
              <a:xfrm flipV="1">
                <a:off x="1104" y="1632"/>
                <a:ext cx="1920" cy="76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9626" name="Text Box 26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85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altLang="en-US" sz="140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suffix pointer</a:t>
                </a:r>
                <a:endParaRPr lang="en-GB" altLang="en-US" sz="1400">
                  <a:solidFill>
                    <a:srgbClr val="FF505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49627" name="Rectangle 27"/>
            <p:cNvSpPr>
              <a:spLocks noChangeArrowheads="1"/>
            </p:cNvSpPr>
            <p:nvPr/>
          </p:nvSpPr>
          <p:spPr bwMode="auto">
            <a:xfrm>
              <a:off x="2928" y="1262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rgbClr val="FF6600"/>
                  </a:solidFill>
                  <a:latin typeface="Comic Sans MS" panose="030F0702030302020204" pitchFamily="66" charset="0"/>
                </a:rPr>
                <a:t>5</a:t>
              </a:r>
              <a:endParaRPr lang="en-GB" altLang="en-US" sz="1600">
                <a:solidFill>
                  <a:srgbClr val="FF66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49628" name="Rectangle 28"/>
          <p:cNvSpPr>
            <a:spLocks noChangeArrowheads="1"/>
          </p:cNvSpPr>
          <p:nvPr/>
        </p:nvSpPr>
        <p:spPr bwMode="auto">
          <a:xfrm>
            <a:off x="467544" y="1944960"/>
            <a:ext cx="657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Prop 2.</a:t>
            </a:r>
            <a:r>
              <a:rPr lang="it-IT" altLang="en-US" sz="2000">
                <a:latin typeface="Comic Sans MS" panose="030F0702030302020204" pitchFamily="66" charset="0"/>
              </a:rPr>
              <a:t> Starting position is the lexicographic one of P.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71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4" grpId="0"/>
      <p:bldP spid="1049609" grpId="0" animBg="1"/>
      <p:bldP spid="1049610" grpId="0" animBg="1"/>
      <p:bldP spid="1049610" grpId="1" animBg="1"/>
      <p:bldP spid="104962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03994"/>
            <a:ext cx="7772400" cy="528637"/>
          </a:xfrm>
        </p:spPr>
        <p:txBody>
          <a:bodyPr/>
          <a:lstStyle/>
          <a:p>
            <a:r>
              <a:rPr lang="it-IT" altLang="en-US" sz="3000" dirty="0" err="1">
                <a:solidFill>
                  <a:srgbClr val="000099"/>
                </a:solidFill>
              </a:rPr>
              <a:t>Searching</a:t>
            </a:r>
            <a:r>
              <a:rPr lang="it-IT" altLang="en-US" sz="3000" dirty="0">
                <a:solidFill>
                  <a:srgbClr val="000099"/>
                </a:solidFill>
              </a:rPr>
              <a:t> a pattern</a:t>
            </a:r>
            <a:endParaRPr lang="en-US" altLang="en-US" sz="1500" dirty="0"/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7431"/>
            <a:ext cx="7696200" cy="4572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Indirected binary search on SA:</a:t>
            </a:r>
            <a:r>
              <a:rPr lang="it-IT" altLang="en-US" sz="20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sz="2000">
                <a:latin typeface="Comic Sans MS" panose="030F0702030302020204" pitchFamily="66" charset="0"/>
              </a:rPr>
              <a:t>O(p) time per suffix cmp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051652" name="Text Box 4"/>
          <p:cNvSpPr txBox="1">
            <a:spLocks noChangeArrowheads="1"/>
          </p:cNvSpPr>
          <p:nvPr/>
        </p:nvSpPr>
        <p:spPr bwMode="auto">
          <a:xfrm>
            <a:off x="3505200" y="2704231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400">
                <a:latin typeface="Comic Sans MS" panose="030F0702030302020204" pitchFamily="66" charset="0"/>
              </a:rPr>
              <a:t>T = mississippi</a:t>
            </a:r>
            <a:r>
              <a:rPr lang="it-IT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#</a:t>
            </a:r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51653" name="Group 5"/>
          <p:cNvGrpSpPr>
            <a:grpSpLocks/>
          </p:cNvGrpSpPr>
          <p:nvPr/>
        </p:nvGrpSpPr>
        <p:grpSpPr bwMode="auto">
          <a:xfrm>
            <a:off x="1406525" y="3009031"/>
            <a:ext cx="574675" cy="3516313"/>
            <a:chOff x="886" y="1584"/>
            <a:chExt cx="362" cy="2215"/>
          </a:xfrm>
        </p:grpSpPr>
        <p:sp>
          <p:nvSpPr>
            <p:cNvPr id="1051654" name="Rectangle 6"/>
            <p:cNvSpPr>
              <a:spLocks noChangeArrowheads="1"/>
            </p:cNvSpPr>
            <p:nvPr/>
          </p:nvSpPr>
          <p:spPr bwMode="auto">
            <a:xfrm>
              <a:off x="912" y="1824"/>
              <a:ext cx="263" cy="196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655" name="Text Box 7"/>
            <p:cNvSpPr txBox="1">
              <a:spLocks noChangeArrowheads="1"/>
            </p:cNvSpPr>
            <p:nvPr/>
          </p:nvSpPr>
          <p:spPr bwMode="auto">
            <a:xfrm>
              <a:off x="886" y="1584"/>
              <a:ext cx="3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2"/>
                  </a:solidFill>
                </a:rPr>
                <a:t>SA</a:t>
              </a:r>
              <a:endParaRPr lang="en-GB" altLang="en-US" b="1">
                <a:solidFill>
                  <a:schemeClr val="tx2"/>
                </a:solidFill>
              </a:endParaRPr>
            </a:p>
          </p:txBody>
        </p:sp>
        <p:sp>
          <p:nvSpPr>
            <p:cNvPr id="1051656" name="Text Box 8"/>
            <p:cNvSpPr txBox="1">
              <a:spLocks noChangeArrowheads="1"/>
            </p:cNvSpPr>
            <p:nvPr/>
          </p:nvSpPr>
          <p:spPr bwMode="auto">
            <a:xfrm>
              <a:off x="912" y="1824"/>
              <a:ext cx="336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11</a:t>
              </a:r>
              <a:endParaRPr lang="it-IT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8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5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10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9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7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4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6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3</a:t>
              </a:r>
              <a:endParaRPr lang="en-GB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1051657" name="Group 9"/>
          <p:cNvGrpSpPr>
            <a:grpSpLocks/>
          </p:cNvGrpSpPr>
          <p:nvPr/>
        </p:nvGrpSpPr>
        <p:grpSpPr bwMode="auto">
          <a:xfrm>
            <a:off x="2057400" y="4609231"/>
            <a:ext cx="1905000" cy="396875"/>
            <a:chOff x="2304" y="2544"/>
            <a:chExt cx="1200" cy="250"/>
          </a:xfrm>
        </p:grpSpPr>
        <p:sp>
          <p:nvSpPr>
            <p:cNvPr id="1051658" name="Text Box 10"/>
            <p:cNvSpPr txBox="1">
              <a:spLocks noChangeArrowheads="1"/>
            </p:cNvSpPr>
            <p:nvPr/>
          </p:nvSpPr>
          <p:spPr bwMode="auto">
            <a:xfrm>
              <a:off x="2976" y="2544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339933"/>
                  </a:solidFill>
                </a:rPr>
                <a:t>P = si</a:t>
              </a:r>
              <a:endParaRPr lang="en-GB" altLang="en-US" sz="2000">
                <a:solidFill>
                  <a:srgbClr val="339933"/>
                </a:solidFill>
              </a:endParaRPr>
            </a:p>
          </p:txBody>
        </p:sp>
        <p:sp>
          <p:nvSpPr>
            <p:cNvPr id="1051659" name="Line 11"/>
            <p:cNvSpPr>
              <a:spLocks noChangeShapeType="1"/>
            </p:cNvSpPr>
            <p:nvPr/>
          </p:nvSpPr>
          <p:spPr bwMode="auto">
            <a:xfrm flipH="1">
              <a:off x="2304" y="2688"/>
              <a:ext cx="624" cy="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1660" name="Group 12"/>
          <p:cNvGrpSpPr>
            <a:grpSpLocks/>
          </p:cNvGrpSpPr>
          <p:nvPr/>
        </p:nvGrpSpPr>
        <p:grpSpPr bwMode="auto">
          <a:xfrm>
            <a:off x="1752600" y="3085231"/>
            <a:ext cx="2435225" cy="1752600"/>
            <a:chOff x="1104" y="1632"/>
            <a:chExt cx="1534" cy="1104"/>
          </a:xfrm>
        </p:grpSpPr>
        <p:sp>
          <p:nvSpPr>
            <p:cNvPr id="1051661" name="Line 13"/>
            <p:cNvSpPr>
              <a:spLocks noChangeShapeType="1"/>
            </p:cNvSpPr>
            <p:nvPr/>
          </p:nvSpPr>
          <p:spPr bwMode="auto">
            <a:xfrm flipV="1">
              <a:off x="1104" y="1632"/>
              <a:ext cx="1488" cy="1104"/>
            </a:xfrm>
            <a:prstGeom prst="line">
              <a:avLst/>
            </a:prstGeom>
            <a:noFill/>
            <a:ln w="22225">
              <a:solidFill>
                <a:srgbClr val="FF5050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662" name="Text Box 14"/>
            <p:cNvSpPr txBox="1">
              <a:spLocks noChangeArrowheads="1"/>
            </p:cNvSpPr>
            <p:nvPr/>
          </p:nvSpPr>
          <p:spPr bwMode="auto">
            <a:xfrm>
              <a:off x="1910" y="2105"/>
              <a:ext cx="728" cy="220"/>
            </a:xfrm>
            <a:prstGeom prst="rect">
              <a:avLst/>
            </a:prstGeom>
            <a:noFill/>
            <a:ln w="12700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rgbClr val="FF5050"/>
                  </a:solidFill>
                  <a:latin typeface="Comic Sans MS" panose="030F0702030302020204" pitchFamily="66" charset="0"/>
                </a:rPr>
                <a:t>P is larger</a:t>
              </a:r>
              <a:endParaRPr lang="en-US" altLang="en-US" sz="1600">
                <a:solidFill>
                  <a:srgbClr val="FF505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51663" name="Group 15"/>
          <p:cNvGrpSpPr>
            <a:grpSpLocks/>
          </p:cNvGrpSpPr>
          <p:nvPr/>
        </p:nvGrpSpPr>
        <p:grpSpPr bwMode="auto">
          <a:xfrm>
            <a:off x="5029200" y="4304431"/>
            <a:ext cx="2279650" cy="336550"/>
            <a:chOff x="3168" y="2400"/>
            <a:chExt cx="1436" cy="212"/>
          </a:xfrm>
        </p:grpSpPr>
        <p:sp>
          <p:nvSpPr>
            <p:cNvPr id="1051664" name="Text Box 16"/>
            <p:cNvSpPr txBox="1">
              <a:spLocks noChangeArrowheads="1"/>
            </p:cNvSpPr>
            <p:nvPr/>
          </p:nvSpPr>
          <p:spPr bwMode="auto">
            <a:xfrm>
              <a:off x="3168" y="2400"/>
              <a:ext cx="1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chemeClr val="tx2"/>
                  </a:solidFill>
                  <a:latin typeface="Comic Sans MS" panose="030F0702030302020204" pitchFamily="66" charset="0"/>
                </a:rPr>
                <a:t>2 accesses per step</a:t>
              </a:r>
              <a:endParaRPr lang="en-US" altLang="en-US" sz="16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1665" name="Rectangle 17"/>
            <p:cNvSpPr>
              <a:spLocks noChangeArrowheads="1"/>
            </p:cNvSpPr>
            <p:nvPr/>
          </p:nvSpPr>
          <p:spPr bwMode="auto">
            <a:xfrm>
              <a:off x="3168" y="2400"/>
              <a:ext cx="1300" cy="19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1666" name="Rectangle 18"/>
          <p:cNvSpPr>
            <a:spLocks noChangeArrowheads="1"/>
          </p:cNvSpPr>
          <p:nvPr/>
        </p:nvSpPr>
        <p:spPr bwMode="auto">
          <a:xfrm>
            <a:off x="1295400" y="4990231"/>
            <a:ext cx="76200" cy="15240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84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528637"/>
          </a:xfrm>
        </p:spPr>
        <p:txBody>
          <a:bodyPr/>
          <a:lstStyle/>
          <a:p>
            <a:r>
              <a:rPr lang="it-IT" altLang="en-US" sz="3000">
                <a:solidFill>
                  <a:srgbClr val="000099"/>
                </a:solidFill>
              </a:rPr>
              <a:t>Searching a pattern</a:t>
            </a:r>
            <a:endParaRPr lang="en-US" altLang="en-US" sz="1500">
              <a:solidFill>
                <a:srgbClr val="000099"/>
              </a:solidFill>
            </a:endParaRP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86433"/>
            <a:ext cx="8077200" cy="4572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Indirected binary search on SA:</a:t>
            </a:r>
            <a:r>
              <a:rPr lang="it-IT" altLang="en-US" sz="20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sz="2000">
                <a:latin typeface="Comic Sans MS" panose="030F0702030302020204" pitchFamily="66" charset="0"/>
              </a:rPr>
              <a:t>O(p) time per suffix cmp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1053700" name="Text Box 4"/>
          <p:cNvSpPr txBox="1">
            <a:spLocks noChangeArrowheads="1"/>
          </p:cNvSpPr>
          <p:nvPr/>
        </p:nvSpPr>
        <p:spPr bwMode="auto">
          <a:xfrm>
            <a:off x="3358952" y="2653233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400">
                <a:latin typeface="Comic Sans MS" panose="030F0702030302020204" pitchFamily="66" charset="0"/>
              </a:rPr>
              <a:t>T = mississippi</a:t>
            </a:r>
            <a:r>
              <a:rPr lang="it-IT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#</a:t>
            </a:r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53701" name="Group 5"/>
          <p:cNvGrpSpPr>
            <a:grpSpLocks/>
          </p:cNvGrpSpPr>
          <p:nvPr/>
        </p:nvGrpSpPr>
        <p:grpSpPr bwMode="auto">
          <a:xfrm>
            <a:off x="1260277" y="2958033"/>
            <a:ext cx="574675" cy="3516313"/>
            <a:chOff x="886" y="1584"/>
            <a:chExt cx="362" cy="2215"/>
          </a:xfrm>
        </p:grpSpPr>
        <p:sp>
          <p:nvSpPr>
            <p:cNvPr id="1053702" name="Rectangle 6"/>
            <p:cNvSpPr>
              <a:spLocks noChangeArrowheads="1"/>
            </p:cNvSpPr>
            <p:nvPr/>
          </p:nvSpPr>
          <p:spPr bwMode="auto">
            <a:xfrm>
              <a:off x="912" y="1824"/>
              <a:ext cx="263" cy="196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703" name="Text Box 7"/>
            <p:cNvSpPr txBox="1">
              <a:spLocks noChangeArrowheads="1"/>
            </p:cNvSpPr>
            <p:nvPr/>
          </p:nvSpPr>
          <p:spPr bwMode="auto">
            <a:xfrm>
              <a:off x="886" y="1584"/>
              <a:ext cx="3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2"/>
                  </a:solidFill>
                </a:rPr>
                <a:t>SA</a:t>
              </a:r>
              <a:endParaRPr lang="en-GB" altLang="en-US" b="1">
                <a:solidFill>
                  <a:schemeClr val="tx2"/>
                </a:solidFill>
              </a:endParaRPr>
            </a:p>
          </p:txBody>
        </p:sp>
        <p:sp>
          <p:nvSpPr>
            <p:cNvPr id="1053704" name="Text Box 8"/>
            <p:cNvSpPr txBox="1">
              <a:spLocks noChangeArrowheads="1"/>
            </p:cNvSpPr>
            <p:nvPr/>
          </p:nvSpPr>
          <p:spPr bwMode="auto">
            <a:xfrm>
              <a:off x="912" y="1824"/>
              <a:ext cx="336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11</a:t>
              </a:r>
              <a:endParaRPr lang="it-IT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8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5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10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9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7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4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6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3</a:t>
              </a:r>
              <a:endParaRPr lang="en-GB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1053705" name="Group 9"/>
          <p:cNvGrpSpPr>
            <a:grpSpLocks/>
          </p:cNvGrpSpPr>
          <p:nvPr/>
        </p:nvGrpSpPr>
        <p:grpSpPr bwMode="auto">
          <a:xfrm>
            <a:off x="2139752" y="5548833"/>
            <a:ext cx="1905000" cy="396875"/>
            <a:chOff x="2304" y="2544"/>
            <a:chExt cx="1200" cy="250"/>
          </a:xfrm>
        </p:grpSpPr>
        <p:sp>
          <p:nvSpPr>
            <p:cNvPr id="1053706" name="Text Box 10"/>
            <p:cNvSpPr txBox="1">
              <a:spLocks noChangeArrowheads="1"/>
            </p:cNvSpPr>
            <p:nvPr/>
          </p:nvSpPr>
          <p:spPr bwMode="auto">
            <a:xfrm>
              <a:off x="2976" y="2544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339933"/>
                  </a:solidFill>
                </a:rPr>
                <a:t>P = si</a:t>
              </a:r>
              <a:endParaRPr lang="en-GB" altLang="en-US" sz="2000">
                <a:solidFill>
                  <a:srgbClr val="339933"/>
                </a:solidFill>
              </a:endParaRPr>
            </a:p>
          </p:txBody>
        </p:sp>
        <p:sp>
          <p:nvSpPr>
            <p:cNvPr id="1053707" name="Line 11"/>
            <p:cNvSpPr>
              <a:spLocks noChangeShapeType="1"/>
            </p:cNvSpPr>
            <p:nvPr/>
          </p:nvSpPr>
          <p:spPr bwMode="auto">
            <a:xfrm flipH="1">
              <a:off x="2304" y="2688"/>
              <a:ext cx="624" cy="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3708" name="Group 12"/>
          <p:cNvGrpSpPr>
            <a:grpSpLocks/>
          </p:cNvGrpSpPr>
          <p:nvPr/>
        </p:nvGrpSpPr>
        <p:grpSpPr bwMode="auto">
          <a:xfrm>
            <a:off x="1530152" y="3034233"/>
            <a:ext cx="3165475" cy="2743200"/>
            <a:chOff x="1056" y="1632"/>
            <a:chExt cx="1994" cy="1728"/>
          </a:xfrm>
        </p:grpSpPr>
        <p:sp>
          <p:nvSpPr>
            <p:cNvPr id="1053709" name="Line 13"/>
            <p:cNvSpPr>
              <a:spLocks noChangeShapeType="1"/>
            </p:cNvSpPr>
            <p:nvPr/>
          </p:nvSpPr>
          <p:spPr bwMode="auto">
            <a:xfrm flipV="1">
              <a:off x="1056" y="1632"/>
              <a:ext cx="1872" cy="1728"/>
            </a:xfrm>
            <a:prstGeom prst="line">
              <a:avLst/>
            </a:prstGeom>
            <a:noFill/>
            <a:ln w="22225">
              <a:solidFill>
                <a:srgbClr val="FF5050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710" name="Text Box 14"/>
            <p:cNvSpPr txBox="1">
              <a:spLocks noChangeArrowheads="1"/>
            </p:cNvSpPr>
            <p:nvPr/>
          </p:nvSpPr>
          <p:spPr bwMode="auto">
            <a:xfrm>
              <a:off x="2256" y="2304"/>
              <a:ext cx="794" cy="220"/>
            </a:xfrm>
            <a:prstGeom prst="rect">
              <a:avLst/>
            </a:prstGeom>
            <a:noFill/>
            <a:ln w="12700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sz="1600">
                  <a:solidFill>
                    <a:srgbClr val="FF5050"/>
                  </a:solidFill>
                  <a:latin typeface="Comic Sans MS" panose="030F0702030302020204" pitchFamily="66" charset="0"/>
                </a:rPr>
                <a:t>P is smaller</a:t>
              </a:r>
              <a:endParaRPr lang="en-US" altLang="en-US" sz="1600">
                <a:solidFill>
                  <a:srgbClr val="FF50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53711" name="Rectangle 15"/>
          <p:cNvSpPr>
            <a:spLocks noChangeArrowheads="1"/>
          </p:cNvSpPr>
          <p:nvPr/>
        </p:nvSpPr>
        <p:spPr bwMode="auto">
          <a:xfrm>
            <a:off x="1149152" y="4939233"/>
            <a:ext cx="76200" cy="1447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712" name="Rectangle 16"/>
          <p:cNvSpPr>
            <a:spLocks noChangeArrowheads="1"/>
          </p:cNvSpPr>
          <p:nvPr/>
        </p:nvSpPr>
        <p:spPr bwMode="auto">
          <a:xfrm>
            <a:off x="920552" y="4939233"/>
            <a:ext cx="76200" cy="685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3713" name="Group 17"/>
          <p:cNvGrpSpPr>
            <a:grpSpLocks/>
          </p:cNvGrpSpPr>
          <p:nvPr/>
        </p:nvGrpSpPr>
        <p:grpSpPr bwMode="auto">
          <a:xfrm>
            <a:off x="4197152" y="4939233"/>
            <a:ext cx="3810000" cy="1371600"/>
            <a:chOff x="3504" y="2160"/>
            <a:chExt cx="2256" cy="960"/>
          </a:xfrm>
        </p:grpSpPr>
        <p:sp>
          <p:nvSpPr>
            <p:cNvPr id="1053714" name="Text Box 18"/>
            <p:cNvSpPr txBox="1">
              <a:spLocks noChangeArrowheads="1"/>
            </p:cNvSpPr>
            <p:nvPr/>
          </p:nvSpPr>
          <p:spPr bwMode="auto">
            <a:xfrm>
              <a:off x="3542" y="2186"/>
              <a:ext cx="1920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>
                  <a:solidFill>
                    <a:schemeClr val="tx2"/>
                  </a:solidFill>
                  <a:latin typeface="Comic Sans MS" panose="030F0702030302020204" pitchFamily="66" charset="0"/>
                </a:rPr>
                <a:t>Suffix Array search</a:t>
              </a:r>
            </a:p>
            <a:p>
              <a:pPr eaLnBrk="0" hangingPunct="0">
                <a:buFontTx/>
                <a:buChar char="•"/>
              </a:pPr>
              <a:r>
                <a:rPr lang="it-IT" altLang="en-US">
                  <a:latin typeface="Comic Sans MS" panose="030F0702030302020204" pitchFamily="66" charset="0"/>
                </a:rPr>
                <a:t> O</a:t>
              </a:r>
              <a:r>
                <a:rPr lang="it-IT" altLang="en-US" sz="1600">
                  <a:latin typeface="Comic Sans MS" panose="030F0702030302020204" pitchFamily="66" charset="0"/>
                </a:rPr>
                <a:t>(log</a:t>
              </a:r>
              <a:r>
                <a:rPr lang="it-IT" altLang="en-US" sz="1600" baseline="-25000">
                  <a:latin typeface="Comic Sans MS" panose="030F0702030302020204" pitchFamily="66" charset="0"/>
                </a:rPr>
                <a:t>2</a:t>
              </a:r>
              <a:r>
                <a:rPr lang="it-IT" altLang="en-US" sz="1600">
                  <a:latin typeface="Comic Sans MS" panose="030F0702030302020204" pitchFamily="66" charset="0"/>
                </a:rPr>
                <a:t> N) binary-search steps</a:t>
              </a:r>
            </a:p>
            <a:p>
              <a:pPr eaLnBrk="0" hangingPunct="0">
                <a:lnSpc>
                  <a:spcPct val="110000"/>
                </a:lnSpc>
                <a:buFontTx/>
                <a:buChar char="•"/>
              </a:pPr>
              <a:r>
                <a:rPr lang="it-IT" altLang="en-US">
                  <a:latin typeface="Comic Sans MS" panose="030F0702030302020204" pitchFamily="66" charset="0"/>
                </a:rPr>
                <a:t> </a:t>
              </a:r>
              <a:r>
                <a:rPr lang="it-IT" altLang="en-US" sz="1600">
                  <a:latin typeface="Comic Sans MS" panose="030F0702030302020204" pitchFamily="66" charset="0"/>
                </a:rPr>
                <a:t>Each step takes O(p) char cmp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</a:t>
              </a:r>
              <a:r>
                <a:rPr lang="it-IT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 overall, </a:t>
              </a:r>
              <a:r>
                <a:rPr lang="it-IT" altLang="en-US">
                  <a:latin typeface="Comic Sans MS" panose="030F0702030302020204" pitchFamily="66" charset="0"/>
                </a:rPr>
                <a:t>O</a:t>
              </a:r>
              <a:r>
                <a:rPr lang="it-IT" altLang="en-US" sz="1600">
                  <a:latin typeface="Comic Sans MS" panose="030F0702030302020204" pitchFamily="66" charset="0"/>
                </a:rPr>
                <a:t>(p log</a:t>
              </a:r>
              <a:r>
                <a:rPr lang="it-IT" altLang="en-US" sz="1600" baseline="-25000">
                  <a:latin typeface="Comic Sans MS" panose="030F0702030302020204" pitchFamily="66" charset="0"/>
                </a:rPr>
                <a:t>2</a:t>
              </a:r>
              <a:r>
                <a:rPr lang="it-IT" altLang="en-US" sz="1600">
                  <a:latin typeface="Comic Sans MS" panose="030F0702030302020204" pitchFamily="66" charset="0"/>
                </a:rPr>
                <a:t> N) </a:t>
              </a:r>
              <a:r>
                <a:rPr lang="it-IT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time</a:t>
              </a:r>
              <a:endParaRPr lang="en-US" altLang="en-US">
                <a:latin typeface="Comic Sans MS" panose="030F0702030302020204" pitchFamily="66" charset="0"/>
                <a:sym typeface="Wingdings" panose="05000000000000000000" pitchFamily="2" charset="2"/>
              </a:endParaRPr>
            </a:p>
          </p:txBody>
        </p:sp>
        <p:sp>
          <p:nvSpPr>
            <p:cNvPr id="1053715" name="Rectangle 19"/>
            <p:cNvSpPr>
              <a:spLocks noChangeArrowheads="1"/>
            </p:cNvSpPr>
            <p:nvPr/>
          </p:nvSpPr>
          <p:spPr bwMode="auto">
            <a:xfrm>
              <a:off x="3504" y="2160"/>
              <a:ext cx="2256" cy="9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9134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1057"/>
            <a:ext cx="7772400" cy="528637"/>
          </a:xfrm>
        </p:spPr>
        <p:txBody>
          <a:bodyPr/>
          <a:lstStyle/>
          <a:p>
            <a:r>
              <a:rPr lang="it-IT" altLang="en-US" sz="3000" dirty="0">
                <a:solidFill>
                  <a:srgbClr val="000099"/>
                </a:solidFill>
              </a:rPr>
              <a:t>Listing of the </a:t>
            </a:r>
            <a:r>
              <a:rPr lang="it-IT" altLang="en-US" sz="3000" dirty="0" err="1">
                <a:solidFill>
                  <a:srgbClr val="000099"/>
                </a:solidFill>
              </a:rPr>
              <a:t>occurrences</a:t>
            </a:r>
            <a:endParaRPr lang="en-US" altLang="en-US" sz="1500" dirty="0">
              <a:solidFill>
                <a:srgbClr val="000099"/>
              </a:solidFill>
            </a:endParaRPr>
          </a:p>
        </p:txBody>
      </p:sp>
      <p:sp>
        <p:nvSpPr>
          <p:cNvPr id="1055747" name="Text Box 3"/>
          <p:cNvSpPr txBox="1">
            <a:spLocks noChangeArrowheads="1"/>
          </p:cNvSpPr>
          <p:nvPr/>
        </p:nvSpPr>
        <p:spPr bwMode="auto">
          <a:xfrm>
            <a:off x="2209800" y="1992313"/>
            <a:ext cx="24399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400">
                <a:latin typeface="Comic Sans MS" panose="030F0702030302020204" pitchFamily="66" charset="0"/>
              </a:rPr>
              <a:t>T = mississippi</a:t>
            </a:r>
            <a:r>
              <a:rPr lang="it-IT" altLang="en-US" sz="2000">
                <a:latin typeface="Comic Sans MS" panose="030F0702030302020204" pitchFamily="66" charset="0"/>
              </a:rPr>
              <a:t>#</a:t>
            </a:r>
          </a:p>
          <a:p>
            <a:pPr eaLnBrk="0" hangingPunct="0">
              <a:lnSpc>
                <a:spcPct val="90000"/>
              </a:lnSpc>
            </a:pPr>
            <a:r>
              <a:rPr lang="it-IT" altLang="en-US" sz="1400">
                <a:latin typeface="Comic Sans MS" panose="030F0702030302020204" pitchFamily="66" charset="0"/>
              </a:rPr>
              <a:t>                    4     7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1055748" name="Group 4"/>
          <p:cNvGrpSpPr>
            <a:grpSpLocks/>
          </p:cNvGrpSpPr>
          <p:nvPr/>
        </p:nvGrpSpPr>
        <p:grpSpPr bwMode="auto">
          <a:xfrm>
            <a:off x="1406525" y="2297113"/>
            <a:ext cx="574675" cy="3516312"/>
            <a:chOff x="886" y="1584"/>
            <a:chExt cx="362" cy="2215"/>
          </a:xfrm>
        </p:grpSpPr>
        <p:sp>
          <p:nvSpPr>
            <p:cNvPr id="1055749" name="Rectangle 5"/>
            <p:cNvSpPr>
              <a:spLocks noChangeArrowheads="1"/>
            </p:cNvSpPr>
            <p:nvPr/>
          </p:nvSpPr>
          <p:spPr bwMode="auto">
            <a:xfrm>
              <a:off x="912" y="1824"/>
              <a:ext cx="263" cy="196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50" name="Text Box 6"/>
            <p:cNvSpPr txBox="1">
              <a:spLocks noChangeArrowheads="1"/>
            </p:cNvSpPr>
            <p:nvPr/>
          </p:nvSpPr>
          <p:spPr bwMode="auto">
            <a:xfrm>
              <a:off x="886" y="1584"/>
              <a:ext cx="3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2"/>
                  </a:solidFill>
                </a:rPr>
                <a:t>SA</a:t>
              </a:r>
              <a:endParaRPr lang="en-GB" altLang="en-US" b="1">
                <a:solidFill>
                  <a:schemeClr val="tx2"/>
                </a:solidFill>
              </a:endParaRPr>
            </a:p>
          </p:txBody>
        </p:sp>
        <p:sp>
          <p:nvSpPr>
            <p:cNvPr id="1055751" name="Text Box 7"/>
            <p:cNvSpPr txBox="1">
              <a:spLocks noChangeArrowheads="1"/>
            </p:cNvSpPr>
            <p:nvPr/>
          </p:nvSpPr>
          <p:spPr bwMode="auto">
            <a:xfrm>
              <a:off x="912" y="1824"/>
              <a:ext cx="336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9431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590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480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505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62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419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11</a:t>
              </a:r>
              <a:endParaRPr lang="it-IT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8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5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10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9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7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4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6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3</a:t>
              </a:r>
              <a:endParaRPr lang="en-GB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1055752" name="Group 8"/>
          <p:cNvGrpSpPr>
            <a:grpSpLocks/>
          </p:cNvGrpSpPr>
          <p:nvPr/>
        </p:nvGrpSpPr>
        <p:grpSpPr bwMode="auto">
          <a:xfrm>
            <a:off x="1752600" y="4219575"/>
            <a:ext cx="1343025" cy="515938"/>
            <a:chOff x="1104" y="2658"/>
            <a:chExt cx="846" cy="325"/>
          </a:xfrm>
        </p:grpSpPr>
        <p:sp>
          <p:nvSpPr>
            <p:cNvPr id="1055753" name="Text Box 9"/>
            <p:cNvSpPr txBox="1">
              <a:spLocks noChangeArrowheads="1"/>
            </p:cNvSpPr>
            <p:nvPr/>
          </p:nvSpPr>
          <p:spPr bwMode="auto">
            <a:xfrm>
              <a:off x="1610" y="2658"/>
              <a:ext cx="3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err="1" smtClean="0">
                  <a:solidFill>
                    <a:srgbClr val="339933"/>
                  </a:solidFill>
                </a:rPr>
                <a:t>si</a:t>
              </a:r>
              <a:r>
                <a:rPr lang="en-US" altLang="en-US" sz="2000" dirty="0" smtClean="0">
                  <a:solidFill>
                    <a:srgbClr val="339933"/>
                  </a:solidFill>
                </a:rPr>
                <a:t>#</a:t>
              </a:r>
              <a:endParaRPr lang="en-GB" altLang="en-US" sz="2000" dirty="0">
                <a:solidFill>
                  <a:srgbClr val="339933"/>
                </a:solidFill>
              </a:endParaRPr>
            </a:p>
          </p:txBody>
        </p:sp>
        <p:sp>
          <p:nvSpPr>
            <p:cNvPr id="1055754" name="Line 10"/>
            <p:cNvSpPr>
              <a:spLocks noChangeShapeType="1"/>
            </p:cNvSpPr>
            <p:nvPr/>
          </p:nvSpPr>
          <p:spPr bwMode="auto">
            <a:xfrm flipH="1">
              <a:off x="1104" y="2794"/>
              <a:ext cx="506" cy="189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755" name="Group 11"/>
          <p:cNvGrpSpPr>
            <a:grpSpLocks/>
          </p:cNvGrpSpPr>
          <p:nvPr/>
        </p:nvGrpSpPr>
        <p:grpSpPr bwMode="auto">
          <a:xfrm>
            <a:off x="288925" y="4735513"/>
            <a:ext cx="1082675" cy="457200"/>
            <a:chOff x="182" y="3120"/>
            <a:chExt cx="682" cy="288"/>
          </a:xfrm>
        </p:grpSpPr>
        <p:sp>
          <p:nvSpPr>
            <p:cNvPr id="1055756" name="AutoShape 12"/>
            <p:cNvSpPr>
              <a:spLocks/>
            </p:cNvSpPr>
            <p:nvPr/>
          </p:nvSpPr>
          <p:spPr bwMode="auto">
            <a:xfrm>
              <a:off x="816" y="3120"/>
              <a:ext cx="48" cy="288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57" name="Text Box 13"/>
            <p:cNvSpPr txBox="1">
              <a:spLocks noChangeArrowheads="1"/>
            </p:cNvSpPr>
            <p:nvPr/>
          </p:nvSpPr>
          <p:spPr bwMode="auto">
            <a:xfrm>
              <a:off x="182" y="3146"/>
              <a:ext cx="5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>
                  <a:solidFill>
                    <a:srgbClr val="339933"/>
                  </a:solidFill>
                  <a:latin typeface="Comic Sans MS" panose="030F0702030302020204" pitchFamily="66" charset="0"/>
                </a:rPr>
                <a:t>occ=2</a:t>
              </a:r>
              <a:endParaRPr lang="en-US" altLang="en-US">
                <a:solidFill>
                  <a:srgbClr val="339933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55758" name="Text Box 14"/>
          <p:cNvSpPr txBox="1">
            <a:spLocks noChangeArrowheads="1"/>
          </p:cNvSpPr>
          <p:nvPr/>
        </p:nvSpPr>
        <p:spPr bwMode="auto">
          <a:xfrm>
            <a:off x="1447800" y="2678113"/>
            <a:ext cx="533400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431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90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8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5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62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9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12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11</a:t>
            </a:r>
            <a:endParaRPr lang="it-IT" altLang="en-US" sz="1600" b="1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8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5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2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10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9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rgbClr val="00FF00"/>
                </a:solidFill>
                <a:latin typeface="Courier New" panose="02070309020205020404" pitchFamily="49" charset="0"/>
              </a:rPr>
              <a:t>7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4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6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3</a:t>
            </a:r>
            <a:endParaRPr lang="en-GB" altLang="en-US" sz="1600" b="1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sp>
        <p:nvSpPr>
          <p:cNvPr id="1055759" name="Text Box 15"/>
          <p:cNvSpPr txBox="1">
            <a:spLocks noChangeArrowheads="1"/>
          </p:cNvSpPr>
          <p:nvPr/>
        </p:nvSpPr>
        <p:spPr bwMode="auto">
          <a:xfrm>
            <a:off x="1447800" y="2678113"/>
            <a:ext cx="533400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431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90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48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05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62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19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12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11</a:t>
            </a:r>
            <a:endParaRPr lang="it-IT" altLang="en-US" sz="1600" b="1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8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5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2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10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9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rgbClr val="339933"/>
                </a:solidFill>
                <a:latin typeface="Courier New" panose="02070309020205020404" pitchFamily="49" charset="0"/>
              </a:rPr>
              <a:t>7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rgbClr val="339933"/>
                </a:solidFill>
                <a:latin typeface="Courier New" panose="02070309020205020404" pitchFamily="49" charset="0"/>
              </a:rPr>
              <a:t>4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6</a:t>
            </a:r>
          </a:p>
          <a:p>
            <a:pPr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rPr>
              <a:t>3</a:t>
            </a:r>
            <a:endParaRPr lang="en-GB" altLang="en-US" sz="1600" b="1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1055760" name="Group 16"/>
          <p:cNvGrpSpPr>
            <a:grpSpLocks/>
          </p:cNvGrpSpPr>
          <p:nvPr/>
        </p:nvGrpSpPr>
        <p:grpSpPr bwMode="auto">
          <a:xfrm>
            <a:off x="1692275" y="5300663"/>
            <a:ext cx="1428750" cy="539750"/>
            <a:chOff x="1066" y="3249"/>
            <a:chExt cx="900" cy="340"/>
          </a:xfrm>
        </p:grpSpPr>
        <p:sp>
          <p:nvSpPr>
            <p:cNvPr id="1055761" name="Text Box 17"/>
            <p:cNvSpPr txBox="1">
              <a:spLocks noChangeArrowheads="1"/>
            </p:cNvSpPr>
            <p:nvPr/>
          </p:nvSpPr>
          <p:spPr bwMode="auto">
            <a:xfrm>
              <a:off x="1655" y="3339"/>
              <a:ext cx="3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err="1" smtClean="0">
                  <a:solidFill>
                    <a:srgbClr val="339933"/>
                  </a:solidFill>
                </a:rPr>
                <a:t>si</a:t>
              </a:r>
              <a:r>
                <a:rPr lang="en-US" altLang="en-US" sz="2000" dirty="0" smtClean="0">
                  <a:solidFill>
                    <a:srgbClr val="339933"/>
                  </a:solidFill>
                </a:rPr>
                <a:t>$</a:t>
              </a:r>
              <a:endParaRPr lang="en-GB" altLang="en-US" sz="2000" dirty="0">
                <a:solidFill>
                  <a:srgbClr val="339933"/>
                </a:solidFill>
              </a:endParaRPr>
            </a:p>
          </p:txBody>
        </p:sp>
        <p:sp>
          <p:nvSpPr>
            <p:cNvPr id="1055762" name="Line 18"/>
            <p:cNvSpPr>
              <a:spLocks noChangeShapeType="1"/>
            </p:cNvSpPr>
            <p:nvPr/>
          </p:nvSpPr>
          <p:spPr bwMode="auto">
            <a:xfrm flipH="1" flipV="1">
              <a:off x="1066" y="3249"/>
              <a:ext cx="589" cy="22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763" name="Group 19"/>
          <p:cNvGrpSpPr>
            <a:grpSpLocks/>
          </p:cNvGrpSpPr>
          <p:nvPr/>
        </p:nvGrpSpPr>
        <p:grpSpPr bwMode="auto">
          <a:xfrm>
            <a:off x="5162872" y="2420888"/>
            <a:ext cx="3657600" cy="1077217"/>
            <a:chOff x="3312" y="2544"/>
            <a:chExt cx="2304" cy="882"/>
          </a:xfrm>
        </p:grpSpPr>
        <p:sp>
          <p:nvSpPr>
            <p:cNvPr id="1055764" name="Text Box 20"/>
            <p:cNvSpPr txBox="1">
              <a:spLocks noChangeArrowheads="1"/>
            </p:cNvSpPr>
            <p:nvPr/>
          </p:nvSpPr>
          <p:spPr bwMode="auto">
            <a:xfrm>
              <a:off x="3357" y="2544"/>
              <a:ext cx="2110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altLang="en-US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Suffix</a:t>
              </a:r>
              <a:r>
                <a:rPr lang="it-IT" altLang="en-US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Array </a:t>
              </a:r>
              <a:r>
                <a:rPr lang="it-IT" altLang="en-US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search</a:t>
              </a:r>
              <a:endParaRPr lang="it-IT" altLang="en-US" dirty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  <a:p>
              <a:pPr eaLnBrk="0" hangingPunct="0">
                <a:lnSpc>
                  <a:spcPct val="110000"/>
                </a:lnSpc>
                <a:buFontTx/>
                <a:buChar char="•"/>
              </a:pPr>
              <a:r>
                <a:rPr lang="it-IT" altLang="en-US" dirty="0">
                  <a:latin typeface="Comic Sans MS" panose="030F0702030302020204" pitchFamily="66" charset="0"/>
                </a:rPr>
                <a:t> O (p </a:t>
              </a:r>
              <a:r>
                <a:rPr lang="it-IT" altLang="en-US" dirty="0" smtClean="0">
                  <a:latin typeface="Comic Sans MS" panose="030F0702030302020204" pitchFamily="66" charset="0"/>
                </a:rPr>
                <a:t>* </a:t>
              </a:r>
              <a:r>
                <a:rPr lang="it-IT" altLang="en-US" dirty="0">
                  <a:latin typeface="Comic Sans MS" panose="030F0702030302020204" pitchFamily="66" charset="0"/>
                </a:rPr>
                <a:t>log</a:t>
              </a:r>
              <a:r>
                <a:rPr lang="it-IT" altLang="en-US" baseline="-25000" dirty="0">
                  <a:latin typeface="Comic Sans MS" panose="030F0702030302020204" pitchFamily="66" charset="0"/>
                </a:rPr>
                <a:t>2</a:t>
              </a:r>
              <a:r>
                <a:rPr lang="it-IT" altLang="en-US" dirty="0">
                  <a:latin typeface="Comic Sans MS" panose="030F0702030302020204" pitchFamily="66" charset="0"/>
                </a:rPr>
                <a:t> N + </a:t>
              </a:r>
              <a:r>
                <a:rPr lang="it-IT" altLang="en-US" dirty="0" err="1">
                  <a:latin typeface="Comic Sans MS" panose="030F0702030302020204" pitchFamily="66" charset="0"/>
                </a:rPr>
                <a:t>occ</a:t>
              </a:r>
              <a:r>
                <a:rPr lang="it-IT" altLang="en-US" dirty="0">
                  <a:latin typeface="Comic Sans MS" panose="030F0702030302020204" pitchFamily="66" charset="0"/>
                </a:rPr>
                <a:t>)  </a:t>
              </a:r>
              <a:r>
                <a:rPr lang="it-IT" altLang="en-US" dirty="0" smtClean="0">
                  <a:latin typeface="Comic Sans MS" panose="030F0702030302020204" pitchFamily="66" charset="0"/>
                </a:rPr>
                <a:t>time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it-IT" altLang="en-US" dirty="0" smtClean="0">
                  <a:latin typeface="Comic Sans MS" panose="030F0702030302020204" pitchFamily="66" charset="0"/>
                </a:rPr>
                <a:t>can be </a:t>
              </a:r>
              <a:r>
                <a:rPr lang="it-IT" altLang="en-US" dirty="0" err="1" smtClean="0">
                  <a:latin typeface="Comic Sans MS" panose="030F0702030302020204" pitchFamily="66" charset="0"/>
                </a:rPr>
                <a:t>reduced</a:t>
              </a:r>
              <a:r>
                <a:rPr lang="it-IT" altLang="en-US" dirty="0" smtClean="0">
                  <a:latin typeface="Comic Sans MS" panose="030F0702030302020204" pitchFamily="66" charset="0"/>
                </a:rPr>
                <a:t>…</a:t>
              </a:r>
              <a:endParaRPr lang="it-IT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1055765" name="Rectangle 21"/>
            <p:cNvSpPr>
              <a:spLocks noChangeArrowheads="1"/>
            </p:cNvSpPr>
            <p:nvPr/>
          </p:nvSpPr>
          <p:spPr bwMode="auto">
            <a:xfrm>
              <a:off x="3312" y="2544"/>
              <a:ext cx="2304" cy="8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66" name="Text Box 22"/>
          <p:cNvSpPr txBox="1">
            <a:spLocks noChangeArrowheads="1"/>
          </p:cNvSpPr>
          <p:nvPr/>
        </p:nvSpPr>
        <p:spPr bwMode="auto">
          <a:xfrm>
            <a:off x="2339975" y="3470275"/>
            <a:ext cx="256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dirty="0" err="1">
                <a:solidFill>
                  <a:srgbClr val="339933"/>
                </a:solidFill>
              </a:rPr>
              <a:t>where</a:t>
            </a:r>
            <a:r>
              <a:rPr lang="it-IT" altLang="en-US" sz="2400" dirty="0">
                <a:solidFill>
                  <a:srgbClr val="339933"/>
                </a:solidFill>
              </a:rPr>
              <a:t> </a:t>
            </a:r>
            <a:r>
              <a:rPr lang="it-IT" altLang="en-US" sz="2400" dirty="0" smtClean="0">
                <a:solidFill>
                  <a:srgbClr val="339933"/>
                </a:solidFill>
              </a:rPr>
              <a:t># </a:t>
            </a:r>
            <a:r>
              <a:rPr lang="it-IT" altLang="en-US" sz="2400" dirty="0">
                <a:solidFill>
                  <a:srgbClr val="339933"/>
                </a:solidFill>
              </a:rPr>
              <a:t>&lt; </a:t>
            </a:r>
            <a:r>
              <a:rPr lang="it-IT" altLang="en-US" sz="3200" dirty="0">
                <a:solidFill>
                  <a:srgbClr val="339933"/>
                </a:solidFill>
                <a:latin typeface="Symbol" panose="05050102010706020507" pitchFamily="18" charset="2"/>
              </a:rPr>
              <a:t>S</a:t>
            </a:r>
            <a:r>
              <a:rPr lang="it-IT" altLang="en-US" sz="2400" dirty="0">
                <a:solidFill>
                  <a:srgbClr val="339933"/>
                </a:solidFill>
              </a:rPr>
              <a:t> &lt; </a:t>
            </a:r>
            <a:r>
              <a:rPr lang="it-IT" altLang="en-US" sz="2400" dirty="0" smtClean="0">
                <a:solidFill>
                  <a:srgbClr val="339933"/>
                </a:solidFill>
              </a:rPr>
              <a:t>$</a:t>
            </a:r>
            <a:endParaRPr lang="it-IT" altLang="en-US" sz="2400" dirty="0">
              <a:solidFill>
                <a:srgbClr val="339933"/>
              </a:solidFill>
            </a:endParaRPr>
          </a:p>
        </p:txBody>
      </p:sp>
      <p:sp>
        <p:nvSpPr>
          <p:cNvPr id="1055768" name="Text Box 24"/>
          <p:cNvSpPr txBox="1">
            <a:spLocks noChangeArrowheads="1"/>
          </p:cNvSpPr>
          <p:nvPr/>
        </p:nvSpPr>
        <p:spPr bwMode="auto">
          <a:xfrm>
            <a:off x="1835150" y="4903788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>
                <a:latin typeface="Comic Sans MS" panose="030F0702030302020204" pitchFamily="66" charset="0"/>
              </a:rPr>
              <a:t>sissippi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1055769" name="Text Box 25"/>
          <p:cNvSpPr txBox="1">
            <a:spLocks noChangeArrowheads="1"/>
          </p:cNvSpPr>
          <p:nvPr/>
        </p:nvSpPr>
        <p:spPr bwMode="auto">
          <a:xfrm>
            <a:off x="1835150" y="468788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>
                <a:latin typeface="Comic Sans MS" panose="030F0702030302020204" pitchFamily="66" charset="0"/>
              </a:rPr>
              <a:t>sippi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89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770" name="Group 2"/>
          <p:cNvGrpSpPr>
            <a:grpSpLocks/>
          </p:cNvGrpSpPr>
          <p:nvPr/>
        </p:nvGrpSpPr>
        <p:grpSpPr bwMode="auto">
          <a:xfrm>
            <a:off x="657746" y="1933154"/>
            <a:ext cx="574675" cy="3516312"/>
            <a:chOff x="886" y="1584"/>
            <a:chExt cx="362" cy="2215"/>
          </a:xfrm>
        </p:grpSpPr>
        <p:sp>
          <p:nvSpPr>
            <p:cNvPr id="1184771" name="Rectangle 3"/>
            <p:cNvSpPr>
              <a:spLocks noChangeArrowheads="1"/>
            </p:cNvSpPr>
            <p:nvPr/>
          </p:nvSpPr>
          <p:spPr bwMode="auto">
            <a:xfrm>
              <a:off x="912" y="1824"/>
              <a:ext cx="263" cy="196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4772" name="Text Box 4"/>
            <p:cNvSpPr txBox="1">
              <a:spLocks noChangeArrowheads="1"/>
            </p:cNvSpPr>
            <p:nvPr/>
          </p:nvSpPr>
          <p:spPr bwMode="auto">
            <a:xfrm>
              <a:off x="886" y="1584"/>
              <a:ext cx="3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2"/>
                  </a:solidFill>
                </a:rPr>
                <a:t>SA</a:t>
              </a:r>
              <a:endParaRPr lang="en-GB" altLang="en-US" b="1">
                <a:solidFill>
                  <a:schemeClr val="tx2"/>
                </a:solidFill>
              </a:endParaRPr>
            </a:p>
          </p:txBody>
        </p:sp>
        <p:sp>
          <p:nvSpPr>
            <p:cNvPr id="1184773" name="Text Box 5"/>
            <p:cNvSpPr txBox="1">
              <a:spLocks noChangeArrowheads="1"/>
            </p:cNvSpPr>
            <p:nvPr/>
          </p:nvSpPr>
          <p:spPr bwMode="auto">
            <a:xfrm>
              <a:off x="912" y="1824"/>
              <a:ext cx="336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9431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590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480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505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62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419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11</a:t>
              </a:r>
              <a:endParaRPr lang="it-IT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8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5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2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10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9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7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4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6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en-US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3</a:t>
              </a:r>
              <a:endParaRPr lang="en-GB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1184774" name="Group 6"/>
          <p:cNvGrpSpPr>
            <a:grpSpLocks/>
          </p:cNvGrpSpPr>
          <p:nvPr/>
        </p:nvGrpSpPr>
        <p:grpSpPr bwMode="auto">
          <a:xfrm>
            <a:off x="146571" y="2068091"/>
            <a:ext cx="647700" cy="3516313"/>
            <a:chOff x="576" y="1680"/>
            <a:chExt cx="408" cy="2215"/>
          </a:xfrm>
        </p:grpSpPr>
        <p:sp>
          <p:nvSpPr>
            <p:cNvPr id="1184775" name="Rectangle 7"/>
            <p:cNvSpPr>
              <a:spLocks noChangeArrowheads="1"/>
            </p:cNvSpPr>
            <p:nvPr/>
          </p:nvSpPr>
          <p:spPr bwMode="auto">
            <a:xfrm>
              <a:off x="622" y="1920"/>
              <a:ext cx="263" cy="1872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4776" name="Text Box 8"/>
            <p:cNvSpPr txBox="1">
              <a:spLocks noChangeArrowheads="1"/>
            </p:cNvSpPr>
            <p:nvPr/>
          </p:nvSpPr>
          <p:spPr bwMode="auto">
            <a:xfrm>
              <a:off x="576" y="1680"/>
              <a:ext cx="3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en-US" b="1">
                  <a:solidFill>
                    <a:schemeClr val="tx2"/>
                  </a:solidFill>
                </a:rPr>
                <a:t>Lcp</a:t>
              </a:r>
              <a:endParaRPr lang="en-GB" altLang="en-US" b="1">
                <a:solidFill>
                  <a:schemeClr val="tx2"/>
                </a:solidFill>
              </a:endParaRPr>
            </a:p>
          </p:txBody>
        </p:sp>
        <p:sp>
          <p:nvSpPr>
            <p:cNvPr id="1184777" name="Text Box 9"/>
            <p:cNvSpPr txBox="1">
              <a:spLocks noChangeArrowheads="1"/>
            </p:cNvSpPr>
            <p:nvPr/>
          </p:nvSpPr>
          <p:spPr bwMode="auto">
            <a:xfrm>
              <a:off x="648" y="1920"/>
              <a:ext cx="336" cy="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9431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590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480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505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62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419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0</a:t>
              </a: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r>
                <a:rPr lang="it-IT" altLang="en-US" sz="1600" b="1">
                  <a:solidFill>
                    <a:schemeClr val="tx2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10000"/>
                </a:spcBef>
              </a:pPr>
              <a:endParaRPr lang="en-GB" altLang="en-US" sz="1600" b="1">
                <a:solidFill>
                  <a:schemeClr val="tx2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1184779" name="Rectangle 11"/>
          <p:cNvSpPr>
            <a:spLocks noGrp="1" noChangeArrowheads="1"/>
          </p:cNvSpPr>
          <p:nvPr>
            <p:ph type="title"/>
          </p:nvPr>
        </p:nvSpPr>
        <p:spPr>
          <a:xfrm>
            <a:off x="527571" y="783805"/>
            <a:ext cx="7772400" cy="528637"/>
          </a:xfrm>
        </p:spPr>
        <p:txBody>
          <a:bodyPr/>
          <a:lstStyle/>
          <a:p>
            <a:r>
              <a:rPr lang="it-IT" altLang="en-US" sz="2600"/>
              <a:t>Text mining</a:t>
            </a:r>
            <a:endParaRPr lang="en-US" altLang="en-US" sz="1300"/>
          </a:p>
        </p:txBody>
      </p:sp>
      <p:sp>
        <p:nvSpPr>
          <p:cNvPr id="1184780" name="Text Box 12"/>
          <p:cNvSpPr txBox="1">
            <a:spLocks noChangeArrowheads="1"/>
          </p:cNvSpPr>
          <p:nvPr/>
        </p:nvSpPr>
        <p:spPr bwMode="auto">
          <a:xfrm>
            <a:off x="2799283" y="1772816"/>
            <a:ext cx="248285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T = mississippi#</a:t>
            </a:r>
          </a:p>
          <a:p>
            <a:pPr eaLnBrk="0" hangingPunct="0">
              <a:lnSpc>
                <a:spcPct val="90000"/>
              </a:lnSpc>
            </a:pPr>
            <a:r>
              <a:rPr lang="it-IT" altLang="en-US" sz="1400">
                <a:latin typeface="Comic Sans MS" panose="030F0702030302020204" pitchFamily="66" charset="0"/>
              </a:rPr>
              <a:t>                    4  6 7  9</a:t>
            </a:r>
            <a:endParaRPr lang="en-US" altLang="en-US" sz="1200">
              <a:latin typeface="Comic Sans MS" panose="030F0702030302020204" pitchFamily="66" charset="0"/>
            </a:endParaRPr>
          </a:p>
        </p:txBody>
      </p:sp>
      <p:grpSp>
        <p:nvGrpSpPr>
          <p:cNvPr id="1184781" name="Group 13"/>
          <p:cNvGrpSpPr>
            <a:grpSpLocks/>
          </p:cNvGrpSpPr>
          <p:nvPr/>
        </p:nvGrpSpPr>
        <p:grpSpPr bwMode="auto">
          <a:xfrm>
            <a:off x="276746" y="2999954"/>
            <a:ext cx="2727325" cy="685800"/>
            <a:chOff x="624" y="2256"/>
            <a:chExt cx="1718" cy="432"/>
          </a:xfrm>
        </p:grpSpPr>
        <p:grpSp>
          <p:nvGrpSpPr>
            <p:cNvPr id="1184782" name="Group 14"/>
            <p:cNvGrpSpPr>
              <a:grpSpLocks/>
            </p:cNvGrpSpPr>
            <p:nvPr/>
          </p:nvGrpSpPr>
          <p:grpSpPr bwMode="auto">
            <a:xfrm>
              <a:off x="888" y="2256"/>
              <a:ext cx="1454" cy="432"/>
              <a:chOff x="888" y="2256"/>
              <a:chExt cx="1454" cy="432"/>
            </a:xfrm>
          </p:grpSpPr>
          <p:sp>
            <p:nvSpPr>
              <p:cNvPr id="1184783" name="Oval 15"/>
              <p:cNvSpPr>
                <a:spLocks noChangeArrowheads="1"/>
              </p:cNvSpPr>
              <p:nvPr/>
            </p:nvSpPr>
            <p:spPr bwMode="auto">
              <a:xfrm>
                <a:off x="888" y="2304"/>
                <a:ext cx="192" cy="384"/>
              </a:xfrm>
              <a:prstGeom prst="ellips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84784" name="Group 16"/>
              <p:cNvGrpSpPr>
                <a:grpSpLocks/>
              </p:cNvGrpSpPr>
              <p:nvPr/>
            </p:nvGrpSpPr>
            <p:grpSpPr bwMode="auto">
              <a:xfrm>
                <a:off x="1056" y="2256"/>
                <a:ext cx="1106" cy="231"/>
                <a:chOff x="1056" y="2208"/>
                <a:chExt cx="1106" cy="231"/>
              </a:xfrm>
            </p:grpSpPr>
            <p:sp>
              <p:nvSpPr>
                <p:cNvPr id="118478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056" y="2304"/>
                  <a:ext cx="576" cy="48"/>
                </a:xfrm>
                <a:prstGeom prst="line">
                  <a:avLst/>
                </a:prstGeom>
                <a:noFill/>
                <a:ln w="22225">
                  <a:solidFill>
                    <a:srgbClr val="FF5050"/>
                  </a:solidFill>
                  <a:prstDash val="lg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47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32" y="2208"/>
                  <a:ext cx="53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6969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it-IT" altLang="en-US">
                      <a:latin typeface="Comic Sans MS" panose="030F0702030302020204" pitchFamily="66" charset="0"/>
                    </a:rPr>
                    <a:t>issippi</a:t>
                  </a:r>
                  <a:endParaRPr lang="en-US" altLang="en-US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184787" name="Group 19"/>
              <p:cNvGrpSpPr>
                <a:grpSpLocks/>
              </p:cNvGrpSpPr>
              <p:nvPr/>
            </p:nvGrpSpPr>
            <p:grpSpPr bwMode="auto">
              <a:xfrm>
                <a:off x="1056" y="2400"/>
                <a:ext cx="1286" cy="231"/>
                <a:chOff x="1056" y="2208"/>
                <a:chExt cx="1286" cy="231"/>
              </a:xfrm>
            </p:grpSpPr>
            <p:sp>
              <p:nvSpPr>
                <p:cNvPr id="118478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056" y="2304"/>
                  <a:ext cx="576" cy="48"/>
                </a:xfrm>
                <a:prstGeom prst="line">
                  <a:avLst/>
                </a:prstGeom>
                <a:noFill/>
                <a:ln w="22225">
                  <a:solidFill>
                    <a:srgbClr val="FF5050"/>
                  </a:solidFill>
                  <a:prstDash val="lg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47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32" y="2208"/>
                  <a:ext cx="71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6969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it-IT" altLang="en-US">
                      <a:latin typeface="Comic Sans MS" panose="030F0702030302020204" pitchFamily="66" charset="0"/>
                    </a:rPr>
                    <a:t>ississippi</a:t>
                  </a:r>
                  <a:endParaRPr lang="en-US" altLang="en-US"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1184790" name="Oval 22"/>
            <p:cNvSpPr>
              <a:spLocks noChangeArrowheads="1"/>
            </p:cNvSpPr>
            <p:nvPr/>
          </p:nvSpPr>
          <p:spPr bwMode="auto">
            <a:xfrm>
              <a:off x="624" y="2400"/>
              <a:ext cx="240" cy="192"/>
            </a:xfrm>
            <a:prstGeom prst="ellipse">
              <a:avLst/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4791" name="Text Box 23"/>
          <p:cNvSpPr txBox="1">
            <a:spLocks noChangeArrowheads="1"/>
          </p:cNvSpPr>
          <p:nvPr/>
        </p:nvSpPr>
        <p:spPr bwMode="auto">
          <a:xfrm>
            <a:off x="1562621" y="4576341"/>
            <a:ext cx="5595937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altLang="en-US"/>
              <a:t> </a:t>
            </a:r>
            <a:r>
              <a:rPr lang="it-IT" altLang="en-US">
                <a:latin typeface="Comic Sans MS" panose="030F0702030302020204" pitchFamily="66" charset="0"/>
              </a:rPr>
              <a:t>Does it exist a repeated substring of length ≥ L ?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it-IT" altLang="en-US">
                <a:latin typeface="Comic Sans MS" panose="030F0702030302020204" pitchFamily="66" charset="0"/>
              </a:rPr>
              <a:t> </a:t>
            </a:r>
            <a:r>
              <a:rPr lang="it-IT" altLang="en-US">
                <a:solidFill>
                  <a:srgbClr val="0033CC"/>
                </a:solidFill>
                <a:latin typeface="Comic Sans MS" panose="030F0702030302020204" pitchFamily="66" charset="0"/>
              </a:rPr>
              <a:t>Search for Lcp[i] </a:t>
            </a:r>
            <a:r>
              <a:rPr lang="it-IT" altLang="en-US">
                <a:solidFill>
                  <a:srgbClr val="0033CC"/>
                </a:solidFill>
              </a:rPr>
              <a:t>≥ L </a:t>
            </a:r>
          </a:p>
        </p:txBody>
      </p:sp>
      <p:sp>
        <p:nvSpPr>
          <p:cNvPr id="1184792" name="Text Box 24"/>
          <p:cNvSpPr txBox="1">
            <a:spLocks noChangeArrowheads="1"/>
          </p:cNvSpPr>
          <p:nvPr/>
        </p:nvSpPr>
        <p:spPr bwMode="auto">
          <a:xfrm>
            <a:off x="1562621" y="5368504"/>
            <a:ext cx="66230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altLang="en-US">
                <a:latin typeface="Comic Sans MS" panose="030F0702030302020204" pitchFamily="66" charset="0"/>
              </a:rPr>
              <a:t> Does it exist a substring of length ≥ L occurring ≥ C times ?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it-IT" altLang="en-US">
                <a:latin typeface="Comic Sans MS" panose="030F0702030302020204" pitchFamily="66" charset="0"/>
              </a:rPr>
              <a:t> </a:t>
            </a:r>
            <a:r>
              <a:rPr lang="it-IT" altLang="en-US">
                <a:solidFill>
                  <a:srgbClr val="0033CC"/>
                </a:solidFill>
                <a:latin typeface="Comic Sans MS" panose="030F0702030302020204" pitchFamily="66" charset="0"/>
              </a:rPr>
              <a:t>Search for Lcp[i,i+C-2] whose entries are ≥ L</a:t>
            </a:r>
          </a:p>
        </p:txBody>
      </p:sp>
      <p:sp>
        <p:nvSpPr>
          <p:cNvPr id="1184793" name="Text Box 25"/>
          <p:cNvSpPr txBox="1">
            <a:spLocks noChangeArrowheads="1"/>
          </p:cNvSpPr>
          <p:nvPr/>
        </p:nvSpPr>
        <p:spPr bwMode="auto">
          <a:xfrm>
            <a:off x="1634058" y="3784179"/>
            <a:ext cx="66103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altLang="en-US" dirty="0">
                <a:latin typeface="Comic Sans MS" panose="030F0702030302020204" pitchFamily="66" charset="0"/>
              </a:rPr>
              <a:t> How long </a:t>
            </a:r>
            <a:r>
              <a:rPr lang="it-IT" altLang="en-US" dirty="0" err="1">
                <a:latin typeface="Comic Sans MS" panose="030F0702030302020204" pitchFamily="66" charset="0"/>
              </a:rPr>
              <a:t>is</a:t>
            </a:r>
            <a:r>
              <a:rPr lang="it-IT" altLang="en-US" dirty="0">
                <a:latin typeface="Comic Sans MS" panose="030F0702030302020204" pitchFamily="66" charset="0"/>
              </a:rPr>
              <a:t> the common </a:t>
            </a:r>
            <a:r>
              <a:rPr lang="it-IT" altLang="en-US" dirty="0" err="1">
                <a:latin typeface="Comic Sans MS" panose="030F0702030302020204" pitchFamily="66" charset="0"/>
              </a:rPr>
              <a:t>prefix</a:t>
            </a:r>
            <a:r>
              <a:rPr lang="it-IT" altLang="en-US" dirty="0">
                <a:latin typeface="Comic Sans MS" panose="030F0702030302020204" pitchFamily="66" charset="0"/>
              </a:rPr>
              <a:t> </a:t>
            </a:r>
            <a:r>
              <a:rPr lang="it-IT" altLang="en-US" dirty="0" err="1">
                <a:latin typeface="Comic Sans MS" panose="030F0702030302020204" pitchFamily="66" charset="0"/>
              </a:rPr>
              <a:t>between</a:t>
            </a:r>
            <a:r>
              <a:rPr lang="it-IT" altLang="en-US" dirty="0">
                <a:latin typeface="Comic Sans MS" panose="030F0702030302020204" pitchFamily="66" charset="0"/>
              </a:rPr>
              <a:t> T[i,...] and T[j,...] ?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it-IT" altLang="en-US" dirty="0">
                <a:latin typeface="Comic Sans MS" panose="030F0702030302020204" pitchFamily="66" charset="0"/>
              </a:rPr>
              <a:t> </a:t>
            </a:r>
            <a:r>
              <a:rPr lang="it-IT" altLang="en-US" dirty="0" err="1">
                <a:solidFill>
                  <a:srgbClr val="0033CC"/>
                </a:solidFill>
                <a:latin typeface="Comic Sans MS" panose="030F0702030302020204" pitchFamily="66" charset="0"/>
              </a:rPr>
              <a:t>Min</a:t>
            </a:r>
            <a:r>
              <a:rPr lang="it-IT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 of the </a:t>
            </a:r>
            <a:r>
              <a:rPr lang="it-IT" altLang="en-US" dirty="0" err="1">
                <a:solidFill>
                  <a:srgbClr val="0033CC"/>
                </a:solidFill>
                <a:latin typeface="Comic Sans MS" panose="030F0702030302020204" pitchFamily="66" charset="0"/>
              </a:rPr>
              <a:t>subarray</a:t>
            </a:r>
            <a:r>
              <a:rPr lang="it-IT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dirty="0" err="1">
                <a:solidFill>
                  <a:srgbClr val="0033CC"/>
                </a:solidFill>
                <a:latin typeface="Comic Sans MS" panose="030F0702030302020204" pitchFamily="66" charset="0"/>
              </a:rPr>
              <a:t>Lcp</a:t>
            </a:r>
            <a:r>
              <a:rPr lang="it-IT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[</a:t>
            </a:r>
            <a:r>
              <a:rPr lang="it-IT" altLang="en-US" dirty="0" err="1">
                <a:solidFill>
                  <a:srgbClr val="0033CC"/>
                </a:solidFill>
                <a:latin typeface="Comic Sans MS" panose="030F0702030302020204" pitchFamily="66" charset="0"/>
              </a:rPr>
              <a:t>h,k</a:t>
            </a:r>
            <a:r>
              <a:rPr lang="it-IT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] s.t. SA[h]=i and SA[k]=j.</a:t>
            </a:r>
          </a:p>
        </p:txBody>
      </p:sp>
    </p:spTree>
    <p:extLst>
      <p:ext uri="{BB962C8B-B14F-4D97-AF65-F5344CB8AC3E}">
        <p14:creationId xmlns:p14="http://schemas.microsoft.com/office/powerpoint/2010/main" val="3462335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91" grpId="0" build="allAtOnce"/>
      <p:bldP spid="1184792" grpId="0" build="allAtOnce"/>
      <p:bldP spid="118479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720725"/>
          </a:xfrm>
        </p:spPr>
        <p:txBody>
          <a:bodyPr/>
          <a:lstStyle/>
          <a:p>
            <a:pPr eaLnBrk="1" hangingPunct="1"/>
            <a:r>
              <a:rPr lang="it-IT" sz="3100" dirty="0" smtClean="0"/>
              <a:t>Giovanni </a:t>
            </a:r>
            <a:r>
              <a:rPr lang="it-IT" sz="3100" dirty="0" err="1" smtClean="0"/>
              <a:t>Manzini’s</a:t>
            </a:r>
            <a:r>
              <a:rPr lang="it-IT" sz="3100" dirty="0" smtClean="0"/>
              <a:t> page</a:t>
            </a:r>
          </a:p>
        </p:txBody>
      </p:sp>
      <p:sp>
        <p:nvSpPr>
          <p:cNvPr id="990210" name="Text Box 3"/>
          <p:cNvSpPr txBox="1">
            <a:spLocks noChangeArrowheads="1"/>
          </p:cNvSpPr>
          <p:nvPr/>
        </p:nvSpPr>
        <p:spPr bwMode="auto">
          <a:xfrm>
            <a:off x="663575" y="1862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510" t="13931" r="3363" b="3876"/>
          <a:stretch/>
        </p:blipFill>
        <p:spPr>
          <a:xfrm>
            <a:off x="395536" y="1700808"/>
            <a:ext cx="850426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Compression</a:t>
            </a:r>
            <a:endParaRPr lang="en-US" sz="5400" dirty="0" smtClean="0"/>
          </a:p>
        </p:txBody>
      </p:sp>
      <p:sp>
        <p:nvSpPr>
          <p:cNvPr id="9697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Can we use simpler 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Repetition detectors?</a:t>
            </a:r>
          </a:p>
        </p:txBody>
      </p:sp>
    </p:spTree>
    <p:extLst>
      <p:ext uri="{BB962C8B-B14F-4D97-AF65-F5344CB8AC3E}">
        <p14:creationId xmlns:p14="http://schemas.microsoft.com/office/powerpoint/2010/main" val="24833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19397</TotalTime>
  <Words>1409</Words>
  <Application>Microsoft Office PowerPoint</Application>
  <PresentationFormat>Presentazione su schermo (4:3)</PresentationFormat>
  <Paragraphs>418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3" baseType="lpstr">
      <vt:lpstr>Arial</vt:lpstr>
      <vt:lpstr>Capitals</vt:lpstr>
      <vt:lpstr>Comic Sans MS</vt:lpstr>
      <vt:lpstr>Courier New</vt:lpstr>
      <vt:lpstr>Lucida Sans</vt:lpstr>
      <vt:lpstr>Monotype Sorts</vt:lpstr>
      <vt:lpstr>Symbol</vt:lpstr>
      <vt:lpstr>Tahoma</vt:lpstr>
      <vt:lpstr>Times New Roman</vt:lpstr>
      <vt:lpstr>Wingdings</vt:lpstr>
      <vt:lpstr>Wingdings 2</vt:lpstr>
      <vt:lpstr>Default Design</vt:lpstr>
      <vt:lpstr>Text Indexing</vt:lpstr>
      <vt:lpstr>Basic notation and facts</vt:lpstr>
      <vt:lpstr>The Suffix Array</vt:lpstr>
      <vt:lpstr>Searching a pattern</vt:lpstr>
      <vt:lpstr>Searching a pattern</vt:lpstr>
      <vt:lpstr>Listing of the occurrences</vt:lpstr>
      <vt:lpstr>Text mining</vt:lpstr>
      <vt:lpstr>Giovanni Manzini’s page</vt:lpstr>
      <vt:lpstr>Data Compression</vt:lpstr>
      <vt:lpstr>Simple compressors: too simple?</vt:lpstr>
      <vt:lpstr>Move to Front Coding</vt:lpstr>
      <vt:lpstr>Run Length Encoding  (RLE)</vt:lpstr>
      <vt:lpstr>Data Compression</vt:lpstr>
      <vt:lpstr>The Burrows-Wheeler Transform   (1994)</vt:lpstr>
      <vt:lpstr>A famous example</vt:lpstr>
      <vt:lpstr>Compressing L seems promising...</vt:lpstr>
      <vt:lpstr>How to compute the BWT ?</vt:lpstr>
      <vt:lpstr>A useful tool:  L  F mapping</vt:lpstr>
      <vt:lpstr>The BWT is invertible</vt:lpstr>
      <vt:lpstr>You find this in your Linux distribution</vt:lpstr>
      <vt:lpstr>Decompress any substring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Algorithmics</dc:title>
  <dc:creator>Paolo Ferragina</dc:creator>
  <cp:lastModifiedBy>Paolo Ferragina</cp:lastModifiedBy>
  <cp:revision>1605</cp:revision>
  <cp:lastPrinted>2014-08-03T10:07:51Z</cp:lastPrinted>
  <dcterms:created xsi:type="dcterms:W3CDTF">2002-09-18T16:13:07Z</dcterms:created>
  <dcterms:modified xsi:type="dcterms:W3CDTF">2014-11-12T16:41:32Z</dcterms:modified>
</cp:coreProperties>
</file>