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626" r:id="rId2"/>
    <p:sldId id="609" r:id="rId3"/>
    <p:sldId id="610" r:id="rId4"/>
    <p:sldId id="614" r:id="rId5"/>
    <p:sldId id="611" r:id="rId6"/>
    <p:sldId id="612" r:id="rId7"/>
  </p:sldIdLst>
  <p:sldSz cx="9144000" cy="6858000" type="screen4x3"/>
  <p:notesSz cx="9928225" cy="67976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339933"/>
    <a:srgbClr val="FF3300"/>
    <a:srgbClr val="000099"/>
    <a:srgbClr val="5C37FB"/>
    <a:srgbClr val="3399FF"/>
    <a:srgbClr val="CC3300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02" autoAdjust="0"/>
    <p:restoredTop sz="90018" autoAdjust="0"/>
  </p:normalViewPr>
  <p:slideViewPr>
    <p:cSldViewPr>
      <p:cViewPr varScale="1">
        <p:scale>
          <a:sx n="108" d="100"/>
          <a:sy n="108" d="100"/>
        </p:scale>
        <p:origin x="208" y="6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1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37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defTabSz="955675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2925" y="0"/>
            <a:ext cx="43037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algn="r" defTabSz="955675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950"/>
            <a:ext cx="43037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defTabSz="955675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2925" y="6457950"/>
            <a:ext cx="43037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algn="r" defTabSz="955675" eaLnBrk="1" hangingPunct="1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C30BDE8-DFB3-CF45-8944-85C0F03BFB92}" type="slidenum">
              <a:rPr lang="en-US" altLang="en-US"/>
              <a:pPr>
                <a:defRPr/>
              </a:pPr>
              <a:t>‹n.›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39120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37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defTabSz="955675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925" y="0"/>
            <a:ext cx="43037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algn="r" defTabSz="955675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7075" y="511175"/>
            <a:ext cx="3397250" cy="25479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188" y="3228975"/>
            <a:ext cx="7943850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Click to edit Master text styles</a:t>
            </a:r>
          </a:p>
          <a:p>
            <a:pPr lvl="1"/>
            <a:r>
              <a:rPr lang="it-IT" noProof="0" smtClean="0"/>
              <a:t>Second level</a:t>
            </a:r>
          </a:p>
          <a:p>
            <a:pPr lvl="2"/>
            <a:r>
              <a:rPr lang="it-IT" noProof="0" smtClean="0"/>
              <a:t>Third level</a:t>
            </a:r>
          </a:p>
          <a:p>
            <a:pPr lvl="3"/>
            <a:r>
              <a:rPr lang="it-IT" noProof="0" smtClean="0"/>
              <a:t>Fourth level</a:t>
            </a:r>
          </a:p>
          <a:p>
            <a:pPr lvl="4"/>
            <a:r>
              <a:rPr lang="it-IT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7950"/>
            <a:ext cx="43037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defTabSz="955675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925" y="6457950"/>
            <a:ext cx="43037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algn="r" defTabSz="955675" eaLnBrk="1" hangingPunct="1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53A7483-7C2B-0742-B259-B483152D41D2}" type="slidenum">
              <a:rPr lang="it-IT" altLang="en-US"/>
              <a:pPr>
                <a:defRPr/>
              </a:pPr>
              <a:t>‹n.›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8285205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535D67D4-9308-5843-9BB9-D54CDFA43E1F}" type="slidenum">
              <a:rPr lang="it-IT" altLang="en-US" sz="1300"/>
              <a:pPr>
                <a:spcBef>
                  <a:spcPct val="0"/>
                </a:spcBef>
              </a:pPr>
              <a:t>1</a:t>
            </a:fld>
            <a:endParaRPr lang="it-IT" altLang="en-US" sz="13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831510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7C935B09-0CD1-0445-9E48-0DBDB54C96D4}" type="slidenum">
              <a:rPr lang="da-DK" altLang="en-US" sz="1300"/>
              <a:pPr>
                <a:spcBef>
                  <a:spcPct val="0"/>
                </a:spcBef>
              </a:pPr>
              <a:t>2</a:t>
            </a:fld>
            <a:endParaRPr lang="da-DK" altLang="en-US" sz="130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168780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5040E436-D2DF-AC48-B461-095798D46DE8}" type="slidenum">
              <a:rPr lang="da-DK" altLang="en-US" sz="1300"/>
              <a:pPr>
                <a:spcBef>
                  <a:spcPct val="0"/>
                </a:spcBef>
              </a:pPr>
              <a:t>3</a:t>
            </a:fld>
            <a:endParaRPr lang="da-DK" altLang="en-US" sz="130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20205419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C03F4CB3-3F1A-7541-A659-AFE0B76855AD}" type="slidenum">
              <a:rPr lang="da-DK" altLang="en-US" sz="1300"/>
              <a:pPr>
                <a:spcBef>
                  <a:spcPct val="0"/>
                </a:spcBef>
              </a:pPr>
              <a:t>4</a:t>
            </a:fld>
            <a:endParaRPr lang="da-DK" altLang="en-US" sz="130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1090164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36EC0D58-8877-6542-8B99-521328E82C87}" type="slidenum">
              <a:rPr lang="da-DK" altLang="en-US" sz="1300"/>
              <a:pPr>
                <a:spcBef>
                  <a:spcPct val="0"/>
                </a:spcBef>
              </a:pPr>
              <a:t>5</a:t>
            </a:fld>
            <a:endParaRPr lang="da-DK" altLang="en-US" sz="130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668971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FCA2FE12-EE52-8B44-B6A0-B8DDDD7416FF}" type="slidenum">
              <a:rPr lang="da-DK" altLang="en-US" sz="1300"/>
              <a:pPr>
                <a:spcBef>
                  <a:spcPct val="0"/>
                </a:spcBef>
              </a:pPr>
              <a:t>6</a:t>
            </a:fld>
            <a:endParaRPr lang="da-DK" altLang="en-US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1207091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it-IT" altLang="en-US" sz="2400" smtClean="0">
                <a:latin typeface="Times New Roman" panose="02020603050405020304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it-IT" altLang="en-US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it-IT" altLang="en-US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it-IT" altLang="en-US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</p:grpSp>
      <p:sp>
        <p:nvSpPr>
          <p:cNvPr id="513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12813" y="6251575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 algn="ctr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23E68D0-EEE2-AD49-BE51-C67AF3A6F57F}" type="slidenum">
              <a:rPr lang="en-US" altLang="en-US"/>
              <a:pPr>
                <a:defRPr/>
              </a:pPr>
              <a:t>‹n.›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7620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895884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3563" y="260350"/>
            <a:ext cx="2051050" cy="6048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5650" y="260350"/>
            <a:ext cx="6005513" cy="6048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11224885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260350"/>
            <a:ext cx="7772400" cy="720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55650" y="1052513"/>
            <a:ext cx="4027488" cy="5256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5538" y="1052513"/>
            <a:ext cx="4029075" cy="5256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219604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260350"/>
            <a:ext cx="7772400" cy="720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755650" y="1052513"/>
            <a:ext cx="8208963" cy="5256212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18697980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900113" y="260350"/>
            <a:ext cx="7772400" cy="720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55650" y="1052513"/>
            <a:ext cx="4027488" cy="2551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35538" y="1052513"/>
            <a:ext cx="4029075" cy="2551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755650" y="3756025"/>
            <a:ext cx="4027488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35538" y="3756025"/>
            <a:ext cx="4029075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1566846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1268962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792370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5650" y="1052513"/>
            <a:ext cx="4027488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5538" y="1052513"/>
            <a:ext cx="4029075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820377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1237443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1487149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2105315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2099191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10814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auto">
          <a:xfrm>
            <a:off x="0" y="0"/>
            <a:ext cx="609600" cy="48768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lang="it-IT" altLang="en-US" sz="2400" smtClean="0">
              <a:latin typeface="Times New Roman" panose="02020603050405020304" pitchFamily="18" charset="0"/>
            </a:endParaRPr>
          </a:p>
        </p:txBody>
      </p:sp>
      <p:grpSp>
        <p:nvGrpSpPr>
          <p:cNvPr id="1027" name="Group 4"/>
          <p:cNvGrpSpPr>
            <a:grpSpLocks/>
          </p:cNvGrpSpPr>
          <p:nvPr/>
        </p:nvGrpSpPr>
        <p:grpSpPr bwMode="auto">
          <a:xfrm>
            <a:off x="395288" y="908050"/>
            <a:ext cx="8305800" cy="73025"/>
            <a:chOff x="240" y="893"/>
            <a:chExt cx="5232" cy="115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4320" y="893"/>
              <a:ext cx="1152" cy="115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it-IT" altLang="en-US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1033" name="Line 6"/>
            <p:cNvSpPr>
              <a:spLocks noChangeShapeType="1"/>
            </p:cNvSpPr>
            <p:nvPr/>
          </p:nvSpPr>
          <p:spPr bwMode="auto">
            <a:xfrm>
              <a:off x="240" y="941"/>
              <a:ext cx="5232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1028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260350"/>
            <a:ext cx="77724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052513"/>
            <a:ext cx="8208963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381750"/>
            <a:ext cx="2663825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bg2"/>
                </a:solidFill>
                <a:latin typeface="Comic Sans MS" pitchFamily="66" charset="0"/>
              </a:defRPr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  <p:sp>
        <p:nvSpPr>
          <p:cNvPr id="1031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charset="2"/>
        <a:buChar char="n"/>
        <a:defRPr sz="21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Paolo Ferragina, Università di Pisa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63713" y="1143000"/>
            <a:ext cx="6923087" cy="2209800"/>
          </a:xfrm>
        </p:spPr>
        <p:txBody>
          <a:bodyPr/>
          <a:lstStyle/>
          <a:p>
            <a:pPr algn="ctr" eaLnBrk="1" hangingPunct="1"/>
            <a:r>
              <a:rPr lang="en-US" altLang="en-US" sz="4800">
                <a:latin typeface="Comic Sans MS" charset="0"/>
              </a:rPr>
              <a:t>Representing Trees</a:t>
            </a:r>
            <a:endParaRPr lang="en-US" altLang="en-US" sz="4400">
              <a:latin typeface="Comic Sans MS" charset="0"/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987550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US" altLang="en-US">
                <a:solidFill>
                  <a:schemeClr val="tx2"/>
                </a:solidFill>
              </a:rPr>
              <a:t>Paolo Ferragina</a:t>
            </a:r>
          </a:p>
          <a:p>
            <a:pPr eaLnBrk="1" hangingPunct="1">
              <a:buFont typeface="Wingdings" charset="2"/>
              <a:buNone/>
            </a:pPr>
            <a:r>
              <a:rPr lang="en-US" altLang="en-US" sz="1800">
                <a:latin typeface="Tahoma" charset="0"/>
              </a:rPr>
              <a:t>Dipartimento di Informatica, Università di Pisa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Standard representation</a:t>
            </a:r>
            <a:endParaRPr lang="da-DK" altLang="en-US" sz="4000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CA" altLang="en-US"/>
              <a:t>Binary tree: each node has two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CA" altLang="en-US"/>
              <a:t>pointers to its left and right children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n-CA" altLang="en-US" sz="3200"/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CA" altLang="en-US"/>
              <a:t>An </a:t>
            </a:r>
            <a:r>
              <a:rPr lang="en-CA" altLang="en-US">
                <a:solidFill>
                  <a:srgbClr val="0000FF"/>
                </a:solidFill>
              </a:rPr>
              <a:t>n</a:t>
            </a:r>
            <a:r>
              <a:rPr lang="en-CA" altLang="en-US"/>
              <a:t>-node tree takes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CA" altLang="en-US">
                <a:solidFill>
                  <a:srgbClr val="0000FF"/>
                </a:solidFill>
              </a:rPr>
              <a:t>2n</a:t>
            </a:r>
            <a:r>
              <a:rPr lang="en-CA" altLang="en-US"/>
              <a:t> pointers or </a:t>
            </a:r>
            <a:r>
              <a:rPr lang="en-CA" altLang="en-US">
                <a:solidFill>
                  <a:srgbClr val="0000FF"/>
                </a:solidFill>
              </a:rPr>
              <a:t>2n lg n</a:t>
            </a:r>
            <a:r>
              <a:rPr lang="en-CA" altLang="en-US"/>
              <a:t> bits.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n-CA" altLang="en-US"/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n-CA" altLang="en-US"/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n-CA" altLang="en-US"/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n-CA" altLang="en-US"/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CA" altLang="en-US"/>
              <a:t>Supports finding </a:t>
            </a:r>
            <a:r>
              <a:rPr lang="en-CA" altLang="en-US">
                <a:solidFill>
                  <a:srgbClr val="006600"/>
                </a:solidFill>
              </a:rPr>
              <a:t>left child</a:t>
            </a:r>
            <a:r>
              <a:rPr lang="en-CA" altLang="en-US"/>
              <a:t> or </a:t>
            </a:r>
            <a:r>
              <a:rPr lang="en-CA" altLang="en-US">
                <a:solidFill>
                  <a:srgbClr val="006600"/>
                </a:solidFill>
              </a:rPr>
              <a:t>right child</a:t>
            </a:r>
            <a:r>
              <a:rPr lang="en-CA" altLang="en-US"/>
              <a:t> of a node (in constant time).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n-CA" altLang="en-US"/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CA" altLang="en-US"/>
              <a:t>For each extra operation (eg. </a:t>
            </a:r>
            <a:r>
              <a:rPr lang="en-CA" altLang="en-US">
                <a:solidFill>
                  <a:srgbClr val="006600"/>
                </a:solidFill>
              </a:rPr>
              <a:t>parent</a:t>
            </a:r>
            <a:r>
              <a:rPr lang="en-CA" altLang="en-US"/>
              <a:t>, </a:t>
            </a:r>
            <a:r>
              <a:rPr lang="en-CA" altLang="en-US">
                <a:solidFill>
                  <a:srgbClr val="006600"/>
                </a:solidFill>
              </a:rPr>
              <a:t>subtree size</a:t>
            </a:r>
            <a:r>
              <a:rPr lang="en-CA" altLang="en-US"/>
              <a:t>) we have to pay additional </a:t>
            </a:r>
            <a:r>
              <a:rPr lang="en-CA" altLang="en-US">
                <a:solidFill>
                  <a:srgbClr val="0000FF"/>
                </a:solidFill>
              </a:rPr>
              <a:t>n lg n</a:t>
            </a:r>
            <a:r>
              <a:rPr lang="en-CA" altLang="en-US"/>
              <a:t> bits each.</a:t>
            </a:r>
            <a:endParaRPr lang="da-DK" altLang="en-US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6516688" y="1484313"/>
            <a:ext cx="719137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7173" name="Rectangle 6"/>
          <p:cNvSpPr>
            <a:spLocks noChangeArrowheads="1"/>
          </p:cNvSpPr>
          <p:nvPr/>
        </p:nvSpPr>
        <p:spPr bwMode="auto">
          <a:xfrm>
            <a:off x="5795963" y="2133600"/>
            <a:ext cx="720725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7174" name="Rectangle 7"/>
          <p:cNvSpPr>
            <a:spLocks noChangeArrowheads="1"/>
          </p:cNvSpPr>
          <p:nvPr/>
        </p:nvSpPr>
        <p:spPr bwMode="auto">
          <a:xfrm>
            <a:off x="7164388" y="2133600"/>
            <a:ext cx="720725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7175" name="Rectangle 8"/>
          <p:cNvSpPr>
            <a:spLocks noChangeArrowheads="1"/>
          </p:cNvSpPr>
          <p:nvPr/>
        </p:nvSpPr>
        <p:spPr bwMode="auto">
          <a:xfrm>
            <a:off x="5292725" y="2924175"/>
            <a:ext cx="719138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7176" name="Rectangle 9"/>
          <p:cNvSpPr>
            <a:spLocks noChangeArrowheads="1"/>
          </p:cNvSpPr>
          <p:nvPr/>
        </p:nvSpPr>
        <p:spPr bwMode="auto">
          <a:xfrm>
            <a:off x="6659563" y="2924175"/>
            <a:ext cx="720725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7177" name="Rectangle 10"/>
          <p:cNvSpPr>
            <a:spLocks noChangeArrowheads="1"/>
          </p:cNvSpPr>
          <p:nvPr/>
        </p:nvSpPr>
        <p:spPr bwMode="auto">
          <a:xfrm>
            <a:off x="7667625" y="2924175"/>
            <a:ext cx="720725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7178" name="Rectangle 11"/>
          <p:cNvSpPr>
            <a:spLocks noChangeArrowheads="1"/>
          </p:cNvSpPr>
          <p:nvPr/>
        </p:nvSpPr>
        <p:spPr bwMode="auto">
          <a:xfrm>
            <a:off x="7235825" y="3789363"/>
            <a:ext cx="720725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7179" name="Rectangle 12"/>
          <p:cNvSpPr>
            <a:spLocks noChangeArrowheads="1"/>
          </p:cNvSpPr>
          <p:nvPr/>
        </p:nvSpPr>
        <p:spPr bwMode="auto">
          <a:xfrm>
            <a:off x="5724525" y="3789363"/>
            <a:ext cx="719138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7180" name="Line 14"/>
          <p:cNvSpPr>
            <a:spLocks noChangeShapeType="1"/>
          </p:cNvSpPr>
          <p:nvPr/>
        </p:nvSpPr>
        <p:spPr bwMode="auto">
          <a:xfrm>
            <a:off x="6877050" y="148431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81" name="Line 15"/>
          <p:cNvSpPr>
            <a:spLocks noChangeShapeType="1"/>
          </p:cNvSpPr>
          <p:nvPr/>
        </p:nvSpPr>
        <p:spPr bwMode="auto">
          <a:xfrm>
            <a:off x="6156325" y="21336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82" name="Line 16"/>
          <p:cNvSpPr>
            <a:spLocks noChangeShapeType="1"/>
          </p:cNvSpPr>
          <p:nvPr/>
        </p:nvSpPr>
        <p:spPr bwMode="auto">
          <a:xfrm>
            <a:off x="7524750" y="21336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83" name="Line 17"/>
          <p:cNvSpPr>
            <a:spLocks noChangeShapeType="1"/>
          </p:cNvSpPr>
          <p:nvPr/>
        </p:nvSpPr>
        <p:spPr bwMode="auto">
          <a:xfrm>
            <a:off x="5651500" y="29241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84" name="Line 18"/>
          <p:cNvSpPr>
            <a:spLocks noChangeShapeType="1"/>
          </p:cNvSpPr>
          <p:nvPr/>
        </p:nvSpPr>
        <p:spPr bwMode="auto">
          <a:xfrm>
            <a:off x="7019925" y="29241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85" name="Line 19"/>
          <p:cNvSpPr>
            <a:spLocks noChangeShapeType="1"/>
          </p:cNvSpPr>
          <p:nvPr/>
        </p:nvSpPr>
        <p:spPr bwMode="auto">
          <a:xfrm>
            <a:off x="8027988" y="29241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86" name="Line 20"/>
          <p:cNvSpPr>
            <a:spLocks noChangeShapeType="1"/>
          </p:cNvSpPr>
          <p:nvPr/>
        </p:nvSpPr>
        <p:spPr bwMode="auto">
          <a:xfrm>
            <a:off x="6084888" y="37893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87" name="Line 21"/>
          <p:cNvSpPr>
            <a:spLocks noChangeShapeType="1"/>
          </p:cNvSpPr>
          <p:nvPr/>
        </p:nvSpPr>
        <p:spPr bwMode="auto">
          <a:xfrm>
            <a:off x="7596188" y="37893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88" name="Line 23"/>
          <p:cNvSpPr>
            <a:spLocks noChangeShapeType="1"/>
          </p:cNvSpPr>
          <p:nvPr/>
        </p:nvSpPr>
        <p:spPr bwMode="auto">
          <a:xfrm flipH="1">
            <a:off x="6156325" y="1700213"/>
            <a:ext cx="503238" cy="433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89" name="Line 24"/>
          <p:cNvSpPr>
            <a:spLocks noChangeShapeType="1"/>
          </p:cNvSpPr>
          <p:nvPr/>
        </p:nvSpPr>
        <p:spPr bwMode="auto">
          <a:xfrm>
            <a:off x="7092950" y="1700213"/>
            <a:ext cx="431800" cy="433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90" name="Line 25"/>
          <p:cNvSpPr>
            <a:spLocks noChangeShapeType="1"/>
          </p:cNvSpPr>
          <p:nvPr/>
        </p:nvSpPr>
        <p:spPr bwMode="auto">
          <a:xfrm flipH="1">
            <a:off x="5651500" y="2349500"/>
            <a:ext cx="360363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91" name="Line 27"/>
          <p:cNvSpPr>
            <a:spLocks noChangeShapeType="1"/>
          </p:cNvSpPr>
          <p:nvPr/>
        </p:nvSpPr>
        <p:spPr bwMode="auto">
          <a:xfrm>
            <a:off x="5795963" y="3141663"/>
            <a:ext cx="28892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92" name="Line 28"/>
          <p:cNvSpPr>
            <a:spLocks noChangeShapeType="1"/>
          </p:cNvSpPr>
          <p:nvPr/>
        </p:nvSpPr>
        <p:spPr bwMode="auto">
          <a:xfrm flipH="1">
            <a:off x="7019925" y="2349500"/>
            <a:ext cx="360363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93" name="Line 29"/>
          <p:cNvSpPr>
            <a:spLocks noChangeShapeType="1"/>
          </p:cNvSpPr>
          <p:nvPr/>
        </p:nvSpPr>
        <p:spPr bwMode="auto">
          <a:xfrm>
            <a:off x="7740650" y="2349500"/>
            <a:ext cx="287338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94" name="Line 30"/>
          <p:cNvSpPr>
            <a:spLocks noChangeShapeType="1"/>
          </p:cNvSpPr>
          <p:nvPr/>
        </p:nvSpPr>
        <p:spPr bwMode="auto">
          <a:xfrm flipH="1">
            <a:off x="7596188" y="3141663"/>
            <a:ext cx="28892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95" name="Text Box 31"/>
          <p:cNvSpPr txBox="1">
            <a:spLocks noChangeArrowheads="1"/>
          </p:cNvSpPr>
          <p:nvPr/>
        </p:nvSpPr>
        <p:spPr bwMode="auto">
          <a:xfrm>
            <a:off x="6156325" y="2133600"/>
            <a:ext cx="360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x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7196" name="Text Box 32"/>
          <p:cNvSpPr txBox="1">
            <a:spLocks noChangeArrowheads="1"/>
          </p:cNvSpPr>
          <p:nvPr/>
        </p:nvSpPr>
        <p:spPr bwMode="auto">
          <a:xfrm>
            <a:off x="7596188" y="3789363"/>
            <a:ext cx="360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x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7197" name="Text Box 33"/>
          <p:cNvSpPr txBox="1">
            <a:spLocks noChangeArrowheads="1"/>
          </p:cNvSpPr>
          <p:nvPr/>
        </p:nvSpPr>
        <p:spPr bwMode="auto">
          <a:xfrm>
            <a:off x="7235825" y="3789363"/>
            <a:ext cx="360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x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7198" name="Text Box 34"/>
          <p:cNvSpPr txBox="1">
            <a:spLocks noChangeArrowheads="1"/>
          </p:cNvSpPr>
          <p:nvPr/>
        </p:nvSpPr>
        <p:spPr bwMode="auto">
          <a:xfrm>
            <a:off x="6084888" y="3789363"/>
            <a:ext cx="360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x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7199" name="Text Box 35"/>
          <p:cNvSpPr txBox="1">
            <a:spLocks noChangeArrowheads="1"/>
          </p:cNvSpPr>
          <p:nvPr/>
        </p:nvSpPr>
        <p:spPr bwMode="auto">
          <a:xfrm>
            <a:off x="5724525" y="3789363"/>
            <a:ext cx="360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x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7200" name="Text Box 36"/>
          <p:cNvSpPr txBox="1">
            <a:spLocks noChangeArrowheads="1"/>
          </p:cNvSpPr>
          <p:nvPr/>
        </p:nvSpPr>
        <p:spPr bwMode="auto">
          <a:xfrm>
            <a:off x="5292725" y="2924175"/>
            <a:ext cx="360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x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7201" name="Text Box 37"/>
          <p:cNvSpPr txBox="1">
            <a:spLocks noChangeArrowheads="1"/>
          </p:cNvSpPr>
          <p:nvPr/>
        </p:nvSpPr>
        <p:spPr bwMode="auto">
          <a:xfrm>
            <a:off x="7019925" y="2924175"/>
            <a:ext cx="360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x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7202" name="Text Box 38"/>
          <p:cNvSpPr txBox="1">
            <a:spLocks noChangeArrowheads="1"/>
          </p:cNvSpPr>
          <p:nvPr/>
        </p:nvSpPr>
        <p:spPr bwMode="auto">
          <a:xfrm>
            <a:off x="6659563" y="2924175"/>
            <a:ext cx="360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x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7203" name="Text Box 39"/>
          <p:cNvSpPr txBox="1">
            <a:spLocks noChangeArrowheads="1"/>
          </p:cNvSpPr>
          <p:nvPr/>
        </p:nvSpPr>
        <p:spPr bwMode="auto">
          <a:xfrm>
            <a:off x="8027988" y="2924175"/>
            <a:ext cx="360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x</a:t>
            </a:r>
            <a:endParaRPr lang="da-DK" altLang="en-US" sz="1800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5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54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Can we improve the space bound?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There are less than </a:t>
            </a:r>
            <a:r>
              <a:rPr lang="en-US" altLang="en-US">
                <a:solidFill>
                  <a:srgbClr val="0000FF"/>
                </a:solidFill>
              </a:rPr>
              <a:t>2</a:t>
            </a:r>
            <a:r>
              <a:rPr lang="en-US" altLang="en-US" baseline="30000">
                <a:solidFill>
                  <a:srgbClr val="0000FF"/>
                </a:solidFill>
              </a:rPr>
              <a:t>2n</a:t>
            </a:r>
            <a:r>
              <a:rPr lang="en-US" altLang="en-US">
                <a:solidFill>
                  <a:srgbClr val="0000FF"/>
                </a:solidFill>
              </a:rPr>
              <a:t> </a:t>
            </a:r>
            <a:r>
              <a:rPr lang="en-US" altLang="en-US"/>
              <a:t>distinct binary trees on </a:t>
            </a:r>
            <a:r>
              <a:rPr lang="en-US" altLang="en-US">
                <a:solidFill>
                  <a:srgbClr val="0000FF"/>
                </a:solidFill>
              </a:rPr>
              <a:t>n</a:t>
            </a:r>
            <a:r>
              <a:rPr lang="en-US" altLang="en-US"/>
              <a:t> nodes.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>
                <a:solidFill>
                  <a:srgbClr val="0000FF"/>
                </a:solidFill>
              </a:rPr>
              <a:t>2n</a:t>
            </a:r>
            <a:r>
              <a:rPr lang="en-US" altLang="en-US"/>
              <a:t> bits are enough to distinguish between any two different binary trees.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Can we represent an </a:t>
            </a:r>
            <a:r>
              <a:rPr lang="en-US" altLang="en-US">
                <a:solidFill>
                  <a:srgbClr val="0000FF"/>
                </a:solidFill>
              </a:rPr>
              <a:t>n</a:t>
            </a:r>
            <a:r>
              <a:rPr lang="en-US" altLang="en-US"/>
              <a:t> node binary tree using </a:t>
            </a:r>
            <a:r>
              <a:rPr lang="en-US" altLang="en-US">
                <a:solidFill>
                  <a:srgbClr val="0000FF"/>
                </a:solidFill>
              </a:rPr>
              <a:t>2n</a:t>
            </a:r>
            <a:r>
              <a:rPr lang="en-US" altLang="en-US"/>
              <a:t> bits?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z="4000"/>
              <a:t>Binary tree representation</a:t>
            </a:r>
            <a:endParaRPr lang="da-DK" altLang="en-US" sz="40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A binary tree on </a:t>
            </a:r>
            <a:r>
              <a:rPr lang="en-CA" altLang="en-US">
                <a:solidFill>
                  <a:srgbClr val="0000FF"/>
                </a:solidFill>
              </a:rPr>
              <a:t>n</a:t>
            </a:r>
            <a:r>
              <a:rPr lang="en-CA" altLang="en-US"/>
              <a:t> nodes can be represented using </a:t>
            </a:r>
            <a:r>
              <a:rPr lang="en-CA" altLang="en-US">
                <a:solidFill>
                  <a:srgbClr val="0000FF"/>
                </a:solidFill>
              </a:rPr>
              <a:t>2n+o(n)</a:t>
            </a:r>
            <a:r>
              <a:rPr lang="en-CA" altLang="en-US"/>
              <a:t> bits to  support:</a:t>
            </a:r>
          </a:p>
          <a:p>
            <a:pPr eaLnBrk="1" hangingPunct="1"/>
            <a:endParaRPr lang="en-CA" altLang="en-US"/>
          </a:p>
          <a:p>
            <a:pPr lvl="1" eaLnBrk="1" hangingPunct="1"/>
            <a:r>
              <a:rPr lang="en-CA" altLang="en-US">
                <a:solidFill>
                  <a:srgbClr val="006600"/>
                </a:solidFill>
              </a:rPr>
              <a:t>parent</a:t>
            </a:r>
          </a:p>
          <a:p>
            <a:pPr lvl="1" eaLnBrk="1" hangingPunct="1"/>
            <a:r>
              <a:rPr lang="en-CA" altLang="en-US">
                <a:solidFill>
                  <a:srgbClr val="006600"/>
                </a:solidFill>
              </a:rPr>
              <a:t>left child</a:t>
            </a:r>
          </a:p>
          <a:p>
            <a:pPr lvl="1" eaLnBrk="1" hangingPunct="1"/>
            <a:r>
              <a:rPr lang="en-CA" altLang="en-US">
                <a:solidFill>
                  <a:srgbClr val="006600"/>
                </a:solidFill>
              </a:rPr>
              <a:t>right child</a:t>
            </a:r>
            <a:r>
              <a:rPr lang="en-CA" altLang="en-US"/>
              <a:t> </a:t>
            </a:r>
          </a:p>
          <a:p>
            <a:pPr eaLnBrk="1" hangingPunct="1">
              <a:buFont typeface="Wingdings" charset="2"/>
              <a:buNone/>
            </a:pPr>
            <a:r>
              <a:rPr lang="en-CA" altLang="en-US"/>
              <a:t>    </a:t>
            </a:r>
          </a:p>
          <a:p>
            <a:pPr eaLnBrk="1" hangingPunct="1">
              <a:buFont typeface="Wingdings" charset="2"/>
              <a:buNone/>
            </a:pPr>
            <a:r>
              <a:rPr lang="en-CA" altLang="en-US"/>
              <a:t>     in constant time.</a:t>
            </a:r>
            <a:endParaRPr lang="da-D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z="3600"/>
              <a:t>Heap-like notation for a binary tree</a:t>
            </a:r>
            <a:endParaRPr lang="da-DK" altLang="en-US" sz="360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CA" altLang="en-US"/>
              <a:t> </a:t>
            </a:r>
            <a:endParaRPr lang="da-DK" altLang="en-US"/>
          </a:p>
        </p:txBody>
      </p:sp>
      <p:sp>
        <p:nvSpPr>
          <p:cNvPr id="13316" name="Oval 4"/>
          <p:cNvSpPr>
            <a:spLocks noChangeArrowheads="1"/>
          </p:cNvSpPr>
          <p:nvPr/>
        </p:nvSpPr>
        <p:spPr bwMode="auto">
          <a:xfrm>
            <a:off x="6588125" y="119697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3317" name="Oval 5"/>
          <p:cNvSpPr>
            <a:spLocks noChangeArrowheads="1"/>
          </p:cNvSpPr>
          <p:nvPr/>
        </p:nvSpPr>
        <p:spPr bwMode="auto">
          <a:xfrm>
            <a:off x="5867400" y="184467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3318" name="Oval 6"/>
          <p:cNvSpPr>
            <a:spLocks noChangeArrowheads="1"/>
          </p:cNvSpPr>
          <p:nvPr/>
        </p:nvSpPr>
        <p:spPr bwMode="auto">
          <a:xfrm>
            <a:off x="7596188" y="3213100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3319" name="Oval 7"/>
          <p:cNvSpPr>
            <a:spLocks noChangeArrowheads="1"/>
          </p:cNvSpPr>
          <p:nvPr/>
        </p:nvSpPr>
        <p:spPr bwMode="auto">
          <a:xfrm>
            <a:off x="7308850" y="184467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3320" name="Oval 8"/>
          <p:cNvSpPr>
            <a:spLocks noChangeArrowheads="1"/>
          </p:cNvSpPr>
          <p:nvPr/>
        </p:nvSpPr>
        <p:spPr bwMode="auto">
          <a:xfrm>
            <a:off x="5724525" y="3213100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3321" name="Oval 9"/>
          <p:cNvSpPr>
            <a:spLocks noChangeArrowheads="1"/>
          </p:cNvSpPr>
          <p:nvPr/>
        </p:nvSpPr>
        <p:spPr bwMode="auto">
          <a:xfrm>
            <a:off x="6877050" y="249237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3322" name="Oval 10"/>
          <p:cNvSpPr>
            <a:spLocks noChangeArrowheads="1"/>
          </p:cNvSpPr>
          <p:nvPr/>
        </p:nvSpPr>
        <p:spPr bwMode="auto">
          <a:xfrm>
            <a:off x="5364163" y="249237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3323" name="Oval 11"/>
          <p:cNvSpPr>
            <a:spLocks noChangeArrowheads="1"/>
          </p:cNvSpPr>
          <p:nvPr/>
        </p:nvSpPr>
        <p:spPr bwMode="auto">
          <a:xfrm>
            <a:off x="7812088" y="249237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5660" name="Rectangle 12"/>
          <p:cNvSpPr>
            <a:spLocks noChangeArrowheads="1"/>
          </p:cNvSpPr>
          <p:nvPr/>
        </p:nvSpPr>
        <p:spPr bwMode="auto">
          <a:xfrm>
            <a:off x="6300788" y="2492375"/>
            <a:ext cx="192087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5661" name="Rectangle 13"/>
          <p:cNvSpPr>
            <a:spLocks noChangeArrowheads="1"/>
          </p:cNvSpPr>
          <p:nvPr/>
        </p:nvSpPr>
        <p:spPr bwMode="auto">
          <a:xfrm>
            <a:off x="7885113" y="3860800"/>
            <a:ext cx="192087" cy="215900"/>
          </a:xfrm>
          <a:prstGeom prst="rect">
            <a:avLst/>
          </a:prstGeom>
          <a:solidFill>
            <a:srgbClr val="808080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5662" name="Rectangle 14"/>
          <p:cNvSpPr>
            <a:spLocks noChangeArrowheads="1"/>
          </p:cNvSpPr>
          <p:nvPr/>
        </p:nvSpPr>
        <p:spPr bwMode="auto">
          <a:xfrm>
            <a:off x="7308850" y="3860800"/>
            <a:ext cx="192088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5663" name="Rectangle 15"/>
          <p:cNvSpPr>
            <a:spLocks noChangeArrowheads="1"/>
          </p:cNvSpPr>
          <p:nvPr/>
        </p:nvSpPr>
        <p:spPr bwMode="auto">
          <a:xfrm>
            <a:off x="6084888" y="3860800"/>
            <a:ext cx="192087" cy="215900"/>
          </a:xfrm>
          <a:prstGeom prst="rect">
            <a:avLst/>
          </a:prstGeom>
          <a:solidFill>
            <a:srgbClr val="808080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5664" name="Rectangle 16"/>
          <p:cNvSpPr>
            <a:spLocks noChangeArrowheads="1"/>
          </p:cNvSpPr>
          <p:nvPr/>
        </p:nvSpPr>
        <p:spPr bwMode="auto">
          <a:xfrm>
            <a:off x="5508625" y="3860800"/>
            <a:ext cx="192088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5665" name="Rectangle 17"/>
          <p:cNvSpPr>
            <a:spLocks noChangeArrowheads="1"/>
          </p:cNvSpPr>
          <p:nvPr/>
        </p:nvSpPr>
        <p:spPr bwMode="auto">
          <a:xfrm>
            <a:off x="5076825" y="3213100"/>
            <a:ext cx="192088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5666" name="Rectangle 18"/>
          <p:cNvSpPr>
            <a:spLocks noChangeArrowheads="1"/>
          </p:cNvSpPr>
          <p:nvPr/>
        </p:nvSpPr>
        <p:spPr bwMode="auto">
          <a:xfrm>
            <a:off x="6659563" y="3213100"/>
            <a:ext cx="192087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5667" name="Rectangle 19"/>
          <p:cNvSpPr>
            <a:spLocks noChangeArrowheads="1"/>
          </p:cNvSpPr>
          <p:nvPr/>
        </p:nvSpPr>
        <p:spPr bwMode="auto">
          <a:xfrm>
            <a:off x="7164388" y="3213100"/>
            <a:ext cx="192087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a-DK" altLang="en-US" sz="1800">
              <a:latin typeface="Tahoma" charset="0"/>
            </a:endParaRPr>
          </a:p>
        </p:txBody>
      </p:sp>
      <p:sp>
        <p:nvSpPr>
          <p:cNvPr id="155668" name="Rectangle 20"/>
          <p:cNvSpPr>
            <a:spLocks noChangeArrowheads="1"/>
          </p:cNvSpPr>
          <p:nvPr/>
        </p:nvSpPr>
        <p:spPr bwMode="auto">
          <a:xfrm>
            <a:off x="8101013" y="3213100"/>
            <a:ext cx="192087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3333" name="Line 21"/>
          <p:cNvSpPr>
            <a:spLocks noChangeShapeType="1"/>
          </p:cNvSpPr>
          <p:nvPr/>
        </p:nvSpPr>
        <p:spPr bwMode="auto">
          <a:xfrm flipH="1">
            <a:off x="5940425" y="1268413"/>
            <a:ext cx="719138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34" name="Line 22"/>
          <p:cNvSpPr>
            <a:spLocks noChangeShapeType="1"/>
          </p:cNvSpPr>
          <p:nvPr/>
        </p:nvSpPr>
        <p:spPr bwMode="auto">
          <a:xfrm flipH="1">
            <a:off x="5435600" y="1989138"/>
            <a:ext cx="50482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35" name="Line 23"/>
          <p:cNvSpPr>
            <a:spLocks noChangeShapeType="1"/>
          </p:cNvSpPr>
          <p:nvPr/>
        </p:nvSpPr>
        <p:spPr bwMode="auto">
          <a:xfrm>
            <a:off x="5435600" y="2636838"/>
            <a:ext cx="431800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36" name="Line 24"/>
          <p:cNvSpPr>
            <a:spLocks noChangeShapeType="1"/>
          </p:cNvSpPr>
          <p:nvPr/>
        </p:nvSpPr>
        <p:spPr bwMode="auto">
          <a:xfrm>
            <a:off x="6732588" y="1341438"/>
            <a:ext cx="719137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37" name="Line 25"/>
          <p:cNvSpPr>
            <a:spLocks noChangeShapeType="1"/>
          </p:cNvSpPr>
          <p:nvPr/>
        </p:nvSpPr>
        <p:spPr bwMode="auto">
          <a:xfrm flipH="1">
            <a:off x="6948488" y="1989138"/>
            <a:ext cx="503237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38" name="Line 26"/>
          <p:cNvSpPr>
            <a:spLocks noChangeShapeType="1"/>
          </p:cNvSpPr>
          <p:nvPr/>
        </p:nvSpPr>
        <p:spPr bwMode="auto">
          <a:xfrm>
            <a:off x="7380288" y="1916113"/>
            <a:ext cx="504825" cy="649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39" name="Line 27"/>
          <p:cNvSpPr>
            <a:spLocks noChangeShapeType="1"/>
          </p:cNvSpPr>
          <p:nvPr/>
        </p:nvSpPr>
        <p:spPr bwMode="auto">
          <a:xfrm flipH="1">
            <a:off x="7667625" y="2636838"/>
            <a:ext cx="288925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5676" name="Line 28"/>
          <p:cNvSpPr>
            <a:spLocks noChangeShapeType="1"/>
          </p:cNvSpPr>
          <p:nvPr/>
        </p:nvSpPr>
        <p:spPr bwMode="auto">
          <a:xfrm>
            <a:off x="6011863" y="1989138"/>
            <a:ext cx="360362" cy="576262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5677" name="Line 29"/>
          <p:cNvSpPr>
            <a:spLocks noChangeShapeType="1"/>
          </p:cNvSpPr>
          <p:nvPr/>
        </p:nvSpPr>
        <p:spPr bwMode="auto">
          <a:xfrm flipH="1">
            <a:off x="5148263" y="2636838"/>
            <a:ext cx="287337" cy="720725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5678" name="Line 30"/>
          <p:cNvSpPr>
            <a:spLocks noChangeShapeType="1"/>
          </p:cNvSpPr>
          <p:nvPr/>
        </p:nvSpPr>
        <p:spPr bwMode="auto">
          <a:xfrm flipH="1">
            <a:off x="5580063" y="3357563"/>
            <a:ext cx="287337" cy="576262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5679" name="Line 31"/>
          <p:cNvSpPr>
            <a:spLocks noChangeShapeType="1"/>
          </p:cNvSpPr>
          <p:nvPr/>
        </p:nvSpPr>
        <p:spPr bwMode="auto">
          <a:xfrm>
            <a:off x="5867400" y="3357563"/>
            <a:ext cx="288925" cy="576262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5680" name="Line 32"/>
          <p:cNvSpPr>
            <a:spLocks noChangeShapeType="1"/>
          </p:cNvSpPr>
          <p:nvPr/>
        </p:nvSpPr>
        <p:spPr bwMode="auto">
          <a:xfrm flipH="1">
            <a:off x="6732588" y="2636838"/>
            <a:ext cx="287337" cy="720725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5681" name="Line 33"/>
          <p:cNvSpPr>
            <a:spLocks noChangeShapeType="1"/>
          </p:cNvSpPr>
          <p:nvPr/>
        </p:nvSpPr>
        <p:spPr bwMode="auto">
          <a:xfrm>
            <a:off x="7019925" y="2636838"/>
            <a:ext cx="288925" cy="720725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5682" name="Line 34"/>
          <p:cNvSpPr>
            <a:spLocks noChangeShapeType="1"/>
          </p:cNvSpPr>
          <p:nvPr/>
        </p:nvSpPr>
        <p:spPr bwMode="auto">
          <a:xfrm>
            <a:off x="7956550" y="2636838"/>
            <a:ext cx="215900" cy="647700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5683" name="Line 35"/>
          <p:cNvSpPr>
            <a:spLocks noChangeShapeType="1"/>
          </p:cNvSpPr>
          <p:nvPr/>
        </p:nvSpPr>
        <p:spPr bwMode="auto">
          <a:xfrm flipH="1">
            <a:off x="7380288" y="3357563"/>
            <a:ext cx="287337" cy="576262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5684" name="Line 36"/>
          <p:cNvSpPr>
            <a:spLocks noChangeShapeType="1"/>
          </p:cNvSpPr>
          <p:nvPr/>
        </p:nvSpPr>
        <p:spPr bwMode="auto">
          <a:xfrm>
            <a:off x="7667625" y="3357563"/>
            <a:ext cx="288925" cy="576262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5685" name="Text Box 37"/>
          <p:cNvSpPr txBox="1">
            <a:spLocks noChangeArrowheads="1"/>
          </p:cNvSpPr>
          <p:nvPr/>
        </p:nvSpPr>
        <p:spPr bwMode="auto">
          <a:xfrm>
            <a:off x="7451725" y="16287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86" name="Text Box 38"/>
          <p:cNvSpPr txBox="1">
            <a:spLocks noChangeArrowheads="1"/>
          </p:cNvSpPr>
          <p:nvPr/>
        </p:nvSpPr>
        <p:spPr bwMode="auto">
          <a:xfrm>
            <a:off x="6659563" y="2205038"/>
            <a:ext cx="330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88" name="Text Box 40"/>
          <p:cNvSpPr txBox="1">
            <a:spLocks noChangeArrowheads="1"/>
          </p:cNvSpPr>
          <p:nvPr/>
        </p:nvSpPr>
        <p:spPr bwMode="auto">
          <a:xfrm>
            <a:off x="5076825" y="2205038"/>
            <a:ext cx="330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89" name="Text Box 41"/>
          <p:cNvSpPr txBox="1">
            <a:spLocks noChangeArrowheads="1"/>
          </p:cNvSpPr>
          <p:nvPr/>
        </p:nvSpPr>
        <p:spPr bwMode="auto">
          <a:xfrm>
            <a:off x="7956550" y="2205038"/>
            <a:ext cx="330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90" name="Text Box 42"/>
          <p:cNvSpPr txBox="1">
            <a:spLocks noChangeArrowheads="1"/>
          </p:cNvSpPr>
          <p:nvPr/>
        </p:nvSpPr>
        <p:spPr bwMode="auto">
          <a:xfrm>
            <a:off x="5867400" y="29241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91" name="Text Box 43"/>
          <p:cNvSpPr txBox="1">
            <a:spLocks noChangeArrowheads="1"/>
          </p:cNvSpPr>
          <p:nvPr/>
        </p:nvSpPr>
        <p:spPr bwMode="auto">
          <a:xfrm>
            <a:off x="7451725" y="29241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92" name="Text Box 44"/>
          <p:cNvSpPr txBox="1">
            <a:spLocks noChangeArrowheads="1"/>
          </p:cNvSpPr>
          <p:nvPr/>
        </p:nvSpPr>
        <p:spPr bwMode="auto">
          <a:xfrm>
            <a:off x="5580063" y="16287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93" name="Text Box 45"/>
          <p:cNvSpPr txBox="1">
            <a:spLocks noChangeArrowheads="1"/>
          </p:cNvSpPr>
          <p:nvPr/>
        </p:nvSpPr>
        <p:spPr bwMode="auto">
          <a:xfrm>
            <a:off x="6300788" y="1052513"/>
            <a:ext cx="330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94" name="Text Box 46"/>
          <p:cNvSpPr txBox="1">
            <a:spLocks noChangeArrowheads="1"/>
          </p:cNvSpPr>
          <p:nvPr/>
        </p:nvSpPr>
        <p:spPr bwMode="auto">
          <a:xfrm>
            <a:off x="6011863" y="40767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95" name="Text Box 47"/>
          <p:cNvSpPr txBox="1">
            <a:spLocks noChangeArrowheads="1"/>
          </p:cNvSpPr>
          <p:nvPr/>
        </p:nvSpPr>
        <p:spPr bwMode="auto">
          <a:xfrm>
            <a:off x="5435600" y="40767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96" name="Text Box 48"/>
          <p:cNvSpPr txBox="1">
            <a:spLocks noChangeArrowheads="1"/>
          </p:cNvSpPr>
          <p:nvPr/>
        </p:nvSpPr>
        <p:spPr bwMode="auto">
          <a:xfrm>
            <a:off x="7812088" y="40767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97" name="Text Box 49"/>
          <p:cNvSpPr txBox="1">
            <a:spLocks noChangeArrowheads="1"/>
          </p:cNvSpPr>
          <p:nvPr/>
        </p:nvSpPr>
        <p:spPr bwMode="auto">
          <a:xfrm>
            <a:off x="7235825" y="40767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98" name="Text Box 50"/>
          <p:cNvSpPr txBox="1">
            <a:spLocks noChangeArrowheads="1"/>
          </p:cNvSpPr>
          <p:nvPr/>
        </p:nvSpPr>
        <p:spPr bwMode="auto">
          <a:xfrm>
            <a:off x="7235825" y="29241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99" name="Text Box 51"/>
          <p:cNvSpPr txBox="1">
            <a:spLocks noChangeArrowheads="1"/>
          </p:cNvSpPr>
          <p:nvPr/>
        </p:nvSpPr>
        <p:spPr bwMode="auto">
          <a:xfrm>
            <a:off x="8243888" y="29241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700" name="Text Box 52"/>
          <p:cNvSpPr txBox="1">
            <a:spLocks noChangeArrowheads="1"/>
          </p:cNvSpPr>
          <p:nvPr/>
        </p:nvSpPr>
        <p:spPr bwMode="auto">
          <a:xfrm>
            <a:off x="6372225" y="29241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701" name="Text Box 53"/>
          <p:cNvSpPr txBox="1">
            <a:spLocks noChangeArrowheads="1"/>
          </p:cNvSpPr>
          <p:nvPr/>
        </p:nvSpPr>
        <p:spPr bwMode="auto">
          <a:xfrm>
            <a:off x="4787900" y="29241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702" name="Text Box 54"/>
          <p:cNvSpPr txBox="1">
            <a:spLocks noChangeArrowheads="1"/>
          </p:cNvSpPr>
          <p:nvPr/>
        </p:nvSpPr>
        <p:spPr bwMode="auto">
          <a:xfrm>
            <a:off x="6372225" y="2205038"/>
            <a:ext cx="330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703" name="Text Box 55"/>
          <p:cNvSpPr txBox="1">
            <a:spLocks noChangeArrowheads="1"/>
          </p:cNvSpPr>
          <p:nvPr/>
        </p:nvSpPr>
        <p:spPr bwMode="auto">
          <a:xfrm>
            <a:off x="611188" y="1196975"/>
            <a:ext cx="24082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Add external nodes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155704" name="Text Box 56"/>
          <p:cNvSpPr txBox="1">
            <a:spLocks noChangeArrowheads="1"/>
          </p:cNvSpPr>
          <p:nvPr/>
        </p:nvSpPr>
        <p:spPr bwMode="auto">
          <a:xfrm>
            <a:off x="611188" y="1989138"/>
            <a:ext cx="35210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Label internal nodes with a </a:t>
            </a: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and external nodes with a </a:t>
            </a: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705" name="Text Box 57"/>
          <p:cNvSpPr txBox="1">
            <a:spLocks noChangeArrowheads="1"/>
          </p:cNvSpPr>
          <p:nvPr/>
        </p:nvSpPr>
        <p:spPr bwMode="auto">
          <a:xfrm>
            <a:off x="539750" y="3141663"/>
            <a:ext cx="35893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Write the labels in level order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155706" name="Text Box 58"/>
          <p:cNvSpPr txBox="1">
            <a:spLocks noChangeArrowheads="1"/>
          </p:cNvSpPr>
          <p:nvPr/>
        </p:nvSpPr>
        <p:spPr bwMode="auto">
          <a:xfrm>
            <a:off x="539750" y="3860800"/>
            <a:ext cx="3962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1 1 1 1 0 1 1 0 1 0 0 1 0 0 0 0 0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707" name="Text Box 59"/>
          <p:cNvSpPr txBox="1">
            <a:spLocks noChangeArrowheads="1"/>
          </p:cNvSpPr>
          <p:nvPr/>
        </p:nvSpPr>
        <p:spPr bwMode="auto">
          <a:xfrm>
            <a:off x="611188" y="4652963"/>
            <a:ext cx="57737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One can reconstruct the tree from this sequence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155708" name="Text Box 60"/>
          <p:cNvSpPr txBox="1">
            <a:spLocks noChangeArrowheads="1"/>
          </p:cNvSpPr>
          <p:nvPr/>
        </p:nvSpPr>
        <p:spPr bwMode="auto">
          <a:xfrm>
            <a:off x="611188" y="5373688"/>
            <a:ext cx="65690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An </a:t>
            </a: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n</a:t>
            </a:r>
            <a:r>
              <a:rPr lang="en-CA" altLang="en-US" sz="1800">
                <a:latin typeface="Tahoma" charset="0"/>
              </a:rPr>
              <a:t> node binary tree can be represented in </a:t>
            </a: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2n+1</a:t>
            </a:r>
            <a:r>
              <a:rPr lang="en-CA" altLang="en-US" sz="1800">
                <a:latin typeface="Tahoma" charset="0"/>
              </a:rPr>
              <a:t> bits.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155709" name="Text Box 61"/>
          <p:cNvSpPr txBox="1">
            <a:spLocks noChangeArrowheads="1"/>
          </p:cNvSpPr>
          <p:nvPr/>
        </p:nvSpPr>
        <p:spPr bwMode="auto">
          <a:xfrm>
            <a:off x="611188" y="6092825"/>
            <a:ext cx="33797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What about the operations?</a:t>
            </a:r>
            <a:endParaRPr lang="da-DK" altLang="en-US" sz="1800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5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5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5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5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55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55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5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5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5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5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5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5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5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55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55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55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5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55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55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60" grpId="0" animBg="1"/>
      <p:bldP spid="155661" grpId="0" animBg="1"/>
      <p:bldP spid="155662" grpId="0" animBg="1"/>
      <p:bldP spid="155663" grpId="0" animBg="1"/>
      <p:bldP spid="155664" grpId="0" animBg="1"/>
      <p:bldP spid="155665" grpId="0" animBg="1"/>
      <p:bldP spid="155666" grpId="0" animBg="1"/>
      <p:bldP spid="155667" grpId="0" animBg="1"/>
      <p:bldP spid="155668" grpId="0" animBg="1"/>
      <p:bldP spid="155676" grpId="0" animBg="1"/>
      <p:bldP spid="155677" grpId="0" animBg="1"/>
      <p:bldP spid="155678" grpId="0" animBg="1"/>
      <p:bldP spid="155679" grpId="0" animBg="1"/>
      <p:bldP spid="155680" grpId="0" animBg="1"/>
      <p:bldP spid="155681" grpId="0" animBg="1"/>
      <p:bldP spid="155682" grpId="0" animBg="1"/>
      <p:bldP spid="155683" grpId="0" animBg="1"/>
      <p:bldP spid="155684" grpId="0" animBg="1"/>
      <p:bldP spid="155685" grpId="0"/>
      <p:bldP spid="155686" grpId="0"/>
      <p:bldP spid="155688" grpId="0"/>
      <p:bldP spid="155689" grpId="0"/>
      <p:bldP spid="155690" grpId="0"/>
      <p:bldP spid="155691" grpId="0"/>
      <p:bldP spid="155692" grpId="0"/>
      <p:bldP spid="155693" grpId="0"/>
      <p:bldP spid="155694" grpId="0"/>
      <p:bldP spid="155695" grpId="0"/>
      <p:bldP spid="155696" grpId="0"/>
      <p:bldP spid="155697" grpId="0"/>
      <p:bldP spid="155698" grpId="0"/>
      <p:bldP spid="155699" grpId="0"/>
      <p:bldP spid="155700" grpId="0"/>
      <p:bldP spid="155701" grpId="0"/>
      <p:bldP spid="155702" grpId="0"/>
      <p:bldP spid="155703" grpId="0"/>
      <p:bldP spid="155704" grpId="0"/>
      <p:bldP spid="155705" grpId="0"/>
      <p:bldP spid="155706" grpId="0"/>
      <p:bldP spid="155707" grpId="0"/>
      <p:bldP spid="155708" grpId="0"/>
      <p:bldP spid="15570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z="3600"/>
              <a:t>Heap-like notation for a binary tree</a:t>
            </a:r>
            <a:endParaRPr lang="da-DK" altLang="en-US" sz="360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CA" altLang="en-US"/>
              <a:t> </a:t>
            </a:r>
            <a:endParaRPr lang="da-DK" altLang="en-US"/>
          </a:p>
        </p:txBody>
      </p:sp>
      <p:sp>
        <p:nvSpPr>
          <p:cNvPr id="15364" name="Oval 4"/>
          <p:cNvSpPr>
            <a:spLocks noChangeArrowheads="1"/>
          </p:cNvSpPr>
          <p:nvPr/>
        </p:nvSpPr>
        <p:spPr bwMode="auto">
          <a:xfrm>
            <a:off x="6588125" y="119697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65" name="Oval 5"/>
          <p:cNvSpPr>
            <a:spLocks noChangeArrowheads="1"/>
          </p:cNvSpPr>
          <p:nvPr/>
        </p:nvSpPr>
        <p:spPr bwMode="auto">
          <a:xfrm>
            <a:off x="5867400" y="184467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66" name="Oval 6"/>
          <p:cNvSpPr>
            <a:spLocks noChangeArrowheads="1"/>
          </p:cNvSpPr>
          <p:nvPr/>
        </p:nvSpPr>
        <p:spPr bwMode="auto">
          <a:xfrm>
            <a:off x="7596188" y="3213100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67" name="Oval 7"/>
          <p:cNvSpPr>
            <a:spLocks noChangeArrowheads="1"/>
          </p:cNvSpPr>
          <p:nvPr/>
        </p:nvSpPr>
        <p:spPr bwMode="auto">
          <a:xfrm>
            <a:off x="7308850" y="184467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68" name="Oval 8"/>
          <p:cNvSpPr>
            <a:spLocks noChangeArrowheads="1"/>
          </p:cNvSpPr>
          <p:nvPr/>
        </p:nvSpPr>
        <p:spPr bwMode="auto">
          <a:xfrm>
            <a:off x="5724525" y="3213100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69" name="Oval 9"/>
          <p:cNvSpPr>
            <a:spLocks noChangeArrowheads="1"/>
          </p:cNvSpPr>
          <p:nvPr/>
        </p:nvSpPr>
        <p:spPr bwMode="auto">
          <a:xfrm>
            <a:off x="6877050" y="249237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70" name="Oval 10"/>
          <p:cNvSpPr>
            <a:spLocks noChangeArrowheads="1"/>
          </p:cNvSpPr>
          <p:nvPr/>
        </p:nvSpPr>
        <p:spPr bwMode="auto">
          <a:xfrm>
            <a:off x="5364163" y="249237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71" name="Oval 11"/>
          <p:cNvSpPr>
            <a:spLocks noChangeArrowheads="1"/>
          </p:cNvSpPr>
          <p:nvPr/>
        </p:nvSpPr>
        <p:spPr bwMode="auto">
          <a:xfrm>
            <a:off x="7812088" y="249237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6300788" y="2492375"/>
            <a:ext cx="192087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7885113" y="3860800"/>
            <a:ext cx="192087" cy="215900"/>
          </a:xfrm>
          <a:prstGeom prst="rect">
            <a:avLst/>
          </a:prstGeom>
          <a:solidFill>
            <a:srgbClr val="808080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7308850" y="3860800"/>
            <a:ext cx="192088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6084888" y="3860800"/>
            <a:ext cx="192087" cy="215900"/>
          </a:xfrm>
          <a:prstGeom prst="rect">
            <a:avLst/>
          </a:prstGeom>
          <a:solidFill>
            <a:srgbClr val="808080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5508625" y="3860800"/>
            <a:ext cx="192088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5076825" y="3213100"/>
            <a:ext cx="192088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6659563" y="3213100"/>
            <a:ext cx="192087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7164388" y="3213100"/>
            <a:ext cx="192087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a-DK" altLang="en-US" sz="1800">
              <a:latin typeface="Tahoma" charset="0"/>
            </a:endParaRPr>
          </a:p>
        </p:txBody>
      </p:sp>
      <p:sp>
        <p:nvSpPr>
          <p:cNvPr id="15380" name="Rectangle 20"/>
          <p:cNvSpPr>
            <a:spLocks noChangeArrowheads="1"/>
          </p:cNvSpPr>
          <p:nvPr/>
        </p:nvSpPr>
        <p:spPr bwMode="auto">
          <a:xfrm>
            <a:off x="8101013" y="3213100"/>
            <a:ext cx="192087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 flipH="1">
            <a:off x="5940425" y="1268413"/>
            <a:ext cx="719138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 flipH="1">
            <a:off x="5435600" y="1989138"/>
            <a:ext cx="50482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3" name="Line 23"/>
          <p:cNvSpPr>
            <a:spLocks noChangeShapeType="1"/>
          </p:cNvSpPr>
          <p:nvPr/>
        </p:nvSpPr>
        <p:spPr bwMode="auto">
          <a:xfrm>
            <a:off x="5435600" y="2636838"/>
            <a:ext cx="431800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4" name="Line 24"/>
          <p:cNvSpPr>
            <a:spLocks noChangeShapeType="1"/>
          </p:cNvSpPr>
          <p:nvPr/>
        </p:nvSpPr>
        <p:spPr bwMode="auto">
          <a:xfrm>
            <a:off x="6732588" y="1341438"/>
            <a:ext cx="719137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5" name="Line 25"/>
          <p:cNvSpPr>
            <a:spLocks noChangeShapeType="1"/>
          </p:cNvSpPr>
          <p:nvPr/>
        </p:nvSpPr>
        <p:spPr bwMode="auto">
          <a:xfrm flipH="1">
            <a:off x="6948488" y="1989138"/>
            <a:ext cx="503237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6" name="Line 26"/>
          <p:cNvSpPr>
            <a:spLocks noChangeShapeType="1"/>
          </p:cNvSpPr>
          <p:nvPr/>
        </p:nvSpPr>
        <p:spPr bwMode="auto">
          <a:xfrm>
            <a:off x="7380288" y="1916113"/>
            <a:ext cx="504825" cy="649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7" name="Line 27"/>
          <p:cNvSpPr>
            <a:spLocks noChangeShapeType="1"/>
          </p:cNvSpPr>
          <p:nvPr/>
        </p:nvSpPr>
        <p:spPr bwMode="auto">
          <a:xfrm flipH="1">
            <a:off x="7667625" y="2636838"/>
            <a:ext cx="288925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8" name="Line 28"/>
          <p:cNvSpPr>
            <a:spLocks noChangeShapeType="1"/>
          </p:cNvSpPr>
          <p:nvPr/>
        </p:nvSpPr>
        <p:spPr bwMode="auto">
          <a:xfrm>
            <a:off x="6011863" y="1989138"/>
            <a:ext cx="360362" cy="576262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9" name="Line 29"/>
          <p:cNvSpPr>
            <a:spLocks noChangeShapeType="1"/>
          </p:cNvSpPr>
          <p:nvPr/>
        </p:nvSpPr>
        <p:spPr bwMode="auto">
          <a:xfrm flipH="1">
            <a:off x="5148263" y="2636838"/>
            <a:ext cx="287337" cy="720725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90" name="Line 30"/>
          <p:cNvSpPr>
            <a:spLocks noChangeShapeType="1"/>
          </p:cNvSpPr>
          <p:nvPr/>
        </p:nvSpPr>
        <p:spPr bwMode="auto">
          <a:xfrm flipH="1">
            <a:off x="5580063" y="3357563"/>
            <a:ext cx="287337" cy="576262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91" name="Line 31"/>
          <p:cNvSpPr>
            <a:spLocks noChangeShapeType="1"/>
          </p:cNvSpPr>
          <p:nvPr/>
        </p:nvSpPr>
        <p:spPr bwMode="auto">
          <a:xfrm>
            <a:off x="5867400" y="3357563"/>
            <a:ext cx="288925" cy="576262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92" name="Line 32"/>
          <p:cNvSpPr>
            <a:spLocks noChangeShapeType="1"/>
          </p:cNvSpPr>
          <p:nvPr/>
        </p:nvSpPr>
        <p:spPr bwMode="auto">
          <a:xfrm flipH="1">
            <a:off x="6732588" y="2636838"/>
            <a:ext cx="287337" cy="720725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93" name="Line 33"/>
          <p:cNvSpPr>
            <a:spLocks noChangeShapeType="1"/>
          </p:cNvSpPr>
          <p:nvPr/>
        </p:nvSpPr>
        <p:spPr bwMode="auto">
          <a:xfrm>
            <a:off x="7019925" y="2636838"/>
            <a:ext cx="288925" cy="720725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94" name="Line 34"/>
          <p:cNvSpPr>
            <a:spLocks noChangeShapeType="1"/>
          </p:cNvSpPr>
          <p:nvPr/>
        </p:nvSpPr>
        <p:spPr bwMode="auto">
          <a:xfrm>
            <a:off x="7956550" y="2636838"/>
            <a:ext cx="215900" cy="647700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95" name="Line 35"/>
          <p:cNvSpPr>
            <a:spLocks noChangeShapeType="1"/>
          </p:cNvSpPr>
          <p:nvPr/>
        </p:nvSpPr>
        <p:spPr bwMode="auto">
          <a:xfrm flipH="1">
            <a:off x="7380288" y="3357563"/>
            <a:ext cx="287337" cy="576262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96" name="Line 36"/>
          <p:cNvSpPr>
            <a:spLocks noChangeShapeType="1"/>
          </p:cNvSpPr>
          <p:nvPr/>
        </p:nvSpPr>
        <p:spPr bwMode="auto">
          <a:xfrm>
            <a:off x="7667625" y="3357563"/>
            <a:ext cx="288925" cy="576262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97" name="Text Box 57"/>
          <p:cNvSpPr txBox="1">
            <a:spLocks noChangeArrowheads="1"/>
          </p:cNvSpPr>
          <p:nvPr/>
        </p:nvSpPr>
        <p:spPr bwMode="auto">
          <a:xfrm>
            <a:off x="1187450" y="5589588"/>
            <a:ext cx="58245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1  1  1  1  0  1  1  0  1  0   0   1   0  0   0   0   0 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6734" name="Text Box 62"/>
          <p:cNvSpPr txBox="1">
            <a:spLocks noChangeArrowheads="1"/>
          </p:cNvSpPr>
          <p:nvPr/>
        </p:nvSpPr>
        <p:spPr bwMode="auto">
          <a:xfrm>
            <a:off x="1187450" y="6021388"/>
            <a:ext cx="58594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1  2  3  4  5  6  7  8  9 10 11 12 13 14 15 16 17 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35" name="Text Box 63"/>
          <p:cNvSpPr txBox="1">
            <a:spLocks noChangeArrowheads="1"/>
          </p:cNvSpPr>
          <p:nvPr/>
        </p:nvSpPr>
        <p:spPr bwMode="auto">
          <a:xfrm>
            <a:off x="4787900" y="29972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8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36" name="Text Box 64"/>
          <p:cNvSpPr txBox="1">
            <a:spLocks noChangeArrowheads="1"/>
          </p:cNvSpPr>
          <p:nvPr/>
        </p:nvSpPr>
        <p:spPr bwMode="auto">
          <a:xfrm>
            <a:off x="6011863" y="22764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5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37" name="Text Box 65"/>
          <p:cNvSpPr txBox="1">
            <a:spLocks noChangeArrowheads="1"/>
          </p:cNvSpPr>
          <p:nvPr/>
        </p:nvSpPr>
        <p:spPr bwMode="auto">
          <a:xfrm>
            <a:off x="7956550" y="22764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7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38" name="Text Box 66"/>
          <p:cNvSpPr txBox="1">
            <a:spLocks noChangeArrowheads="1"/>
          </p:cNvSpPr>
          <p:nvPr/>
        </p:nvSpPr>
        <p:spPr bwMode="auto">
          <a:xfrm>
            <a:off x="6659563" y="22764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6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39" name="Text Box 67"/>
          <p:cNvSpPr txBox="1">
            <a:spLocks noChangeArrowheads="1"/>
          </p:cNvSpPr>
          <p:nvPr/>
        </p:nvSpPr>
        <p:spPr bwMode="auto">
          <a:xfrm>
            <a:off x="5076825" y="22764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4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40" name="Text Box 68"/>
          <p:cNvSpPr txBox="1">
            <a:spLocks noChangeArrowheads="1"/>
          </p:cNvSpPr>
          <p:nvPr/>
        </p:nvSpPr>
        <p:spPr bwMode="auto">
          <a:xfrm>
            <a:off x="7451725" y="16287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3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41" name="Text Box 69"/>
          <p:cNvSpPr txBox="1">
            <a:spLocks noChangeArrowheads="1"/>
          </p:cNvSpPr>
          <p:nvPr/>
        </p:nvSpPr>
        <p:spPr bwMode="auto">
          <a:xfrm>
            <a:off x="5580063" y="16287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2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42" name="Text Box 70"/>
          <p:cNvSpPr txBox="1">
            <a:spLocks noChangeArrowheads="1"/>
          </p:cNvSpPr>
          <p:nvPr/>
        </p:nvSpPr>
        <p:spPr bwMode="auto">
          <a:xfrm>
            <a:off x="6300788" y="1052513"/>
            <a:ext cx="330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1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43" name="Text Box 71"/>
          <p:cNvSpPr txBox="1">
            <a:spLocks noChangeArrowheads="1"/>
          </p:cNvSpPr>
          <p:nvPr/>
        </p:nvSpPr>
        <p:spPr bwMode="auto">
          <a:xfrm>
            <a:off x="5867400" y="29972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9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44" name="Text Box 72"/>
          <p:cNvSpPr txBox="1">
            <a:spLocks noChangeArrowheads="1"/>
          </p:cNvSpPr>
          <p:nvPr/>
        </p:nvSpPr>
        <p:spPr bwMode="auto">
          <a:xfrm>
            <a:off x="7740650" y="4076700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17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45" name="Text Box 73"/>
          <p:cNvSpPr txBox="1">
            <a:spLocks noChangeArrowheads="1"/>
          </p:cNvSpPr>
          <p:nvPr/>
        </p:nvSpPr>
        <p:spPr bwMode="auto">
          <a:xfrm>
            <a:off x="7164388" y="4076700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16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46" name="Text Box 74"/>
          <p:cNvSpPr txBox="1">
            <a:spLocks noChangeArrowheads="1"/>
          </p:cNvSpPr>
          <p:nvPr/>
        </p:nvSpPr>
        <p:spPr bwMode="auto">
          <a:xfrm>
            <a:off x="5940425" y="4076700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15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47" name="Text Box 75"/>
          <p:cNvSpPr txBox="1">
            <a:spLocks noChangeArrowheads="1"/>
          </p:cNvSpPr>
          <p:nvPr/>
        </p:nvSpPr>
        <p:spPr bwMode="auto">
          <a:xfrm>
            <a:off x="5364163" y="4076700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14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48" name="Text Box 76"/>
          <p:cNvSpPr txBox="1">
            <a:spLocks noChangeArrowheads="1"/>
          </p:cNvSpPr>
          <p:nvPr/>
        </p:nvSpPr>
        <p:spPr bwMode="auto">
          <a:xfrm>
            <a:off x="8243888" y="2997200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13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49" name="Text Box 77"/>
          <p:cNvSpPr txBox="1">
            <a:spLocks noChangeArrowheads="1"/>
          </p:cNvSpPr>
          <p:nvPr/>
        </p:nvSpPr>
        <p:spPr bwMode="auto">
          <a:xfrm>
            <a:off x="7308850" y="2924175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12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50" name="Text Box 78"/>
          <p:cNvSpPr txBox="1">
            <a:spLocks noChangeArrowheads="1"/>
          </p:cNvSpPr>
          <p:nvPr/>
        </p:nvSpPr>
        <p:spPr bwMode="auto">
          <a:xfrm>
            <a:off x="6804025" y="2997200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11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51" name="Text Box 79"/>
          <p:cNvSpPr txBox="1">
            <a:spLocks noChangeArrowheads="1"/>
          </p:cNvSpPr>
          <p:nvPr/>
        </p:nvSpPr>
        <p:spPr bwMode="auto">
          <a:xfrm>
            <a:off x="6227763" y="2997200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10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52" name="Text Box 80"/>
          <p:cNvSpPr txBox="1">
            <a:spLocks noChangeArrowheads="1"/>
          </p:cNvSpPr>
          <p:nvPr/>
        </p:nvSpPr>
        <p:spPr bwMode="auto">
          <a:xfrm>
            <a:off x="6516688" y="14128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1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156753" name="Text Box 81"/>
          <p:cNvSpPr txBox="1">
            <a:spLocks noChangeArrowheads="1"/>
          </p:cNvSpPr>
          <p:nvPr/>
        </p:nvSpPr>
        <p:spPr bwMode="auto">
          <a:xfrm>
            <a:off x="7524750" y="34290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8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156754" name="Text Box 82"/>
          <p:cNvSpPr txBox="1">
            <a:spLocks noChangeArrowheads="1"/>
          </p:cNvSpPr>
          <p:nvPr/>
        </p:nvSpPr>
        <p:spPr bwMode="auto">
          <a:xfrm>
            <a:off x="5724525" y="34290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7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156755" name="Text Box 83"/>
          <p:cNvSpPr txBox="1">
            <a:spLocks noChangeArrowheads="1"/>
          </p:cNvSpPr>
          <p:nvPr/>
        </p:nvSpPr>
        <p:spPr bwMode="auto">
          <a:xfrm>
            <a:off x="7812088" y="27082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6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156756" name="Text Box 84"/>
          <p:cNvSpPr txBox="1">
            <a:spLocks noChangeArrowheads="1"/>
          </p:cNvSpPr>
          <p:nvPr/>
        </p:nvSpPr>
        <p:spPr bwMode="auto">
          <a:xfrm>
            <a:off x="6877050" y="27082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5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156757" name="Text Box 85"/>
          <p:cNvSpPr txBox="1">
            <a:spLocks noChangeArrowheads="1"/>
          </p:cNvSpPr>
          <p:nvPr/>
        </p:nvSpPr>
        <p:spPr bwMode="auto">
          <a:xfrm>
            <a:off x="5292725" y="27082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4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156758" name="Text Box 86"/>
          <p:cNvSpPr txBox="1">
            <a:spLocks noChangeArrowheads="1"/>
          </p:cNvSpPr>
          <p:nvPr/>
        </p:nvSpPr>
        <p:spPr bwMode="auto">
          <a:xfrm>
            <a:off x="7308850" y="20605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3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156759" name="Text Box 87"/>
          <p:cNvSpPr txBox="1">
            <a:spLocks noChangeArrowheads="1"/>
          </p:cNvSpPr>
          <p:nvPr/>
        </p:nvSpPr>
        <p:spPr bwMode="auto">
          <a:xfrm>
            <a:off x="5795963" y="1989138"/>
            <a:ext cx="330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2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156760" name="Text Box 88"/>
          <p:cNvSpPr txBox="1">
            <a:spLocks noChangeArrowheads="1"/>
          </p:cNvSpPr>
          <p:nvPr/>
        </p:nvSpPr>
        <p:spPr bwMode="auto">
          <a:xfrm>
            <a:off x="1187450" y="5084763"/>
            <a:ext cx="57245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1  2  3  4      5  6      7           8</a:t>
            </a:r>
            <a:r>
              <a:rPr lang="en-CA" altLang="en-US" sz="1800">
                <a:latin typeface="Tahoma" charset="0"/>
              </a:rPr>
              <a:t>                      </a:t>
            </a: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 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6761" name="Text Box 89"/>
          <p:cNvSpPr txBox="1">
            <a:spLocks noChangeArrowheads="1"/>
          </p:cNvSpPr>
          <p:nvPr/>
        </p:nvSpPr>
        <p:spPr bwMode="auto">
          <a:xfrm>
            <a:off x="787400" y="4059238"/>
            <a:ext cx="28813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parent(</a:t>
            </a: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x</a:t>
            </a:r>
            <a:r>
              <a:rPr lang="en-CA" altLang="en-US" sz="1800">
                <a:latin typeface="Tahoma" charset="0"/>
              </a:rPr>
              <a:t>) = </a:t>
            </a: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On red (</a:t>
            </a:r>
            <a:r>
              <a:rPr lang="en-CA" altLang="en-US" sz="1800">
                <a:solidFill>
                  <a:srgbClr val="006600"/>
                </a:solidFill>
                <a:latin typeface="OpenSymbol" charset="0"/>
              </a:rPr>
              <a:t>⌊</a:t>
            </a: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x/2</a:t>
            </a:r>
            <a:r>
              <a:rPr lang="en-CA" altLang="en-US" sz="1800">
                <a:solidFill>
                  <a:srgbClr val="006600"/>
                </a:solidFill>
                <a:latin typeface="OpenSymbol" charset="0"/>
              </a:rPr>
              <a:t>⌋</a:t>
            </a: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)</a:t>
            </a:r>
          </a:p>
        </p:txBody>
      </p:sp>
      <p:sp>
        <p:nvSpPr>
          <p:cNvPr id="156762" name="Text Box 90"/>
          <p:cNvSpPr txBox="1">
            <a:spLocks noChangeArrowheads="1"/>
          </p:cNvSpPr>
          <p:nvPr/>
        </p:nvSpPr>
        <p:spPr bwMode="auto">
          <a:xfrm>
            <a:off x="787400" y="2636838"/>
            <a:ext cx="30162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left child(</a:t>
            </a: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x</a:t>
            </a:r>
            <a:r>
              <a:rPr lang="en-CA" altLang="en-US" sz="1800">
                <a:latin typeface="Tahoma" charset="0"/>
              </a:rPr>
              <a:t>) = </a:t>
            </a:r>
            <a:r>
              <a:rPr lang="en-CA" altLang="en-US" sz="1800">
                <a:solidFill>
                  <a:srgbClr val="339933"/>
                </a:solidFill>
                <a:latin typeface="Tahoma" charset="0"/>
              </a:rPr>
              <a:t>On green(</a:t>
            </a: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2x</a:t>
            </a:r>
            <a:r>
              <a:rPr lang="en-CA" altLang="en-US" sz="1800">
                <a:solidFill>
                  <a:srgbClr val="339933"/>
                </a:solidFill>
                <a:latin typeface="Tahoma" charset="0"/>
              </a:rPr>
              <a:t>)</a:t>
            </a:r>
            <a:endParaRPr lang="da-DK" altLang="en-US" sz="1800">
              <a:solidFill>
                <a:srgbClr val="339933"/>
              </a:solidFill>
              <a:latin typeface="Tahoma" charset="0"/>
            </a:endParaRPr>
          </a:p>
        </p:txBody>
      </p:sp>
      <p:sp>
        <p:nvSpPr>
          <p:cNvPr id="156763" name="Text Box 91"/>
          <p:cNvSpPr txBox="1">
            <a:spLocks noChangeArrowheads="1"/>
          </p:cNvSpPr>
          <p:nvPr/>
        </p:nvSpPr>
        <p:spPr bwMode="auto">
          <a:xfrm>
            <a:off x="787400" y="3357563"/>
            <a:ext cx="34559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right child(</a:t>
            </a: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x</a:t>
            </a:r>
            <a:r>
              <a:rPr lang="en-CA" altLang="en-US" sz="1800">
                <a:latin typeface="Tahoma" charset="0"/>
              </a:rPr>
              <a:t>) = </a:t>
            </a:r>
            <a:r>
              <a:rPr lang="en-CA" altLang="en-US" sz="1800">
                <a:solidFill>
                  <a:srgbClr val="339933"/>
                </a:solidFill>
                <a:latin typeface="Tahoma" charset="0"/>
              </a:rPr>
              <a:t>On green(</a:t>
            </a: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2x+1</a:t>
            </a:r>
            <a:r>
              <a:rPr lang="en-CA" altLang="en-US" sz="1800">
                <a:solidFill>
                  <a:srgbClr val="339933"/>
                </a:solidFill>
                <a:latin typeface="Tahoma" charset="0"/>
              </a:rPr>
              <a:t>)</a:t>
            </a:r>
            <a:endParaRPr lang="da-DK" altLang="en-US" sz="1800">
              <a:solidFill>
                <a:srgbClr val="339933"/>
              </a:solidFill>
              <a:latin typeface="Tahoma" charset="0"/>
            </a:endParaRPr>
          </a:p>
        </p:txBody>
      </p:sp>
      <p:sp>
        <p:nvSpPr>
          <p:cNvPr id="156764" name="Text Box 92"/>
          <p:cNvSpPr txBox="1">
            <a:spLocks noChangeArrowheads="1"/>
          </p:cNvSpPr>
          <p:nvPr/>
        </p:nvSpPr>
        <p:spPr bwMode="auto">
          <a:xfrm>
            <a:off x="792163" y="1343025"/>
            <a:ext cx="3670300" cy="9540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x</a:t>
            </a:r>
            <a:r>
              <a:rPr lang="en-CA" altLang="en-US" sz="1800">
                <a:latin typeface="Tahoma" charset="0"/>
              </a:rPr>
              <a:t> </a:t>
            </a:r>
            <a:r>
              <a:rPr lang="en-CA" altLang="en-US" sz="1800">
                <a:latin typeface="Tahoma" charset="0"/>
                <a:sym typeface="Symbol" charset="2"/>
              </a:rPr>
              <a:t> </a:t>
            </a: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x</a:t>
            </a:r>
            <a:r>
              <a:rPr lang="en-CA" altLang="en-US" sz="1800">
                <a:latin typeface="Tahoma" charset="0"/>
              </a:rPr>
              <a:t>: # </a:t>
            </a: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</a:t>
            </a:r>
            <a:r>
              <a:rPr lang="en-CA" altLang="en-US" sz="1800">
                <a:latin typeface="Tahoma" charset="0"/>
              </a:rPr>
              <a:t>’s up to </a:t>
            </a: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x         </a:t>
            </a:r>
            <a:r>
              <a:rPr lang="en-CA" altLang="en-US" sz="1800">
                <a:solidFill>
                  <a:srgbClr val="5C37FB"/>
                </a:solidFill>
                <a:latin typeface="Tahoma" charset="0"/>
              </a:rPr>
              <a:t>(Rank)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1800">
              <a:latin typeface="Tahoma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x</a:t>
            </a:r>
            <a:r>
              <a:rPr lang="en-CA" altLang="en-US" sz="1800">
                <a:latin typeface="Tahoma" charset="0"/>
              </a:rPr>
              <a:t> </a:t>
            </a:r>
            <a:r>
              <a:rPr lang="en-CA" altLang="en-US" sz="1800">
                <a:latin typeface="Tahoma" charset="0"/>
                <a:sym typeface="Symbol" charset="2"/>
              </a:rPr>
              <a:t> </a:t>
            </a: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x</a:t>
            </a:r>
            <a:r>
              <a:rPr lang="en-CA" altLang="en-US" sz="1800">
                <a:latin typeface="Tahoma" charset="0"/>
              </a:rPr>
              <a:t>: position of </a:t>
            </a: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x</a:t>
            </a:r>
            <a:r>
              <a:rPr lang="en-CA" altLang="en-US" sz="1800">
                <a:latin typeface="Tahoma" charset="0"/>
              </a:rPr>
              <a:t>-th </a:t>
            </a: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   </a:t>
            </a:r>
            <a:r>
              <a:rPr lang="en-CA" altLang="en-US" sz="1800">
                <a:solidFill>
                  <a:srgbClr val="5C37FB"/>
                </a:solidFill>
                <a:latin typeface="Tahoma" charset="0"/>
              </a:rPr>
              <a:t>(Select)</a:t>
            </a:r>
            <a:endParaRPr lang="da-DK" altLang="en-US" sz="1800">
              <a:solidFill>
                <a:srgbClr val="5C37FB"/>
              </a:solidFill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156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734" grpId="0"/>
      <p:bldP spid="156735" grpId="0"/>
      <p:bldP spid="156736" grpId="0"/>
      <p:bldP spid="156737" grpId="0"/>
      <p:bldP spid="156738" grpId="0"/>
      <p:bldP spid="156739" grpId="0"/>
      <p:bldP spid="156740" grpId="0"/>
      <p:bldP spid="156741" grpId="0"/>
      <p:bldP spid="156742" grpId="0"/>
      <p:bldP spid="156743" grpId="0"/>
      <p:bldP spid="156752" grpId="0"/>
      <p:bldP spid="156753" grpId="0"/>
      <p:bldP spid="156754" grpId="0"/>
      <p:bldP spid="156755" grpId="0"/>
      <p:bldP spid="156756" grpId="0"/>
      <p:bldP spid="156757" grpId="0"/>
      <p:bldP spid="156758" grpId="0"/>
      <p:bldP spid="156759" grpId="0"/>
      <p:bldP spid="156760" grpId="0"/>
      <p:bldP spid="156761" grpId="0"/>
      <p:bldP spid="156762" grpId="0"/>
      <p:bldP spid="156763" grpId="0"/>
      <p:bldP spid="156764" grpId="0" animBg="1"/>
    </p:bldLst>
  </p:timing>
</p:sld>
</file>

<file path=ppt/theme/theme1.xml><?xml version="1.0" encoding="utf-8"?>
<a:theme xmlns:a="http://schemas.openxmlformats.org/drawingml/2006/main" name="Presentazione">
  <a:themeElements>
    <a:clrScheme name="Presentazione 10">
      <a:dk1>
        <a:srgbClr val="000000"/>
      </a:dk1>
      <a:lt1>
        <a:srgbClr val="FFFFFF"/>
      </a:lt1>
      <a:dk2>
        <a:srgbClr val="660033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Presentazione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zion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tp1393[1]</Template>
  <TotalTime>13765</TotalTime>
  <Words>380</Words>
  <Application>Microsoft Macintosh PowerPoint</Application>
  <PresentationFormat>Presentazione su schermo (4:3)</PresentationFormat>
  <Paragraphs>109</Paragraphs>
  <Slides>6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4" baseType="lpstr">
      <vt:lpstr>OpenSymbol</vt:lpstr>
      <vt:lpstr>Arial</vt:lpstr>
      <vt:lpstr>Comic Sans MS</vt:lpstr>
      <vt:lpstr>Symbol</vt:lpstr>
      <vt:lpstr>Tahoma</vt:lpstr>
      <vt:lpstr>Times New Roman</vt:lpstr>
      <vt:lpstr>Wingdings</vt:lpstr>
      <vt:lpstr>Presentazione</vt:lpstr>
      <vt:lpstr>Representing Trees</vt:lpstr>
      <vt:lpstr>Standard representation</vt:lpstr>
      <vt:lpstr>Can we improve the space bound?</vt:lpstr>
      <vt:lpstr>Binary tree representation</vt:lpstr>
      <vt:lpstr>Heap-like notation for a binary tree</vt:lpstr>
      <vt:lpstr>Heap-like notation for a binary tree</vt:lpstr>
    </vt:vector>
  </TitlesOfParts>
  <Company>Università di Pisa, Italy</Company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Helsinki</dc:title>
  <dc:creator>Paolo Ferragina</dc:creator>
  <cp:lastModifiedBy>Utente di Microsoft Office</cp:lastModifiedBy>
  <cp:revision>2402</cp:revision>
  <dcterms:created xsi:type="dcterms:W3CDTF">2003-04-16T13:57:26Z</dcterms:created>
  <dcterms:modified xsi:type="dcterms:W3CDTF">2016-10-19T08:57:41Z</dcterms:modified>
</cp:coreProperties>
</file>