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82" r:id="rId2"/>
    <p:sldId id="548" r:id="rId3"/>
    <p:sldId id="551" r:id="rId4"/>
    <p:sldId id="603" r:id="rId5"/>
    <p:sldId id="550" r:id="rId6"/>
    <p:sldId id="549" r:id="rId7"/>
    <p:sldId id="384" r:id="rId8"/>
    <p:sldId id="386" r:id="rId9"/>
    <p:sldId id="387" r:id="rId10"/>
    <p:sldId id="388" r:id="rId11"/>
    <p:sldId id="275" r:id="rId12"/>
    <p:sldId id="392" r:id="rId13"/>
    <p:sldId id="589" r:id="rId14"/>
    <p:sldId id="276" r:id="rId15"/>
    <p:sldId id="590" r:id="rId16"/>
    <p:sldId id="586" r:id="rId17"/>
    <p:sldId id="389" r:id="rId18"/>
    <p:sldId id="280" r:id="rId19"/>
    <p:sldId id="423" r:id="rId20"/>
    <p:sldId id="394" r:id="rId21"/>
    <p:sldId id="395" r:id="rId22"/>
    <p:sldId id="396" r:id="rId23"/>
    <p:sldId id="381" r:id="rId24"/>
    <p:sldId id="399" r:id="rId25"/>
    <p:sldId id="591" r:id="rId26"/>
    <p:sldId id="593" r:id="rId27"/>
    <p:sldId id="594" r:id="rId28"/>
    <p:sldId id="425" r:id="rId29"/>
    <p:sldId id="587" r:id="rId30"/>
    <p:sldId id="427" r:id="rId31"/>
    <p:sldId id="428" r:id="rId32"/>
    <p:sldId id="429" r:id="rId33"/>
    <p:sldId id="436" r:id="rId34"/>
    <p:sldId id="595" r:id="rId35"/>
    <p:sldId id="604" r:id="rId36"/>
    <p:sldId id="605" r:id="rId37"/>
    <p:sldId id="596" r:id="rId38"/>
    <p:sldId id="597" r:id="rId39"/>
    <p:sldId id="598" r:id="rId40"/>
    <p:sldId id="599" r:id="rId41"/>
    <p:sldId id="600" r:id="rId42"/>
    <p:sldId id="601" r:id="rId43"/>
    <p:sldId id="602" r:id="rId44"/>
    <p:sldId id="606" r:id="rId45"/>
    <p:sldId id="607" r:id="rId46"/>
    <p:sldId id="608" r:id="rId47"/>
    <p:sldId id="609" r:id="rId48"/>
    <p:sldId id="610" r:id="rId49"/>
    <p:sldId id="612" r:id="rId50"/>
    <p:sldId id="613" r:id="rId51"/>
    <p:sldId id="614" r:id="rId52"/>
    <p:sldId id="615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7" autoAdjust="0"/>
    <p:restoredTop sz="89384" autoAdjust="0"/>
  </p:normalViewPr>
  <p:slideViewPr>
    <p:cSldViewPr>
      <p:cViewPr varScale="1">
        <p:scale>
          <a:sx n="118" d="100"/>
          <a:sy n="118" d="100"/>
        </p:scale>
        <p:origin x="48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F:\lavoro\Unipi\clustering%20presentation\3FoldCrossValidationResult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90414062818"/>
          <c:y val="0.0613060215033256"/>
          <c:w val="0.836245318969804"/>
          <c:h val="0.731782684341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F1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cat>
            <c:strRef>
              <c:f>Foglio1!$B$1:$F$1</c:f>
              <c:strCache>
                <c:ptCount val="5"/>
                <c:pt idx="0">
                  <c:v>TAGME</c:v>
                </c:pt>
                <c:pt idx="1">
                  <c:v>BAYES</c:v>
                </c:pt>
                <c:pt idx="2">
                  <c:v>C4.5</c:v>
                </c:pt>
                <c:pt idx="3">
                  <c:v>AdaBoost.MH</c:v>
                </c:pt>
                <c:pt idx="4">
                  <c:v>SVM</c:v>
                </c:pt>
              </c:strCache>
            </c:strRef>
          </c:cat>
          <c:val>
            <c:numRef>
              <c:f>Foglio1!$B$2:$F$2</c:f>
              <c:numCache>
                <c:formatCode>General</c:formatCode>
                <c:ptCount val="5"/>
                <c:pt idx="0">
                  <c:v>0.756000000000003</c:v>
                </c:pt>
                <c:pt idx="1">
                  <c:v>0.639000000000003</c:v>
                </c:pt>
                <c:pt idx="2">
                  <c:v>0.670000000000004</c:v>
                </c:pt>
                <c:pt idx="3">
                  <c:v>0.656000000000004</c:v>
                </c:pt>
                <c:pt idx="4">
                  <c:v>0.670000000000004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91947120"/>
        <c:axId val="-591940128"/>
      </c:barChart>
      <c:catAx>
        <c:axId val="-59194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-591940128"/>
        <c:crosses val="autoZero"/>
        <c:auto val="1"/>
        <c:lblAlgn val="ctr"/>
        <c:lblOffset val="100"/>
        <c:noMultiLvlLbl val="0"/>
      </c:catAx>
      <c:valAx>
        <c:axId val="-591940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it-IT" sz="2800"/>
                  <a:t>F</a:t>
                </a:r>
                <a:r>
                  <a:rPr lang="it-IT" sz="2800" baseline="-25000"/>
                  <a:t>1</a:t>
                </a:r>
                <a:r>
                  <a:rPr lang="it-IT" sz="2800"/>
                  <a:t> measure</a:t>
                </a:r>
              </a:p>
            </c:rich>
          </c:tx>
          <c:layout>
            <c:manualLayout>
              <c:xMode val="edge"/>
              <c:yMode val="edge"/>
              <c:x val="0.00318535066383139"/>
              <c:y val="0.21019800496990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-591947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0.06014</cdr:x>
      <cdr:y>0</cdr:y>
    </cdr:from>
    <cdr:to>
      <cdr:x>0.13879</cdr:x>
      <cdr:y>0.86862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0587" y="0"/>
          <a:ext cx="720080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2400" dirty="0" smtClean="0">
              <a:solidFill>
                <a:schemeClr val="tx1"/>
              </a:solidFill>
            </a:rPr>
            <a:t>80%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75%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65%</a:t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60%</a:t>
          </a:r>
        </a:p>
        <a:p xmlns:a="http://schemas.openxmlformats.org/drawingml/2006/main">
          <a:endParaRPr lang="it-IT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F6B3-1B14-4BA4-A4FD-EE44ACA2735F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83D9-645B-434D-B362-38FA703DA8B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1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5FFA-218A-4982-8300-9F8AB0EF389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13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40341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1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33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215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0754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053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786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66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246A-803C-40EF-B506-55160E6E1F4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94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2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380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2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10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87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26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744498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09E52-1E92-436F-B25C-BCF8F21208AA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384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775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445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742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00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06807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45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260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818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30868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39160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37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70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82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76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Ferragina, Web Algorithmics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B0806-72E7-4E10-A655-D99647FBDA8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A4C4-CE5F-40A6-AF86-4DEF90F905A5}" type="slidenum">
              <a:rPr lang="it-IT" smtClean="0"/>
              <a:pPr/>
              <a:t>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28950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6DCA4-452B-484A-BB01-B6E82B15B0B9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878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DD25-88DC-4505-A675-17F605AF17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68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987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433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6954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5179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9911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2683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413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0C6CD-4707-47F8-83F9-B4C76BB14324}" type="slidenum">
              <a:rPr lang="it-IT"/>
              <a:pPr/>
              <a:t>50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6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98A68-7B6B-4DD4-BC8A-C357A096570A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79183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89931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6527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0221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6388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10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59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8567" y="1004889"/>
            <a:ext cx="8284435" cy="5182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F30CCDE4-8821-4432-AF21-CE12AA930C3C}" type="datetime1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Presentation,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29-E0C9-4A7E-899E-2CE8020A2C62}" type="datetimeFigureOut">
              <a:rPr lang="it-IT" smtClean="0"/>
              <a:pPr/>
              <a:t>04/12/17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5.wmf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emf"/><Relationship Id="rId6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hyperlink" Target="http://www.cmu.edu/index.shtml" TargetMode="External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://richard.cyganiak.de/2007/10/lod/lod-datasets_2011-09-19_colored.png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A </a:t>
            </a:r>
            <a:r>
              <a:rPr lang="it-IT" sz="4000" dirty="0" err="1" smtClean="0">
                <a:latin typeface="+mj-lt"/>
              </a:rPr>
              <a:t>new</a:t>
            </a:r>
            <a:r>
              <a:rPr lang="it-IT" sz="4000" dirty="0" smtClean="0">
                <a:latin typeface="+mj-lt"/>
              </a:rPr>
              <a:t> era: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556792"/>
          </a:xfrm>
        </p:spPr>
        <p:txBody>
          <a:bodyPr/>
          <a:lstStyle/>
          <a:p>
            <a:pPr defTabSz="893763"/>
            <a:r>
              <a:rPr lang="en-GB" dirty="0" smtClean="0"/>
              <a:t>DAG of categories: </a:t>
            </a:r>
            <a:r>
              <a:rPr lang="it-IT" sz="2400" dirty="0" smtClean="0"/>
              <a:t>http://toolserver.org/~dapete/catgraph</a:t>
            </a:r>
            <a:r>
              <a:rPr lang="it-IT" sz="2400" b="0" dirty="0" smtClean="0"/>
              <a:t>/</a:t>
            </a:r>
            <a:endParaRPr lang="en-GB" b="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3933056"/>
            <a:ext cx="971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296144" y="4797152"/>
            <a:ext cx="1475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40360" y="4797152"/>
            <a:ext cx="2123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3419872" y="5589240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995936" y="63813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 smtClean="0">
                <a:latin typeface="Century Gothic" pitchFamily="34" charset="0"/>
              </a:rPr>
              <a:t>Polysemy</a:t>
            </a:r>
            <a:endParaRPr lang="it-IT" b="0" dirty="0">
              <a:latin typeface="Century Gothic" pitchFamily="34" charset="0"/>
            </a:endParaRPr>
          </a:p>
        </p:txBody>
      </p:sp>
      <p:pic>
        <p:nvPicPr>
          <p:cNvPr id="13" name="Immagine 12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538162" cy="538162"/>
          </a:xfrm>
          <a:prstGeom prst="rect">
            <a:avLst/>
          </a:prstGeom>
        </p:spPr>
      </p:pic>
      <p:sp>
        <p:nvSpPr>
          <p:cNvPr id="16" name="CasellaDiTesto 3"/>
          <p:cNvSpPr txBox="1"/>
          <p:nvPr/>
        </p:nvSpPr>
        <p:spPr>
          <a:xfrm>
            <a:off x="107504" y="32861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 paparazzi   photographed the   star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8" name="CasellaDiTesto 4"/>
          <p:cNvSpPr txBox="1"/>
          <p:nvPr/>
        </p:nvSpPr>
        <p:spPr>
          <a:xfrm>
            <a:off x="214282" y="405867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astronomer  photographed the   star</a:t>
            </a:r>
            <a:endParaRPr lang="it-IT" sz="3200" dirty="0">
              <a:latin typeface="Calibri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000760" y="4143380"/>
            <a:ext cx="2928958" cy="2500330"/>
            <a:chOff x="6000760" y="4143380"/>
            <a:chExt cx="2928958" cy="2500330"/>
          </a:xfrm>
        </p:grpSpPr>
        <p:grpSp>
          <p:nvGrpSpPr>
            <p:cNvPr id="4" name="Group 19"/>
            <p:cNvGrpSpPr/>
            <p:nvPr/>
          </p:nvGrpSpPr>
          <p:grpSpPr>
            <a:xfrm>
              <a:off x="6000760" y="4143380"/>
              <a:ext cx="2928958" cy="2500330"/>
              <a:chOff x="6000760" y="4143380"/>
              <a:chExt cx="2928958" cy="2500330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7164288" y="4143380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cumento 11"/>
              <p:cNvSpPr/>
              <p:nvPr/>
            </p:nvSpPr>
            <p:spPr>
              <a:xfrm>
                <a:off x="6000760" y="5072074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Star </a:t>
                </a:r>
                <a:r>
                  <a:rPr lang="en-US" sz="2400" i="1" dirty="0" smtClean="0">
                    <a:latin typeface="Calibri" pitchFamily="34" charset="0"/>
                  </a:rPr>
                  <a:t>is a massive, luminous ball of plasma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9" name="Connettore 2 18"/>
              <p:cNvCxnSpPr>
                <a:stCxn id="7" idx="4"/>
              </p:cNvCxnSpPr>
              <p:nvPr/>
            </p:nvCxnSpPr>
            <p:spPr>
              <a:xfrm rot="5400000">
                <a:off x="7414321" y="4822041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5085184"/>
              <a:ext cx="538162" cy="538162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5857884" y="1571612"/>
            <a:ext cx="2928958" cy="2286016"/>
            <a:chOff x="5857884" y="1571612"/>
            <a:chExt cx="2928958" cy="2286016"/>
          </a:xfrm>
        </p:grpSpPr>
        <p:pic>
          <p:nvPicPr>
            <p:cNvPr id="15" name="Immagine 14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8" name="Group 20"/>
            <p:cNvGrpSpPr/>
            <p:nvPr/>
          </p:nvGrpSpPr>
          <p:grpSpPr>
            <a:xfrm>
              <a:off x="5857884" y="1571612"/>
              <a:ext cx="2928958" cy="2286016"/>
              <a:chOff x="5857884" y="1571612"/>
              <a:chExt cx="2928958" cy="2286016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7020272" y="3357562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ocumento 13"/>
              <p:cNvSpPr/>
              <p:nvPr/>
            </p:nvSpPr>
            <p:spPr>
              <a:xfrm>
                <a:off x="5857884" y="1571612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it-IT" sz="2400" b="1" dirty="0" err="1" smtClean="0">
                    <a:latin typeface="Calibri" pitchFamily="34" charset="0"/>
                  </a:rPr>
                  <a:t>Celebrity</a:t>
                </a:r>
                <a:r>
                  <a:rPr lang="it-IT" sz="2400" b="1" dirty="0" smtClean="0">
                    <a:latin typeface="Calibri" pitchFamily="34" charset="0"/>
                  </a:rPr>
                  <a:t> </a:t>
                </a:r>
                <a:r>
                  <a:rPr lang="en-US" sz="2400" i="1" dirty="0" smtClean="0">
                    <a:latin typeface="Calibri" pitchFamily="34" charset="0"/>
                  </a:rPr>
                  <a:t>is a person who is </a:t>
                </a:r>
                <a:r>
                  <a:rPr lang="en-US" sz="2400" i="1" dirty="0" err="1" smtClean="0">
                    <a:latin typeface="Calibri" pitchFamily="34" charset="0"/>
                  </a:rPr>
                  <a:t>famou</a:t>
                </a:r>
                <a:r>
                  <a:rPr lang="en-US" sz="2400" i="1" dirty="0" smtClean="0">
                    <a:latin typeface="Calibri" pitchFamily="34" charset="0"/>
                  </a:rPr>
                  <a:t>-sly recognized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7" name="Connettore 2 16"/>
              <p:cNvCxnSpPr>
                <a:stCxn id="6" idx="0"/>
              </p:cNvCxnSpPr>
              <p:nvPr/>
            </p:nvCxnSpPr>
            <p:spPr>
              <a:xfrm rot="5400000" flipH="1" flipV="1">
                <a:off x="7270305" y="3178967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6046" y="1594694"/>
              <a:ext cx="538162" cy="5381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She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plays</a:t>
            </a:r>
            <a:r>
              <a:rPr lang="it-IT" sz="3200" dirty="0" smtClean="0">
                <a:latin typeface="Calibri" pitchFamily="34" charset="0"/>
              </a:rPr>
              <a:t> with Internet </a:t>
            </a:r>
            <a:r>
              <a:rPr lang="it-IT" sz="3200" dirty="0">
                <a:latin typeface="Calibri" pitchFamily="34" charset="0"/>
              </a:rPr>
              <a:t>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313013" cy="792162"/>
            <a:chOff x="3851920" y="3789040"/>
            <a:chExt cx="3312701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28028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Synonymy</a:t>
            </a:r>
            <a:endParaRPr lang="it-IT" dirty="0" smtClean="0"/>
          </a:p>
        </p:txBody>
      </p:sp>
      <p:grpSp>
        <p:nvGrpSpPr>
          <p:cNvPr id="8" name="Group 23"/>
          <p:cNvGrpSpPr/>
          <p:nvPr/>
        </p:nvGrpSpPr>
        <p:grpSpPr>
          <a:xfrm>
            <a:off x="4860032" y="1268760"/>
            <a:ext cx="3926810" cy="2376264"/>
            <a:chOff x="4860032" y="1571612"/>
            <a:chExt cx="3926810" cy="2073412"/>
          </a:xfrm>
        </p:grpSpPr>
        <p:pic>
          <p:nvPicPr>
            <p:cNvPr id="9" name="Immagine 8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10" name="Group 20"/>
            <p:cNvGrpSpPr/>
            <p:nvPr/>
          </p:nvGrpSpPr>
          <p:grpSpPr>
            <a:xfrm>
              <a:off x="4860032" y="1571612"/>
              <a:ext cx="3926810" cy="2073412"/>
              <a:chOff x="4860032" y="1571612"/>
              <a:chExt cx="3926810" cy="2073412"/>
            </a:xfrm>
          </p:grpSpPr>
          <p:sp>
            <p:nvSpPr>
              <p:cNvPr id="13" name="Documento 12"/>
              <p:cNvSpPr/>
              <p:nvPr/>
            </p:nvSpPr>
            <p:spPr>
              <a:xfrm>
                <a:off x="4860032" y="1571612"/>
                <a:ext cx="3926810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en-US" b="1" dirty="0"/>
                  <a:t>Internet Explorer</a:t>
                </a:r>
                <a:r>
                  <a:rPr lang="en-US" dirty="0"/>
                  <a:t> (</a:t>
                </a:r>
                <a:r>
                  <a:rPr lang="en-US" b="1" dirty="0"/>
                  <a:t>IE</a:t>
                </a:r>
                <a:r>
                  <a:rPr lang="en-US" dirty="0"/>
                  <a:t> o </a:t>
                </a:r>
                <a:r>
                  <a:rPr lang="en-US" b="1" dirty="0"/>
                  <a:t>MSIE</a:t>
                </a:r>
                <a:r>
                  <a:rPr lang="en-US" dirty="0"/>
                  <a:t>), </a:t>
                </a:r>
                <a:r>
                  <a:rPr lang="en-US" dirty="0" err="1"/>
                  <a:t>oggi</a:t>
                </a:r>
                <a:r>
                  <a:rPr lang="en-US" dirty="0"/>
                  <a:t> </a:t>
                </a:r>
                <a:r>
                  <a:rPr lang="en-US" dirty="0" err="1"/>
                  <a:t>noto</a:t>
                </a:r>
                <a:r>
                  <a:rPr lang="en-US" dirty="0"/>
                  <a:t> </a:t>
                </a:r>
                <a:r>
                  <a:rPr lang="en-US" dirty="0" err="1"/>
                  <a:t>anche</a:t>
                </a:r>
                <a:r>
                  <a:rPr lang="en-US" dirty="0"/>
                  <a:t> con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nome</a:t>
                </a:r>
                <a:r>
                  <a:rPr lang="en-US" dirty="0"/>
                  <a:t> Windows Internet Explorer (WIE), è </a:t>
                </a:r>
                <a:r>
                  <a:rPr lang="en-US" dirty="0" smtClean="0"/>
                  <a:t>un browser </a:t>
                </a:r>
                <a:r>
                  <a:rPr lang="en-US" dirty="0"/>
                  <a:t>web </a:t>
                </a:r>
                <a:r>
                  <a:rPr lang="en-US" dirty="0" err="1"/>
                  <a:t>grafico</a:t>
                </a:r>
                <a:r>
                  <a:rPr lang="en-US" dirty="0"/>
                  <a:t> </a:t>
                </a:r>
                <a:r>
                  <a:rPr lang="en-US" dirty="0" err="1"/>
                  <a:t>proprietario</a:t>
                </a:r>
                <a:r>
                  <a:rPr lang="en-US" dirty="0"/>
                  <a:t> </a:t>
                </a:r>
                <a:r>
                  <a:rPr lang="en-US" dirty="0" err="1"/>
                  <a:t>sviluppato</a:t>
                </a:r>
                <a:r>
                  <a:rPr lang="en-US" dirty="0"/>
                  <a:t> da Microsoft</a:t>
                </a:r>
                <a:r>
                  <a:rPr lang="en-US" sz="2400" dirty="0"/>
                  <a:t> </a:t>
                </a:r>
                <a:r>
                  <a:rPr lang="en-US" sz="2400" dirty="0" smtClean="0"/>
                  <a:t>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4" name="Connettore 2 13"/>
              <p:cNvCxnSpPr/>
              <p:nvPr/>
            </p:nvCxnSpPr>
            <p:spPr>
              <a:xfrm flipV="1">
                <a:off x="7019925" y="3001166"/>
                <a:ext cx="429769" cy="64385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1594694"/>
              <a:ext cx="432048" cy="432048"/>
            </a:xfrm>
            <a:prstGeom prst="rect">
              <a:avLst/>
            </a:prstGeom>
          </p:spPr>
        </p:pic>
      </p:grpSp>
      <p:cxnSp>
        <p:nvCxnSpPr>
          <p:cNvPr id="16" name="Connettore 2 15"/>
          <p:cNvCxnSpPr/>
          <p:nvPr/>
        </p:nvCxnSpPr>
        <p:spPr>
          <a:xfrm flipV="1">
            <a:off x="7163941" y="2907121"/>
            <a:ext cx="576411" cy="1674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won against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964292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3214686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Ex-Argentina</a:t>
            </a:r>
            <a:r>
              <a:rPr lang="it-IT" sz="2400" dirty="0" smtClean="0"/>
              <a:t>’s coach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His nephew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Movie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964653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3214687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2214554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2214554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3428992" y="2643182"/>
            <a:ext cx="57150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214810" y="2643182"/>
            <a:ext cx="92869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143240" y="5572140"/>
            <a:ext cx="2500330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Don’t annotate!</a:t>
            </a:r>
            <a:endParaRPr lang="it-IT" sz="2400" i="1" dirty="0">
              <a:solidFill>
                <a:srgbClr val="FF0000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643976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a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?</a:t>
            </a:r>
            <a:endParaRPr lang="it-IT" dirty="0"/>
          </a:p>
        </p:txBody>
      </p:sp>
      <p:cxnSp>
        <p:nvCxnSpPr>
          <p:cNvPr id="21" name="Connettore 1 24"/>
          <p:cNvCxnSpPr/>
          <p:nvPr/>
        </p:nvCxnSpPr>
        <p:spPr>
          <a:xfrm>
            <a:off x="714348" y="3865160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9"/>
          <p:cNvCxnSpPr/>
          <p:nvPr/>
        </p:nvCxnSpPr>
        <p:spPr>
          <a:xfrm>
            <a:off x="714348" y="4220762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1"/>
          <p:cNvCxnSpPr/>
          <p:nvPr/>
        </p:nvCxnSpPr>
        <p:spPr>
          <a:xfrm>
            <a:off x="714348" y="4577952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5"/>
          <p:cNvCxnSpPr/>
          <p:nvPr/>
        </p:nvCxnSpPr>
        <p:spPr>
          <a:xfrm>
            <a:off x="5572132" y="3507970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7"/>
          <p:cNvCxnSpPr/>
          <p:nvPr/>
        </p:nvCxnSpPr>
        <p:spPr>
          <a:xfrm>
            <a:off x="5572132" y="3863572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39"/>
          <p:cNvCxnSpPr/>
          <p:nvPr/>
        </p:nvCxnSpPr>
        <p:spPr>
          <a:xfrm>
            <a:off x="5572132" y="4579540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link a </a:t>
            </a:r>
            <a:r>
              <a:rPr lang="it-IT" dirty="0" smtClean="0">
                <a:sym typeface="Wingdings" panose="05000000000000000000" pitchFamily="2" charset="2"/>
              </a:rPr>
              <a:t> p</a:t>
            </a:r>
            <a:endParaRPr lang="it-IT" dirty="0"/>
          </a:p>
        </p:txBody>
      </p:sp>
      <p:sp>
        <p:nvSpPr>
          <p:cNvPr id="34" name="CasellaDiTesto 6"/>
          <p:cNvSpPr txBox="1"/>
          <p:nvPr/>
        </p:nvSpPr>
        <p:spPr>
          <a:xfrm>
            <a:off x="611560" y="1628800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/>
          </p:nvPr>
        </p:nvGraphicFramePr>
        <p:xfrm>
          <a:off x="672480" y="2412020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2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80" y="2412020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po 9"/>
          <p:cNvGrpSpPr/>
          <p:nvPr/>
        </p:nvGrpSpPr>
        <p:grpSpPr>
          <a:xfrm>
            <a:off x="323528" y="414908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42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43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43" name="Equation" r:id="rId6" imgW="1701800" imgH="419100" progId="Equation.3">
                    <p:embed/>
                  </p:oleObj>
                </mc:Choice>
                <mc:Fallback>
                  <p:oleObj name="Equation" r:id="rId6" imgW="17018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CasellaDiTesto 7"/>
          <p:cNvSpPr txBox="1"/>
          <p:nvPr/>
        </p:nvSpPr>
        <p:spPr>
          <a:xfrm>
            <a:off x="3779912" y="2060848"/>
            <a:ext cx="5112568" cy="204360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Context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of 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a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around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T = </a:t>
            </a:r>
            <a:r>
              <a:rPr lang="it-IT" sz="2000" i="1" dirty="0" smtClean="0">
                <a:solidFill>
                  <a:schemeClr val="bg1"/>
                </a:solidFill>
                <a:latin typeface="Calibri"/>
              </a:rPr>
              <a:t>…w</a:t>
            </a:r>
            <a:r>
              <a:rPr lang="it-IT" sz="2000" i="1" baseline="-25000" dirty="0" smtClean="0">
                <a:solidFill>
                  <a:schemeClr val="bg1"/>
                </a:solidFill>
                <a:latin typeface="Calibri"/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</a:t>
            </a:r>
            <a:r>
              <a:rPr lang="it-IT" sz="2000" i="1" u="sng" dirty="0" smtClean="0">
                <a:solidFill>
                  <a:schemeClr val="bg1"/>
                </a:solidFill>
              </a:rPr>
              <a:t>a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  </a:t>
            </a:r>
            <a:r>
              <a:rPr lang="it-IT" sz="2000" i="1" dirty="0" smtClean="0">
                <a:solidFill>
                  <a:schemeClr val="bg1"/>
                </a:solidFill>
              </a:rPr>
              <a:t>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baseline="-250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and the </a:t>
            </a:r>
            <a:r>
              <a:rPr lang="it-IT" sz="2400" dirty="0" err="1">
                <a:solidFill>
                  <a:schemeClr val="bg1"/>
                </a:solidFill>
              </a:rPr>
              <a:t>content</a:t>
            </a:r>
            <a:r>
              <a:rPr lang="it-IT" sz="2400" dirty="0">
                <a:solidFill>
                  <a:schemeClr val="bg1"/>
                </a:solidFill>
              </a:rPr>
              <a:t> of a </a:t>
            </a:r>
            <a:r>
              <a:rPr lang="it-IT" sz="2400" i="1" dirty="0">
                <a:solidFill>
                  <a:schemeClr val="bg1"/>
                </a:solidFill>
              </a:rPr>
              <a:t>page/</a:t>
            </a:r>
            <a:r>
              <a:rPr lang="it-IT" sz="2400" i="1" dirty="0" err="1">
                <a:solidFill>
                  <a:schemeClr val="bg1"/>
                </a:solidFill>
              </a:rPr>
              <a:t>entity</a:t>
            </a:r>
            <a:r>
              <a:rPr lang="it-IT" sz="2400" i="1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Page p =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 </a:t>
            </a:r>
            <a:r>
              <a:rPr lang="it-IT" sz="2000" i="1" dirty="0" smtClean="0">
                <a:solidFill>
                  <a:schemeClr val="bg1"/>
                </a:solidFill>
              </a:rPr>
              <a:t>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53" name="CasellaDiTesto 7"/>
          <p:cNvSpPr txBox="1"/>
          <p:nvPr/>
        </p:nvSpPr>
        <p:spPr>
          <a:xfrm>
            <a:off x="4572000" y="4365104"/>
            <a:ext cx="3960440" cy="2232248"/>
          </a:xfrm>
          <a:prstGeom prst="rect">
            <a:avLst/>
          </a:prstGeom>
          <a:solidFill>
            <a:srgbClr val="AFAD5F"/>
          </a:solidFill>
          <a:ln w="38100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latin typeface="Calibri"/>
              </a:rPr>
              <a:t>Graph-based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features</a:t>
            </a:r>
            <a:endParaRPr lang="it-IT" sz="2400" i="1" dirty="0" smtClean="0"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it-IT" sz="2400" i="1" dirty="0" smtClean="0">
                <a:latin typeface="Calibri"/>
              </a:rPr>
              <a:t>a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err="1" smtClean="0">
                <a:latin typeface="Calibri"/>
              </a:rPr>
              <a:t>mention-node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smtClean="0">
                <a:latin typeface="Calibri"/>
              </a:rPr>
              <a:t>p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an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entity-node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err="1" smtClean="0">
                <a:latin typeface="Calibri"/>
              </a:rPr>
              <a:t>Links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smtClean="0">
                <a:latin typeface="Calibri"/>
                <a:sym typeface="Wingdings 3"/>
              </a:rPr>
              <a:t> p and </a:t>
            </a:r>
            <a:r>
              <a:rPr lang="it-IT" sz="2400" i="1" dirty="0" err="1" smtClean="0">
                <a:latin typeface="Calibri"/>
                <a:sym typeface="Wingdings 3"/>
              </a:rPr>
              <a:t>paths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between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pages</a:t>
            </a:r>
            <a:endParaRPr lang="it-IT" sz="2400" i="1" dirty="0" smtClean="0"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pic>
        <p:nvPicPr>
          <p:cNvPr id="54" name="Picture 2" descr="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5849937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Relatedness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pages</a:t>
            </a:r>
            <a:endParaRPr lang="it-IT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84784"/>
            <a:ext cx="8697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771800" y="2708920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699792" y="3861048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083F4-2905-4A70-BC72-E41B9EAC89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 cstate="print"/>
          <a:srcRect t="32159" b="7980"/>
          <a:stretch>
            <a:fillRect/>
          </a:stretch>
        </p:blipFill>
        <p:spPr bwMode="auto">
          <a:xfrm>
            <a:off x="295275" y="1412875"/>
            <a:ext cx="8740775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4724400"/>
            <a:ext cx="8229600" cy="135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b="1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Many commercial software:</a:t>
            </a:r>
            <a:r>
              <a:rPr lang="en-US" sz="2800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AlchemyAPI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DBpedia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 Spotlight,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Extractiv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Lupedia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OpenCalais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Saplo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SemiTags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TextRazor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Wikimeta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Yahoo! Content Analysis,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Zemanta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1340768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short </a:t>
            </a:r>
            <a:r>
              <a:rPr lang="it-IT" b="1" dirty="0" err="1" smtClean="0">
                <a:solidFill>
                  <a:srgbClr val="FF0000"/>
                </a:solidFill>
              </a:rPr>
              <a:t>texts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it-IT" dirty="0" smtClean="0"/>
              <a:t>news, blogs, search-results snippets, tweets, ads, etc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competitive on long texts too</a:t>
            </a:r>
          </a:p>
          <a:p>
            <a:pPr>
              <a:lnSpc>
                <a:spcPct val="160000"/>
              </a:lnSpc>
            </a:pPr>
            <a:r>
              <a:rPr lang="it-IT" dirty="0" err="1" smtClean="0"/>
              <a:t>Achieves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high accuracy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Massive experimental test on millions of short texts</a:t>
            </a:r>
            <a:endParaRPr lang="it-IT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Fast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More than 10x faster than others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100% Java</a:t>
            </a:r>
          </a:p>
        </p:txBody>
      </p:sp>
      <p:pic>
        <p:nvPicPr>
          <p:cNvPr id="7" name="Immagine 4" descr="tagm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5" y="260649"/>
            <a:ext cx="2664296" cy="110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040288" y="692696"/>
            <a:ext cx="3068216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[Ferragina-Scaiella, CIKM 2010]</a:t>
            </a:r>
          </a:p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tagme.di.unipi.it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10885" cy="8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3500430" y="27044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431189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2681583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431550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2681584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1697969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14678" y="5039037"/>
            <a:ext cx="2357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1"/>
                </a:solidFill>
              </a:rPr>
              <a:t>No </a:t>
            </a:r>
            <a:r>
              <a:rPr lang="it-IT" sz="2400" i="1" dirty="0" err="1" smtClean="0">
                <a:solidFill>
                  <a:schemeClr val="bg1"/>
                </a:solidFill>
              </a:rPr>
              <a:t>Annotation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110873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4071934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86116" y="1697969"/>
            <a:ext cx="785818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714348" y="3286124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14348" y="3641726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4348" y="3998916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72132" y="2928934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572132" y="3284536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72132" y="4000504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011780"/>
            <a:ext cx="16445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PARSING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429388" y="5857892"/>
            <a:ext cx="23574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PRUNING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2 </a:t>
            </a:r>
            <a:r>
              <a:rPr lang="it-IT" sz="2000" i="1" dirty="0" err="1" smtClean="0">
                <a:solidFill>
                  <a:schemeClr val="bg1"/>
                </a:solidFill>
              </a:rPr>
              <a:t>simple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features</a:t>
            </a:r>
            <a:endParaRPr lang="it-IT" sz="2000" i="1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>
            <a:stCxn id="44" idx="3"/>
            <a:endCxn id="45" idx="1"/>
          </p:cNvCxnSpPr>
          <p:nvPr/>
        </p:nvCxnSpPr>
        <p:spPr>
          <a:xfrm>
            <a:off x="2001674" y="6242613"/>
            <a:ext cx="8200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5" idx="3"/>
            <a:endCxn id="46" idx="1"/>
          </p:cNvCxnSpPr>
          <p:nvPr/>
        </p:nvCxnSpPr>
        <p:spPr>
          <a:xfrm>
            <a:off x="5643569" y="6242613"/>
            <a:ext cx="78581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5400000">
            <a:off x="3608381" y="2393149"/>
            <a:ext cx="499272" cy="794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4214810" y="28568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cxnSp>
        <p:nvCxnSpPr>
          <p:cNvPr id="71" name="Connettore 2 70"/>
          <p:cNvCxnSpPr/>
          <p:nvPr/>
        </p:nvCxnSpPr>
        <p:spPr>
          <a:xfrm rot="5400000">
            <a:off x="4245767" y="2469349"/>
            <a:ext cx="652466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821768" y="5857892"/>
            <a:ext cx="2821801" cy="76944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DISAMBIGUATION</a:t>
            </a:r>
          </a:p>
          <a:p>
            <a:pPr algn="ctr"/>
            <a:r>
              <a:rPr lang="it-IT" sz="2000" i="1" dirty="0" err="1" smtClean="0">
                <a:solidFill>
                  <a:schemeClr val="bg1"/>
                </a:solidFill>
              </a:rPr>
              <a:t>by</a:t>
            </a:r>
            <a:r>
              <a:rPr lang="it-IT" sz="2000" i="1" dirty="0" smtClean="0">
                <a:solidFill>
                  <a:schemeClr val="bg1"/>
                </a:solidFill>
              </a:rPr>
              <a:t> a </a:t>
            </a:r>
            <a:r>
              <a:rPr lang="it-IT" sz="2000" i="1" dirty="0" err="1" smtClean="0">
                <a:solidFill>
                  <a:schemeClr val="bg1"/>
                </a:solidFill>
              </a:rPr>
              <a:t>voting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scheme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TAGME </a:t>
            </a:r>
            <a:r>
              <a:rPr lang="it-IT" dirty="0" err="1" smtClean="0"/>
              <a:t>works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" grpId="0" animBg="1"/>
      <p:bldP spid="19" grpId="0" animBg="1"/>
      <p:bldP spid="28" grpId="0" animBg="1"/>
      <p:bldP spid="29" grpId="0" animBg="1"/>
      <p:bldP spid="41" grpId="0" animBg="1"/>
      <p:bldP spid="21" grpId="0" animBg="1"/>
      <p:bldP spid="23" grpId="0" animBg="1"/>
      <p:bldP spid="44" grpId="0" animBg="1"/>
      <p:bldP spid="46" grpId="0" animBg="1"/>
      <p:bldP spid="70" grpId="0" animBg="1"/>
      <p:bldP spid="70" grpId="1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7725" y="1600200"/>
            <a:ext cx="7467600" cy="2828925"/>
          </a:xfrm>
        </p:spPr>
        <p:txBody>
          <a:bodyPr/>
          <a:lstStyle/>
          <a:p>
            <a:pPr marL="320675" indent="-320675" eaLnBrk="1" hangingPunct="1">
              <a:spcBef>
                <a:spcPct val="0"/>
              </a:spcBef>
            </a:pPr>
            <a:endParaRPr lang="en-US" smtClean="0"/>
          </a:p>
          <a:p>
            <a:pPr marL="320675" indent="-320675" eaLnBrk="1" hangingPunct="1">
              <a:buFont typeface="Arial" pitchFamily="34" charset="0"/>
              <a:buNone/>
            </a:pP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smtClean="0"/>
              <a:t>Diego Maradona won against Mexico</a:t>
            </a:r>
            <a:r>
              <a:rPr lang="ja-JP" altLang="en-US" smtClean="0">
                <a:latin typeface="Arial" pitchFamily="34" charset="0"/>
              </a:rPr>
              <a:t>”</a:t>
            </a:r>
            <a:endParaRPr lang="en-US" smtClean="0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87350" y="3314700"/>
            <a:ext cx="3048000" cy="1968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C00000"/>
                </a:solidFill>
                <a:latin typeface="Calibri Italic" charset="0"/>
                <a:sym typeface="Calibri Italic" charset="0"/>
              </a:rPr>
              <a:t>Dictionary of terms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against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Diego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Maradona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Mexico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won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3284538"/>
            <a:ext cx="1752600" cy="2262187"/>
            <a:chOff x="0" y="0"/>
            <a:chExt cx="1104" cy="1424"/>
          </a:xfrm>
        </p:grpSpPr>
        <p:sp>
          <p:nvSpPr>
            <p:cNvPr id="39961" name="Rectangle 3"/>
            <p:cNvSpPr>
              <a:spLocks/>
            </p:cNvSpPr>
            <p:nvPr/>
          </p:nvSpPr>
          <p:spPr bwMode="auto">
            <a:xfrm>
              <a:off x="277" y="290"/>
              <a:ext cx="507" cy="1134"/>
            </a:xfrm>
            <a:prstGeom prst="rect">
              <a:avLst/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>
                  <a:latin typeface="Calibri" pitchFamily="34" charset="0"/>
                  <a:sym typeface="Calibri" pitchFamily="34" charset="0"/>
                </a:rPr>
                <a:t>2.2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5.1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9.1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1.0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0.1</a:t>
              </a: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0" y="0"/>
              <a:ext cx="1104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Term Vector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27763" y="3417888"/>
            <a:ext cx="2928937" cy="2425700"/>
            <a:chOff x="0" y="0"/>
            <a:chExt cx="1844" cy="1527"/>
          </a:xfrm>
        </p:grpSpPr>
        <p:sp>
          <p:nvSpPr>
            <p:cNvPr id="39946" name="Rectangle 6"/>
            <p:cNvSpPr>
              <a:spLocks/>
            </p:cNvSpPr>
            <p:nvPr/>
          </p:nvSpPr>
          <p:spPr bwMode="auto">
            <a:xfrm>
              <a:off x="136" y="1295"/>
              <a:ext cx="17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latin typeface="Calibri" pitchFamily="34" charset="0"/>
                  <a:sym typeface="Calibri" pitchFamily="34" charset="0"/>
                </a:rPr>
                <a:t>Similarity(</a:t>
              </a:r>
              <a:r>
                <a:rPr lang="en-US" sz="1800" dirty="0" err="1">
                  <a:latin typeface="Calibri" pitchFamily="34" charset="0"/>
                  <a:sym typeface="Calibri" pitchFamily="34" charset="0"/>
                </a:rPr>
                <a:t>v,w</a:t>
              </a:r>
              <a:r>
                <a:rPr lang="en-US" sz="1800" dirty="0">
                  <a:latin typeface="Calibri" pitchFamily="34" charset="0"/>
                  <a:sym typeface="Calibri" pitchFamily="34" charset="0"/>
                </a:rPr>
                <a:t>) ≈ </a:t>
              </a:r>
              <a:r>
                <a:rPr lang="en-US" sz="1800" dirty="0" smtClean="0">
                  <a:latin typeface="Calibri" pitchFamily="34" charset="0"/>
                  <a:sym typeface="Calibri" pitchFamily="34" charset="0"/>
                </a:rPr>
                <a:t>cos(</a:t>
              </a:r>
              <a:r>
                <a:rPr lang="en-US" sz="1800" dirty="0" smtClean="0">
                  <a:latin typeface="Symbol" pitchFamily="18" charset="2"/>
                  <a:sym typeface="Symbol" pitchFamily="18" charset="2"/>
                </a:rPr>
                <a:t>a</a:t>
              </a:r>
              <a:r>
                <a:rPr lang="en-US" sz="1800" dirty="0" smtClean="0">
                  <a:latin typeface="Calibri" pitchFamily="34" charset="0"/>
                  <a:sym typeface="Calibri" pitchFamily="34" charset="0"/>
                </a:rPr>
                <a:t>)</a:t>
              </a:r>
              <a:r>
                <a:rPr lang="en-US" sz="1200" dirty="0" smtClean="0">
                  <a:latin typeface="Calibri" pitchFamily="34" charset="0"/>
                  <a:sym typeface="Calibri" pitchFamily="34" charset="0"/>
                </a:rPr>
                <a:t> </a:t>
              </a:r>
              <a:endParaRPr lang="en-US" sz="1200" dirty="0">
                <a:latin typeface="Calibri" pitchFamily="34" charset="0"/>
                <a:sym typeface="Calibri" pitchFamily="34" charset="0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0" y="252"/>
              <a:ext cx="1552" cy="1025"/>
              <a:chOff x="0" y="0"/>
              <a:chExt cx="1552" cy="1025"/>
            </a:xfrm>
          </p:grpSpPr>
          <p:sp>
            <p:nvSpPr>
              <p:cNvPr id="39949" name="Line 7"/>
              <p:cNvSpPr>
                <a:spLocks noChangeShapeType="1"/>
              </p:cNvSpPr>
              <p:nvPr/>
            </p:nvSpPr>
            <p:spPr bwMode="auto">
              <a:xfrm>
                <a:off x="446" y="784"/>
                <a:ext cx="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6" y="30"/>
                <a:ext cx="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1" name="Line 9"/>
              <p:cNvSpPr>
                <a:spLocks noChangeShapeType="1"/>
              </p:cNvSpPr>
              <p:nvPr/>
            </p:nvSpPr>
            <p:spPr bwMode="auto">
              <a:xfrm flipH="1">
                <a:off x="89" y="784"/>
                <a:ext cx="357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" y="512"/>
                <a:ext cx="790" cy="2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3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446" y="171"/>
                <a:ext cx="270" cy="6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4" name="Rectangle 12"/>
              <p:cNvSpPr>
                <a:spLocks/>
              </p:cNvSpPr>
              <p:nvPr/>
            </p:nvSpPr>
            <p:spPr bwMode="auto">
              <a:xfrm>
                <a:off x="1324" y="769"/>
                <a:ext cx="15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1</a:t>
                </a:r>
              </a:p>
            </p:txBody>
          </p:sp>
          <p:sp>
            <p:nvSpPr>
              <p:cNvPr id="39955" name="Rectangle 13"/>
              <p:cNvSpPr>
                <a:spLocks/>
              </p:cNvSpPr>
              <p:nvPr/>
            </p:nvSpPr>
            <p:spPr bwMode="auto">
              <a:xfrm>
                <a:off x="735" y="60"/>
                <a:ext cx="20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v</a:t>
                </a:r>
              </a:p>
            </p:txBody>
          </p:sp>
          <p:sp>
            <p:nvSpPr>
              <p:cNvPr id="39956" name="Rectangle 14"/>
              <p:cNvSpPr>
                <a:spLocks/>
              </p:cNvSpPr>
              <p:nvPr/>
            </p:nvSpPr>
            <p:spPr bwMode="auto">
              <a:xfrm>
                <a:off x="1204" y="422"/>
                <a:ext cx="15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w</a:t>
                </a:r>
              </a:p>
            </p:txBody>
          </p:sp>
          <p:sp>
            <p:nvSpPr>
              <p:cNvPr id="39957" name="Rectangle 15"/>
              <p:cNvSpPr>
                <a:spLocks/>
              </p:cNvSpPr>
              <p:nvPr/>
            </p:nvSpPr>
            <p:spPr bwMode="auto">
              <a:xfrm>
                <a:off x="257" y="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3</a:t>
                </a:r>
              </a:p>
            </p:txBody>
          </p:sp>
          <p:sp>
            <p:nvSpPr>
              <p:cNvPr id="39958" name="Rectangle 16"/>
              <p:cNvSpPr>
                <a:spLocks/>
              </p:cNvSpPr>
              <p:nvPr/>
            </p:nvSpPr>
            <p:spPr bwMode="auto">
              <a:xfrm>
                <a:off x="0" y="68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2</a:t>
                </a:r>
              </a:p>
            </p:txBody>
          </p:sp>
          <p:sp>
            <p:nvSpPr>
              <p:cNvPr id="39959" name="Rectangle 17"/>
              <p:cNvSpPr>
                <a:spLocks/>
              </p:cNvSpPr>
              <p:nvPr/>
            </p:nvSpPr>
            <p:spPr bwMode="auto">
              <a:xfrm>
                <a:off x="563" y="454"/>
                <a:ext cx="27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Symbol" pitchFamily="18" charset="2"/>
                    <a:sym typeface="Calibri Italic" charset="0"/>
                  </a:rPr>
                  <a:t>a</a:t>
                </a:r>
              </a:p>
            </p:txBody>
          </p:sp>
          <p:sp>
            <p:nvSpPr>
              <p:cNvPr id="39960" name="Freeform 18"/>
              <p:cNvSpPr>
                <a:spLocks/>
              </p:cNvSpPr>
              <p:nvPr/>
            </p:nvSpPr>
            <p:spPr bwMode="auto">
              <a:xfrm>
                <a:off x="514" y="616"/>
                <a:ext cx="80" cy="133"/>
              </a:xfrm>
              <a:custGeom>
                <a:avLst/>
                <a:gdLst>
                  <a:gd name="T0" fmla="*/ 0 w 17995"/>
                  <a:gd name="T1" fmla="*/ 0 h 20739"/>
                  <a:gd name="T2" fmla="*/ 0 w 17995"/>
                  <a:gd name="T3" fmla="*/ 0 h 20739"/>
                  <a:gd name="T4" fmla="*/ 0 w 17995"/>
                  <a:gd name="T5" fmla="*/ 0 h 20739"/>
                  <a:gd name="T6" fmla="*/ 0 w 17995"/>
                  <a:gd name="T7" fmla="*/ 0 h 20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95"/>
                  <a:gd name="T13" fmla="*/ 0 h 20739"/>
                  <a:gd name="T14" fmla="*/ 17995 w 17995"/>
                  <a:gd name="T15" fmla="*/ 20739 h 20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95" h="20739">
                    <a:moveTo>
                      <a:pt x="0" y="0"/>
                    </a:moveTo>
                    <a:cubicBezTo>
                      <a:pt x="9248" y="914"/>
                      <a:pt x="10494" y="-518"/>
                      <a:pt x="13992" y="4148"/>
                    </a:cubicBezTo>
                    <a:cubicBezTo>
                      <a:pt x="15490" y="6145"/>
                      <a:pt x="17490" y="10369"/>
                      <a:pt x="17490" y="10369"/>
                    </a:cubicBezTo>
                    <a:cubicBezTo>
                      <a:pt x="15683" y="21082"/>
                      <a:pt x="21600" y="20738"/>
                      <a:pt x="13992" y="20738"/>
                    </a:cubicBezTo>
                  </a:path>
                </a:pathLst>
              </a:custGeom>
              <a:noFill/>
              <a:ln w="38100" cap="flat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39948" name="Rectangle 20"/>
            <p:cNvSpPr>
              <a:spLocks/>
            </p:cNvSpPr>
            <p:nvPr/>
          </p:nvSpPr>
          <p:spPr bwMode="auto">
            <a:xfrm>
              <a:off x="0" y="0"/>
              <a:ext cx="1752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Vector Space model</a:t>
              </a:r>
            </a:p>
          </p:txBody>
        </p:sp>
      </p:grpSp>
      <p:sp>
        <p:nvSpPr>
          <p:cNvPr id="3994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Classical approach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5763" y="5805488"/>
            <a:ext cx="5949950" cy="976312"/>
            <a:chOff x="0" y="-136"/>
            <a:chExt cx="3747" cy="614"/>
          </a:xfrm>
        </p:grpSpPr>
        <p:sp>
          <p:nvSpPr>
            <p:cNvPr id="39944" name="AutoShape 23"/>
            <p:cNvSpPr>
              <a:spLocks/>
            </p:cNvSpPr>
            <p:nvPr/>
          </p:nvSpPr>
          <p:spPr bwMode="auto">
            <a:xfrm>
              <a:off x="0" y="-136"/>
              <a:ext cx="3719" cy="614"/>
            </a:xfrm>
            <a:prstGeom prst="roundRect">
              <a:avLst>
                <a:gd name="adj" fmla="val 16667"/>
              </a:avLst>
            </a:prstGeom>
            <a:solidFill>
              <a:srgbClr val="1D300D"/>
            </a:solidFill>
            <a:ln w="25400">
              <a:solidFill>
                <a:srgbClr val="1D300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24"/>
            <p:cNvSpPr>
              <a:spLocks/>
            </p:cNvSpPr>
            <p:nvPr/>
          </p:nvSpPr>
          <p:spPr bwMode="auto">
            <a:xfrm>
              <a:off x="67" y="-136"/>
              <a:ext cx="368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24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Mainly term-based</a:t>
              </a: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: 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polysemy and synonymy  issues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1-08-22 a 09.20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33256"/>
            <a:ext cx="5480101" cy="107041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dirty="0" err="1" smtClean="0"/>
              <a:t>Disambiguation</a:t>
            </a:r>
            <a:r>
              <a:rPr lang="it-IT" dirty="0" smtClean="0"/>
              <a:t>: </a:t>
            </a:r>
            <a:r>
              <a:rPr lang="it-IT" sz="3600" dirty="0" smtClean="0"/>
              <a:t>The </a:t>
            </a:r>
            <a:r>
              <a:rPr lang="it-IT" sz="3600" dirty="0" err="1" smtClean="0"/>
              <a:t>voting</a:t>
            </a:r>
            <a:r>
              <a:rPr lang="it-IT" sz="3600" dirty="0" smtClean="0"/>
              <a:t> </a:t>
            </a:r>
            <a:r>
              <a:rPr lang="it-IT" sz="3600" dirty="0" err="1" smtClean="0"/>
              <a:t>scheme</a:t>
            </a:r>
            <a:endParaRPr lang="it-IT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" y="1600200"/>
            <a:ext cx="8291264" cy="2328866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Collective</a:t>
            </a:r>
            <a:r>
              <a:rPr lang="it-IT" dirty="0" smtClean="0"/>
              <a:t> agreement among topics via voting</a:t>
            </a:r>
          </a:p>
          <a:p>
            <a:pPr marL="550926" indent="-514350">
              <a:buNone/>
            </a:pPr>
            <a:endParaRPr lang="it-IT" dirty="0" smtClean="0"/>
          </a:p>
          <a:p>
            <a:pPr marL="550926" indent="-514350" algn="ctr">
              <a:lnSpc>
                <a:spcPct val="150000"/>
              </a:lnSpc>
              <a:buNone/>
            </a:pPr>
            <a:r>
              <a:rPr lang="it-IT" dirty="0" smtClean="0"/>
              <a:t>“Diego Maradona won against Mexico”</a:t>
            </a:r>
          </a:p>
          <a:p>
            <a:pPr marL="550926" indent="-514350"/>
            <a:endParaRPr lang="it-IT" dirty="0" smtClean="0"/>
          </a:p>
          <a:p>
            <a:pPr marL="550926" indent="-514350"/>
            <a:endParaRPr lang="it-IT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86449"/>
              </p:ext>
            </p:extLst>
          </p:nvPr>
        </p:nvGraphicFramePr>
        <p:xfrm>
          <a:off x="5250282" y="4348688"/>
          <a:ext cx="3786214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Wiki-articles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Votes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0.09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State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Mexico National Football Team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0.29</a:t>
                      </a:r>
                      <a:endParaRPr lang="it-IT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 National</a:t>
                      </a:r>
                      <a:r>
                        <a:rPr lang="it-IT" baseline="0" dirty="0" smtClean="0"/>
                        <a:t> Baseball Team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6012160" y="2996952"/>
            <a:ext cx="1368152" cy="5040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18" idx="2"/>
          </p:cNvCxnSpPr>
          <p:nvPr/>
        </p:nvCxnSpPr>
        <p:spPr>
          <a:xfrm flipH="1">
            <a:off x="6444208" y="3501008"/>
            <a:ext cx="252028" cy="79208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99992" y="5229200"/>
            <a:ext cx="57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a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653408"/>
            <a:ext cx="5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b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92046" y="4257656"/>
            <a:ext cx="132812" cy="1157783"/>
          </a:xfrm>
          <a:custGeom>
            <a:avLst/>
            <a:gdLst>
              <a:gd name="connsiteX0" fmla="*/ 18815 w 132812"/>
              <a:gd name="connsiteY0" fmla="*/ 0 h 1157783"/>
              <a:gd name="connsiteX1" fmla="*/ 93517 w 132812"/>
              <a:gd name="connsiteY1" fmla="*/ 298782 h 1157783"/>
              <a:gd name="connsiteX2" fmla="*/ 37491 w 132812"/>
              <a:gd name="connsiteY2" fmla="*/ 317456 h 1157783"/>
              <a:gd name="connsiteX3" fmla="*/ 18815 w 132812"/>
              <a:gd name="connsiteY3" fmla="*/ 504196 h 1157783"/>
              <a:gd name="connsiteX4" fmla="*/ 56166 w 132812"/>
              <a:gd name="connsiteY4" fmla="*/ 560217 h 1157783"/>
              <a:gd name="connsiteX5" fmla="*/ 112193 w 132812"/>
              <a:gd name="connsiteY5" fmla="*/ 597565 h 1157783"/>
              <a:gd name="connsiteX6" fmla="*/ 112193 w 132812"/>
              <a:gd name="connsiteY6" fmla="*/ 728283 h 1157783"/>
              <a:gd name="connsiteX7" fmla="*/ 56166 w 132812"/>
              <a:gd name="connsiteY7" fmla="*/ 765631 h 1157783"/>
              <a:gd name="connsiteX8" fmla="*/ 18815 w 132812"/>
              <a:gd name="connsiteY8" fmla="*/ 821652 h 1157783"/>
              <a:gd name="connsiteX9" fmla="*/ 74842 w 132812"/>
              <a:gd name="connsiteY9" fmla="*/ 933696 h 1157783"/>
              <a:gd name="connsiteX10" fmla="*/ 93517 w 132812"/>
              <a:gd name="connsiteY10" fmla="*/ 1157783 h 11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12" h="1157783">
                <a:moveTo>
                  <a:pt x="18815" y="0"/>
                </a:moveTo>
                <a:cubicBezTo>
                  <a:pt x="93424" y="119363"/>
                  <a:pt x="158249" y="153148"/>
                  <a:pt x="93517" y="298782"/>
                </a:cubicBezTo>
                <a:cubicBezTo>
                  <a:pt x="85521" y="316770"/>
                  <a:pt x="56166" y="311231"/>
                  <a:pt x="37491" y="317456"/>
                </a:cubicBezTo>
                <a:cubicBezTo>
                  <a:pt x="5553" y="413261"/>
                  <a:pt x="-18229" y="417766"/>
                  <a:pt x="18815" y="504196"/>
                </a:cubicBezTo>
                <a:cubicBezTo>
                  <a:pt x="27657" y="524825"/>
                  <a:pt x="40295" y="544348"/>
                  <a:pt x="56166" y="560217"/>
                </a:cubicBezTo>
                <a:cubicBezTo>
                  <a:pt x="72038" y="576087"/>
                  <a:pt x="93517" y="585116"/>
                  <a:pt x="112193" y="597565"/>
                </a:cubicBezTo>
                <a:cubicBezTo>
                  <a:pt x="128993" y="647961"/>
                  <a:pt x="148670" y="673572"/>
                  <a:pt x="112193" y="728283"/>
                </a:cubicBezTo>
                <a:cubicBezTo>
                  <a:pt x="99742" y="746958"/>
                  <a:pt x="74842" y="753182"/>
                  <a:pt x="56166" y="765631"/>
                </a:cubicBezTo>
                <a:cubicBezTo>
                  <a:pt x="43716" y="784305"/>
                  <a:pt x="22505" y="799514"/>
                  <a:pt x="18815" y="821652"/>
                </a:cubicBezTo>
                <a:cubicBezTo>
                  <a:pt x="13661" y="852577"/>
                  <a:pt x="61836" y="914188"/>
                  <a:pt x="74842" y="933696"/>
                </a:cubicBezTo>
                <a:cubicBezTo>
                  <a:pt x="111233" y="1042865"/>
                  <a:pt x="93517" y="970034"/>
                  <a:pt x="93517" y="1157783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36296" y="4365104"/>
            <a:ext cx="1907704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691680" y="3501008"/>
            <a:ext cx="648072" cy="36004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99592" y="3866272"/>
            <a:ext cx="273630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37" name="Rettangolo 36"/>
          <p:cNvSpPr/>
          <p:nvPr/>
        </p:nvSpPr>
        <p:spPr>
          <a:xfrm>
            <a:off x="1115616" y="2996952"/>
            <a:ext cx="2880320" cy="504056"/>
          </a:xfrm>
          <a:prstGeom prst="rect">
            <a:avLst/>
          </a:prstGeom>
          <a:noFill/>
          <a:ln w="38100">
            <a:solidFill>
              <a:srgbClr val="1F497D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61445" y="2492896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/>
                </a:solidFill>
              </a:rPr>
              <a:t>b</a:t>
            </a:r>
            <a:endParaRPr lang="it-IT" sz="4000" dirty="0">
              <a:solidFill>
                <a:schemeClr val="tx2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420888"/>
            <a:ext cx="43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it-IT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27" grpId="0" animBg="1"/>
      <p:bldP spid="29" grpId="0" animBg="1"/>
      <p:bldP spid="15" grpId="0" animBg="1"/>
      <p:bldP spid="37" grpId="0" animBg="1"/>
      <p:bldP spid="3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/>
          <p:cNvCxnSpPr>
            <a:stCxn id="22" idx="1"/>
          </p:cNvCxnSpPr>
          <p:nvPr/>
        </p:nvCxnSpPr>
        <p:spPr>
          <a:xfrm flipH="1" flipV="1">
            <a:off x="1475656" y="2146775"/>
            <a:ext cx="302282" cy="404914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7" idx="1"/>
            <a:endCxn id="22" idx="3"/>
          </p:cNvCxnSpPr>
          <p:nvPr/>
        </p:nvCxnSpPr>
        <p:spPr>
          <a:xfrm rot="10800000">
            <a:off x="4659282" y="2551689"/>
            <a:ext cx="571504" cy="58308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2" idx="0"/>
          </p:cNvCxnSpPr>
          <p:nvPr/>
        </p:nvCxnSpPr>
        <p:spPr>
          <a:xfrm rot="5400000">
            <a:off x="2963307" y="5167034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2" idx="2"/>
            <a:endCxn id="8" idx="0"/>
          </p:cNvCxnSpPr>
          <p:nvPr/>
        </p:nvCxnSpPr>
        <p:spPr>
          <a:xfrm rot="5400000">
            <a:off x="2963307" y="3222490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10" idx="0"/>
          </p:cNvCxnSpPr>
          <p:nvPr/>
        </p:nvCxnSpPr>
        <p:spPr>
          <a:xfrm rot="5400000">
            <a:off x="2963307" y="4194762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63500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Disambiguation</a:t>
            </a:r>
            <a:r>
              <a:rPr lang="it-IT" b="1" dirty="0" smtClean="0"/>
              <a:t>: </a:t>
            </a:r>
            <a:r>
              <a:rPr lang="it-IT" sz="3600" b="1" dirty="0" err="1" smtClean="0"/>
              <a:t>all</a:t>
            </a:r>
            <a:r>
              <a:rPr lang="it-IT" sz="3600" b="1" dirty="0" smtClean="0"/>
              <a:t> </a:t>
            </a:r>
            <a:r>
              <a:rPr lang="it-IT" sz="3600" dirty="0" err="1" smtClean="0"/>
              <a:t>steps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0786" y="1895617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4053"/>
              </p:ext>
            </p:extLst>
          </p:nvPr>
        </p:nvGraphicFramePr>
        <p:xfrm>
          <a:off x="5284751" y="2606829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5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51" y="2606829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77938" y="3477794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Voting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scheme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7938" y="4450066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Select</a:t>
            </a:r>
            <a:r>
              <a:rPr lang="it-IT" sz="2400" b="1" dirty="0" smtClean="0"/>
              <a:t> top-</a:t>
            </a:r>
            <a:r>
              <a:rPr lang="el-GR" sz="2400" b="1" dirty="0" smtClean="0"/>
              <a:t>ε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pages</a:t>
            </a:r>
            <a:endParaRPr lang="it-IT" sz="24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777938" y="5422338"/>
            <a:ext cx="2881344" cy="830997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Select the best in </a:t>
            </a:r>
            <a:r>
              <a:rPr lang="it-IT" sz="2400" b="1" dirty="0" err="1" smtClean="0"/>
              <a:t>commonness</a:t>
            </a:r>
            <a:endParaRPr lang="it-IT" sz="24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1777938" y="2136190"/>
            <a:ext cx="2881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Pruning</a:t>
            </a:r>
            <a:r>
              <a:rPr lang="it-IT" sz="2400" b="1" dirty="0" smtClean="0"/>
              <a:t> by </a:t>
            </a:r>
            <a:r>
              <a:rPr lang="it-IT" sz="2400" b="1" dirty="0" err="1" smtClean="0"/>
              <a:t>commonness</a:t>
            </a:r>
            <a:r>
              <a:rPr lang="it-IT" sz="2400" b="1" dirty="0" smtClean="0"/>
              <a:t> &lt; </a:t>
            </a:r>
            <a:r>
              <a:rPr lang="el-GR" sz="2400" b="1" dirty="0" smtClean="0">
                <a:latin typeface="Calibri"/>
              </a:rPr>
              <a:t>τ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340768"/>
            <a:ext cx="17859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/>
              </a:rPr>
              <a:t>τ = </a:t>
            </a:r>
            <a:r>
              <a:rPr lang="it-IT" dirty="0" err="1" smtClean="0">
                <a:latin typeface="Calibri"/>
              </a:rPr>
              <a:t>trade-off</a:t>
            </a:r>
            <a:r>
              <a:rPr lang="it-IT" dirty="0" smtClean="0">
                <a:latin typeface="Calibri"/>
              </a:rPr>
              <a:t/>
            </a:r>
            <a:br>
              <a:rPr lang="it-IT" dirty="0" smtClean="0">
                <a:latin typeface="Calibri"/>
              </a:rPr>
            </a:br>
            <a:r>
              <a:rPr lang="it-IT" dirty="0" err="1" smtClean="0">
                <a:latin typeface="Calibri"/>
              </a:rPr>
              <a:t>speed</a:t>
            </a:r>
            <a:r>
              <a:rPr lang="it-IT" dirty="0" smtClean="0">
                <a:latin typeface="Calibri"/>
              </a:rPr>
              <a:t> vs. </a:t>
            </a:r>
            <a:r>
              <a:rPr lang="it-IT" dirty="0" err="1" smtClean="0">
                <a:latin typeface="Calibri"/>
              </a:rPr>
              <a:t>recall</a:t>
            </a:r>
            <a:endParaRPr lang="it-IT" dirty="0"/>
          </a:p>
        </p:txBody>
      </p:sp>
      <p:pic>
        <p:nvPicPr>
          <p:cNvPr id="2" name="Immagine 1" descr="train-d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85" y="3645024"/>
            <a:ext cx="4523027" cy="31951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60232" y="5589240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5940152" y="6525344"/>
            <a:ext cx="576064" cy="332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2" grpId="0" animBg="1"/>
      <p:bldP spid="3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rgbClr val="558ED5"/>
          </a:solidFill>
          <a:ln w="63500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Pruning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0034" y="1571612"/>
            <a:ext cx="7467600" cy="49720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use 2 </a:t>
            </a:r>
            <a:r>
              <a:rPr lang="it-IT" dirty="0" err="1" smtClean="0"/>
              <a:t>features</a:t>
            </a:r>
            <a:r>
              <a:rPr lang="it-IT" dirty="0" smtClean="0"/>
              <a:t>:</a:t>
            </a:r>
          </a:p>
          <a:p>
            <a:pPr marL="852678" lvl="1" indent="-514350">
              <a:buFont typeface="+mj-lt"/>
              <a:buAutoNum type="arabicPeriod"/>
            </a:pPr>
            <a:r>
              <a:rPr lang="it-IT" dirty="0" smtClean="0"/>
              <a:t>link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marL="852678" lvl="1" indent="-514350">
              <a:buFont typeface="+mj-lt"/>
              <a:buAutoNum type="arabicPeriod"/>
            </a:pPr>
            <a:r>
              <a:rPr lang="it-IT" dirty="0" err="1" smtClean="0"/>
              <a:t>coherence</a:t>
            </a:r>
            <a:r>
              <a:rPr lang="it-IT" dirty="0" smtClean="0"/>
              <a:t> </a:t>
            </a:r>
            <a:r>
              <a:rPr lang="it-IT" dirty="0" err="1" smtClean="0"/>
              <a:t>wrt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pPr marL="550926" indent="-514350"/>
            <a:endParaRPr lang="it-IT" dirty="0" smtClean="0"/>
          </a:p>
          <a:p>
            <a:pPr marL="550926" indent="-514350"/>
            <a:r>
              <a:rPr lang="it-IT" dirty="0" smtClean="0"/>
              <a:t>Compute a </a:t>
            </a:r>
            <a:r>
              <a:rPr lang="el-GR" dirty="0" smtClean="0">
                <a:latin typeface="Calibri"/>
              </a:rPr>
              <a:t>ρ</a:t>
            </a:r>
            <a:r>
              <a:rPr lang="it-IT" dirty="0" smtClean="0">
                <a:latin typeface="Calibri"/>
              </a:rPr>
              <a:t> score via</a:t>
            </a:r>
          </a:p>
          <a:p>
            <a:pPr marL="852678" lvl="1" indent="-514350"/>
            <a:r>
              <a:rPr lang="it-IT" dirty="0" smtClean="0">
                <a:latin typeface="Calibri"/>
              </a:rPr>
              <a:t>3 </a:t>
            </a:r>
            <a:r>
              <a:rPr lang="it-IT" dirty="0" err="1" smtClean="0">
                <a:latin typeface="Calibri"/>
              </a:rPr>
              <a:t>classifiers</a:t>
            </a:r>
            <a:r>
              <a:rPr lang="it-IT" dirty="0" smtClean="0">
                <a:latin typeface="Calibri"/>
              </a:rPr>
              <a:t>, </a:t>
            </a:r>
            <a:r>
              <a:rPr lang="it-IT" dirty="0" err="1" smtClean="0">
                <a:latin typeface="Calibri"/>
              </a:rPr>
              <a:t>avg</a:t>
            </a:r>
            <a:r>
              <a:rPr lang="it-IT" dirty="0" smtClean="0">
                <a:latin typeface="Calibri"/>
              </a:rPr>
              <a:t>, linear </a:t>
            </a:r>
            <a:r>
              <a:rPr lang="it-IT" dirty="0" err="1" smtClean="0">
                <a:latin typeface="Calibri"/>
              </a:rPr>
              <a:t>combination</a:t>
            </a:r>
            <a:r>
              <a:rPr lang="it-IT" dirty="0" smtClean="0"/>
              <a:t> </a:t>
            </a:r>
          </a:p>
          <a:p>
            <a:pPr marL="550926" lvl="1" indent="-514350">
              <a:buSzPct val="80000"/>
              <a:buFont typeface="Wingdings 2"/>
              <a:buChar char=""/>
            </a:pPr>
            <a:endParaRPr lang="it-IT" sz="3200" dirty="0" smtClean="0"/>
          </a:p>
          <a:p>
            <a:pPr marL="550926" lvl="1" indent="-514350">
              <a:buSzPct val="80000"/>
              <a:buFont typeface="Wingdings 2"/>
              <a:buChar char=""/>
            </a:pPr>
            <a:r>
              <a:rPr lang="it-IT" sz="3200" dirty="0" err="1" smtClean="0"/>
              <a:t>if</a:t>
            </a:r>
            <a:r>
              <a:rPr lang="it-IT" sz="3200" dirty="0" smtClean="0"/>
              <a:t> </a:t>
            </a:r>
            <a:r>
              <a:rPr lang="el-GR" sz="3200" dirty="0" smtClean="0"/>
              <a:t>ρ</a:t>
            </a:r>
            <a:r>
              <a:rPr lang="it-IT" sz="3200" dirty="0" smtClean="0"/>
              <a:t> &lt; </a:t>
            </a:r>
            <a:r>
              <a:rPr lang="el-GR" sz="3200" dirty="0" smtClean="0"/>
              <a:t>ρ</a:t>
            </a:r>
            <a:r>
              <a:rPr lang="it-IT" sz="3200" baseline="-25000" dirty="0" smtClean="0"/>
              <a:t>NA</a:t>
            </a:r>
            <a:r>
              <a:rPr lang="it-IT" sz="3200" dirty="0" smtClean="0"/>
              <a:t> </a:t>
            </a:r>
            <a:r>
              <a:rPr lang="it-IT" sz="3200" dirty="0" err="1" smtClean="0"/>
              <a:t>then</a:t>
            </a:r>
            <a:r>
              <a:rPr lang="it-IT" sz="3200" dirty="0" smtClean="0"/>
              <a:t> </a:t>
            </a:r>
            <a:r>
              <a:rPr lang="it-IT" sz="3200" dirty="0" err="1" smtClean="0"/>
              <a:t>prune</a:t>
            </a:r>
            <a:r>
              <a:rPr lang="it-IT" sz="3200" dirty="0" smtClean="0"/>
              <a:t>!</a:t>
            </a:r>
          </a:p>
          <a:p>
            <a:pPr marL="550926" indent="-514350">
              <a:buNone/>
            </a:pPr>
            <a:endParaRPr lang="it-IT" dirty="0" smtClean="0"/>
          </a:p>
        </p:txBody>
      </p:sp>
      <p:grpSp>
        <p:nvGrpSpPr>
          <p:cNvPr id="2" name="Gruppo 9"/>
          <p:cNvGrpSpPr/>
          <p:nvPr/>
        </p:nvGrpSpPr>
        <p:grpSpPr>
          <a:xfrm>
            <a:off x="5857884" y="164305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8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09" name="Equation" r:id="rId4" imgW="1701800" imgH="419100" progId="Equation.3">
                    <p:embed/>
                  </p:oleObj>
                </mc:Choice>
                <mc:Fallback>
                  <p:oleObj name="Equation" r:id="rId4" imgW="1701800" imgH="4191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CasellaDiTesto 11"/>
          <p:cNvSpPr txBox="1"/>
          <p:nvPr/>
        </p:nvSpPr>
        <p:spPr>
          <a:xfrm>
            <a:off x="6215074" y="3364972"/>
            <a:ext cx="2500330" cy="1000132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  <a:latin typeface="Calibri"/>
              </a:rPr>
              <a:t>Avg</a:t>
            </a:r>
            <a:r>
              <a:rPr lang="it-IT" sz="2000" dirty="0" smtClean="0">
                <a:solidFill>
                  <a:schemeClr val="bg1"/>
                </a:solidFill>
                <a:latin typeface="Calibri"/>
              </a:rPr>
              <a:t>. relatedness btw the assigned concept to the others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143636" y="4948008"/>
            <a:ext cx="2571768" cy="857256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balance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precision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vs.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recall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1928794" y="5593800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Forma 35"/>
          <p:cNvCxnSpPr/>
          <p:nvPr/>
        </p:nvCxnSpPr>
        <p:spPr>
          <a:xfrm rot="5400000" flipH="1" flipV="1">
            <a:off x="4107653" y="3553257"/>
            <a:ext cx="214314" cy="3857652"/>
          </a:xfrm>
          <a:prstGeom prst="bentConnector2">
            <a:avLst/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ma 41"/>
          <p:cNvCxnSpPr/>
          <p:nvPr/>
        </p:nvCxnSpPr>
        <p:spPr>
          <a:xfrm>
            <a:off x="3643306" y="2357430"/>
            <a:ext cx="2214578" cy="1588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a 41"/>
          <p:cNvCxnSpPr>
            <a:endCxn id="12" idx="1"/>
          </p:cNvCxnSpPr>
          <p:nvPr/>
        </p:nvCxnSpPr>
        <p:spPr>
          <a:xfrm>
            <a:off x="4716016" y="2996952"/>
            <a:ext cx="1499058" cy="868086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3137540" y="4369664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4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animBg="1"/>
      <p:bldP spid="33" grpId="0" animBg="1"/>
      <p:bldP spid="34" grpId="0" animBg="1"/>
      <p:bldP spid="14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379785"/>
            <a:ext cx="6480720" cy="9552349"/>
          </a:xfrm>
          <a:prstGeom prst="rect">
            <a:avLst/>
          </a:prstGeom>
          <a:scene3d>
            <a:camera prst="orthographicFront">
              <a:rot lat="60000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0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923296"/>
            <a:ext cx="8999984" cy="29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0152" y="213285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Less</a:t>
            </a:r>
            <a:r>
              <a:rPr lang="it-IT" sz="3600" dirty="0" smtClean="0"/>
              <a:t>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558924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More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30552"/>
            <a:ext cx="5400600" cy="6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87624" y="3140968"/>
            <a:ext cx="3816424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924944"/>
            <a:ext cx="2952328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084168" y="2996952"/>
            <a:ext cx="432048" cy="158417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660232" y="3284984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NLP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1772816"/>
            <a:ext cx="1080120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Left Arrow 14"/>
          <p:cNvSpPr/>
          <p:nvPr/>
        </p:nvSpPr>
        <p:spPr>
          <a:xfrm>
            <a:off x="2843808" y="1628800"/>
            <a:ext cx="31683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5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Dense </a:t>
            </a:r>
            <a:r>
              <a:rPr lang="en-GB" dirty="0" err="1" smtClean="0"/>
              <a:t>Subgraph</a:t>
            </a:r>
            <a:endParaRPr lang="en-GB" sz="2000" dirty="0" smtClean="0"/>
          </a:p>
        </p:txBody>
      </p:sp>
      <p:sp>
        <p:nvSpPr>
          <p:cNvPr id="28675" name="Textfeld 209"/>
          <p:cNvSpPr txBox="1">
            <a:spLocks noChangeArrowheads="1"/>
          </p:cNvSpPr>
          <p:nvPr/>
        </p:nvSpPr>
        <p:spPr bwMode="auto">
          <a:xfrm>
            <a:off x="620837" y="5427801"/>
            <a:ext cx="81996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sz="2000" dirty="0" err="1" smtClean="0"/>
              <a:t>Compute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dense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>
                <a:solidFill>
                  <a:srgbClr val="0000FF"/>
                </a:solidFill>
              </a:rPr>
              <a:t>subgraph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/>
              <a:t>such </a:t>
            </a:r>
            <a:r>
              <a:rPr lang="de-DE" sz="2000" dirty="0" err="1"/>
              <a:t>that</a:t>
            </a:r>
            <a:r>
              <a:rPr lang="de-DE" sz="2000" dirty="0"/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each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mention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is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connected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at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most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one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entity</a:t>
            </a:r>
            <a:endParaRPr lang="de-DE" sz="2000" dirty="0" smtClean="0">
              <a:solidFill>
                <a:srgbClr val="C00000"/>
              </a:solidFill>
            </a:endParaRPr>
          </a:p>
          <a:p>
            <a:pPr eaLnBrk="1" hangingPunct="1"/>
            <a:endParaRPr lang="de-DE" sz="2000" dirty="0" smtClean="0"/>
          </a:p>
        </p:txBody>
      </p:sp>
      <p:sp>
        <p:nvSpPr>
          <p:cNvPr id="28676" name="Textfeld 16"/>
          <p:cNvSpPr txBox="1">
            <a:spLocks noChangeArrowheads="1"/>
          </p:cNvSpPr>
          <p:nvPr/>
        </p:nvSpPr>
        <p:spPr bwMode="auto">
          <a:xfrm>
            <a:off x="4383212" y="281709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7" name="Textfeld 17"/>
          <p:cNvSpPr txBox="1">
            <a:spLocks noChangeArrowheads="1"/>
          </p:cNvSpPr>
          <p:nvPr/>
        </p:nvSpPr>
        <p:spPr bwMode="auto">
          <a:xfrm>
            <a:off x="4383212" y="3439393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8" name="Textfeld 18"/>
          <p:cNvSpPr txBox="1">
            <a:spLocks noChangeArrowheads="1"/>
          </p:cNvSpPr>
          <p:nvPr/>
        </p:nvSpPr>
        <p:spPr bwMode="auto">
          <a:xfrm>
            <a:off x="4383212" y="4061693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9" name="Textfeld 22"/>
          <p:cNvSpPr txBox="1">
            <a:spLocks noChangeArrowheads="1"/>
          </p:cNvSpPr>
          <p:nvPr/>
        </p:nvSpPr>
        <p:spPr bwMode="auto">
          <a:xfrm>
            <a:off x="4383212" y="225194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0" name="Textfeld 23"/>
          <p:cNvSpPr txBox="1">
            <a:spLocks noChangeArrowheads="1"/>
          </p:cNvSpPr>
          <p:nvPr/>
        </p:nvSpPr>
        <p:spPr bwMode="auto">
          <a:xfrm>
            <a:off x="4383212" y="168679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1" name="Textfeld 25"/>
          <p:cNvSpPr txBox="1">
            <a:spLocks noChangeArrowheads="1"/>
          </p:cNvSpPr>
          <p:nvPr/>
        </p:nvSpPr>
        <p:spPr bwMode="auto">
          <a:xfrm>
            <a:off x="4383212" y="4626843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1152649" y="1913806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1152649" y="2704381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1152649" y="3439393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1152649" y="4229968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28679" idx="1"/>
          </p:cNvCxnSpPr>
          <p:nvPr/>
        </p:nvCxnSpPr>
        <p:spPr>
          <a:xfrm>
            <a:off x="2287712" y="2139231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28676" idx="1"/>
          </p:cNvCxnSpPr>
          <p:nvPr/>
        </p:nvCxnSpPr>
        <p:spPr>
          <a:xfrm>
            <a:off x="2287712" y="2139231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28677" idx="1"/>
          </p:cNvCxnSpPr>
          <p:nvPr/>
        </p:nvCxnSpPr>
        <p:spPr>
          <a:xfrm>
            <a:off x="2287712" y="2929806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28678" idx="1"/>
          </p:cNvCxnSpPr>
          <p:nvPr/>
        </p:nvCxnSpPr>
        <p:spPr>
          <a:xfrm>
            <a:off x="2287712" y="3721968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28681" idx="1"/>
          </p:cNvCxnSpPr>
          <p:nvPr/>
        </p:nvCxnSpPr>
        <p:spPr>
          <a:xfrm>
            <a:off x="2287712" y="3721968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28677" idx="1"/>
          </p:cNvCxnSpPr>
          <p:nvPr/>
        </p:nvCxnSpPr>
        <p:spPr>
          <a:xfrm flipV="1">
            <a:off x="2287712" y="3596556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28678" idx="1"/>
          </p:cNvCxnSpPr>
          <p:nvPr/>
        </p:nvCxnSpPr>
        <p:spPr>
          <a:xfrm flipV="1">
            <a:off x="2287712" y="4218856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feld 56"/>
          <p:cNvSpPr txBox="1">
            <a:spLocks noChangeArrowheads="1"/>
          </p:cNvSpPr>
          <p:nvPr/>
        </p:nvSpPr>
        <p:spPr bwMode="auto">
          <a:xfrm>
            <a:off x="2287712" y="3834681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90</a:t>
            </a:r>
          </a:p>
        </p:txBody>
      </p:sp>
      <p:sp>
        <p:nvSpPr>
          <p:cNvPr id="28694" name="Textfeld 57"/>
          <p:cNvSpPr txBox="1">
            <a:spLocks noChangeArrowheads="1"/>
          </p:cNvSpPr>
          <p:nvPr/>
        </p:nvSpPr>
        <p:spPr bwMode="auto">
          <a:xfrm>
            <a:off x="2287712" y="343939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sp>
        <p:nvSpPr>
          <p:cNvPr id="28695" name="Textfeld 58"/>
          <p:cNvSpPr txBox="1">
            <a:spLocks noChangeArrowheads="1"/>
          </p:cNvSpPr>
          <p:nvPr/>
        </p:nvSpPr>
        <p:spPr bwMode="auto">
          <a:xfrm>
            <a:off x="2349624" y="4399831"/>
            <a:ext cx="27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5</a:t>
            </a:r>
          </a:p>
        </p:txBody>
      </p:sp>
      <p:sp>
        <p:nvSpPr>
          <p:cNvPr id="28696" name="Textfeld 59"/>
          <p:cNvSpPr txBox="1">
            <a:spLocks noChangeArrowheads="1"/>
          </p:cNvSpPr>
          <p:nvPr/>
        </p:nvSpPr>
        <p:spPr bwMode="auto">
          <a:xfrm>
            <a:off x="2287712" y="4118843"/>
            <a:ext cx="509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7" name="Textfeld 60"/>
          <p:cNvSpPr txBox="1">
            <a:spLocks noChangeArrowheads="1"/>
          </p:cNvSpPr>
          <p:nvPr/>
        </p:nvSpPr>
        <p:spPr bwMode="auto">
          <a:xfrm>
            <a:off x="2228974" y="2986956"/>
            <a:ext cx="509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8" name="Textfeld 61"/>
          <p:cNvSpPr txBox="1">
            <a:spLocks noChangeArrowheads="1"/>
          </p:cNvSpPr>
          <p:nvPr/>
        </p:nvSpPr>
        <p:spPr bwMode="auto">
          <a:xfrm>
            <a:off x="2228974" y="1818556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699" name="Textfeld 62"/>
          <p:cNvSpPr txBox="1">
            <a:spLocks noChangeArrowheads="1"/>
          </p:cNvSpPr>
          <p:nvPr/>
        </p:nvSpPr>
        <p:spPr bwMode="auto">
          <a:xfrm>
            <a:off x="2228974" y="219479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20</a:t>
            </a:r>
          </a:p>
        </p:txBody>
      </p:sp>
      <p:sp>
        <p:nvSpPr>
          <p:cNvPr id="28700" name="Textfeld 90"/>
          <p:cNvSpPr txBox="1">
            <a:spLocks noChangeArrowheads="1"/>
          </p:cNvSpPr>
          <p:nvPr/>
        </p:nvSpPr>
        <p:spPr bwMode="auto">
          <a:xfrm>
            <a:off x="6000874" y="1969368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701" name="Textfeld 92"/>
          <p:cNvSpPr txBox="1">
            <a:spLocks noChangeArrowheads="1"/>
          </p:cNvSpPr>
          <p:nvPr/>
        </p:nvSpPr>
        <p:spPr bwMode="auto">
          <a:xfrm>
            <a:off x="6359649" y="2704381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2" name="Textfeld 93"/>
          <p:cNvSpPr txBox="1">
            <a:spLocks noChangeArrowheads="1"/>
          </p:cNvSpPr>
          <p:nvPr/>
        </p:nvSpPr>
        <p:spPr bwMode="auto">
          <a:xfrm>
            <a:off x="6478712" y="3721968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80</a:t>
            </a:r>
          </a:p>
        </p:txBody>
      </p:sp>
      <p:sp>
        <p:nvSpPr>
          <p:cNvPr id="28703" name="Textfeld 94"/>
          <p:cNvSpPr txBox="1">
            <a:spLocks noChangeArrowheads="1"/>
          </p:cNvSpPr>
          <p:nvPr/>
        </p:nvSpPr>
        <p:spPr bwMode="auto">
          <a:xfrm>
            <a:off x="6956549" y="4061693"/>
            <a:ext cx="450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4" name="Textfeld 95"/>
          <p:cNvSpPr txBox="1">
            <a:spLocks noChangeArrowheads="1"/>
          </p:cNvSpPr>
          <p:nvPr/>
        </p:nvSpPr>
        <p:spPr bwMode="auto">
          <a:xfrm>
            <a:off x="6000874" y="4288706"/>
            <a:ext cx="717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sp>
        <p:nvSpPr>
          <p:cNvPr id="28705" name="Textfeld 96"/>
          <p:cNvSpPr txBox="1">
            <a:spLocks noChangeArrowheads="1"/>
          </p:cNvSpPr>
          <p:nvPr/>
        </p:nvSpPr>
        <p:spPr bwMode="auto">
          <a:xfrm>
            <a:off x="5821487" y="2534518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10</a:t>
            </a:r>
          </a:p>
        </p:txBody>
      </p:sp>
      <p:sp>
        <p:nvSpPr>
          <p:cNvPr id="28706" name="Textfeld 97"/>
          <p:cNvSpPr txBox="1">
            <a:spLocks noChangeArrowheads="1"/>
          </p:cNvSpPr>
          <p:nvPr/>
        </p:nvSpPr>
        <p:spPr bwMode="auto">
          <a:xfrm>
            <a:off x="7715374" y="2534518"/>
            <a:ext cx="392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</a:t>
            </a:r>
          </a:p>
        </p:txBody>
      </p:sp>
      <p:sp>
        <p:nvSpPr>
          <p:cNvPr id="28707" name="Textfeld 98"/>
          <p:cNvSpPr txBox="1">
            <a:spLocks noChangeArrowheads="1"/>
          </p:cNvSpPr>
          <p:nvPr/>
        </p:nvSpPr>
        <p:spPr bwMode="auto">
          <a:xfrm>
            <a:off x="7751887" y="3669581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20</a:t>
            </a:r>
          </a:p>
        </p:txBody>
      </p:sp>
      <p:cxnSp>
        <p:nvCxnSpPr>
          <p:cNvPr id="28708" name="Form 151"/>
          <p:cNvCxnSpPr>
            <a:cxnSpLocks noChangeShapeType="1"/>
            <a:stCxn id="28680" idx="3"/>
            <a:endCxn id="28679" idx="3"/>
          </p:cNvCxnSpPr>
          <p:nvPr/>
        </p:nvCxnSpPr>
        <p:spPr bwMode="auto">
          <a:xfrm>
            <a:off x="5821487" y="1843956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Gekrümmte Verbindung 160"/>
          <p:cNvCxnSpPr>
            <a:cxnSpLocks noChangeShapeType="1"/>
            <a:stCxn id="28679" idx="3"/>
            <a:endCxn id="28676" idx="3"/>
          </p:cNvCxnSpPr>
          <p:nvPr/>
        </p:nvCxnSpPr>
        <p:spPr bwMode="auto">
          <a:xfrm>
            <a:off x="5821487" y="2409106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Gekrümmte Verbindung 163"/>
          <p:cNvCxnSpPr>
            <a:cxnSpLocks noChangeShapeType="1"/>
            <a:stCxn id="28679" idx="3"/>
            <a:endCxn id="28677" idx="3"/>
          </p:cNvCxnSpPr>
          <p:nvPr/>
        </p:nvCxnSpPr>
        <p:spPr bwMode="auto">
          <a:xfrm>
            <a:off x="5821487" y="2409106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Gekrümmte Verbindung 166"/>
          <p:cNvCxnSpPr>
            <a:cxnSpLocks noChangeShapeType="1"/>
            <a:stCxn id="28678" idx="3"/>
            <a:endCxn id="28681" idx="3"/>
          </p:cNvCxnSpPr>
          <p:nvPr/>
        </p:nvCxnSpPr>
        <p:spPr bwMode="auto">
          <a:xfrm>
            <a:off x="5880224" y="4218856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Gekrümmte Verbindung 171"/>
          <p:cNvCxnSpPr>
            <a:cxnSpLocks noChangeShapeType="1"/>
            <a:stCxn id="28677" idx="3"/>
            <a:endCxn id="28678" idx="3"/>
          </p:cNvCxnSpPr>
          <p:nvPr/>
        </p:nvCxnSpPr>
        <p:spPr bwMode="auto">
          <a:xfrm>
            <a:off x="5880224" y="3596556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Gekrümmte Verbindung 174"/>
          <p:cNvCxnSpPr>
            <a:cxnSpLocks noChangeShapeType="1"/>
            <a:stCxn id="28677" idx="3"/>
            <a:endCxn id="28681" idx="3"/>
          </p:cNvCxnSpPr>
          <p:nvPr/>
        </p:nvCxnSpPr>
        <p:spPr bwMode="auto">
          <a:xfrm>
            <a:off x="5880224" y="3596556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4" name="Gekrümmte Verbindung 186"/>
          <p:cNvCxnSpPr>
            <a:cxnSpLocks noChangeShapeType="1"/>
            <a:stCxn id="28680" idx="3"/>
            <a:endCxn id="28677" idx="3"/>
          </p:cNvCxnSpPr>
          <p:nvPr/>
        </p:nvCxnSpPr>
        <p:spPr bwMode="auto">
          <a:xfrm>
            <a:off x="5821487" y="1843956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5" name="Gekrümmte Verbindung 195"/>
          <p:cNvCxnSpPr>
            <a:cxnSpLocks noChangeShapeType="1"/>
            <a:stCxn id="28676" idx="3"/>
            <a:endCxn id="28681" idx="3"/>
          </p:cNvCxnSpPr>
          <p:nvPr/>
        </p:nvCxnSpPr>
        <p:spPr bwMode="auto">
          <a:xfrm>
            <a:off x="5821487" y="2974256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197"/>
          <p:cNvCxnSpPr>
            <a:endCxn id="28680" idx="1"/>
          </p:cNvCxnSpPr>
          <p:nvPr/>
        </p:nvCxnSpPr>
        <p:spPr>
          <a:xfrm flipV="1">
            <a:off x="2287712" y="1843956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7" name="Textfeld 203"/>
          <p:cNvSpPr txBox="1">
            <a:spLocks noChangeArrowheads="1"/>
          </p:cNvSpPr>
          <p:nvPr/>
        </p:nvSpPr>
        <p:spPr bwMode="auto">
          <a:xfrm>
            <a:off x="2228974" y="2534518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28680" idx="1"/>
          </p:cNvCxnSpPr>
          <p:nvPr/>
        </p:nvCxnSpPr>
        <p:spPr>
          <a:xfrm flipV="1">
            <a:off x="2287712" y="1843956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9" name="Textfeld 208"/>
          <p:cNvSpPr txBox="1">
            <a:spLocks noChangeArrowheads="1"/>
          </p:cNvSpPr>
          <p:nvPr/>
        </p:nvSpPr>
        <p:spPr bwMode="auto">
          <a:xfrm>
            <a:off x="2708399" y="2024931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9774" y="2142590"/>
            <a:ext cx="3600450" cy="2663641"/>
            <a:chOff x="1824325" y="1345364"/>
            <a:chExt cx="4331851" cy="339327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833875" y="1345364"/>
              <a:ext cx="4322301" cy="3393272"/>
              <a:chOff x="1833875" y="1345364"/>
              <a:chExt cx="4322301" cy="3393272"/>
            </a:xfrm>
          </p:grpSpPr>
          <p:cxnSp>
            <p:nvCxnSpPr>
              <p:cNvPr id="54" name="Gerade Verbindung 204"/>
              <p:cNvCxnSpPr/>
              <p:nvPr/>
            </p:nvCxnSpPr>
            <p:spPr>
              <a:xfrm>
                <a:off x="1833875" y="1345364"/>
                <a:ext cx="2521183" cy="35997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1"/>
              <p:cNvCxnSpPr/>
              <p:nvPr/>
            </p:nvCxnSpPr>
            <p:spPr>
              <a:xfrm>
                <a:off x="1835785" y="3385682"/>
                <a:ext cx="2519274" cy="135295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31" name="Gekrümmte Verbindung 174"/>
              <p:cNvCxnSpPr>
                <a:cxnSpLocks noChangeShapeType="1"/>
              </p:cNvCxnSpPr>
              <p:nvPr/>
            </p:nvCxnSpPr>
            <p:spPr bwMode="auto">
              <a:xfrm>
                <a:off x="6154588" y="3193799"/>
                <a:ext cx="1588" cy="1512168"/>
              </a:xfrm>
              <a:prstGeom prst="curvedConnector3">
                <a:avLst>
                  <a:gd name="adj1" fmla="val 137665343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32" name="Gekrümmte Verbindung 163"/>
              <p:cNvCxnSpPr>
                <a:cxnSpLocks noChangeShapeType="1"/>
              </p:cNvCxnSpPr>
              <p:nvPr/>
            </p:nvCxnSpPr>
            <p:spPr bwMode="auto">
              <a:xfrm>
                <a:off x="6049752" y="1690179"/>
                <a:ext cx="72008" cy="1512168"/>
              </a:xfrm>
              <a:prstGeom prst="curvedConnector3">
                <a:avLst>
                  <a:gd name="adj1" fmla="val 1667167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" name="Gerade Verbindung 53"/>
            <p:cNvCxnSpPr/>
            <p:nvPr/>
          </p:nvCxnSpPr>
          <p:spPr>
            <a:xfrm flipV="1">
              <a:off x="1824325" y="3213782"/>
              <a:ext cx="2521183" cy="109611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22"/>
          <p:cNvSpPr txBox="1">
            <a:spLocks noChangeArrowheads="1"/>
          </p:cNvSpPr>
          <p:nvPr/>
        </p:nvSpPr>
        <p:spPr bwMode="auto">
          <a:xfrm>
            <a:off x="4389562" y="2266231"/>
            <a:ext cx="14382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8" name="Textfeld 22"/>
          <p:cNvSpPr txBox="1">
            <a:spLocks noChangeArrowheads="1"/>
          </p:cNvSpPr>
          <p:nvPr/>
        </p:nvSpPr>
        <p:spPr bwMode="auto">
          <a:xfrm>
            <a:off x="4378449" y="3439393"/>
            <a:ext cx="15017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9" name="Textfeld 22"/>
          <p:cNvSpPr txBox="1">
            <a:spLocks noChangeArrowheads="1"/>
          </p:cNvSpPr>
          <p:nvPr/>
        </p:nvSpPr>
        <p:spPr bwMode="auto">
          <a:xfrm>
            <a:off x="4392737" y="4620493"/>
            <a:ext cx="14763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6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CasellaDiTesto 50"/>
          <p:cNvSpPr txBox="1"/>
          <p:nvPr/>
        </p:nvSpPr>
        <p:spPr>
          <a:xfrm>
            <a:off x="3707904" y="1156682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4" name="CasellaDiTesto 51"/>
          <p:cNvSpPr txBox="1"/>
          <p:nvPr/>
        </p:nvSpPr>
        <p:spPr>
          <a:xfrm>
            <a:off x="611560" y="1156682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:p14="http://schemas.microsoft.com/office/powerpoint/2010/main" val="10181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Random Walks</a:t>
            </a:r>
            <a:endParaRPr lang="en-GB" sz="2000" dirty="0" smtClean="0"/>
          </a:p>
        </p:txBody>
      </p:sp>
      <p:sp>
        <p:nvSpPr>
          <p:cNvPr id="79875" name="Textfeld 209"/>
          <p:cNvSpPr txBox="1">
            <a:spLocks noChangeArrowheads="1"/>
          </p:cNvSpPr>
          <p:nvPr/>
        </p:nvSpPr>
        <p:spPr bwMode="auto">
          <a:xfrm>
            <a:off x="153293" y="5325015"/>
            <a:ext cx="87391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mention</a:t>
            </a:r>
            <a:r>
              <a:rPr lang="de-DE" sz="2400" dirty="0" smtClean="0"/>
              <a:t> </a:t>
            </a:r>
            <a:r>
              <a:rPr lang="de-DE" sz="2400" dirty="0" err="1" smtClean="0"/>
              <a:t>run</a:t>
            </a:r>
            <a:r>
              <a:rPr lang="de-DE" sz="2400" dirty="0" smtClean="0"/>
              <a:t> </a:t>
            </a:r>
            <a:r>
              <a:rPr lang="de-DE" sz="2400" dirty="0" err="1" smtClean="0"/>
              <a:t>personalized</a:t>
            </a:r>
            <a:r>
              <a:rPr lang="de-DE" sz="2400" dirty="0" smtClean="0"/>
              <a:t> PageRank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restart</a:t>
            </a:r>
            <a:endParaRPr lang="de-DE" sz="24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sz="2400" dirty="0" smtClean="0"/>
              <a:t> rank </a:t>
            </a:r>
            <a:r>
              <a:rPr lang="de-DE" sz="2400" dirty="0" err="1" smtClean="0"/>
              <a:t>entity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stationary</a:t>
            </a:r>
            <a:r>
              <a:rPr lang="de-DE" sz="2400" dirty="0" smtClean="0"/>
              <a:t> </a:t>
            </a:r>
            <a:r>
              <a:rPr lang="de-DE" sz="2400" dirty="0" err="1" smtClean="0"/>
              <a:t>visiting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, </a:t>
            </a:r>
            <a:r>
              <a:rPr lang="de-DE" sz="2400" dirty="0" err="1" smtClean="0"/>
              <a:t>starting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m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4167188" y="29762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2" name="Textfeld 18"/>
          <p:cNvSpPr txBox="1">
            <a:spLocks noChangeArrowheads="1"/>
          </p:cNvSpPr>
          <p:nvPr/>
        </p:nvSpPr>
        <p:spPr bwMode="auto">
          <a:xfrm>
            <a:off x="4167188" y="359850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3" name="Textfeld 22"/>
          <p:cNvSpPr txBox="1">
            <a:spLocks noChangeArrowheads="1"/>
          </p:cNvSpPr>
          <p:nvPr/>
        </p:nvSpPr>
        <p:spPr bwMode="auto">
          <a:xfrm>
            <a:off x="4167188" y="17887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4167188" y="12236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5" name="Textfeld 25"/>
          <p:cNvSpPr txBox="1">
            <a:spLocks noChangeArrowheads="1"/>
          </p:cNvSpPr>
          <p:nvPr/>
        </p:nvSpPr>
        <p:spPr bwMode="auto">
          <a:xfrm>
            <a:off x="4167188" y="41636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6" name="Abgerundetes Rechteck 32"/>
          <p:cNvSpPr/>
          <p:nvPr/>
        </p:nvSpPr>
        <p:spPr>
          <a:xfrm>
            <a:off x="936625" y="145061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7" name="Abgerundetes Rechteck 34"/>
          <p:cNvSpPr/>
          <p:nvPr/>
        </p:nvSpPr>
        <p:spPr>
          <a:xfrm>
            <a:off x="936625" y="224118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8" name="Abgerundetes Rechteck 36"/>
          <p:cNvSpPr/>
          <p:nvPr/>
        </p:nvSpPr>
        <p:spPr>
          <a:xfrm>
            <a:off x="936625" y="297620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9" name="Abgerundetes Rechteck 40"/>
          <p:cNvSpPr/>
          <p:nvPr/>
        </p:nvSpPr>
        <p:spPr>
          <a:xfrm>
            <a:off x="936625" y="376677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40" name="Gerade Verbindung 43"/>
          <p:cNvCxnSpPr>
            <a:stCxn id="36" idx="3"/>
            <a:endCxn id="33" idx="1"/>
          </p:cNvCxnSpPr>
          <p:nvPr/>
        </p:nvCxnSpPr>
        <p:spPr>
          <a:xfrm>
            <a:off x="2071688" y="167603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7"/>
          <p:cNvCxnSpPr>
            <a:stCxn id="37" idx="3"/>
            <a:endCxn id="31" idx="1"/>
          </p:cNvCxnSpPr>
          <p:nvPr/>
        </p:nvCxnSpPr>
        <p:spPr>
          <a:xfrm>
            <a:off x="2071688" y="246661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9"/>
          <p:cNvCxnSpPr>
            <a:endCxn id="32" idx="1"/>
          </p:cNvCxnSpPr>
          <p:nvPr/>
        </p:nvCxnSpPr>
        <p:spPr>
          <a:xfrm>
            <a:off x="2071688" y="325877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51"/>
          <p:cNvCxnSpPr>
            <a:endCxn id="35" idx="1"/>
          </p:cNvCxnSpPr>
          <p:nvPr/>
        </p:nvCxnSpPr>
        <p:spPr>
          <a:xfrm>
            <a:off x="2071688" y="325877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3"/>
          <p:cNvCxnSpPr>
            <a:stCxn id="39" idx="3"/>
            <a:endCxn id="31" idx="1"/>
          </p:cNvCxnSpPr>
          <p:nvPr/>
        </p:nvCxnSpPr>
        <p:spPr>
          <a:xfrm flipV="1">
            <a:off x="2071688" y="313336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55"/>
          <p:cNvCxnSpPr>
            <a:stCxn id="39" idx="3"/>
            <a:endCxn id="32" idx="1"/>
          </p:cNvCxnSpPr>
          <p:nvPr/>
        </p:nvCxnSpPr>
        <p:spPr>
          <a:xfrm flipV="1">
            <a:off x="2071688" y="375566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151"/>
          <p:cNvCxnSpPr>
            <a:cxnSpLocks noChangeShapeType="1"/>
            <a:stCxn id="34" idx="3"/>
            <a:endCxn id="33" idx="3"/>
          </p:cNvCxnSpPr>
          <p:nvPr/>
        </p:nvCxnSpPr>
        <p:spPr bwMode="auto">
          <a:xfrm>
            <a:off x="5605463" y="138076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Gekrümmte Verbindung 163"/>
          <p:cNvCxnSpPr>
            <a:cxnSpLocks noChangeShapeType="1"/>
            <a:stCxn id="33" idx="3"/>
            <a:endCxn id="31" idx="3"/>
          </p:cNvCxnSpPr>
          <p:nvPr/>
        </p:nvCxnSpPr>
        <p:spPr bwMode="auto">
          <a:xfrm>
            <a:off x="5605463" y="194591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0" name="Gekrümmte Verbindung 166"/>
          <p:cNvCxnSpPr>
            <a:cxnSpLocks noChangeShapeType="1"/>
            <a:stCxn id="32" idx="3"/>
            <a:endCxn id="35" idx="3"/>
          </p:cNvCxnSpPr>
          <p:nvPr/>
        </p:nvCxnSpPr>
        <p:spPr bwMode="auto">
          <a:xfrm>
            <a:off x="5664200" y="375566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Gekrümmte Verbindung 171"/>
          <p:cNvCxnSpPr>
            <a:cxnSpLocks noChangeShapeType="1"/>
            <a:stCxn id="31" idx="3"/>
            <a:endCxn id="32" idx="3"/>
          </p:cNvCxnSpPr>
          <p:nvPr/>
        </p:nvCxnSpPr>
        <p:spPr bwMode="auto">
          <a:xfrm>
            <a:off x="5664200" y="313336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Gekrümmte Verbindung 174"/>
          <p:cNvCxnSpPr>
            <a:cxnSpLocks noChangeShapeType="1"/>
            <a:stCxn id="31" idx="3"/>
            <a:endCxn id="35" idx="3"/>
          </p:cNvCxnSpPr>
          <p:nvPr/>
        </p:nvCxnSpPr>
        <p:spPr bwMode="auto">
          <a:xfrm>
            <a:off x="5664200" y="313336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3" name="Gekrümmte Verbindung 186"/>
          <p:cNvCxnSpPr>
            <a:cxnSpLocks noChangeShapeType="1"/>
            <a:stCxn id="34" idx="3"/>
            <a:endCxn id="31" idx="3"/>
          </p:cNvCxnSpPr>
          <p:nvPr/>
        </p:nvCxnSpPr>
        <p:spPr bwMode="auto">
          <a:xfrm>
            <a:off x="5605463" y="138076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71688" y="1748046"/>
            <a:ext cx="3592512" cy="2644775"/>
            <a:chOff x="2071688" y="1394396"/>
            <a:chExt cx="3592512" cy="2644775"/>
          </a:xfrm>
        </p:grpSpPr>
        <p:sp>
          <p:nvSpPr>
            <p:cNvPr id="65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66" name="Gerade Verbindung 45"/>
            <p:cNvCxnSpPr>
              <a:stCxn id="36" idx="3"/>
              <a:endCxn id="65" idx="1"/>
            </p:cNvCxnSpPr>
            <p:nvPr/>
          </p:nvCxnSpPr>
          <p:spPr>
            <a:xfrm>
              <a:off x="2071688" y="1394396"/>
              <a:ext cx="2095500" cy="763017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krümmte Verbindung 160"/>
            <p:cNvCxnSpPr>
              <a:cxnSpLocks noChangeShapeType="1"/>
              <a:stCxn id="33" idx="3"/>
              <a:endCxn id="65" idx="3"/>
            </p:cNvCxnSpPr>
            <p:nvPr/>
          </p:nvCxnSpPr>
          <p:spPr bwMode="auto">
            <a:xfrm>
              <a:off x="5605463" y="1664271"/>
              <a:ext cx="12700" cy="493142"/>
            </a:xfrm>
            <a:prstGeom prst="curvedConnector3">
              <a:avLst>
                <a:gd name="adj1" fmla="val 180000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1" name="Gekrümmte Verbindung 195"/>
            <p:cNvCxnSpPr>
              <a:cxnSpLocks noChangeShapeType="1"/>
              <a:stCxn id="65" idx="3"/>
              <a:endCxn id="35" idx="3"/>
            </p:cNvCxnSpPr>
            <p:nvPr/>
          </p:nvCxnSpPr>
          <p:spPr bwMode="auto">
            <a:xfrm>
              <a:off x="5605463" y="2157413"/>
              <a:ext cx="58737" cy="1881758"/>
            </a:xfrm>
            <a:prstGeom prst="curvedConnector3">
              <a:avLst>
                <a:gd name="adj1" fmla="val 489193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72" name="Gerade Verbindung 197"/>
          <p:cNvCxnSpPr>
            <a:endCxn id="34" idx="1"/>
          </p:cNvCxnSpPr>
          <p:nvPr/>
        </p:nvCxnSpPr>
        <p:spPr>
          <a:xfrm flipV="1">
            <a:off x="2071688" y="138076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04"/>
          <p:cNvCxnSpPr>
            <a:endCxn id="34" idx="1"/>
          </p:cNvCxnSpPr>
          <p:nvPr/>
        </p:nvCxnSpPr>
        <p:spPr>
          <a:xfrm flipV="1">
            <a:off x="2071688" y="138076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97"/>
          <p:cNvGrpSpPr/>
          <p:nvPr/>
        </p:nvGrpSpPr>
        <p:grpSpPr>
          <a:xfrm>
            <a:off x="5605463" y="1506175"/>
            <a:ext cx="2322512" cy="2632075"/>
            <a:chOff x="5605463" y="1152525"/>
            <a:chExt cx="2322512" cy="2632075"/>
          </a:xfrm>
        </p:grpSpPr>
        <p:grpSp>
          <p:nvGrpSpPr>
            <p:cNvPr id="4" name="Gruppieren 94"/>
            <p:cNvGrpSpPr/>
            <p:nvPr/>
          </p:nvGrpSpPr>
          <p:grpSpPr>
            <a:xfrm>
              <a:off x="5784850" y="1152525"/>
              <a:ext cx="2106613" cy="2632075"/>
              <a:chOff x="5784850" y="1152525"/>
              <a:chExt cx="2106613" cy="2632075"/>
            </a:xfrm>
          </p:grpSpPr>
          <p:sp>
            <p:nvSpPr>
              <p:cNvPr id="5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5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90</a:t>
                </a:r>
              </a:p>
            </p:txBody>
          </p:sp>
          <p:sp>
            <p:nvSpPr>
              <p:cNvPr id="5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44926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80</a:t>
                </a:r>
              </a:p>
            </p:txBody>
          </p:sp>
          <p:sp>
            <p:nvSpPr>
              <p:cNvPr id="5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450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90</a:t>
                </a:r>
              </a:p>
            </p:txBody>
          </p:sp>
          <p:sp>
            <p:nvSpPr>
              <p:cNvPr id="56" name="Textfeld 95"/>
              <p:cNvSpPr txBox="1">
                <a:spLocks noChangeArrowheads="1"/>
              </p:cNvSpPr>
              <p:nvPr/>
            </p:nvSpPr>
            <p:spPr bwMode="auto">
              <a:xfrm>
                <a:off x="5784850" y="3471863"/>
                <a:ext cx="717550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  <p:sp>
            <p:nvSpPr>
              <p:cNvPr id="5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39211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</a:t>
                </a:r>
              </a:p>
            </p:txBody>
          </p:sp>
        </p:grpSp>
        <p:sp>
          <p:nvSpPr>
            <p:cNvPr id="96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20</a:t>
              </a:r>
            </a:p>
          </p:txBody>
        </p:sp>
        <p:sp>
          <p:nvSpPr>
            <p:cNvPr id="97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10</a:t>
              </a:r>
            </a:p>
          </p:txBody>
        </p:sp>
      </p:grpSp>
      <p:grpSp>
        <p:nvGrpSpPr>
          <p:cNvPr id="5" name="Gruppieren 107"/>
          <p:cNvGrpSpPr/>
          <p:nvPr/>
        </p:nvGrpSpPr>
        <p:grpSpPr>
          <a:xfrm>
            <a:off x="5580112" y="1478394"/>
            <a:ext cx="2577087" cy="2719448"/>
            <a:chOff x="5605463" y="1152525"/>
            <a:chExt cx="2577087" cy="2719448"/>
          </a:xfrm>
        </p:grpSpPr>
        <p:grpSp>
          <p:nvGrpSpPr>
            <p:cNvPr id="6" name="Gruppieren 94"/>
            <p:cNvGrpSpPr/>
            <p:nvPr/>
          </p:nvGrpSpPr>
          <p:grpSpPr>
            <a:xfrm>
              <a:off x="5784849" y="1152525"/>
              <a:ext cx="2397701" cy="2719448"/>
              <a:chOff x="5784849" y="1152525"/>
              <a:chExt cx="2397701" cy="2719448"/>
            </a:xfrm>
          </p:grpSpPr>
          <p:sp>
            <p:nvSpPr>
              <p:cNvPr id="11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0.83</a:t>
                </a:r>
                <a:endParaRPr lang="de-DE" sz="2000" dirty="0"/>
              </a:p>
            </p:txBody>
          </p:sp>
          <p:sp>
            <p:nvSpPr>
              <p:cNvPr id="11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</a:t>
                </a:r>
                <a:endParaRPr lang="de-DE" sz="2000" dirty="0"/>
              </a:p>
            </p:txBody>
          </p:sp>
          <p:sp>
            <p:nvSpPr>
              <p:cNvPr id="11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0.4</a:t>
                </a:r>
                <a:endParaRPr lang="de-DE" sz="2000" dirty="0"/>
              </a:p>
            </p:txBody>
          </p:sp>
          <p:sp>
            <p:nvSpPr>
              <p:cNvPr id="11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16" name="Textfeld 95"/>
              <p:cNvSpPr txBox="1">
                <a:spLocks noChangeArrowheads="1"/>
              </p:cNvSpPr>
              <p:nvPr/>
            </p:nvSpPr>
            <p:spPr bwMode="auto">
              <a:xfrm>
                <a:off x="5784849" y="3471863"/>
                <a:ext cx="8287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0.15</a:t>
                </a:r>
                <a:endParaRPr lang="de-DE" sz="2000" dirty="0"/>
              </a:p>
            </p:txBody>
          </p:sp>
          <p:sp>
            <p:nvSpPr>
              <p:cNvPr id="11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0.17</a:t>
                </a:r>
                <a:endParaRPr lang="de-DE" sz="2000" dirty="0"/>
              </a:p>
            </p:txBody>
          </p:sp>
        </p:grpSp>
        <p:sp>
          <p:nvSpPr>
            <p:cNvPr id="110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540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0.2</a:t>
              </a:r>
              <a:endParaRPr lang="de-DE" sz="2000" dirty="0"/>
            </a:p>
          </p:txBody>
        </p: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0.1</a:t>
              </a:r>
              <a:endParaRPr lang="de-DE" sz="2000" dirty="0"/>
            </a:p>
          </p:txBody>
        </p:sp>
      </p:grpSp>
      <p:grpSp>
        <p:nvGrpSpPr>
          <p:cNvPr id="7" name="Gruppieren 118"/>
          <p:cNvGrpSpPr/>
          <p:nvPr/>
        </p:nvGrpSpPr>
        <p:grpSpPr>
          <a:xfrm>
            <a:off x="2012950" y="1355363"/>
            <a:ext cx="928688" cy="2895600"/>
            <a:chOff x="2012950" y="1001713"/>
            <a:chExt cx="928688" cy="2895600"/>
          </a:xfrm>
        </p:grpSpPr>
        <p:grpSp>
          <p:nvGrpSpPr>
            <p:cNvPr id="8" name="Gruppieren 93"/>
            <p:cNvGrpSpPr/>
            <p:nvPr/>
          </p:nvGrpSpPr>
          <p:grpSpPr>
            <a:xfrm>
              <a:off x="2012950" y="1001713"/>
              <a:ext cx="928688" cy="2895600"/>
              <a:chOff x="2012950" y="1001713"/>
              <a:chExt cx="928688" cy="2895600"/>
            </a:xfrm>
          </p:grpSpPr>
          <p:sp>
            <p:nvSpPr>
              <p:cNvPr id="46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90</a:t>
                </a:r>
              </a:p>
            </p:txBody>
          </p:sp>
          <p:sp>
            <p:nvSpPr>
              <p:cNvPr id="47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48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2714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5</a:t>
                </a:r>
              </a:p>
            </p:txBody>
          </p:sp>
          <p:sp>
            <p:nvSpPr>
              <p:cNvPr id="49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50958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0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50958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1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73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3905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75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</p:grpSp>
        <p:sp>
          <p:nvSpPr>
            <p:cNvPr id="118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20</a:t>
              </a:r>
            </a:p>
          </p:txBody>
        </p:sp>
      </p:grpSp>
      <p:grpSp>
        <p:nvGrpSpPr>
          <p:cNvPr id="9" name="Gruppieren 119"/>
          <p:cNvGrpSpPr/>
          <p:nvPr/>
        </p:nvGrpSpPr>
        <p:grpSpPr>
          <a:xfrm>
            <a:off x="1979712" y="1334378"/>
            <a:ext cx="1090490" cy="2981385"/>
            <a:chOff x="2012950" y="1001713"/>
            <a:chExt cx="1090490" cy="2981385"/>
          </a:xfrm>
        </p:grpSpPr>
        <p:grpSp>
          <p:nvGrpSpPr>
            <p:cNvPr id="10" name="Gruppieren 93"/>
            <p:cNvGrpSpPr/>
            <p:nvPr/>
          </p:nvGrpSpPr>
          <p:grpSpPr>
            <a:xfrm>
              <a:off x="2012950" y="1001713"/>
              <a:ext cx="1090490" cy="2981385"/>
              <a:chOff x="2012950" y="1001713"/>
              <a:chExt cx="1090490" cy="2981385"/>
            </a:xfrm>
          </p:grpSpPr>
          <p:sp>
            <p:nvSpPr>
              <p:cNvPr id="123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24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0.25</a:t>
                </a:r>
                <a:endParaRPr lang="de-DE" sz="2000" dirty="0"/>
              </a:p>
            </p:txBody>
          </p:sp>
          <p:sp>
            <p:nvSpPr>
              <p:cNvPr id="125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0.04</a:t>
                </a:r>
                <a:endParaRPr lang="de-DE" sz="2000" dirty="0"/>
              </a:p>
            </p:txBody>
          </p:sp>
          <p:sp>
            <p:nvSpPr>
              <p:cNvPr id="126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0.96</a:t>
                </a:r>
                <a:endParaRPr lang="de-DE" sz="2000" dirty="0"/>
              </a:p>
            </p:txBody>
          </p:sp>
          <p:sp>
            <p:nvSpPr>
              <p:cNvPr id="127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0.77</a:t>
                </a:r>
                <a:endParaRPr lang="de-DE" sz="2000" dirty="0"/>
              </a:p>
            </p:txBody>
          </p:sp>
          <p:sp>
            <p:nvSpPr>
              <p:cNvPr id="128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0.5</a:t>
                </a:r>
                <a:endParaRPr lang="de-DE" sz="2000" dirty="0"/>
              </a:p>
            </p:txBody>
          </p:sp>
          <p:sp>
            <p:nvSpPr>
              <p:cNvPr id="129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0.23</a:t>
                </a:r>
                <a:endParaRPr lang="de-DE" sz="2000" dirty="0"/>
              </a:p>
            </p:txBody>
          </p:sp>
          <p:sp>
            <p:nvSpPr>
              <p:cNvPr id="130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0.3</a:t>
                </a:r>
                <a:endParaRPr lang="de-DE" sz="2000" dirty="0"/>
              </a:p>
            </p:txBody>
          </p:sp>
        </p:grpSp>
        <p:sp>
          <p:nvSpPr>
            <p:cNvPr id="12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0.2</a:t>
              </a:r>
              <a:endParaRPr lang="de-DE" sz="2000" dirty="0"/>
            </a:p>
          </p:txBody>
        </p:sp>
      </p:grpSp>
      <p:cxnSp>
        <p:nvCxnSpPr>
          <p:cNvPr id="133" name="Gekrümmte Verbindung 132"/>
          <p:cNvCxnSpPr>
            <a:stCxn id="35" idx="2"/>
            <a:endCxn id="36" idx="1"/>
          </p:cNvCxnSpPr>
          <p:nvPr/>
        </p:nvCxnSpPr>
        <p:spPr bwMode="auto">
          <a:xfrm rot="5400000" flipH="1">
            <a:off x="1525191" y="1087473"/>
            <a:ext cx="2801937" cy="3979069"/>
          </a:xfrm>
          <a:prstGeom prst="curvedConnector4">
            <a:avLst>
              <a:gd name="adj1" fmla="val -29915"/>
              <a:gd name="adj2" fmla="val 119971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0" name="Gekrümmte Verbindung 132"/>
          <p:cNvCxnSpPr>
            <a:stCxn id="32" idx="2"/>
            <a:endCxn id="36" idx="1"/>
          </p:cNvCxnSpPr>
          <p:nvPr/>
        </p:nvCxnSpPr>
        <p:spPr bwMode="auto">
          <a:xfrm rot="5400000" flipH="1">
            <a:off x="1808560" y="804104"/>
            <a:ext cx="2235200" cy="3979069"/>
          </a:xfrm>
          <a:prstGeom prst="curvedConnector4">
            <a:avLst>
              <a:gd name="adj1" fmla="val -56331"/>
              <a:gd name="adj2" fmla="val 115959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Gekrümmte Verbindung 132"/>
          <p:cNvCxnSpPr>
            <a:stCxn id="31" idx="2"/>
            <a:endCxn id="36" idx="1"/>
          </p:cNvCxnSpPr>
          <p:nvPr/>
        </p:nvCxnSpPr>
        <p:spPr bwMode="auto">
          <a:xfrm rot="5400000" flipH="1">
            <a:off x="2118916" y="493748"/>
            <a:ext cx="1614487" cy="3979069"/>
          </a:xfrm>
          <a:prstGeom prst="curvedConnector4">
            <a:avLst>
              <a:gd name="adj1" fmla="val -102261"/>
              <a:gd name="adj2" fmla="val 112676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1" name="Gruppieren 161"/>
          <p:cNvGrpSpPr/>
          <p:nvPr/>
        </p:nvGrpSpPr>
        <p:grpSpPr>
          <a:xfrm>
            <a:off x="4932040" y="3206586"/>
            <a:ext cx="308098" cy="1583015"/>
            <a:chOff x="4932040" y="2852936"/>
            <a:chExt cx="308098" cy="1583015"/>
          </a:xfrm>
        </p:grpSpPr>
        <p:sp>
          <p:nvSpPr>
            <p:cNvPr id="159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cxnSp>
        <p:nvCxnSpPr>
          <p:cNvPr id="82" name="Gekrümmte Verbindung 132"/>
          <p:cNvCxnSpPr>
            <a:stCxn id="34" idx="0"/>
            <a:endCxn id="36" idx="1"/>
          </p:cNvCxnSpPr>
          <p:nvPr/>
        </p:nvCxnSpPr>
        <p:spPr bwMode="auto">
          <a:xfrm rot="16200000" flipH="1" flipV="1">
            <a:off x="2685257" y="-525032"/>
            <a:ext cx="452438" cy="3949701"/>
          </a:xfrm>
          <a:prstGeom prst="curvedConnector4">
            <a:avLst>
              <a:gd name="adj1" fmla="val -66568"/>
              <a:gd name="adj2" fmla="val 114240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5" name="Gekrümmte Verbindung 132"/>
          <p:cNvCxnSpPr>
            <a:stCxn id="33" idx="0"/>
            <a:endCxn id="36" idx="1"/>
          </p:cNvCxnSpPr>
          <p:nvPr/>
        </p:nvCxnSpPr>
        <p:spPr bwMode="auto">
          <a:xfrm rot="16200000" flipV="1">
            <a:off x="2855120" y="-242457"/>
            <a:ext cx="112712" cy="3949701"/>
          </a:xfrm>
          <a:prstGeom prst="curvedConnector4">
            <a:avLst>
              <a:gd name="adj1" fmla="val 631590"/>
              <a:gd name="adj2" fmla="val 109463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Gekrümmte Verbindung 132"/>
          <p:cNvCxnSpPr>
            <a:stCxn id="65" idx="0"/>
            <a:endCxn id="36" idx="1"/>
          </p:cNvCxnSpPr>
          <p:nvPr/>
        </p:nvCxnSpPr>
        <p:spPr bwMode="auto">
          <a:xfrm rot="16200000" flipV="1">
            <a:off x="2572545" y="40118"/>
            <a:ext cx="677862" cy="3949701"/>
          </a:xfrm>
          <a:prstGeom prst="curvedConnector4">
            <a:avLst>
              <a:gd name="adj1" fmla="val 163984"/>
              <a:gd name="adj2" fmla="val 105788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2" name="Gruppieren 161"/>
          <p:cNvGrpSpPr/>
          <p:nvPr/>
        </p:nvGrpSpPr>
        <p:grpSpPr>
          <a:xfrm>
            <a:off x="4914003" y="871829"/>
            <a:ext cx="308098" cy="1583015"/>
            <a:chOff x="4932040" y="2852936"/>
            <a:chExt cx="308098" cy="1583015"/>
          </a:xfrm>
        </p:grpSpPr>
        <p:sp>
          <p:nvSpPr>
            <p:cNvPr id="102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3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4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sp>
        <p:nvSpPr>
          <p:cNvPr id="8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On </a:t>
            </a:r>
            <a:r>
              <a:rPr lang="it-IT" sz="4000" dirty="0" err="1" smtClean="0">
                <a:latin typeface="+mj-lt"/>
              </a:rPr>
              <a:t>comparing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smtClean="0">
                <a:latin typeface="+mj-lt"/>
              </a:rPr>
              <a:t>				</a:t>
            </a:r>
            <a:endParaRPr lang="it-IT" sz="40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  <p:extLst>
      <p:ext uri="{BB962C8B-B14F-4D97-AF65-F5344CB8AC3E}">
        <p14:creationId xmlns:p14="http://schemas.microsoft.com/office/powerpoint/2010/main" val="37464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a fan of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168650" cy="792162"/>
            <a:chOff x="3851920" y="3789040"/>
            <a:chExt cx="3168352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3679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Another issue: synonymy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word of </a:t>
            </a:r>
            <a:r>
              <a:rPr lang="it-IT" dirty="0" err="1" smtClean="0"/>
              <a:t>caution</a:t>
            </a:r>
            <a:r>
              <a:rPr lang="it-IT" dirty="0" smtClean="0"/>
              <a:t> !</a:t>
            </a:r>
            <a:endParaRPr lang="it-IT" dirty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025247" cy="936104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4" y="3284984"/>
            <a:ext cx="5009934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572000" y="1412776"/>
            <a:ext cx="4130323" cy="1368152"/>
            <a:chOff x="4572000" y="1412776"/>
            <a:chExt cx="4130323" cy="1368152"/>
          </a:xfrm>
        </p:grpSpPr>
        <p:pic>
          <p:nvPicPr>
            <p:cNvPr id="249860" name="Picture 4" descr="C:\Users\ferragin\Desktop\2013-07-13 11_57_41-www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1556792"/>
              <a:ext cx="3482251" cy="122413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412776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0940" y="3059668"/>
            <a:ext cx="3958662" cy="1377444"/>
            <a:chOff x="4640940" y="3059668"/>
            <a:chExt cx="3958662" cy="1377444"/>
          </a:xfrm>
        </p:grpSpPr>
        <p:pic>
          <p:nvPicPr>
            <p:cNvPr id="249861" name="Picture 5" descr="C:\Users\ferragin\Desktop\2013-07-13 11_58_39-www13.pdf - Adobe Read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79" y="3212976"/>
              <a:ext cx="3307523" cy="12241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40940" y="3059668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Sa2W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4048" y="4581128"/>
            <a:ext cx="3137490" cy="1728192"/>
            <a:chOff x="5004048" y="4581128"/>
            <a:chExt cx="3137490" cy="1728192"/>
          </a:xfrm>
        </p:grpSpPr>
        <p:pic>
          <p:nvPicPr>
            <p:cNvPr id="24986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19" y="4725144"/>
              <a:ext cx="248941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004048" y="45811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Rc2W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49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501008"/>
            <a:ext cx="489823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38437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24036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Is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it</a:t>
            </a:r>
            <a:r>
              <a:rPr lang="it-IT" sz="4000" dirty="0" smtClean="0">
                <a:latin typeface="+mj-lt"/>
              </a:rPr>
              <a:t> just a </a:t>
            </a:r>
            <a:r>
              <a:rPr lang="it-IT" sz="4000" dirty="0" err="1" smtClean="0">
                <a:latin typeface="+mj-lt"/>
              </a:rPr>
              <a:t>matter</a:t>
            </a:r>
            <a:r>
              <a:rPr lang="it-IT" sz="4000" dirty="0" smtClean="0">
                <a:latin typeface="+mj-lt"/>
              </a:rPr>
              <a:t> of “</a:t>
            </a:r>
            <a:r>
              <a:rPr lang="it-IT" sz="4000" dirty="0" err="1" smtClean="0">
                <a:latin typeface="+mj-lt"/>
              </a:rPr>
              <a:t>annotation</a:t>
            </a:r>
            <a:r>
              <a:rPr lang="it-IT" sz="4000" dirty="0" smtClean="0">
                <a:latin typeface="+mj-lt"/>
              </a:rPr>
              <a:t>” ?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#1: Classic BOW-representation</a:t>
            </a:r>
            <a:endParaRPr lang="en-US" sz="4000" dirty="0" smtClean="0">
              <a:solidFill>
                <a:srgbClr val="CC0000"/>
              </a:solidFill>
            </a:endParaRPr>
          </a:p>
        </p:txBody>
      </p:sp>
      <p:cxnSp>
        <p:nvCxnSpPr>
          <p:cNvPr id="24580" name="AutoShape 6"/>
          <p:cNvCxnSpPr>
            <a:cxnSpLocks noChangeShapeType="1"/>
          </p:cNvCxnSpPr>
          <p:nvPr/>
        </p:nvCxnSpPr>
        <p:spPr bwMode="auto">
          <a:xfrm>
            <a:off x="2601913" y="3810000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AutoShape 7"/>
          <p:cNvCxnSpPr>
            <a:cxnSpLocks noChangeShapeType="1"/>
          </p:cNvCxnSpPr>
          <p:nvPr/>
        </p:nvCxnSpPr>
        <p:spPr bwMode="auto">
          <a:xfrm flipV="1">
            <a:off x="2601913" y="1905000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AutoShape 8"/>
          <p:cNvCxnSpPr>
            <a:cxnSpLocks noChangeShapeType="1"/>
          </p:cNvCxnSpPr>
          <p:nvPr/>
        </p:nvCxnSpPr>
        <p:spPr bwMode="auto">
          <a:xfrm flipH="1">
            <a:off x="849313" y="3810000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AutoShape 9"/>
          <p:cNvCxnSpPr>
            <a:cxnSpLocks noChangeShapeType="1"/>
          </p:cNvCxnSpPr>
          <p:nvPr/>
        </p:nvCxnSpPr>
        <p:spPr bwMode="auto">
          <a:xfrm flipV="1">
            <a:off x="2601913" y="3124200"/>
            <a:ext cx="1905000" cy="6858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AutoShape 10"/>
          <p:cNvCxnSpPr>
            <a:cxnSpLocks noChangeShapeType="1"/>
          </p:cNvCxnSpPr>
          <p:nvPr/>
        </p:nvCxnSpPr>
        <p:spPr bwMode="auto">
          <a:xfrm flipV="1">
            <a:off x="2601913" y="3500438"/>
            <a:ext cx="1970087" cy="309562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11"/>
          <p:cNvCxnSpPr>
            <a:cxnSpLocks noChangeShapeType="1"/>
          </p:cNvCxnSpPr>
          <p:nvPr/>
        </p:nvCxnSpPr>
        <p:spPr bwMode="auto">
          <a:xfrm flipV="1">
            <a:off x="2601913" y="2286000"/>
            <a:ext cx="914400" cy="15240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719638" y="37719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3516313" y="1981200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4430713" y="2895600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1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572000" y="3284538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5</a:t>
            </a:r>
            <a:endParaRPr lang="en-US" sz="1800" baseline="-25000" dirty="0">
              <a:latin typeface="Times New Roman" panose="02020603050405020304" pitchFamily="18" charset="0"/>
            </a:endParaRPr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2144713" y="1828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68313" y="4572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3276600" y="285273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42936" name="Rectangle 24"/>
          <p:cNvSpPr>
            <a:spLocks noChangeArrowheads="1"/>
          </p:cNvSpPr>
          <p:nvPr/>
        </p:nvSpPr>
        <p:spPr bwMode="auto">
          <a:xfrm>
            <a:off x="4572000" y="1844675"/>
            <a:ext cx="416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cos(</a:t>
            </a: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)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/>
              <a:t>= v </a:t>
            </a:r>
            <a:r>
              <a:rPr lang="it-IT" sz="2200">
                <a:sym typeface="Symbol" panose="05050102010706020507" pitchFamily="18" charset="2"/>
              </a:rPr>
              <a:t></a:t>
            </a:r>
            <a:r>
              <a:rPr lang="en-US" sz="2200"/>
              <a:t> </a:t>
            </a:r>
            <a:r>
              <a:rPr lang="en-US"/>
              <a:t>w / ||v|| * ||w||</a:t>
            </a:r>
          </a:p>
        </p:txBody>
      </p:sp>
      <p:sp>
        <p:nvSpPr>
          <p:cNvPr id="30" name="Arc 29"/>
          <p:cNvSpPr/>
          <p:nvPr/>
        </p:nvSpPr>
        <p:spPr bwMode="auto">
          <a:xfrm>
            <a:off x="3059113" y="2924175"/>
            <a:ext cx="288925" cy="100965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62890" y="5341624"/>
            <a:ext cx="862958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T is </a:t>
            </a:r>
            <a:r>
              <a:rPr lang="en-US" altLang="zh-TW" sz="2800" dirty="0" smtClean="0"/>
              <a:t>an input </a:t>
            </a:r>
            <a:r>
              <a:rPr lang="en-US" altLang="zh-TW" sz="2800" dirty="0"/>
              <a:t>text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/>
              <a:t>D </a:t>
            </a:r>
            <a:r>
              <a:rPr lang="it-IT" altLang="zh-TW" sz="2800" dirty="0" err="1"/>
              <a:t>is</a:t>
            </a:r>
            <a:r>
              <a:rPr lang="it-IT" altLang="zh-TW" sz="2800" dirty="0"/>
              <a:t> the </a:t>
            </a:r>
            <a:r>
              <a:rPr lang="it-IT" altLang="zh-TW" sz="2800" dirty="0" err="1"/>
              <a:t>dictionary</a:t>
            </a:r>
            <a:r>
              <a:rPr lang="it-IT" altLang="zh-TW" sz="2800" dirty="0"/>
              <a:t> of the </a:t>
            </a:r>
            <a:r>
              <a:rPr lang="it-IT" altLang="zh-TW" sz="2800" dirty="0" err="1"/>
              <a:t>terms</a:t>
            </a:r>
            <a:r>
              <a:rPr lang="it-IT" altLang="zh-TW" sz="2800" dirty="0"/>
              <a:t> in the </a:t>
            </a:r>
            <a:r>
              <a:rPr lang="it-IT" altLang="zh-TW" sz="2800" dirty="0" err="1" smtClean="0"/>
              <a:t>collection</a:t>
            </a:r>
            <a:endParaRPr lang="en-US" altLang="zh-TW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Represent T via a vector consisting of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|</a:t>
            </a:r>
            <a:r>
              <a:rPr lang="en-US" altLang="zh-TW" sz="2800" b="1" dirty="0">
                <a:solidFill>
                  <a:srgbClr val="FF0000"/>
                </a:solidFill>
              </a:rPr>
              <a:t>D|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components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1083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#2: LSI-representation</a:t>
            </a: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205" y="1700808"/>
            <a:ext cx="8629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You still use cos-similarity for doc comparison</a:t>
            </a:r>
            <a:endParaRPr lang="en-US" altLang="zh-TW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Docs live in a </a:t>
            </a:r>
            <a:r>
              <a:rPr lang="it-IT" altLang="zh-TW" sz="2800" dirty="0" err="1" smtClean="0"/>
              <a:t>reduced-space</a:t>
            </a:r>
            <a:r>
              <a:rPr lang="it-IT" altLang="zh-TW" sz="2800" dirty="0" smtClean="0"/>
              <a:t> of </a:t>
            </a:r>
            <a:r>
              <a:rPr lang="it-IT" altLang="zh-TW" sz="2800" dirty="0" err="1" smtClean="0"/>
              <a:t>latent</a:t>
            </a:r>
            <a:r>
              <a:rPr lang="it-IT" altLang="zh-TW" sz="2800" dirty="0"/>
              <a:t> </a:t>
            </a:r>
            <a:r>
              <a:rPr lang="it-IT" altLang="zh-TW" sz="2800" dirty="0" err="1"/>
              <a:t>concepts</a:t>
            </a:r>
            <a:endParaRPr lang="it-IT" altLang="zh-TW" sz="28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LSI </a:t>
            </a:r>
            <a:r>
              <a:rPr lang="it-IT" altLang="zh-TW" sz="2800" dirty="0" err="1" smtClean="0"/>
              <a:t>projects</a:t>
            </a:r>
            <a:r>
              <a:rPr lang="it-IT" altLang="zh-TW" sz="2800" dirty="0" smtClean="0"/>
              <a:t> m-</a:t>
            </a:r>
            <a:r>
              <a:rPr lang="it-IT" altLang="zh-TW" sz="2800" dirty="0" err="1" smtClean="0"/>
              <a:t>dim</a:t>
            </a:r>
            <a:r>
              <a:rPr lang="it-IT" altLang="zh-TW" sz="2800" dirty="0" smtClean="0"/>
              <a:t> </a:t>
            </a:r>
            <a:r>
              <a:rPr lang="it-IT" altLang="zh-TW" sz="2800" dirty="0" err="1" smtClean="0"/>
              <a:t>space</a:t>
            </a:r>
            <a:r>
              <a:rPr lang="it-IT" altLang="zh-TW" sz="2800" dirty="0" smtClean="0"/>
              <a:t> </a:t>
            </a:r>
            <a:r>
              <a:rPr lang="it-IT" altLang="zh-TW" sz="2800" dirty="0" smtClean="0">
                <a:sym typeface="Wingdings" panose="05000000000000000000" pitchFamily="2" charset="2"/>
              </a:rPr>
              <a:t> k-</a:t>
            </a:r>
            <a:r>
              <a:rPr lang="it-IT" altLang="zh-TW" sz="2800" dirty="0" err="1" smtClean="0">
                <a:sym typeface="Wingdings" panose="05000000000000000000" pitchFamily="2" charset="2"/>
              </a:rPr>
              <a:t>dim</a:t>
            </a:r>
            <a:r>
              <a:rPr lang="it-IT" altLang="zh-TW" sz="2800" dirty="0" smtClean="0">
                <a:sym typeface="Wingdings" panose="05000000000000000000" pitchFamily="2" charset="2"/>
              </a:rPr>
              <a:t> </a:t>
            </a:r>
            <a:r>
              <a:rPr lang="it-IT" altLang="zh-TW" sz="2800" dirty="0" err="1" smtClean="0">
                <a:sym typeface="Wingdings" panose="05000000000000000000" pitchFamily="2" charset="2"/>
              </a:rPr>
              <a:t>space</a:t>
            </a:r>
            <a:endParaRPr lang="en-US" altLang="zh-TW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Compare </a:t>
            </a:r>
            <a:r>
              <a:rPr lang="it-IT" altLang="zh-TW" sz="2800" dirty="0" err="1" smtClean="0"/>
              <a:t>docs</a:t>
            </a:r>
            <a:r>
              <a:rPr lang="it-IT" altLang="zh-TW" sz="2800" dirty="0" smtClean="0"/>
              <a:t>/</a:t>
            </a:r>
            <a:r>
              <a:rPr lang="it-IT" altLang="zh-TW" sz="2800" dirty="0" err="1" smtClean="0"/>
              <a:t>queries</a:t>
            </a:r>
            <a:r>
              <a:rPr lang="it-IT" altLang="zh-TW" sz="2800" dirty="0" smtClean="0"/>
              <a:t> in </a:t>
            </a:r>
            <a:r>
              <a:rPr lang="it-IT" altLang="zh-TW" sz="2800" dirty="0" err="1" smtClean="0"/>
              <a:t>latent</a:t>
            </a:r>
            <a:r>
              <a:rPr lang="it-IT" altLang="zh-TW" sz="2800" dirty="0" smtClean="0"/>
              <a:t> </a:t>
            </a:r>
            <a:r>
              <a:rPr lang="it-IT" altLang="zh-TW" sz="2800" dirty="0" err="1" smtClean="0"/>
              <a:t>space</a:t>
            </a:r>
            <a:endParaRPr lang="en-US" altLang="zh-TW" sz="2800" dirty="0"/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628295"/>
              </p:ext>
            </p:extLst>
          </p:nvPr>
        </p:nvGraphicFramePr>
        <p:xfrm>
          <a:off x="1331640" y="3005004"/>
          <a:ext cx="6172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5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005004"/>
                        <a:ext cx="61722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1691691" y="4797156"/>
            <a:ext cx="1619253" cy="936626"/>
            <a:chOff x="3787" y="2341"/>
            <a:chExt cx="1020" cy="590"/>
          </a:xfrm>
        </p:grpSpPr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3787" y="2750"/>
              <a:ext cx="1020" cy="181"/>
            </a:xfrm>
            <a:prstGeom prst="rect">
              <a:avLst/>
            </a:prstGeom>
            <a:solidFill>
              <a:srgbClr val="80808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3787" y="2432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k</a:t>
              </a:r>
              <a:endParaRPr lang="it-IT" altLang="en-US" sz="1600"/>
            </a:p>
          </p:txBody>
        </p:sp>
        <p:sp>
          <p:nvSpPr>
            <p:cNvPr id="62" name="Line 32"/>
            <p:cNvSpPr>
              <a:spLocks noChangeShapeType="1"/>
            </p:cNvSpPr>
            <p:nvPr/>
          </p:nvSpPr>
          <p:spPr bwMode="auto">
            <a:xfrm>
              <a:off x="3969" y="2341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2081932" y="5682258"/>
            <a:ext cx="633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U</a:t>
            </a:r>
            <a:r>
              <a:rPr lang="en-US" altLang="en-US" sz="3200" i="1" baseline="30000" dirty="0" smtClean="0">
                <a:latin typeface="Times New Roman" panose="02020603050405020304" pitchFamily="18" charset="0"/>
              </a:rPr>
              <a:t>T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385145" y="6004520"/>
            <a:ext cx="7360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k x </a:t>
            </a:r>
            <a:r>
              <a:rPr lang="en-US" altLang="en-US" sz="1400" dirty="0" smtClean="0"/>
              <a:t>m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95920" y="501655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en-US" sz="2800" dirty="0"/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3635896" y="521956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d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7" name="Rectangle 53"/>
          <p:cNvSpPr>
            <a:spLocks noChangeArrowheads="1"/>
          </p:cNvSpPr>
          <p:nvPr/>
        </p:nvSpPr>
        <p:spPr bwMode="auto">
          <a:xfrm>
            <a:off x="3970683" y="6239354"/>
            <a:ext cx="4090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m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69" name="Rectangle 53"/>
          <p:cNvSpPr>
            <a:spLocks noChangeArrowheads="1"/>
          </p:cNvSpPr>
          <p:nvPr/>
        </p:nvSpPr>
        <p:spPr bwMode="auto">
          <a:xfrm>
            <a:off x="5027010" y="5589240"/>
            <a:ext cx="3449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k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5" name="Rettangolo 4"/>
          <p:cNvSpPr/>
          <p:nvPr/>
        </p:nvSpPr>
        <p:spPr>
          <a:xfrm>
            <a:off x="5015283" y="4912617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TW" dirty="0" err="1" smtClean="0"/>
              <a:t>Reduced</a:t>
            </a:r>
            <a:r>
              <a:rPr lang="it-IT" altLang="zh-TW" dirty="0" smtClean="0"/>
              <a:t> 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#3: </a:t>
            </a:r>
            <a:r>
              <a:rPr lang="en-US" altLang="zh-TW" dirty="0" smtClean="0"/>
              <a:t>LSI expansion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</a:t>
            </a:r>
            <a:r>
              <a:rPr lang="en-US" altLang="zh-TW" dirty="0" smtClean="0"/>
              <a:t>is an input text</a:t>
            </a:r>
          </a:p>
          <a:p>
            <a:pPr>
              <a:lnSpc>
                <a:spcPct val="90000"/>
              </a:lnSpc>
            </a:pPr>
            <a:r>
              <a:rPr lang="it-IT" altLang="zh-TW" dirty="0" smtClean="0"/>
              <a:t>D </a:t>
            </a:r>
            <a:r>
              <a:rPr lang="it-IT" altLang="zh-TW" dirty="0" err="1" smtClean="0"/>
              <a:t>is</a:t>
            </a:r>
            <a:r>
              <a:rPr lang="it-IT" altLang="zh-TW" dirty="0" smtClean="0"/>
              <a:t> the </a:t>
            </a:r>
            <a:r>
              <a:rPr lang="it-IT" altLang="zh-TW" dirty="0" err="1" smtClean="0"/>
              <a:t>dictionary</a:t>
            </a:r>
            <a:r>
              <a:rPr lang="it-IT" altLang="zh-TW" dirty="0" smtClean="0"/>
              <a:t> of </a:t>
            </a:r>
            <a:r>
              <a:rPr lang="it-IT" altLang="zh-TW" dirty="0" smtClean="0">
                <a:solidFill>
                  <a:srgbClr val="FF0000"/>
                </a:solidFill>
              </a:rPr>
              <a:t>m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terms</a:t>
            </a:r>
            <a:r>
              <a:rPr lang="it-IT" altLang="zh-TW" dirty="0" smtClean="0"/>
              <a:t> in the </a:t>
            </a:r>
            <a:r>
              <a:rPr lang="it-IT" altLang="zh-TW" dirty="0" err="1" smtClean="0"/>
              <a:t>collection</a:t>
            </a:r>
            <a:endParaRPr lang="it-IT" altLang="zh-TW" dirty="0" smtClean="0"/>
          </a:p>
          <a:p>
            <a:pPr>
              <a:lnSpc>
                <a:spcPct val="90000"/>
              </a:lnSpc>
            </a:pPr>
            <a:r>
              <a:rPr lang="it-IT" altLang="zh-TW" dirty="0" smtClean="0">
                <a:solidFill>
                  <a:srgbClr val="FF0000"/>
                </a:solidFill>
              </a:rPr>
              <a:t>k</a:t>
            </a:r>
            <a:r>
              <a:rPr lang="it-IT" altLang="zh-TW" dirty="0" smtClean="0"/>
              <a:t> are the </a:t>
            </a:r>
            <a:r>
              <a:rPr lang="it-IT" altLang="zh-TW" dirty="0" err="1" smtClean="0"/>
              <a:t>latent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concepts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computed</a:t>
            </a:r>
            <a:r>
              <a:rPr lang="it-IT" altLang="zh-TW" dirty="0" smtClean="0"/>
              <a:t> via LSI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Represent T via a vector consisting of 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zh-TW" b="1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+ k</a:t>
            </a:r>
            <a:r>
              <a:rPr lang="en-US" altLang="zh-TW" dirty="0" smtClean="0"/>
              <a:t> components (syntactic and latent)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Use cos-similarity among expanded vectors</a:t>
            </a:r>
            <a:endParaRPr lang="en-US" altLang="zh-TW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 marL="0" indent="0">
              <a:lnSpc>
                <a:spcPct val="90000"/>
              </a:lnSpc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1324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#4: </a:t>
            </a:r>
            <a:r>
              <a:rPr lang="en-US" altLang="zh-TW" dirty="0" smtClean="0"/>
              <a:t>Topic expansion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</a:t>
            </a:r>
            <a:r>
              <a:rPr lang="en-US" altLang="zh-TW" dirty="0" smtClean="0"/>
              <a:t>is an input text</a:t>
            </a:r>
          </a:p>
          <a:p>
            <a:pPr>
              <a:lnSpc>
                <a:spcPct val="90000"/>
              </a:lnSpc>
            </a:pPr>
            <a:r>
              <a:rPr lang="it-IT" altLang="zh-TW" dirty="0" smtClean="0"/>
              <a:t>D </a:t>
            </a:r>
            <a:r>
              <a:rPr lang="it-IT" altLang="zh-TW" dirty="0" err="1" smtClean="0"/>
              <a:t>is</a:t>
            </a:r>
            <a:r>
              <a:rPr lang="it-IT" altLang="zh-TW" dirty="0" smtClean="0"/>
              <a:t> the </a:t>
            </a:r>
            <a:r>
              <a:rPr lang="it-IT" altLang="zh-TW" dirty="0" err="1" smtClean="0"/>
              <a:t>dictionary</a:t>
            </a:r>
            <a:r>
              <a:rPr lang="it-IT" altLang="zh-TW" dirty="0" smtClean="0"/>
              <a:t> of </a:t>
            </a:r>
            <a:r>
              <a:rPr lang="it-IT" altLang="zh-TW" b="1" dirty="0" smtClean="0">
                <a:solidFill>
                  <a:srgbClr val="FF0000"/>
                </a:solidFill>
              </a:rPr>
              <a:t>m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terms</a:t>
            </a:r>
            <a:r>
              <a:rPr lang="it-IT" altLang="zh-TW" dirty="0" smtClean="0"/>
              <a:t> in the </a:t>
            </a:r>
            <a:r>
              <a:rPr lang="it-IT" altLang="zh-TW" dirty="0" err="1" smtClean="0"/>
              <a:t>collection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Represent T via a vector consisting of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dirty="0" smtClean="0"/>
              <a:t>   </a:t>
            </a:r>
            <a:r>
              <a:rPr lang="en-US" altLang="zh-TW" b="1" dirty="0" smtClean="0"/>
              <a:t>(m </a:t>
            </a:r>
            <a:r>
              <a:rPr lang="en-US" altLang="zh-TW" b="1" dirty="0" smtClean="0">
                <a:solidFill>
                  <a:srgbClr val="FF0000"/>
                </a:solidFill>
              </a:rPr>
              <a:t>+ #Wikipedia-pages)</a:t>
            </a:r>
            <a:r>
              <a:rPr lang="en-US" altLang="zh-TW" dirty="0" smtClean="0"/>
              <a:t> as components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Terms are weighted </a:t>
            </a:r>
            <a:r>
              <a:rPr lang="en-US" altLang="zh-TW" dirty="0"/>
              <a:t>via e.g. </a:t>
            </a:r>
            <a:r>
              <a:rPr lang="en-US" altLang="zh-TW" dirty="0" err="1"/>
              <a:t>tf-idf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How do you weight the Wikipedia pages ?</a:t>
            </a:r>
            <a:endParaRPr lang="en-US" altLang="zh-TW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 marL="0" indent="0">
              <a:lnSpc>
                <a:spcPct val="90000"/>
              </a:lnSpc>
              <a:buNone/>
            </a:pPr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5949280"/>
            <a:ext cx="8244408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You</a:t>
            </a:r>
            <a:r>
              <a:rPr lang="it-IT" sz="3200" dirty="0" smtClean="0"/>
              <a:t> </a:t>
            </a:r>
            <a:r>
              <a:rPr lang="it-IT" sz="3200" dirty="0" err="1" smtClean="0"/>
              <a:t>could</a:t>
            </a:r>
            <a:r>
              <a:rPr lang="it-IT" sz="3200" dirty="0" smtClean="0"/>
              <a:t> use the rho-score </a:t>
            </a:r>
            <a:r>
              <a:rPr lang="it-IT" sz="3200" dirty="0" err="1" smtClean="0"/>
              <a:t>assigned</a:t>
            </a:r>
            <a:r>
              <a:rPr lang="it-IT" sz="3200" dirty="0" smtClean="0"/>
              <a:t> by </a:t>
            </a:r>
            <a:r>
              <a:rPr lang="it-IT" sz="3200" dirty="0" err="1" smtClean="0"/>
              <a:t>TagME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83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484784"/>
            <a:ext cx="8362950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Given T</a:t>
            </a:r>
            <a:r>
              <a:rPr lang="en-US" altLang="zh-TW" dirty="0"/>
              <a:t> </a:t>
            </a:r>
            <a:r>
              <a:rPr lang="en-US" altLang="zh-TW" dirty="0" smtClean="0"/>
              <a:t>be an input </a:t>
            </a:r>
            <a:r>
              <a:rPr lang="en-US" altLang="zh-TW" dirty="0" smtClean="0"/>
              <a:t>text, we form a vector: </a:t>
            </a:r>
            <a:endParaRPr lang="en-US" altLang="zh-TW" dirty="0" smtClean="0"/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One component per term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t</a:t>
            </a:r>
            <a:r>
              <a:rPr lang="en-US" altLang="zh-TW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weighted </a:t>
            </a:r>
            <a:r>
              <a:rPr lang="en-US" altLang="zh-TW" dirty="0" err="1" smtClean="0"/>
              <a:t>wrt</a:t>
            </a:r>
            <a:r>
              <a:rPr lang="en-US" altLang="zh-TW" dirty="0" smtClean="0"/>
              <a:t> </a:t>
            </a:r>
            <a:r>
              <a:rPr lang="en-US" altLang="zh-TW" dirty="0" smtClean="0"/>
              <a:t>T </a:t>
            </a:r>
            <a:r>
              <a:rPr lang="en-US" altLang="zh-TW" dirty="0" smtClean="0"/>
              <a:t>as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altLang="zh-TW" sz="36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T,t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] </a:t>
            </a:r>
            <a:r>
              <a:rPr lang="en-US" altLang="zh-TW" sz="3600" b="1" dirty="0">
                <a:solidFill>
                  <a:srgbClr val="7030A0"/>
                </a:solidFill>
              </a:rPr>
              <a:t>= 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Tf-Idf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i,T</a:t>
            </a:r>
            <a:endParaRPr lang="en-US" altLang="zh-TW" sz="3600" baseline="-25000" dirty="0" smtClean="0"/>
          </a:p>
          <a:p>
            <a:pPr>
              <a:lnSpc>
                <a:spcPct val="90000"/>
              </a:lnSpc>
              <a:buNone/>
            </a:pPr>
            <a:endParaRPr lang="en-US" altLang="zh-TW" dirty="0"/>
          </a:p>
          <a:p>
            <a:pPr lvl="1">
              <a:lnSpc>
                <a:spcPct val="90000"/>
              </a:lnSpc>
            </a:pPr>
            <a:r>
              <a:rPr lang="en-US" altLang="zh-TW" sz="3200" dirty="0" smtClean="0"/>
              <a:t>One component per </a:t>
            </a:r>
            <a:r>
              <a:rPr lang="en-US" altLang="zh-TW" dirty="0" smtClean="0"/>
              <a:t>Wiki-page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P</a:t>
            </a:r>
            <a:r>
              <a:rPr lang="en-US" altLang="zh-TW" b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weighted as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it-IT" altLang="zh-TW" baseline="-25000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T,P</a:t>
            </a:r>
            <a:r>
              <a:rPr lang="en-US" altLang="zh-TW" sz="32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] </a:t>
            </a:r>
            <a:r>
              <a:rPr lang="en-US" altLang="zh-TW" sz="3200" b="1" dirty="0">
                <a:solidFill>
                  <a:srgbClr val="7030A0"/>
                </a:solidFill>
              </a:rPr>
              <a:t>= 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&lt;</a:t>
            </a:r>
            <a:r>
              <a:rPr lang="it-IT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it-IT" altLang="zh-TW" sz="3200" b="1" dirty="0" smtClean="0">
                <a:solidFill>
                  <a:srgbClr val="7030A0"/>
                </a:solidFill>
              </a:rPr>
              <a:t>[T],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 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P</a:t>
            </a:r>
            <a:r>
              <a:rPr lang="en-US" altLang="zh-TW" sz="32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]&gt;</a:t>
            </a:r>
            <a:r>
              <a:rPr lang="en-US" altLang="zh-TW" sz="3600" b="1" baseline="-25000" dirty="0" smtClean="0">
                <a:solidFill>
                  <a:srgbClr val="7030A0"/>
                </a:solidFill>
              </a:rPr>
              <a:t> </a:t>
            </a:r>
            <a:endParaRPr lang="en-US" altLang="zh-TW" sz="36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TW" dirty="0" smtClean="0"/>
              <a:t>Observe that </a:t>
            </a:r>
            <a:r>
              <a:rPr lang="en-US" altLang="zh-TW" b="1" dirty="0" err="1">
                <a:solidFill>
                  <a:srgbClr val="FF0000"/>
                </a:solidFill>
              </a:rPr>
              <a:t>P</a:t>
            </a:r>
            <a:r>
              <a:rPr lang="en-US" altLang="zh-TW" b="1" baseline="-25000" dirty="0" err="1">
                <a:solidFill>
                  <a:srgbClr val="FF0000"/>
                </a:solidFill>
              </a:rPr>
              <a:t>j</a:t>
            </a:r>
            <a:r>
              <a:rPr lang="en-US" altLang="zh-TW" b="1" baseline="-25000" dirty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can be considered as a text</a:t>
            </a:r>
          </a:p>
          <a:p>
            <a:pPr lvl="1">
              <a:lnSpc>
                <a:spcPct val="90000"/>
              </a:lnSpc>
            </a:pPr>
            <a:endParaRPr lang="en-US" altLang="zh-TW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3813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TW" dirty="0" smtClean="0"/>
              <a:t>#5: Explicit Semantic 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</p:spTree>
    <p:extLst>
      <p:ext uri="{BB962C8B-B14F-4D97-AF65-F5344CB8AC3E}">
        <p14:creationId xmlns:p14="http://schemas.microsoft.com/office/powerpoint/2010/main" val="17310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US" altLang="zh-TW" dirty="0" smtClean="0"/>
              <a:t>#5: Explicit </a:t>
            </a:r>
            <a:r>
              <a:rPr lang="en-US" altLang="zh-TW" dirty="0"/>
              <a:t>Semantic </a:t>
            </a:r>
            <a:r>
              <a:rPr lang="en-US" altLang="zh-TW" dirty="0" smtClean="0"/>
              <a:t>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01391"/>
            <a:ext cx="8775700" cy="45799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altLang="zh-TW" dirty="0" smtClean="0"/>
              <a:t>To </a:t>
            </a:r>
            <a:r>
              <a:rPr lang="en-US" altLang="zh-TW" dirty="0"/>
              <a:t>compute semantic relatedness of a </a:t>
            </a:r>
            <a:r>
              <a:rPr lang="en-US" altLang="zh-TW" b="1" dirty="0">
                <a:solidFill>
                  <a:srgbClr val="FF0000"/>
                </a:solidFill>
              </a:rPr>
              <a:t>pair of </a:t>
            </a:r>
            <a:r>
              <a:rPr lang="en-US" altLang="zh-TW" b="1" dirty="0" smtClean="0">
                <a:solidFill>
                  <a:srgbClr val="FF0000"/>
                </a:solidFill>
              </a:rPr>
              <a:t>texts, </a:t>
            </a:r>
            <a:r>
              <a:rPr lang="en-US" altLang="zh-TW" dirty="0" smtClean="0"/>
              <a:t>compute the cosine similarity of their ESA vectors, consisting of n + |Wikipedia| components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4293096"/>
            <a:ext cx="8244408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Yet</a:t>
            </a:r>
            <a:r>
              <a:rPr lang="it-IT" sz="3200" dirty="0" smtClean="0"/>
              <a:t> </a:t>
            </a:r>
            <a:r>
              <a:rPr lang="it-IT" sz="3200" dirty="0" err="1" smtClean="0"/>
              <a:t>vector</a:t>
            </a:r>
            <a:r>
              <a:rPr lang="it-IT" sz="3200" dirty="0" smtClean="0"/>
              <a:t> </a:t>
            </a:r>
            <a:r>
              <a:rPr lang="it-IT" sz="3200" dirty="0" err="1" smtClean="0"/>
              <a:t>space</a:t>
            </a:r>
            <a:r>
              <a:rPr lang="it-IT" sz="3200" dirty="0" smtClean="0"/>
              <a:t> model, </a:t>
            </a:r>
            <a:r>
              <a:rPr lang="it-IT" sz="3200" dirty="0" err="1" smtClean="0"/>
              <a:t>thus</a:t>
            </a:r>
            <a:r>
              <a:rPr lang="it-IT" sz="3200" dirty="0" smtClean="0"/>
              <a:t> it </a:t>
            </a:r>
            <a:r>
              <a:rPr lang="it-IT" sz="3200" dirty="0" err="1" smtClean="0"/>
              <a:t>does</a:t>
            </a:r>
            <a:r>
              <a:rPr lang="it-IT" sz="3200" dirty="0" smtClean="0"/>
              <a:t> </a:t>
            </a:r>
            <a:r>
              <a:rPr lang="it-IT" sz="3200" dirty="0" err="1" smtClean="0"/>
              <a:t>not</a:t>
            </a:r>
            <a:r>
              <a:rPr lang="it-IT" sz="3200" dirty="0" smtClean="0"/>
              <a:t> take </a:t>
            </a:r>
            <a:r>
              <a:rPr lang="it-IT" sz="3200" dirty="0" err="1" smtClean="0"/>
              <a:t>into</a:t>
            </a:r>
            <a:r>
              <a:rPr lang="it-IT" sz="3200" dirty="0" smtClean="0"/>
              <a:t> account for the </a:t>
            </a:r>
            <a:r>
              <a:rPr lang="it-IT" sz="3200" dirty="0" err="1" smtClean="0"/>
              <a:t>similarity</a:t>
            </a:r>
            <a:r>
              <a:rPr lang="it-IT" sz="3200" dirty="0" smtClean="0"/>
              <a:t> of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P</a:t>
            </a:r>
            <a:r>
              <a:rPr lang="en-US" altLang="zh-TW" sz="3200" baseline="-25000" dirty="0" err="1" smtClean="0">
                <a:solidFill>
                  <a:schemeClr val="bg1"/>
                </a:solidFill>
              </a:rPr>
              <a:t>j</a:t>
            </a:r>
            <a:r>
              <a:rPr lang="en-US" altLang="zh-TW" sz="3200" baseline="-25000" dirty="0" smtClean="0">
                <a:solidFill>
                  <a:schemeClr val="bg1"/>
                </a:solidFill>
              </a:rPr>
              <a:t> </a:t>
            </a:r>
            <a:r>
              <a:rPr lang="it-IT" sz="3200" dirty="0" smtClean="0">
                <a:solidFill>
                  <a:schemeClr val="bg1"/>
                </a:solidFill>
              </a:rPr>
              <a:t>versus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P</a:t>
            </a:r>
            <a:r>
              <a:rPr lang="en-US" altLang="zh-TW" sz="3200" baseline="-25000" dirty="0" err="1" smtClean="0">
                <a:solidFill>
                  <a:schemeClr val="bg1"/>
                </a:solidFill>
              </a:rPr>
              <a:t>h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Latent Semantic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531263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Related terms get projected to the same concept dimension</a:t>
            </a:r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Polysemy is not yet solved, concepts are </a:t>
            </a:r>
            <a:r>
              <a:rPr lang="en-US" altLang="en-US" i="1" dirty="0" smtClean="0"/>
              <a:t>latent</a:t>
            </a:r>
            <a:endParaRPr lang="en-US" altLang="en-US" i="1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650331"/>
            <a:ext cx="76771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602287" y="2229420"/>
            <a:ext cx="308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courtesy of Susan </a:t>
            </a:r>
            <a:r>
              <a:rPr lang="en-US" altLang="en-US" sz="2000" i="1" dirty="0" err="1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Dumais</a:t>
            </a:r>
            <a:endParaRPr lang="en-US" altLang="en-US" sz="2000" i="1" dirty="0"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Sec. 18.4</a:t>
            </a:r>
          </a:p>
        </p:txBody>
      </p:sp>
    </p:spTree>
    <p:extLst>
      <p:ext uri="{BB962C8B-B14F-4D97-AF65-F5344CB8AC3E}">
        <p14:creationId xmlns:p14="http://schemas.microsoft.com/office/powerpoint/2010/main" val="33428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18448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obama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says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gaddafi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may</a:t>
            </a:r>
            <a:r>
              <a:rPr lang="it-IT" sz="3200" dirty="0" smtClean="0">
                <a:latin typeface="Calibri" pitchFamily="34" charset="0"/>
              </a:rPr>
              <a:t> way out  </a:t>
            </a:r>
            <a:r>
              <a:rPr lang="it-IT" sz="3200" dirty="0" err="1" smtClean="0">
                <a:latin typeface="Calibri" pitchFamily="34" charset="0"/>
              </a:rPr>
              <a:t>military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assault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6" name="CasellaDiTesto 21"/>
          <p:cNvSpPr txBox="1"/>
          <p:nvPr/>
        </p:nvSpPr>
        <p:spPr>
          <a:xfrm>
            <a:off x="1115616" y="6084585"/>
            <a:ext cx="6829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Calibri" pitchFamily="34" charset="0"/>
              </a:rPr>
              <a:t>us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president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issues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libya</a:t>
            </a:r>
            <a:r>
              <a:rPr lang="it-IT" sz="3200" dirty="0" smtClean="0">
                <a:latin typeface="Calibri" pitchFamily="34" charset="0"/>
              </a:rPr>
              <a:t>    ultimatum</a:t>
            </a:r>
            <a:endParaRPr lang="it-IT" sz="3200" dirty="0">
              <a:latin typeface="Calibri" pitchFamily="34" charset="0"/>
            </a:endParaRPr>
          </a:p>
        </p:txBody>
      </p:sp>
      <p:cxnSp>
        <p:nvCxnSpPr>
          <p:cNvPr id="7" name="Connettore 1 32"/>
          <p:cNvCxnSpPr/>
          <p:nvPr/>
        </p:nvCxnSpPr>
        <p:spPr>
          <a:xfrm>
            <a:off x="357158" y="2358161"/>
            <a:ext cx="11430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33"/>
          <p:cNvCxnSpPr/>
          <p:nvPr/>
        </p:nvCxnSpPr>
        <p:spPr>
          <a:xfrm>
            <a:off x="2500298" y="2358161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35"/>
          <p:cNvCxnSpPr/>
          <p:nvPr/>
        </p:nvCxnSpPr>
        <p:spPr>
          <a:xfrm>
            <a:off x="6286512" y="2358161"/>
            <a:ext cx="257176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4 41"/>
          <p:cNvCxnSpPr>
            <a:endCxn id="12" idx="0"/>
          </p:cNvCxnSpPr>
          <p:nvPr/>
        </p:nvCxnSpPr>
        <p:spPr>
          <a:xfrm rot="16200000" flipH="1">
            <a:off x="803645" y="2411739"/>
            <a:ext cx="642944" cy="5357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42"/>
          <p:cNvCxnSpPr/>
          <p:nvPr/>
        </p:nvCxnSpPr>
        <p:spPr>
          <a:xfrm rot="16200000" flipH="1">
            <a:off x="3571867" y="2358161"/>
            <a:ext cx="642942" cy="6429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cumento 57"/>
          <p:cNvSpPr/>
          <p:nvPr/>
        </p:nvSpPr>
        <p:spPr>
          <a:xfrm>
            <a:off x="142844" y="3001103"/>
            <a:ext cx="2500330" cy="78581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</a:t>
            </a:r>
            <a:r>
              <a:rPr lang="it-IT" sz="2400" b="1" dirty="0" err="1" smtClean="0">
                <a:latin typeface="Calibri" pitchFamily="34" charset="0"/>
              </a:rPr>
              <a:t>Barack</a:t>
            </a:r>
            <a:r>
              <a:rPr lang="it-IT" sz="2400" b="1" dirty="0" smtClean="0">
                <a:latin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</a:rPr>
              <a:t>Obama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3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1103"/>
            <a:ext cx="472532" cy="538162"/>
          </a:xfrm>
          <a:prstGeom prst="rect">
            <a:avLst/>
          </a:prstGeom>
        </p:spPr>
      </p:pic>
      <p:sp>
        <p:nvSpPr>
          <p:cNvPr id="14" name="Documento 60"/>
          <p:cNvSpPr/>
          <p:nvPr/>
        </p:nvSpPr>
        <p:spPr>
          <a:xfrm>
            <a:off x="3357554" y="3001103"/>
            <a:ext cx="2071702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Muammar</a:t>
            </a:r>
          </a:p>
          <a:p>
            <a:r>
              <a:rPr lang="it-IT" sz="2400" b="1" dirty="0" smtClean="0">
                <a:latin typeface="Calibri" pitchFamily="34" charset="0"/>
              </a:rPr>
              <a:t>       </a:t>
            </a:r>
            <a:r>
              <a:rPr lang="it-IT" sz="2400" b="1" dirty="0" err="1" smtClean="0">
                <a:latin typeface="Calibri" pitchFamily="34" charset="0"/>
              </a:rPr>
              <a:t>al-Gaddafi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5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001103"/>
            <a:ext cx="500066" cy="538162"/>
          </a:xfrm>
          <a:prstGeom prst="rect">
            <a:avLst/>
          </a:prstGeom>
        </p:spPr>
      </p:pic>
      <p:sp>
        <p:nvSpPr>
          <p:cNvPr id="16" name="Documento 67"/>
          <p:cNvSpPr/>
          <p:nvPr/>
        </p:nvSpPr>
        <p:spPr>
          <a:xfrm>
            <a:off x="6500826" y="3001103"/>
            <a:ext cx="2286016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Offensive</a:t>
            </a:r>
          </a:p>
          <a:p>
            <a:r>
              <a:rPr lang="it-IT" sz="2400" b="1" dirty="0" smtClean="0">
                <a:latin typeface="Calibri" pitchFamily="34" charset="0"/>
              </a:rPr>
              <a:t>       (</a:t>
            </a:r>
            <a:r>
              <a:rPr lang="it-IT" sz="2400" b="1" dirty="0" err="1" smtClean="0">
                <a:latin typeface="Calibri" pitchFamily="34" charset="0"/>
              </a:rPr>
              <a:t>military</a:t>
            </a:r>
            <a:r>
              <a:rPr lang="it-IT" sz="2400" b="1" dirty="0">
                <a:latin typeface="Calibri" pitchFamily="34" charset="0"/>
              </a:rPr>
              <a:t>)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7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00372"/>
            <a:ext cx="500066" cy="538162"/>
          </a:xfrm>
          <a:prstGeom prst="rect">
            <a:avLst/>
          </a:prstGeom>
        </p:spPr>
      </p:pic>
      <p:cxnSp>
        <p:nvCxnSpPr>
          <p:cNvPr id="18" name="Connettore 2 70"/>
          <p:cNvCxnSpPr/>
          <p:nvPr/>
        </p:nvCxnSpPr>
        <p:spPr>
          <a:xfrm rot="16200000" flipH="1">
            <a:off x="7036612" y="2679632"/>
            <a:ext cx="642943" cy="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32"/>
          <p:cNvCxnSpPr/>
          <p:nvPr/>
        </p:nvCxnSpPr>
        <p:spPr>
          <a:xfrm>
            <a:off x="1217805" y="6575531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3"/>
          <p:cNvCxnSpPr/>
          <p:nvPr/>
        </p:nvCxnSpPr>
        <p:spPr>
          <a:xfrm>
            <a:off x="4857752" y="6572272"/>
            <a:ext cx="85725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5"/>
          <p:cNvCxnSpPr/>
          <p:nvPr/>
        </p:nvCxnSpPr>
        <p:spPr>
          <a:xfrm>
            <a:off x="6114349" y="6575531"/>
            <a:ext cx="16561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cumento 57"/>
          <p:cNvSpPr/>
          <p:nvPr/>
        </p:nvSpPr>
        <p:spPr>
          <a:xfrm>
            <a:off x="179512" y="4653136"/>
            <a:ext cx="2677976" cy="122413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President </a:t>
            </a:r>
            <a:r>
              <a:rPr lang="it-IT" sz="2400" b="1" dirty="0" err="1" smtClean="0">
                <a:latin typeface="Calibri" pitchFamily="34" charset="0"/>
              </a:rPr>
              <a:t>of</a:t>
            </a:r>
            <a:r>
              <a:rPr lang="it-IT" sz="2400" b="1" dirty="0" smtClean="0">
                <a:latin typeface="Calibri" pitchFamily="34" charset="0"/>
              </a:rPr>
              <a:t> the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      </a:t>
            </a:r>
            <a:r>
              <a:rPr lang="it-IT" sz="2400" b="1" dirty="0" err="1" smtClean="0">
                <a:latin typeface="Calibri" pitchFamily="34" charset="0"/>
              </a:rPr>
              <a:t>United</a:t>
            </a:r>
            <a:r>
              <a:rPr lang="it-IT" sz="2400" b="1" dirty="0" smtClean="0">
                <a:latin typeface="Calibri" pitchFamily="34" charset="0"/>
              </a:rPr>
              <a:t> States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4" name="Documento 60"/>
          <p:cNvSpPr/>
          <p:nvPr/>
        </p:nvSpPr>
        <p:spPr>
          <a:xfrm>
            <a:off x="3394222" y="4653136"/>
            <a:ext cx="2071702" cy="720080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Libya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5" name="Documento 67"/>
          <p:cNvSpPr/>
          <p:nvPr/>
        </p:nvSpPr>
        <p:spPr>
          <a:xfrm>
            <a:off x="6537494" y="4653136"/>
            <a:ext cx="2066954" cy="86409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Ultimatum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36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472532" cy="538162"/>
          </a:xfrm>
          <a:prstGeom prst="rect">
            <a:avLst/>
          </a:prstGeom>
        </p:spPr>
      </p:pic>
      <p:pic>
        <p:nvPicPr>
          <p:cNvPr id="37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643446"/>
            <a:ext cx="571504" cy="538162"/>
          </a:xfrm>
          <a:prstGeom prst="rect">
            <a:avLst/>
          </a:prstGeom>
        </p:spPr>
      </p:pic>
      <p:pic>
        <p:nvPicPr>
          <p:cNvPr id="38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643446"/>
            <a:ext cx="500066" cy="538162"/>
          </a:xfrm>
          <a:prstGeom prst="rect">
            <a:avLst/>
          </a:prstGeom>
        </p:spPr>
      </p:pic>
      <p:cxnSp>
        <p:nvCxnSpPr>
          <p:cNvPr id="39" name="Connettore 4 41"/>
          <p:cNvCxnSpPr>
            <a:endCxn id="33" idx="2"/>
          </p:cNvCxnSpPr>
          <p:nvPr/>
        </p:nvCxnSpPr>
        <p:spPr>
          <a:xfrm rot="10800000">
            <a:off x="1518500" y="5796343"/>
            <a:ext cx="533228" cy="440972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1"/>
          <p:cNvCxnSpPr>
            <a:endCxn id="34" idx="2"/>
          </p:cNvCxnSpPr>
          <p:nvPr/>
        </p:nvCxnSpPr>
        <p:spPr>
          <a:xfrm rot="16200000" flipV="1">
            <a:off x="4405227" y="5350457"/>
            <a:ext cx="911704" cy="8620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1"/>
          <p:cNvCxnSpPr>
            <a:endCxn id="35" idx="2"/>
          </p:cNvCxnSpPr>
          <p:nvPr/>
        </p:nvCxnSpPr>
        <p:spPr>
          <a:xfrm rot="5400000" flipH="1" flipV="1">
            <a:off x="6907017" y="5645369"/>
            <a:ext cx="849217" cy="47869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8346"/>
          </a:xfrm>
        </p:spPr>
        <p:txBody>
          <a:bodyPr/>
          <a:lstStyle/>
          <a:p>
            <a:r>
              <a:rPr lang="it-IT" dirty="0" smtClean="0"/>
              <a:t>#6: </a:t>
            </a:r>
            <a:r>
              <a:rPr lang="it-IT" dirty="0" err="1" smtClean="0"/>
              <a:t>graph</a:t>
            </a:r>
            <a:r>
              <a:rPr lang="it-IT" dirty="0" smtClean="0"/>
              <a:t> of </a:t>
            </a:r>
            <a:r>
              <a:rPr lang="it-IT" dirty="0" err="1" smtClean="0"/>
              <a:t>concepts</a:t>
            </a:r>
            <a:endParaRPr lang="it-IT" dirty="0"/>
          </a:p>
        </p:txBody>
      </p:sp>
      <p:sp>
        <p:nvSpPr>
          <p:cNvPr id="51" name="Freccia bidirezionale verticale 50"/>
          <p:cNvSpPr/>
          <p:nvPr/>
        </p:nvSpPr>
        <p:spPr>
          <a:xfrm>
            <a:off x="1285852" y="3643314"/>
            <a:ext cx="285752" cy="107157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bidirezionale verticale 51"/>
          <p:cNvSpPr/>
          <p:nvPr/>
        </p:nvSpPr>
        <p:spPr>
          <a:xfrm>
            <a:off x="4429124" y="3929066"/>
            <a:ext cx="285752" cy="78581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eform 31"/>
          <p:cNvSpPr/>
          <p:nvPr/>
        </p:nvSpPr>
        <p:spPr>
          <a:xfrm>
            <a:off x="0" y="2674961"/>
            <a:ext cx="9003749" cy="3267720"/>
          </a:xfrm>
          <a:custGeom>
            <a:avLst/>
            <a:gdLst>
              <a:gd name="connsiteX0" fmla="*/ 0 w 9003749"/>
              <a:gd name="connsiteY0" fmla="*/ 259308 h 3267720"/>
              <a:gd name="connsiteX1" fmla="*/ 122830 w 9003749"/>
              <a:gd name="connsiteY1" fmla="*/ 136478 h 3267720"/>
              <a:gd name="connsiteX2" fmla="*/ 163773 w 9003749"/>
              <a:gd name="connsiteY2" fmla="*/ 81887 h 3267720"/>
              <a:gd name="connsiteX3" fmla="*/ 586854 w 9003749"/>
              <a:gd name="connsiteY3" fmla="*/ 0 h 3267720"/>
              <a:gd name="connsiteX4" fmla="*/ 4804012 w 9003749"/>
              <a:gd name="connsiteY4" fmla="*/ 81887 h 3267720"/>
              <a:gd name="connsiteX5" fmla="*/ 6864824 w 9003749"/>
              <a:gd name="connsiteY5" fmla="*/ 95535 h 3267720"/>
              <a:gd name="connsiteX6" fmla="*/ 8134066 w 9003749"/>
              <a:gd name="connsiteY6" fmla="*/ 109182 h 3267720"/>
              <a:gd name="connsiteX7" fmla="*/ 8625385 w 9003749"/>
              <a:gd name="connsiteY7" fmla="*/ 150126 h 3267720"/>
              <a:gd name="connsiteX8" fmla="*/ 8802806 w 9003749"/>
              <a:gd name="connsiteY8" fmla="*/ 300251 h 3267720"/>
              <a:gd name="connsiteX9" fmla="*/ 8939284 w 9003749"/>
              <a:gd name="connsiteY9" fmla="*/ 600502 h 3267720"/>
              <a:gd name="connsiteX10" fmla="*/ 8939284 w 9003749"/>
              <a:gd name="connsiteY10" fmla="*/ 2006221 h 3267720"/>
              <a:gd name="connsiteX11" fmla="*/ 8871045 w 9003749"/>
              <a:gd name="connsiteY11" fmla="*/ 2579427 h 3267720"/>
              <a:gd name="connsiteX12" fmla="*/ 8775510 w 9003749"/>
              <a:gd name="connsiteY12" fmla="*/ 2852382 h 3267720"/>
              <a:gd name="connsiteX13" fmla="*/ 8598090 w 9003749"/>
              <a:gd name="connsiteY13" fmla="*/ 3084394 h 3267720"/>
              <a:gd name="connsiteX14" fmla="*/ 8488907 w 9003749"/>
              <a:gd name="connsiteY14" fmla="*/ 3138985 h 3267720"/>
              <a:gd name="connsiteX15" fmla="*/ 7656394 w 9003749"/>
              <a:gd name="connsiteY15" fmla="*/ 3248167 h 3267720"/>
              <a:gd name="connsiteX16" fmla="*/ 6591869 w 9003749"/>
              <a:gd name="connsiteY16" fmla="*/ 3207224 h 3267720"/>
              <a:gd name="connsiteX17" fmla="*/ 5895833 w 9003749"/>
              <a:gd name="connsiteY17" fmla="*/ 3084394 h 3267720"/>
              <a:gd name="connsiteX18" fmla="*/ 5008728 w 9003749"/>
              <a:gd name="connsiteY18" fmla="*/ 2934269 h 3267720"/>
              <a:gd name="connsiteX19" fmla="*/ 2743200 w 9003749"/>
              <a:gd name="connsiteY19" fmla="*/ 2866030 h 3267720"/>
              <a:gd name="connsiteX20" fmla="*/ 1951630 w 9003749"/>
              <a:gd name="connsiteY20" fmla="*/ 2893326 h 3267720"/>
              <a:gd name="connsiteX21" fmla="*/ 1692322 w 9003749"/>
              <a:gd name="connsiteY21" fmla="*/ 2934269 h 3267720"/>
              <a:gd name="connsiteX22" fmla="*/ 1023582 w 9003749"/>
              <a:gd name="connsiteY22" fmla="*/ 3002508 h 3267720"/>
              <a:gd name="connsiteX23" fmla="*/ 641445 w 9003749"/>
              <a:gd name="connsiteY23" fmla="*/ 3111690 h 3267720"/>
              <a:gd name="connsiteX24" fmla="*/ 532263 w 9003749"/>
              <a:gd name="connsiteY24" fmla="*/ 3152633 h 3267720"/>
              <a:gd name="connsiteX25" fmla="*/ 382137 w 9003749"/>
              <a:gd name="connsiteY25" fmla="*/ 3193576 h 3267720"/>
              <a:gd name="connsiteX26" fmla="*/ 109182 w 9003749"/>
              <a:gd name="connsiteY26" fmla="*/ 3029803 h 3267720"/>
              <a:gd name="connsiteX27" fmla="*/ 95534 w 9003749"/>
              <a:gd name="connsiteY27" fmla="*/ 177421 h 32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3749" h="3267720">
                <a:moveTo>
                  <a:pt x="0" y="259308"/>
                </a:moveTo>
                <a:cubicBezTo>
                  <a:pt x="40943" y="218365"/>
                  <a:pt x="83556" y="179025"/>
                  <a:pt x="122830" y="136478"/>
                </a:cubicBezTo>
                <a:cubicBezTo>
                  <a:pt x="138258" y="119764"/>
                  <a:pt x="142475" y="89874"/>
                  <a:pt x="163773" y="81887"/>
                </a:cubicBezTo>
                <a:cubicBezTo>
                  <a:pt x="330029" y="19541"/>
                  <a:pt x="429393" y="15746"/>
                  <a:pt x="586854" y="0"/>
                </a:cubicBezTo>
                <a:lnTo>
                  <a:pt x="4804012" y="81887"/>
                </a:lnTo>
                <a:lnTo>
                  <a:pt x="6864824" y="95535"/>
                </a:lnTo>
                <a:lnTo>
                  <a:pt x="8134066" y="109182"/>
                </a:lnTo>
                <a:cubicBezTo>
                  <a:pt x="8297839" y="122830"/>
                  <a:pt x="8467368" y="104978"/>
                  <a:pt x="8625385" y="150126"/>
                </a:cubicBezTo>
                <a:cubicBezTo>
                  <a:pt x="8699875" y="171409"/>
                  <a:pt x="8752389" y="241431"/>
                  <a:pt x="8802806" y="300251"/>
                </a:cubicBezTo>
                <a:cubicBezTo>
                  <a:pt x="8833515" y="336078"/>
                  <a:pt x="8925874" y="568317"/>
                  <a:pt x="8939284" y="600502"/>
                </a:cubicBezTo>
                <a:cubicBezTo>
                  <a:pt x="9003749" y="1116249"/>
                  <a:pt x="8986164" y="935796"/>
                  <a:pt x="8939284" y="2006221"/>
                </a:cubicBezTo>
                <a:cubicBezTo>
                  <a:pt x="8930865" y="2198455"/>
                  <a:pt x="8907609" y="2390515"/>
                  <a:pt x="8871045" y="2579427"/>
                </a:cubicBezTo>
                <a:cubicBezTo>
                  <a:pt x="8852727" y="2674068"/>
                  <a:pt x="8813838" y="2763932"/>
                  <a:pt x="8775510" y="2852382"/>
                </a:cubicBezTo>
                <a:cubicBezTo>
                  <a:pt x="8739776" y="2934845"/>
                  <a:pt x="8672292" y="3029979"/>
                  <a:pt x="8598090" y="3084394"/>
                </a:cubicBezTo>
                <a:cubicBezTo>
                  <a:pt x="8565277" y="3108457"/>
                  <a:pt x="8527821" y="3127095"/>
                  <a:pt x="8488907" y="3138985"/>
                </a:cubicBezTo>
                <a:cubicBezTo>
                  <a:pt x="8067595" y="3267720"/>
                  <a:pt x="8116143" y="3234236"/>
                  <a:pt x="7656394" y="3248167"/>
                </a:cubicBezTo>
                <a:cubicBezTo>
                  <a:pt x="7301552" y="3234519"/>
                  <a:pt x="6945447" y="3240115"/>
                  <a:pt x="6591869" y="3207224"/>
                </a:cubicBezTo>
                <a:cubicBezTo>
                  <a:pt x="6357285" y="3185402"/>
                  <a:pt x="6127423" y="3127658"/>
                  <a:pt x="5895833" y="3084394"/>
                </a:cubicBezTo>
                <a:cubicBezTo>
                  <a:pt x="5384439" y="2988859"/>
                  <a:pt x="5443536" y="2975032"/>
                  <a:pt x="5008728" y="2934269"/>
                </a:cubicBezTo>
                <a:cubicBezTo>
                  <a:pt x="4139448" y="2852774"/>
                  <a:pt x="3877955" y="2883900"/>
                  <a:pt x="2743200" y="2866030"/>
                </a:cubicBezTo>
                <a:cubicBezTo>
                  <a:pt x="2479343" y="2875129"/>
                  <a:pt x="2215089" y="2876218"/>
                  <a:pt x="1951630" y="2893326"/>
                </a:cubicBezTo>
                <a:cubicBezTo>
                  <a:pt x="1864307" y="2898996"/>
                  <a:pt x="1778907" y="2921598"/>
                  <a:pt x="1692322" y="2934269"/>
                </a:cubicBezTo>
                <a:cubicBezTo>
                  <a:pt x="1328339" y="2987534"/>
                  <a:pt x="1421712" y="2973016"/>
                  <a:pt x="1023582" y="3002508"/>
                </a:cubicBezTo>
                <a:lnTo>
                  <a:pt x="641445" y="3111690"/>
                </a:lnTo>
                <a:cubicBezTo>
                  <a:pt x="604273" y="3123048"/>
                  <a:pt x="569328" y="3140928"/>
                  <a:pt x="532263" y="3152633"/>
                </a:cubicBezTo>
                <a:cubicBezTo>
                  <a:pt x="482801" y="3168252"/>
                  <a:pt x="432179" y="3179928"/>
                  <a:pt x="382137" y="3193576"/>
                </a:cubicBezTo>
                <a:cubicBezTo>
                  <a:pt x="291152" y="3138985"/>
                  <a:pt x="119219" y="3135433"/>
                  <a:pt x="109182" y="3029803"/>
                </a:cubicBezTo>
                <a:cubicBezTo>
                  <a:pt x="19239" y="2083262"/>
                  <a:pt x="95534" y="177421"/>
                  <a:pt x="95534" y="177421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8" descr="http://upload.wikimedia.org/wikipedia/commons/archive/6/63/20081217044913!Wikipedi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998" y="5373216"/>
            <a:ext cx="1283002" cy="128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7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6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856662" cy="48434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077200" cy="990601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Text as a sub-graph of topics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5800" y="1844675"/>
            <a:ext cx="7181850" cy="4810125"/>
            <a:chOff x="0" y="0"/>
            <a:chExt cx="4524" cy="303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771"/>
              <a:ext cx="1176" cy="872"/>
              <a:chOff x="0" y="0"/>
              <a:chExt cx="1176" cy="871"/>
            </a:xfrm>
          </p:grpSpPr>
          <p:sp>
            <p:nvSpPr>
              <p:cNvPr id="48164" name="Oval 3"/>
              <p:cNvSpPr>
                <a:spLocks/>
              </p:cNvSpPr>
              <p:nvPr/>
            </p:nvSpPr>
            <p:spPr bwMode="auto">
              <a:xfrm>
                <a:off x="0" y="234"/>
                <a:ext cx="1176" cy="4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5" name="Rectangle 4"/>
              <p:cNvSpPr>
                <a:spLocks/>
              </p:cNvSpPr>
              <p:nvPr/>
            </p:nvSpPr>
            <p:spPr bwMode="auto">
              <a:xfrm>
                <a:off x="172" y="0"/>
                <a:ext cx="828" cy="8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pPr>
                  <a:spcBef>
                    <a:spcPts val="100"/>
                  </a:spcBef>
                </a:pPr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Mahmoud Ahmadinejad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39" y="1555"/>
              <a:ext cx="1065" cy="412"/>
              <a:chOff x="0" y="0"/>
              <a:chExt cx="1065" cy="412"/>
            </a:xfrm>
          </p:grpSpPr>
          <p:sp>
            <p:nvSpPr>
              <p:cNvPr id="48162" name="Oval 6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3" name="Rectangle 7"/>
              <p:cNvSpPr>
                <a:spLocks/>
              </p:cNvSpPr>
              <p:nvPr/>
            </p:nvSpPr>
            <p:spPr bwMode="auto">
              <a:xfrm>
                <a:off x="156" y="106"/>
                <a:ext cx="752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Ultimatum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99" y="1761"/>
              <a:ext cx="1065" cy="412"/>
              <a:chOff x="0" y="0"/>
              <a:chExt cx="1065" cy="412"/>
            </a:xfrm>
          </p:grpSpPr>
          <p:sp>
            <p:nvSpPr>
              <p:cNvPr id="48160" name="Oval 9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1" name="Rectangle 10"/>
              <p:cNvSpPr>
                <a:spLocks/>
              </p:cNvSpPr>
              <p:nvPr/>
            </p:nvSpPr>
            <p:spPr bwMode="auto">
              <a:xfrm>
                <a:off x="156" y="30"/>
                <a:ext cx="752" cy="3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RQ-170 drone</a:t>
                </a:r>
              </a:p>
            </p:txBody>
          </p:sp>
        </p:grpSp>
        <p:sp>
          <p:nvSpPr>
            <p:cNvPr id="48140" name="AutoShape 12"/>
            <p:cNvSpPr>
              <a:spLocks/>
            </p:cNvSpPr>
            <p:nvPr/>
          </p:nvSpPr>
          <p:spPr bwMode="auto">
            <a:xfrm>
              <a:off x="1552" y="387"/>
              <a:ext cx="1675" cy="7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1552" y="123"/>
              <a:ext cx="1563" cy="257"/>
            </a:xfrm>
            <a:custGeom>
              <a:avLst/>
              <a:gdLst>
                <a:gd name="T0" fmla="*/ 0 w 21600"/>
                <a:gd name="T1" fmla="*/ 0 h 19976"/>
                <a:gd name="T2" fmla="*/ 0 w 21600"/>
                <a:gd name="T3" fmla="*/ 0 h 19976"/>
                <a:gd name="T4" fmla="*/ 0 w 21600"/>
                <a:gd name="T5" fmla="*/ 0 h 199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976"/>
                <a:gd name="T11" fmla="*/ 21600 w 21600"/>
                <a:gd name="T12" fmla="*/ 19976 h 19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976">
                  <a:moveTo>
                    <a:pt x="0" y="19976"/>
                  </a:moveTo>
                  <a:cubicBezTo>
                    <a:pt x="4617" y="11602"/>
                    <a:pt x="9234" y="3229"/>
                    <a:pt x="12834" y="802"/>
                  </a:cubicBezTo>
                  <a:cubicBezTo>
                    <a:pt x="16434" y="-1624"/>
                    <a:pt x="19017" y="1897"/>
                    <a:pt x="21600" y="5418"/>
                  </a:cubicBezTo>
                </a:path>
              </a:pathLst>
            </a:custGeom>
            <a:noFill/>
            <a:ln w="889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1096" y="1127"/>
              <a:ext cx="2166" cy="299"/>
            </a:xfrm>
            <a:custGeom>
              <a:avLst/>
              <a:gdLst>
                <a:gd name="T0" fmla="*/ 0 w 21600"/>
                <a:gd name="T1" fmla="*/ 0 h 20281"/>
                <a:gd name="T2" fmla="*/ 0 w 21600"/>
                <a:gd name="T3" fmla="*/ 0 h 20281"/>
                <a:gd name="T4" fmla="*/ 0 w 21600"/>
                <a:gd name="T5" fmla="*/ 0 h 202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81"/>
                <a:gd name="T11" fmla="*/ 21600 w 21600"/>
                <a:gd name="T12" fmla="*/ 20281 h 20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81">
                  <a:moveTo>
                    <a:pt x="0" y="0"/>
                  </a:moveTo>
                  <a:cubicBezTo>
                    <a:pt x="4144" y="9353"/>
                    <a:pt x="8288" y="18706"/>
                    <a:pt x="11888" y="20153"/>
                  </a:cubicBezTo>
                  <a:cubicBezTo>
                    <a:pt x="15488" y="21600"/>
                    <a:pt x="20057" y="10335"/>
                    <a:pt x="21600" y="8681"/>
                  </a:cubicBezTo>
                </a:path>
              </a:pathLst>
            </a:custGeom>
            <a:noFill/>
            <a:ln w="1016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1704" y="344"/>
              <a:ext cx="1508" cy="14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cubicBezTo>
                    <a:pt x="2091" y="15955"/>
                    <a:pt x="4182" y="10311"/>
                    <a:pt x="7782" y="6711"/>
                  </a:cubicBezTo>
                  <a:cubicBezTo>
                    <a:pt x="11382" y="3111"/>
                    <a:pt x="19624" y="79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547" y="380"/>
              <a:ext cx="1446" cy="1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8207" y="1577"/>
                    <a:pt x="7388" y="5522"/>
                    <a:pt x="8640" y="9869"/>
                  </a:cubicBezTo>
                  <a:cubicBezTo>
                    <a:pt x="10393" y="13907"/>
                    <a:pt x="12417" y="18275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80" y="2806"/>
              <a:ext cx="4344" cy="224"/>
              <a:chOff x="0" y="0"/>
              <a:chExt cx="4344" cy="224"/>
            </a:xfrm>
          </p:grpSpPr>
          <p:sp>
            <p:nvSpPr>
              <p:cNvPr id="48158" name="Line 17"/>
              <p:cNvSpPr>
                <a:spLocks noChangeShapeType="1"/>
              </p:cNvSpPr>
              <p:nvPr/>
            </p:nvSpPr>
            <p:spPr bwMode="auto">
              <a:xfrm>
                <a:off x="0" y="106"/>
                <a:ext cx="266" cy="1"/>
              </a:xfrm>
              <a:prstGeom prst="line">
                <a:avLst/>
              </a:prstGeom>
              <a:noFill/>
              <a:ln w="57150">
                <a:solidFill>
                  <a:srgbClr val="C0504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9" name="Rectangle 18"/>
              <p:cNvSpPr>
                <a:spLocks/>
              </p:cNvSpPr>
              <p:nvPr/>
            </p:nvSpPr>
            <p:spPr bwMode="auto">
              <a:xfrm>
                <a:off x="304" y="0"/>
                <a:ext cx="4040" cy="224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Any relatedness measure over a graph, </a:t>
                </a:r>
                <a:r>
                  <a:rPr lang="en-US" sz="16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e.g. [Milne &amp; Witten, 2008]</a:t>
                </a:r>
              </a:p>
            </p:txBody>
          </p:sp>
        </p:grpSp>
        <p:sp>
          <p:nvSpPr>
            <p:cNvPr id="48146" name="Freeform 20"/>
            <p:cNvSpPr>
              <a:spLocks/>
            </p:cNvSpPr>
            <p:nvPr/>
          </p:nvSpPr>
          <p:spPr bwMode="auto">
            <a:xfrm>
              <a:off x="1080" y="664"/>
              <a:ext cx="419" cy="907"/>
            </a:xfrm>
            <a:custGeom>
              <a:avLst/>
              <a:gdLst>
                <a:gd name="T0" fmla="*/ 0 w 19788"/>
                <a:gd name="T1" fmla="*/ 0 h 21600"/>
                <a:gd name="T2" fmla="*/ 0 w 19788"/>
                <a:gd name="T3" fmla="*/ 0 h 21600"/>
                <a:gd name="T4" fmla="*/ 0 w 197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88"/>
                <a:gd name="T10" fmla="*/ 0 h 21600"/>
                <a:gd name="T11" fmla="*/ 19788 w 197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88" h="21600">
                  <a:moveTo>
                    <a:pt x="0" y="0"/>
                  </a:moveTo>
                  <a:cubicBezTo>
                    <a:pt x="8640" y="3927"/>
                    <a:pt x="17280" y="7855"/>
                    <a:pt x="19440" y="11455"/>
                  </a:cubicBezTo>
                  <a:cubicBezTo>
                    <a:pt x="21600" y="15055"/>
                    <a:pt x="13000" y="20418"/>
                    <a:pt x="1296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7" name="Freeform 21"/>
            <p:cNvSpPr>
              <a:spLocks/>
            </p:cNvSpPr>
            <p:nvPr/>
          </p:nvSpPr>
          <p:spPr bwMode="auto">
            <a:xfrm>
              <a:off x="529" y="593"/>
              <a:ext cx="72" cy="396"/>
            </a:xfrm>
            <a:custGeom>
              <a:avLst/>
              <a:gdLst>
                <a:gd name="T0" fmla="*/ 0 w 20268"/>
                <a:gd name="T1" fmla="*/ 0 h 21600"/>
                <a:gd name="T2" fmla="*/ 0 w 20268"/>
                <a:gd name="T3" fmla="*/ 0 h 21600"/>
                <a:gd name="T4" fmla="*/ 0 w 202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268"/>
                <a:gd name="T10" fmla="*/ 0 h 21600"/>
                <a:gd name="T11" fmla="*/ 20268 w 202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8" h="21600">
                  <a:moveTo>
                    <a:pt x="20268" y="0"/>
                  </a:moveTo>
                  <a:cubicBezTo>
                    <a:pt x="10936" y="2520"/>
                    <a:pt x="1604" y="5040"/>
                    <a:pt x="136" y="8640"/>
                  </a:cubicBezTo>
                  <a:cubicBezTo>
                    <a:pt x="-1332" y="12240"/>
                    <a:pt x="9573" y="19530"/>
                    <a:pt x="11460" y="21600"/>
                  </a:cubicBezTo>
                </a:path>
              </a:pathLst>
            </a:custGeom>
            <a:noFill/>
            <a:ln w="381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72" y="112"/>
              <a:ext cx="1180" cy="550"/>
              <a:chOff x="0" y="0"/>
              <a:chExt cx="1179" cy="549"/>
            </a:xfrm>
          </p:grpSpPr>
          <p:sp>
            <p:nvSpPr>
              <p:cNvPr id="48156" name="Oval 22"/>
              <p:cNvSpPr>
                <a:spLocks/>
              </p:cNvSpPr>
              <p:nvPr/>
            </p:nvSpPr>
            <p:spPr bwMode="auto">
              <a:xfrm>
                <a:off x="0" y="0"/>
                <a:ext cx="1179" cy="54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7" name="Rectangle 23"/>
              <p:cNvSpPr>
                <a:spLocks/>
              </p:cNvSpPr>
              <p:nvPr/>
            </p:nvSpPr>
            <p:spPr bwMode="auto">
              <a:xfrm>
                <a:off x="173" y="22"/>
                <a:ext cx="832" cy="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President of the United States</a:t>
                </a:r>
              </a:p>
            </p:txBody>
          </p:sp>
        </p:grpSp>
        <p:sp>
          <p:nvSpPr>
            <p:cNvPr id="48149" name="Freeform 25"/>
            <p:cNvSpPr>
              <a:spLocks/>
            </p:cNvSpPr>
            <p:nvPr/>
          </p:nvSpPr>
          <p:spPr bwMode="auto">
            <a:xfrm>
              <a:off x="3798" y="422"/>
              <a:ext cx="256" cy="567"/>
            </a:xfrm>
            <a:custGeom>
              <a:avLst/>
              <a:gdLst>
                <a:gd name="T0" fmla="*/ 0 w 20404"/>
                <a:gd name="T1" fmla="*/ 0 h 21600"/>
                <a:gd name="T2" fmla="*/ 0 w 20404"/>
                <a:gd name="T3" fmla="*/ 0 h 21600"/>
                <a:gd name="T4" fmla="*/ 0 w 204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04"/>
                <a:gd name="T10" fmla="*/ 0 h 21600"/>
                <a:gd name="T11" fmla="*/ 20404 w 204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04" h="21600">
                  <a:moveTo>
                    <a:pt x="0" y="0"/>
                  </a:moveTo>
                  <a:cubicBezTo>
                    <a:pt x="9421" y="3426"/>
                    <a:pt x="18843" y="6852"/>
                    <a:pt x="20221" y="10452"/>
                  </a:cubicBezTo>
                  <a:cubicBezTo>
                    <a:pt x="21600" y="14052"/>
                    <a:pt x="14936" y="17826"/>
                    <a:pt x="8272" y="21600"/>
                  </a:cubicBezTo>
                </a:path>
              </a:pathLst>
            </a:custGeom>
            <a:noFill/>
            <a:ln w="508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113" y="0"/>
              <a:ext cx="1065" cy="432"/>
              <a:chOff x="0" y="0"/>
              <a:chExt cx="1065" cy="432"/>
            </a:xfrm>
          </p:grpSpPr>
          <p:sp>
            <p:nvSpPr>
              <p:cNvPr id="48154" name="Oval 26"/>
              <p:cNvSpPr>
                <a:spLocks/>
              </p:cNvSpPr>
              <p:nvPr/>
            </p:nvSpPr>
            <p:spPr bwMode="auto">
              <a:xfrm>
                <a:off x="0" y="9"/>
                <a:ext cx="1065" cy="4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5" name="Rectangle 27"/>
              <p:cNvSpPr>
                <a:spLocks/>
              </p:cNvSpPr>
              <p:nvPr/>
            </p:nvSpPr>
            <p:spPr bwMode="auto">
              <a:xfrm>
                <a:off x="156" y="0"/>
                <a:ext cx="752" cy="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Barack Obama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227" y="971"/>
              <a:ext cx="990" cy="412"/>
              <a:chOff x="0" y="0"/>
              <a:chExt cx="989" cy="412"/>
            </a:xfrm>
          </p:grpSpPr>
          <p:sp>
            <p:nvSpPr>
              <p:cNvPr id="48152" name="Oval 29"/>
              <p:cNvSpPr>
                <a:spLocks/>
              </p:cNvSpPr>
              <p:nvPr/>
            </p:nvSpPr>
            <p:spPr bwMode="auto">
              <a:xfrm>
                <a:off x="0" y="0"/>
                <a:ext cx="989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3" name="Rectangle 30"/>
              <p:cNvSpPr>
                <a:spLocks/>
              </p:cNvSpPr>
              <p:nvPr/>
            </p:nvSpPr>
            <p:spPr bwMode="auto">
              <a:xfrm>
                <a:off x="146" y="94"/>
                <a:ext cx="696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8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Iran</a:t>
                </a:r>
              </a:p>
            </p:txBody>
          </p:sp>
        </p:grpSp>
      </p:grpSp>
      <p:pic>
        <p:nvPicPr>
          <p:cNvPr id="4813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357688"/>
            <a:ext cx="1641475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608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1053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Given two texts, we map them to </a:t>
            </a:r>
            <a:r>
              <a:rPr lang="en-US" sz="2400" b="1" dirty="0" smtClean="0">
                <a:solidFill>
                  <a:srgbClr val="0070C0"/>
                </a:solidFill>
              </a:rPr>
              <a:t>two sets</a:t>
            </a:r>
            <a:r>
              <a:rPr lang="en-US" sz="2400" dirty="0" smtClean="0"/>
              <a:t> of nodes/entities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stick onto the graph representation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Random</a:t>
            </a:r>
            <a:r>
              <a:rPr lang="it-IT" dirty="0" smtClean="0"/>
              <a:t> </a:t>
            </a:r>
            <a:r>
              <a:rPr lang="it-IT" dirty="0" err="1" smtClean="0"/>
              <a:t>walks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Text Sim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55576" y="274504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1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55576" y="4401228"/>
            <a:ext cx="151216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2</a:t>
            </a:r>
            <a:endParaRPr lang="it-IT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55976" y="2762838"/>
            <a:ext cx="720080" cy="1008112"/>
            <a:chOff x="5148064" y="2492896"/>
            <a:chExt cx="720080" cy="1008112"/>
          </a:xfrm>
        </p:grpSpPr>
        <p:sp>
          <p:nvSpPr>
            <p:cNvPr id="9" name="Oval 8"/>
            <p:cNvSpPr/>
            <p:nvPr/>
          </p:nvSpPr>
          <p:spPr>
            <a:xfrm>
              <a:off x="5148064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5580112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21297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67944" y="4275006"/>
            <a:ext cx="648072" cy="1584176"/>
            <a:chOff x="4860032" y="4005064"/>
            <a:chExt cx="648072" cy="1584176"/>
          </a:xfrm>
        </p:grpSpPr>
        <p:sp>
          <p:nvSpPr>
            <p:cNvPr id="12" name="Oval 11"/>
            <p:cNvSpPr/>
            <p:nvPr/>
          </p:nvSpPr>
          <p:spPr>
            <a:xfrm>
              <a:off x="4860032" y="429309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5220072" y="400506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5076056" y="472514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5148064" y="530120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599803" y="2276872"/>
            <a:ext cx="2326691" cy="3978234"/>
          </a:xfrm>
          <a:custGeom>
            <a:avLst/>
            <a:gdLst>
              <a:gd name="connsiteX0" fmla="*/ 13854 w 2326691"/>
              <a:gd name="connsiteY0" fmla="*/ 736270 h 3978234"/>
              <a:gd name="connsiteX1" fmla="*/ 73231 w 2326691"/>
              <a:gd name="connsiteY1" fmla="*/ 380010 h 3978234"/>
              <a:gd name="connsiteX2" fmla="*/ 132608 w 2326691"/>
              <a:gd name="connsiteY2" fmla="*/ 273132 h 3978234"/>
              <a:gd name="connsiteX3" fmla="*/ 690748 w 2326691"/>
              <a:gd name="connsiteY3" fmla="*/ 261257 h 3978234"/>
              <a:gd name="connsiteX4" fmla="*/ 916379 w 2326691"/>
              <a:gd name="connsiteY4" fmla="*/ 166254 h 3978234"/>
              <a:gd name="connsiteX5" fmla="*/ 1165761 w 2326691"/>
              <a:gd name="connsiteY5" fmla="*/ 47501 h 3978234"/>
              <a:gd name="connsiteX6" fmla="*/ 1510145 w 2326691"/>
              <a:gd name="connsiteY6" fmla="*/ 0 h 3978234"/>
              <a:gd name="connsiteX7" fmla="*/ 1783278 w 2326691"/>
              <a:gd name="connsiteY7" fmla="*/ 59376 h 3978234"/>
              <a:gd name="connsiteX8" fmla="*/ 1973283 w 2326691"/>
              <a:gd name="connsiteY8" fmla="*/ 332509 h 3978234"/>
              <a:gd name="connsiteX9" fmla="*/ 2044535 w 2326691"/>
              <a:gd name="connsiteY9" fmla="*/ 570015 h 3978234"/>
              <a:gd name="connsiteX10" fmla="*/ 2092036 w 2326691"/>
              <a:gd name="connsiteY10" fmla="*/ 843148 h 3978234"/>
              <a:gd name="connsiteX11" fmla="*/ 2222665 w 2326691"/>
              <a:gd name="connsiteY11" fmla="*/ 2149434 h 3978234"/>
              <a:gd name="connsiteX12" fmla="*/ 2282041 w 2326691"/>
              <a:gd name="connsiteY12" fmla="*/ 2363189 h 3978234"/>
              <a:gd name="connsiteX13" fmla="*/ 2317667 w 2326691"/>
              <a:gd name="connsiteY13" fmla="*/ 2755075 h 3978234"/>
              <a:gd name="connsiteX14" fmla="*/ 2068286 w 2326691"/>
              <a:gd name="connsiteY14" fmla="*/ 3633849 h 3978234"/>
              <a:gd name="connsiteX15" fmla="*/ 1842654 w 2326691"/>
              <a:gd name="connsiteY15" fmla="*/ 3811979 h 3978234"/>
              <a:gd name="connsiteX16" fmla="*/ 1593273 w 2326691"/>
              <a:gd name="connsiteY16" fmla="*/ 3942608 h 3978234"/>
              <a:gd name="connsiteX17" fmla="*/ 1177636 w 2326691"/>
              <a:gd name="connsiteY17" fmla="*/ 3978234 h 3978234"/>
              <a:gd name="connsiteX18" fmla="*/ 655122 w 2326691"/>
              <a:gd name="connsiteY18" fmla="*/ 3883231 h 3978234"/>
              <a:gd name="connsiteX19" fmla="*/ 49480 w 2326691"/>
              <a:gd name="connsiteY19" fmla="*/ 3253839 h 3978234"/>
              <a:gd name="connsiteX20" fmla="*/ 61356 w 2326691"/>
              <a:gd name="connsiteY20" fmla="*/ 2636322 h 3978234"/>
              <a:gd name="connsiteX21" fmla="*/ 334488 w 2326691"/>
              <a:gd name="connsiteY21" fmla="*/ 1805049 h 3978234"/>
              <a:gd name="connsiteX22" fmla="*/ 358239 w 2326691"/>
              <a:gd name="connsiteY22" fmla="*/ 1508166 h 3978234"/>
              <a:gd name="connsiteX23" fmla="*/ 275112 w 2326691"/>
              <a:gd name="connsiteY23" fmla="*/ 1009402 h 3978234"/>
              <a:gd name="connsiteX24" fmla="*/ 156358 w 2326691"/>
              <a:gd name="connsiteY24" fmla="*/ 736270 h 3978234"/>
              <a:gd name="connsiteX25" fmla="*/ 13854 w 2326691"/>
              <a:gd name="connsiteY25" fmla="*/ 736270 h 39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26691" h="3978234">
                <a:moveTo>
                  <a:pt x="13854" y="736270"/>
                </a:moveTo>
                <a:cubicBezTo>
                  <a:pt x="0" y="676893"/>
                  <a:pt x="51420" y="498409"/>
                  <a:pt x="73231" y="380010"/>
                </a:cubicBezTo>
                <a:cubicBezTo>
                  <a:pt x="92507" y="275368"/>
                  <a:pt x="68896" y="294371"/>
                  <a:pt x="132608" y="273132"/>
                </a:cubicBezTo>
                <a:cubicBezTo>
                  <a:pt x="370105" y="287976"/>
                  <a:pt x="484992" y="327825"/>
                  <a:pt x="690748" y="261257"/>
                </a:cubicBezTo>
                <a:cubicBezTo>
                  <a:pt x="768391" y="236137"/>
                  <a:pt x="841961" y="199742"/>
                  <a:pt x="916379" y="166254"/>
                </a:cubicBezTo>
                <a:cubicBezTo>
                  <a:pt x="1000341" y="128471"/>
                  <a:pt x="1075091" y="63502"/>
                  <a:pt x="1165761" y="47501"/>
                </a:cubicBezTo>
                <a:cubicBezTo>
                  <a:pt x="1414582" y="3591"/>
                  <a:pt x="1299544" y="17550"/>
                  <a:pt x="1510145" y="0"/>
                </a:cubicBezTo>
                <a:cubicBezTo>
                  <a:pt x="1601189" y="19792"/>
                  <a:pt x="1707593" y="5038"/>
                  <a:pt x="1783278" y="59376"/>
                </a:cubicBezTo>
                <a:cubicBezTo>
                  <a:pt x="1873371" y="124058"/>
                  <a:pt x="1922768" y="233774"/>
                  <a:pt x="1973283" y="332509"/>
                </a:cubicBezTo>
                <a:cubicBezTo>
                  <a:pt x="2010930" y="406092"/>
                  <a:pt x="2025813" y="489509"/>
                  <a:pt x="2044535" y="570015"/>
                </a:cubicBezTo>
                <a:cubicBezTo>
                  <a:pt x="2065467" y="660024"/>
                  <a:pt x="2081679" y="751319"/>
                  <a:pt x="2092036" y="843148"/>
                </a:cubicBezTo>
                <a:cubicBezTo>
                  <a:pt x="2141079" y="1277992"/>
                  <a:pt x="2168387" y="1715213"/>
                  <a:pt x="2222665" y="2149434"/>
                </a:cubicBezTo>
                <a:cubicBezTo>
                  <a:pt x="2231837" y="2222812"/>
                  <a:pt x="2262249" y="2291937"/>
                  <a:pt x="2282041" y="2363189"/>
                </a:cubicBezTo>
                <a:cubicBezTo>
                  <a:pt x="2293916" y="2493818"/>
                  <a:pt x="2326691" y="2624218"/>
                  <a:pt x="2317667" y="2755075"/>
                </a:cubicBezTo>
                <a:cubicBezTo>
                  <a:pt x="2297174" y="3052221"/>
                  <a:pt x="2279014" y="3395932"/>
                  <a:pt x="2068286" y="3633849"/>
                </a:cubicBezTo>
                <a:cubicBezTo>
                  <a:pt x="2004751" y="3705582"/>
                  <a:pt x="1922997" y="3759756"/>
                  <a:pt x="1842654" y="3811979"/>
                </a:cubicBezTo>
                <a:cubicBezTo>
                  <a:pt x="1763974" y="3863121"/>
                  <a:pt x="1684312" y="3919848"/>
                  <a:pt x="1593273" y="3942608"/>
                </a:cubicBezTo>
                <a:cubicBezTo>
                  <a:pt x="1458371" y="3976334"/>
                  <a:pt x="1316182" y="3966359"/>
                  <a:pt x="1177636" y="3978234"/>
                </a:cubicBezTo>
                <a:cubicBezTo>
                  <a:pt x="1003465" y="3946566"/>
                  <a:pt x="816634" y="3955704"/>
                  <a:pt x="655122" y="3883231"/>
                </a:cubicBezTo>
                <a:cubicBezTo>
                  <a:pt x="314888" y="3730562"/>
                  <a:pt x="231059" y="3531547"/>
                  <a:pt x="49480" y="3253839"/>
                </a:cubicBezTo>
                <a:cubicBezTo>
                  <a:pt x="46532" y="3147696"/>
                  <a:pt x="15132" y="2795332"/>
                  <a:pt x="61356" y="2636322"/>
                </a:cubicBezTo>
                <a:cubicBezTo>
                  <a:pt x="142772" y="2356251"/>
                  <a:pt x="334488" y="1805049"/>
                  <a:pt x="334488" y="1805049"/>
                </a:cubicBezTo>
                <a:cubicBezTo>
                  <a:pt x="342405" y="1706088"/>
                  <a:pt x="360185" y="1607424"/>
                  <a:pt x="358239" y="1508166"/>
                </a:cubicBezTo>
                <a:cubicBezTo>
                  <a:pt x="354922" y="1339006"/>
                  <a:pt x="322665" y="1171082"/>
                  <a:pt x="275112" y="1009402"/>
                </a:cubicBezTo>
                <a:cubicBezTo>
                  <a:pt x="260598" y="960055"/>
                  <a:pt x="228926" y="790695"/>
                  <a:pt x="156358" y="736270"/>
                </a:cubicBezTo>
                <a:cubicBezTo>
                  <a:pt x="131564" y="717675"/>
                  <a:pt x="27708" y="795647"/>
                  <a:pt x="13854" y="736270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6" name="Group 45"/>
          <p:cNvGrpSpPr/>
          <p:nvPr/>
        </p:nvGrpSpPr>
        <p:grpSpPr>
          <a:xfrm>
            <a:off x="2987824" y="2690830"/>
            <a:ext cx="1738536" cy="827972"/>
            <a:chOff x="3779912" y="2420888"/>
            <a:chExt cx="1738536" cy="827972"/>
          </a:xfrm>
        </p:grpSpPr>
        <p:sp>
          <p:nvSpPr>
            <p:cNvPr id="20" name="Oval 19"/>
            <p:cNvSpPr/>
            <p:nvPr/>
          </p:nvSpPr>
          <p:spPr>
            <a:xfrm>
              <a:off x="3779912" y="2420888"/>
              <a:ext cx="288032" cy="288032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Straight Arrow Connector 22"/>
            <p:cNvCxnSpPr>
              <a:stCxn id="20" idx="6"/>
              <a:endCxn id="9" idx="1"/>
            </p:cNvCxnSpPr>
            <p:nvPr/>
          </p:nvCxnSpPr>
          <p:spPr>
            <a:xfrm>
              <a:off x="4067944" y="2564904"/>
              <a:ext cx="1060637" cy="186197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097771" y="2558607"/>
              <a:ext cx="1410333" cy="69025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6"/>
              <a:endCxn id="10" idx="2"/>
            </p:cNvCxnSpPr>
            <p:nvPr/>
          </p:nvCxnSpPr>
          <p:spPr>
            <a:xfrm>
              <a:off x="4067944" y="2564904"/>
              <a:ext cx="1450504" cy="7200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87824" y="4419022"/>
            <a:ext cx="1378496" cy="1296144"/>
            <a:chOff x="3779912" y="4149080"/>
            <a:chExt cx="1378496" cy="1296144"/>
          </a:xfrm>
        </p:grpSpPr>
        <p:sp>
          <p:nvSpPr>
            <p:cNvPr id="21" name="Oval 20"/>
            <p:cNvSpPr/>
            <p:nvPr/>
          </p:nvSpPr>
          <p:spPr>
            <a:xfrm>
              <a:off x="3779912" y="4149080"/>
              <a:ext cx="288032" cy="28803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Straight Arrow Connector 36"/>
            <p:cNvCxnSpPr>
              <a:stCxn id="21" idx="6"/>
              <a:endCxn id="13" idx="2"/>
            </p:cNvCxnSpPr>
            <p:nvPr/>
          </p:nvCxnSpPr>
          <p:spPr>
            <a:xfrm flipV="1">
              <a:off x="4067944" y="4149080"/>
              <a:ext cx="109046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6"/>
              <a:endCxn id="12" idx="2"/>
            </p:cNvCxnSpPr>
            <p:nvPr/>
          </p:nvCxnSpPr>
          <p:spPr>
            <a:xfrm>
              <a:off x="4067944" y="4293096"/>
              <a:ext cx="73042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6"/>
              <a:endCxn id="14" idx="1"/>
            </p:cNvCxnSpPr>
            <p:nvPr/>
          </p:nvCxnSpPr>
          <p:spPr>
            <a:xfrm>
              <a:off x="4067944" y="4293096"/>
              <a:ext cx="988629" cy="474229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6"/>
              <a:endCxn id="15" idx="2"/>
            </p:cNvCxnSpPr>
            <p:nvPr/>
          </p:nvCxnSpPr>
          <p:spPr>
            <a:xfrm>
              <a:off x="4067944" y="4293096"/>
              <a:ext cx="1018456" cy="115212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602471" y="3302462"/>
            <a:ext cx="4434025" cy="2182164"/>
            <a:chOff x="5394559" y="3032520"/>
            <a:chExt cx="4434025" cy="2182164"/>
          </a:xfrm>
        </p:grpSpPr>
        <p:sp>
          <p:nvSpPr>
            <p:cNvPr id="48" name="Left-Up Arrow 47"/>
            <p:cNvSpPr/>
            <p:nvPr/>
          </p:nvSpPr>
          <p:spPr>
            <a:xfrm rot="18502688">
              <a:off x="5142531" y="3284548"/>
              <a:ext cx="2016224" cy="1512168"/>
            </a:xfrm>
            <a:prstGeom prst="leftUpArrow">
              <a:avLst>
                <a:gd name="adj1" fmla="val 10864"/>
                <a:gd name="adj2" fmla="val 2500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23980" y="3645024"/>
              <a:ext cx="30046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Volumes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of random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paths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in the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concept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</a:t>
              </a:r>
            </a:p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graph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(e.g. Wikipedia)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52120" y="2402798"/>
            <a:ext cx="248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Graph-KB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concepts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0" y="6039322"/>
            <a:ext cx="9144000" cy="7781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Latest</a:t>
            </a:r>
            <a:r>
              <a:rPr lang="it-IT" sz="2400" dirty="0" smtClean="0"/>
              <a:t> </a:t>
            </a:r>
            <a:r>
              <a:rPr lang="it-IT" sz="2400" dirty="0" err="1" smtClean="0"/>
              <a:t>approaches</a:t>
            </a:r>
            <a:r>
              <a:rPr lang="it-IT" sz="2400" dirty="0" smtClean="0"/>
              <a:t> combine: </a:t>
            </a:r>
            <a:r>
              <a:rPr lang="it-IT" sz="2400" dirty="0" err="1" smtClean="0"/>
              <a:t>category</a:t>
            </a:r>
            <a:r>
              <a:rPr lang="it-IT" sz="2400" dirty="0" smtClean="0"/>
              <a:t> </a:t>
            </a:r>
            <a:r>
              <a:rPr lang="it-IT" sz="2400" dirty="0" err="1" smtClean="0"/>
              <a:t>hierarchy</a:t>
            </a:r>
            <a:r>
              <a:rPr lang="it-IT" sz="2400" dirty="0" smtClean="0"/>
              <a:t>, Wikipedia </a:t>
            </a:r>
            <a:r>
              <a:rPr lang="it-IT" sz="2400" dirty="0" err="1" smtClean="0"/>
              <a:t>graph</a:t>
            </a:r>
            <a:r>
              <a:rPr lang="it-IT" sz="2400" dirty="0" smtClean="0"/>
              <a:t>, random </a:t>
            </a:r>
            <a:r>
              <a:rPr lang="it-IT" sz="2400" dirty="0" err="1" smtClean="0"/>
              <a:t>walks</a:t>
            </a:r>
            <a:r>
              <a:rPr lang="it-IT" sz="2400" dirty="0" smtClean="0"/>
              <a:t>, Word2Vect </a:t>
            </a:r>
            <a:r>
              <a:rPr lang="it-IT" sz="2400" dirty="0" err="1" smtClean="0"/>
              <a:t>representation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terms</a:t>
            </a:r>
            <a:r>
              <a:rPr lang="it-IT" sz="2400" dirty="0" smtClean="0"/>
              <a:t> &amp; </a:t>
            </a:r>
            <a:r>
              <a:rPr lang="it-IT" sz="2400" dirty="0" err="1" smtClean="0"/>
              <a:t>entities</a:t>
            </a:r>
            <a:r>
              <a:rPr lang="it-IT" sz="2400" dirty="0" smtClean="0"/>
              <a:t>,….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3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800"/>
            <a:ext cx="8955088" cy="4840287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word relatedness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text relatedness</a:t>
            </a:r>
          </a:p>
          <a:p>
            <a:endParaRPr lang="en-US" altLang="zh-TW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47925"/>
            <a:ext cx="53292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1 3"/>
          <p:cNvCxnSpPr/>
          <p:nvPr/>
        </p:nvCxnSpPr>
        <p:spPr>
          <a:xfrm>
            <a:off x="3563888" y="4677721"/>
            <a:ext cx="4608512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275856" y="4677721"/>
            <a:ext cx="5562805" cy="1745329"/>
            <a:chOff x="3275856" y="4677721"/>
            <a:chExt cx="5562805" cy="174532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4"/>
            <a:srcRect t="22448" b="58182"/>
            <a:stretch/>
          </p:blipFill>
          <p:spPr>
            <a:xfrm>
              <a:off x="3275856" y="4677721"/>
              <a:ext cx="5562805" cy="479471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4"/>
            <a:srcRect t="45951"/>
            <a:stretch/>
          </p:blipFill>
          <p:spPr>
            <a:xfrm>
              <a:off x="3275856" y="5085184"/>
              <a:ext cx="5562805" cy="1337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9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Some </a:t>
            </a:r>
            <a:r>
              <a:rPr lang="it-IT" sz="4000" dirty="0" err="1" smtClean="0">
                <a:latin typeface="+mj-lt"/>
              </a:rPr>
              <a:t>applications</a:t>
            </a:r>
            <a:r>
              <a:rPr lang="it-IT" sz="4000" dirty="0" smtClean="0">
                <a:latin typeface="+mj-lt"/>
              </a:rPr>
              <a:t> of </a:t>
            </a:r>
            <a:r>
              <a:rPr lang="it-IT" sz="4000" dirty="0" err="1" smtClean="0">
                <a:latin typeface="+mj-lt"/>
              </a:rPr>
              <a:t>this</a:t>
            </a:r>
            <a:r>
              <a:rPr lang="it-IT" sz="4000" dirty="0" smtClean="0">
                <a:latin typeface="+mj-lt"/>
              </a:rPr>
              <a:t> 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novel</a:t>
            </a:r>
            <a:r>
              <a:rPr lang="it-IT" sz="4000" dirty="0" smtClean="0">
                <a:latin typeface="+mj-lt"/>
              </a:rPr>
              <a:t> text </a:t>
            </a:r>
            <a:r>
              <a:rPr lang="it-IT" sz="4000" dirty="0" err="1" smtClean="0">
                <a:latin typeface="+mj-lt"/>
              </a:rPr>
              <a:t>representation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Categorization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792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problem</a:t>
            </a:r>
            <a:r>
              <a:rPr lang="it-IT" dirty="0" smtClean="0"/>
              <a:t> of </a:t>
            </a:r>
            <a:r>
              <a:rPr lang="it-IT" dirty="0" err="1" smtClean="0"/>
              <a:t>labeling</a:t>
            </a:r>
            <a:r>
              <a:rPr lang="it-IT" dirty="0" smtClean="0"/>
              <a:t> </a:t>
            </a:r>
            <a:r>
              <a:rPr lang="it-IT" dirty="0" err="1" smtClean="0"/>
              <a:t>natural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texts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or more </a:t>
            </a:r>
            <a:r>
              <a:rPr lang="it-IT" b="1" dirty="0" err="1" smtClean="0">
                <a:solidFill>
                  <a:srgbClr val="C00000"/>
                </a:solidFill>
              </a:rPr>
              <a:t>thematic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categories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/>
              <a:t>drawn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a </a:t>
            </a:r>
            <a:r>
              <a:rPr lang="it-IT" b="1" dirty="0" err="1" smtClean="0"/>
              <a:t>predefined</a:t>
            </a:r>
            <a:r>
              <a:rPr lang="it-IT" dirty="0" smtClean="0"/>
              <a:t> set.</a:t>
            </a:r>
          </a:p>
          <a:p>
            <a:pPr>
              <a:spcBef>
                <a:spcPts val="2400"/>
              </a:spcBef>
            </a:pP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solutions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long </a:t>
            </a:r>
            <a:r>
              <a:rPr lang="it-IT" sz="2800" dirty="0" err="1" smtClean="0"/>
              <a:t>texts</a:t>
            </a:r>
            <a:r>
              <a:rPr lang="it-IT" sz="2800" dirty="0" smtClean="0"/>
              <a:t> (</a:t>
            </a:r>
            <a:r>
              <a:rPr lang="it-IT" sz="2800" dirty="0" err="1" smtClean="0"/>
              <a:t>hence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terms</a:t>
            </a:r>
            <a:r>
              <a:rPr lang="it-IT" sz="2800" dirty="0" smtClean="0"/>
              <a:t>)</a:t>
            </a:r>
            <a:endParaRPr lang="it-IT" sz="2800" b="1" i="1" dirty="0" smtClean="0">
              <a:solidFill>
                <a:srgbClr val="FF0000"/>
              </a:solidFill>
            </a:endParaRPr>
          </a:p>
          <a:p>
            <a:pPr lvl="1"/>
            <a:r>
              <a:rPr lang="it-IT" sz="2400" dirty="0" err="1" smtClean="0"/>
              <a:t>Naive</a:t>
            </a:r>
            <a:r>
              <a:rPr lang="it-IT" sz="2400" dirty="0" smtClean="0"/>
              <a:t> </a:t>
            </a:r>
            <a:r>
              <a:rPr lang="it-IT" sz="2400" dirty="0" err="1" smtClean="0"/>
              <a:t>Bayes</a:t>
            </a:r>
            <a:r>
              <a:rPr lang="it-IT" sz="2400" dirty="0" smtClean="0"/>
              <a:t>, SVM, </a:t>
            </a:r>
            <a:r>
              <a:rPr lang="it-IT" sz="2400" dirty="0" err="1" smtClean="0"/>
              <a:t>k-NN</a:t>
            </a:r>
            <a:r>
              <a:rPr lang="it-IT" sz="2400" dirty="0" smtClean="0"/>
              <a:t>, </a:t>
            </a:r>
            <a:r>
              <a:rPr lang="it-IT" sz="2400" dirty="0" err="1" smtClean="0"/>
              <a:t>MaxEnt</a:t>
            </a:r>
            <a:r>
              <a:rPr lang="it-IT" sz="2400" dirty="0" smtClean="0"/>
              <a:t>, </a:t>
            </a:r>
            <a:r>
              <a:rPr lang="it-IT" sz="2400" dirty="0" err="1" smtClean="0"/>
              <a:t>Decision</a:t>
            </a:r>
            <a:r>
              <a:rPr lang="it-IT" sz="2400" dirty="0" smtClean="0"/>
              <a:t> </a:t>
            </a:r>
            <a:r>
              <a:rPr lang="it-IT" sz="2400" dirty="0" err="1" smtClean="0"/>
              <a:t>Tree…</a:t>
            </a:r>
            <a:endParaRPr lang="it-IT" sz="2400" dirty="0" smtClean="0"/>
          </a:p>
          <a:p>
            <a:pPr lvl="1"/>
            <a:endParaRPr lang="it-IT" sz="2400" dirty="0" smtClean="0"/>
          </a:p>
        </p:txBody>
      </p:sp>
      <p:pic>
        <p:nvPicPr>
          <p:cNvPr id="4" name="Picture 2" descr="C:\Users\daniele\Dropbox\ecir_2012\slides\img\ecir2012_snippe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76701"/>
            <a:ext cx="5973441" cy="105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daniele\Dropbox\ecir_2012\slides\img\ecir2012_twe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91" y="4437112"/>
            <a:ext cx="5959401" cy="99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68144" y="5085184"/>
            <a:ext cx="3288080" cy="15696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3200" b="1" i="1" dirty="0" err="1" smtClean="0">
                <a:solidFill>
                  <a:srgbClr val="FF0000"/>
                </a:solidFill>
              </a:rPr>
              <a:t>few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for</a:t>
            </a:r>
            <a:r>
              <a:rPr lang="it-IT" sz="3200" b="1" i="1" dirty="0" smtClean="0">
                <a:solidFill>
                  <a:srgbClr val="FF0000"/>
                </a:solidFill>
              </a:rPr>
              <a:t> short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texts</a:t>
            </a:r>
            <a:endParaRPr lang="it-IT" sz="3200" b="1" i="1" dirty="0" smtClean="0">
              <a:solidFill>
                <a:srgbClr val="FF0000"/>
              </a:solidFill>
            </a:endParaRP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which</a:t>
            </a:r>
            <a:r>
              <a:rPr lang="it-IT" sz="3200" b="1" i="1" dirty="0" smtClean="0">
                <a:solidFill>
                  <a:srgbClr val="FF0000"/>
                </a:solidFill>
              </a:rPr>
              <a:t> are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poorly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composed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50649490"/>
      </p:ext>
    </p:extLst>
  </p:cSld>
  <p:clrMapOvr>
    <a:masterClrMapping/>
  </p:clrMapOvr>
  <p:transition advTm="104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err="1" smtClean="0">
                <a:solidFill>
                  <a:schemeClr val="bg1"/>
                </a:solidFill>
              </a:rPr>
              <a:t>Topical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classification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news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it-IT" b="1" dirty="0" smtClean="0"/>
              <a:t>Training</a:t>
            </a:r>
            <a:r>
              <a:rPr lang="it-IT" sz="4000" dirty="0" smtClean="0"/>
              <a:t> </a:t>
            </a:r>
            <a:r>
              <a:rPr lang="it-IT" dirty="0" smtClean="0"/>
              <a:t>(given a set of classes)</a:t>
            </a:r>
            <a:endParaRPr lang="it-IT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training-set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For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class</a:t>
            </a:r>
            <a:r>
              <a:rPr lang="it-IT" sz="2800" dirty="0" smtClean="0"/>
              <a:t> </a:t>
            </a:r>
            <a:r>
              <a:rPr lang="it-IT" sz="2800" b="1" i="1" dirty="0" smtClean="0">
                <a:solidFill>
                  <a:srgbClr val="C00000"/>
                </a:solidFill>
              </a:rPr>
              <a:t>z, </a:t>
            </a:r>
            <a:r>
              <a:rPr lang="it-IT" sz="2800" dirty="0" smtClean="0"/>
              <a:t>create a </a:t>
            </a:r>
            <a:r>
              <a:rPr lang="it-IT" sz="2800" b="1" dirty="0" smtClean="0">
                <a:solidFill>
                  <a:srgbClr val="FF0000"/>
                </a:solidFill>
              </a:rPr>
              <a:t>subset of Wikipedia </a:t>
            </a:r>
            <a:r>
              <a:rPr lang="it-IT" sz="2800" b="1" dirty="0" err="1" smtClean="0">
                <a:solidFill>
                  <a:srgbClr val="FF0000"/>
                </a:solidFill>
              </a:rPr>
              <a:t>pages</a:t>
            </a:r>
            <a:r>
              <a:rPr lang="it-IT" sz="2800" b="1" dirty="0" smtClean="0">
                <a:solidFill>
                  <a:srgbClr val="FF0000"/>
                </a:solidFill>
              </a:rPr>
              <a:t> (</a:t>
            </a:r>
            <a:r>
              <a:rPr lang="it-IT" sz="2800" b="1" dirty="0" err="1" smtClean="0">
                <a:solidFill>
                  <a:srgbClr val="FF0000"/>
                </a:solidFill>
              </a:rPr>
              <a:t>topics</a:t>
            </a:r>
            <a:r>
              <a:rPr lang="it-IT" sz="2800" b="1" dirty="0" smtClean="0">
                <a:solidFill>
                  <a:srgbClr val="FF0000"/>
                </a:solidFill>
              </a:rPr>
              <a:t>) </a:t>
            </a:r>
            <a:r>
              <a:rPr lang="it-IT" b="1" dirty="0" err="1" smtClean="0">
                <a:solidFill>
                  <a:srgbClr val="C00000"/>
                </a:solidFill>
              </a:rPr>
              <a:t>T</a:t>
            </a:r>
            <a:r>
              <a:rPr lang="it-IT" b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800" dirty="0" smtClean="0"/>
              <a:t> by </a:t>
            </a:r>
            <a:r>
              <a:rPr lang="it-IT" sz="2800" i="1" dirty="0" smtClean="0"/>
              <a:t>importance</a:t>
            </a:r>
            <a:r>
              <a:rPr lang="it-IT" sz="2800" dirty="0" smtClean="0"/>
              <a:t> and </a:t>
            </a:r>
            <a:r>
              <a:rPr lang="it-IT" sz="2800" i="1" dirty="0" err="1" smtClean="0"/>
              <a:t>distinctiveness</a:t>
            </a:r>
            <a:endParaRPr lang="it-IT" sz="2800" dirty="0" smtClean="0"/>
          </a:p>
          <a:p>
            <a:pPr marL="514350" indent="-514350">
              <a:buNone/>
            </a:pPr>
            <a:endParaRPr lang="it-IT" sz="24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it-IT" b="1" dirty="0" smtClean="0"/>
              <a:t>Test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text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classified</a:t>
            </a:r>
            <a:r>
              <a:rPr lang="it-IT" sz="2800" dirty="0" smtClean="0"/>
              <a:t>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Classify the text by </a:t>
            </a:r>
            <a:r>
              <a:rPr lang="it-IT" sz="2800" dirty="0" err="1" smtClean="0"/>
              <a:t>computing</a:t>
            </a:r>
            <a:r>
              <a:rPr lang="it-IT" sz="2800" dirty="0" smtClean="0"/>
              <a:t> the </a:t>
            </a:r>
            <a:r>
              <a:rPr lang="it-IT" sz="2800" b="1" dirty="0" smtClean="0">
                <a:solidFill>
                  <a:srgbClr val="C00000"/>
                </a:solidFill>
                <a:latin typeface="Symbol" pitchFamily="18" charset="2"/>
              </a:rPr>
              <a:t>r-</a:t>
            </a:r>
            <a:r>
              <a:rPr lang="it-IT" sz="2800" b="1" i="1" dirty="0" err="1" smtClean="0">
                <a:solidFill>
                  <a:srgbClr val="C00000"/>
                </a:solidFill>
              </a:rPr>
              <a:t>weighted</a:t>
            </a:r>
            <a:r>
              <a:rPr lang="it-IT" sz="2800" b="1" i="1" dirty="0" smtClean="0">
                <a:solidFill>
                  <a:srgbClr val="C00000"/>
                </a:solidFill>
              </a:rPr>
              <a:t> </a:t>
            </a:r>
            <a:r>
              <a:rPr lang="it-IT" sz="2800" b="1" i="1" dirty="0" err="1" smtClean="0">
                <a:solidFill>
                  <a:srgbClr val="C00000"/>
                </a:solidFill>
              </a:rPr>
              <a:t>relatedness</a:t>
            </a:r>
            <a:r>
              <a:rPr lang="it-IT" sz="2800" i="1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/>
              <a:t>between</a:t>
            </a:r>
            <a:r>
              <a:rPr lang="it-IT" sz="2800" dirty="0" smtClean="0"/>
              <a:t> </a:t>
            </a:r>
            <a:r>
              <a:rPr lang="it-IT" sz="2800" dirty="0" err="1" smtClean="0"/>
              <a:t>any</a:t>
            </a:r>
            <a:r>
              <a:rPr lang="it-IT" sz="2800" dirty="0" smtClean="0"/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text’s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topic</a:t>
            </a:r>
            <a:r>
              <a:rPr lang="it-IT" sz="2800" dirty="0" smtClean="0"/>
              <a:t> with the </a:t>
            </a:r>
            <a:r>
              <a:rPr lang="it-IT" sz="2800" b="1" dirty="0" smtClean="0">
                <a:solidFill>
                  <a:srgbClr val="C00000"/>
                </a:solidFill>
              </a:rPr>
              <a:t>subset of </a:t>
            </a:r>
            <a:r>
              <a:rPr lang="it-IT" sz="2800" b="1" dirty="0" err="1" smtClean="0">
                <a:solidFill>
                  <a:srgbClr val="C00000"/>
                </a:solidFill>
              </a:rPr>
              <a:t>topics</a:t>
            </a:r>
            <a:r>
              <a:rPr lang="it-IT" sz="2800" dirty="0" smtClean="0"/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T</a:t>
            </a:r>
            <a:r>
              <a:rPr lang="it-IT" sz="2800" b="1" baseline="-25000" dirty="0" err="1">
                <a:solidFill>
                  <a:srgbClr val="C00000"/>
                </a:solidFill>
              </a:rPr>
              <a:t>z</a:t>
            </a:r>
            <a:r>
              <a:rPr lang="it-IT" sz="2800" dirty="0"/>
              <a:t> </a:t>
            </a:r>
            <a:r>
              <a:rPr lang="it-IT" sz="2800" dirty="0" err="1" smtClean="0"/>
              <a:t>assigned</a:t>
            </a:r>
            <a:r>
              <a:rPr lang="it-IT" sz="2800" dirty="0" smtClean="0"/>
              <a:t> to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category</a:t>
            </a:r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z</a:t>
            </a:r>
            <a:r>
              <a:rPr lang="it-IT" sz="2800" dirty="0" smtClean="0"/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of topic in text)</a:t>
            </a:r>
            <a:r>
              <a:rPr lang="it-IT" sz="2400" b="1" dirty="0" smtClean="0"/>
              <a:t>.</a:t>
            </a:r>
            <a:endParaRPr lang="it-IT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820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4"/>
          <p:cNvGrpSpPr/>
          <p:nvPr/>
        </p:nvGrpSpPr>
        <p:grpSpPr>
          <a:xfrm>
            <a:off x="251520" y="6488668"/>
            <a:ext cx="5429288" cy="369332"/>
            <a:chOff x="500034" y="6143644"/>
            <a:chExt cx="5429288" cy="369332"/>
          </a:xfrm>
        </p:grpSpPr>
        <p:cxnSp>
          <p:nvCxnSpPr>
            <p:cNvPr id="6" name="Connettore 2 5"/>
            <p:cNvCxnSpPr/>
            <p:nvPr/>
          </p:nvCxnSpPr>
          <p:spPr>
            <a:xfrm>
              <a:off x="500034" y="6357958"/>
              <a:ext cx="571504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1214414" y="6143644"/>
              <a:ext cx="4714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Relatedness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measure</a:t>
              </a:r>
              <a:endParaRPr lang="it-I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67544" y="2065040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6016" y="2073548"/>
            <a:ext cx="19442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32240" y="2060848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27784" y="2073548"/>
            <a:ext cx="1944216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SCI-TECH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7240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....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7544" y="2505596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Rafael </a:t>
            </a:r>
            <a:r>
              <a:rPr lang="it-IT" dirty="0" err="1" smtClean="0"/>
              <a:t>Nadal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291565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Coach (sport)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3789040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Roger </a:t>
            </a:r>
            <a:r>
              <a:rPr lang="it-IT" dirty="0" err="1" smtClean="0"/>
              <a:t>Federer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4221088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335699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NBA </a:t>
            </a:r>
            <a:r>
              <a:rPr lang="it-IT" dirty="0" err="1" smtClean="0"/>
              <a:t>Playoffs</a:t>
            </a:r>
            <a:endParaRPr lang="it-IT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2627784" y="250718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World Wide Web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716016" y="3356992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Federal</a:t>
            </a:r>
            <a:r>
              <a:rPr lang="it-IT" dirty="0" smtClean="0"/>
              <a:t> </a:t>
            </a:r>
            <a:r>
              <a:rPr lang="it-IT" dirty="0" err="1" smtClean="0"/>
              <a:t>Reserve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627784" y="4221088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627784" y="292494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NASA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627784" y="3356992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web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engine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627784" y="3789040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Planet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716016" y="250718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Eurozone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716016" y="292494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Stock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1907704" y="5085184"/>
            <a:ext cx="54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Francesca </a:t>
            </a:r>
            <a:r>
              <a:rPr lang="en-US" sz="2400" dirty="0" err="1" smtClean="0"/>
              <a:t>Schiavone</a:t>
            </a:r>
            <a:r>
              <a:rPr lang="en-US" sz="2400" dirty="0" smtClean="0"/>
              <a:t> won Roland </a:t>
            </a:r>
            <a:r>
              <a:rPr lang="en-US" sz="2400" dirty="0" err="1" smtClean="0"/>
              <a:t>Garros</a:t>
            </a:r>
            <a:endParaRPr lang="it-IT" sz="2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716016" y="3789040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Wall</a:t>
            </a:r>
            <a:r>
              <a:rPr lang="it-IT" dirty="0" smtClean="0"/>
              <a:t> Street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716016" y="4221088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732240" y="3347700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Cholesterol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732240" y="2483604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Patient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732240" y="2915652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Infants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732240" y="3779748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HIV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732240" y="4211796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47" name="Connettore 1 46"/>
          <p:cNvCxnSpPr/>
          <p:nvPr/>
        </p:nvCxnSpPr>
        <p:spPr>
          <a:xfrm>
            <a:off x="2051720" y="5517232"/>
            <a:ext cx="26642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351388" y="5517232"/>
            <a:ext cx="18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5400000">
            <a:off x="6012160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5508104" y="5949280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French</a:t>
            </a:r>
            <a:r>
              <a:rPr lang="it-IT" dirty="0" smtClean="0"/>
              <a:t> Open</a:t>
            </a:r>
            <a:endParaRPr lang="it-IT" dirty="0"/>
          </a:p>
        </p:txBody>
      </p:sp>
      <p:cxnSp>
        <p:nvCxnSpPr>
          <p:cNvPr id="59" name="Connettore 2 58"/>
          <p:cNvCxnSpPr/>
          <p:nvPr/>
        </p:nvCxnSpPr>
        <p:spPr>
          <a:xfrm rot="5400000">
            <a:off x="2987824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1979712" y="5949280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Francesca Schiavone</a:t>
            </a:r>
            <a:endParaRPr lang="it-IT" dirty="0"/>
          </a:p>
        </p:txBody>
      </p:sp>
      <p:cxnSp>
        <p:nvCxnSpPr>
          <p:cNvPr id="62" name="Connettore 7 61"/>
          <p:cNvCxnSpPr>
            <a:stCxn id="60" idx="1"/>
            <a:endCxn id="18" idx="1"/>
          </p:cNvCxnSpPr>
          <p:nvPr/>
        </p:nvCxnSpPr>
        <p:spPr>
          <a:xfrm rot="10800000">
            <a:off x="467544" y="2690262"/>
            <a:ext cx="1512168" cy="3443684"/>
          </a:xfrm>
          <a:prstGeom prst="curvedConnector3">
            <a:avLst>
              <a:gd name="adj1" fmla="val 11511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Connettore 7 67"/>
          <p:cNvCxnSpPr>
            <a:stCxn id="58" idx="1"/>
            <a:endCxn id="18" idx="3"/>
          </p:cNvCxnSpPr>
          <p:nvPr/>
        </p:nvCxnSpPr>
        <p:spPr>
          <a:xfrm rot="10800000">
            <a:off x="2411760" y="2690262"/>
            <a:ext cx="3096344" cy="34436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Connettore 7 68"/>
          <p:cNvCxnSpPr>
            <a:stCxn id="58" idx="1"/>
            <a:endCxn id="20" idx="3"/>
          </p:cNvCxnSpPr>
          <p:nvPr/>
        </p:nvCxnSpPr>
        <p:spPr>
          <a:xfrm rot="10800000">
            <a:off x="2411760" y="3973706"/>
            <a:ext cx="3096344" cy="21602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Connettore 7 72"/>
          <p:cNvCxnSpPr>
            <a:stCxn id="60" idx="1"/>
            <a:endCxn id="20" idx="1"/>
          </p:cNvCxnSpPr>
          <p:nvPr/>
        </p:nvCxnSpPr>
        <p:spPr>
          <a:xfrm rot="10800000">
            <a:off x="467544" y="3973706"/>
            <a:ext cx="1512168" cy="2160240"/>
          </a:xfrm>
          <a:prstGeom prst="curvedConnector3">
            <a:avLst>
              <a:gd name="adj1" fmla="val 12360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ttangolo 73"/>
          <p:cNvSpPr/>
          <p:nvPr/>
        </p:nvSpPr>
        <p:spPr>
          <a:xfrm>
            <a:off x="7308304" y="5157192"/>
            <a:ext cx="1656184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SPORT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3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Some </a:t>
            </a:r>
            <a:r>
              <a:rPr lang="it-IT" b="1" dirty="0" err="1" smtClean="0">
                <a:solidFill>
                  <a:schemeClr val="bg1"/>
                </a:solidFill>
              </a:rPr>
              <a:t>experiments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298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t-IT" dirty="0" smtClean="0"/>
              <a:t>32K items from 3 RSS </a:t>
            </a:r>
            <a:r>
              <a:rPr lang="it-IT" dirty="0" err="1" smtClean="0"/>
              <a:t>news-feeds</a:t>
            </a:r>
            <a:endParaRPr lang="it-IT" dirty="0" smtClean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-11035" y="2924944"/>
          <a:ext cx="9155036" cy="35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7281266" y="1268760"/>
          <a:ext cx="1862734" cy="268224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862734"/>
              </a:tblGrid>
              <a:tr h="3023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Categories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Sport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Business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U.S.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Health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Sci&amp;Tech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World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Entertainment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err="1" smtClean="0">
                <a:latin typeface="+mj-lt"/>
              </a:rPr>
              <a:t>User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profiling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7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astronomer  photographed the   star</a:t>
            </a:r>
          </a:p>
        </p:txBody>
      </p:sp>
      <p:sp>
        <p:nvSpPr>
          <p:cNvPr id="7" name="Ovale 6"/>
          <p:cNvSpPr/>
          <p:nvPr/>
        </p:nvSpPr>
        <p:spPr>
          <a:xfrm>
            <a:off x="7164388" y="4076700"/>
            <a:ext cx="936625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6"/>
          <p:cNvSpPr/>
          <p:nvPr/>
        </p:nvSpPr>
        <p:spPr>
          <a:xfrm>
            <a:off x="6948488" y="3284538"/>
            <a:ext cx="9366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2000250" y="3857625"/>
            <a:ext cx="1571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928813" y="4572000"/>
            <a:ext cx="18573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typical issue: polysemy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50887"/>
          </a:xfrm>
        </p:spPr>
        <p:txBody>
          <a:bodyPr/>
          <a:lstStyle/>
          <a:p>
            <a:pPr eaLnBrk="1" hangingPunct="1"/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User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</a:t>
            </a:r>
            <a:r>
              <a:rPr lang="it-IT" sz="3600" dirty="0" err="1" smtClean="0">
                <a:latin typeface="Bitstream Vera Sans" pitchFamily="34" charset="0"/>
              </a:rPr>
              <a:t>p</a:t>
            </a:r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rofiling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in Twitter</a:t>
            </a:r>
            <a:endParaRPr lang="it-IT" sz="2800" dirty="0" smtClean="0"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239738"/>
            <a:ext cx="8229600" cy="4781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Parse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tweets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of 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users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2400" dirty="0" smtClean="0"/>
              <a:t>via </a:t>
            </a:r>
            <a:r>
              <a:rPr lang="it-IT" sz="2400" b="1" dirty="0" smtClean="0">
                <a:solidFill>
                  <a:srgbClr val="C00000"/>
                </a:solidFill>
              </a:rPr>
              <a:t>TAGME</a:t>
            </a:r>
            <a:r>
              <a:rPr lang="it-IT" sz="2400" dirty="0" smtClean="0"/>
              <a:t> and via the </a:t>
            </a:r>
            <a:r>
              <a:rPr lang="it-IT" sz="2400" b="1" dirty="0" smtClean="0">
                <a:solidFill>
                  <a:srgbClr val="C00000"/>
                </a:solidFill>
              </a:rPr>
              <a:t>Stanford NLP </a:t>
            </a:r>
            <a:r>
              <a:rPr lang="it-IT" sz="2400" b="1" dirty="0" err="1" smtClean="0">
                <a:solidFill>
                  <a:srgbClr val="C00000"/>
                </a:solidFill>
              </a:rPr>
              <a:t>Parser</a:t>
            </a:r>
            <a:r>
              <a:rPr lang="it-IT" sz="2400" dirty="0" smtClean="0"/>
              <a:t>, </a:t>
            </a:r>
            <a:r>
              <a:rPr lang="it-IT" sz="2400" dirty="0" err="1" smtClean="0"/>
              <a:t>then</a:t>
            </a:r>
            <a:r>
              <a:rPr lang="it-IT" sz="2400" dirty="0" smtClean="0"/>
              <a:t> </a:t>
            </a:r>
            <a:r>
              <a:rPr lang="it-IT" sz="2400" dirty="0" err="1" smtClean="0"/>
              <a:t>assign</a:t>
            </a:r>
            <a:r>
              <a:rPr lang="it-IT" sz="2400" dirty="0" smtClean="0"/>
              <a:t> a </a:t>
            </a:r>
            <a:r>
              <a:rPr lang="it-IT" sz="2400" b="1" dirty="0" err="1" smtClean="0">
                <a:solidFill>
                  <a:srgbClr val="C00000"/>
                </a:solidFill>
              </a:rPr>
              <a:t>weight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detected</a:t>
            </a:r>
            <a:r>
              <a:rPr lang="it-IT" sz="2400" dirty="0" smtClean="0"/>
              <a:t> </a:t>
            </a:r>
            <a:r>
              <a:rPr lang="it-IT" sz="2400" dirty="0" err="1" smtClean="0"/>
              <a:t>entity</a:t>
            </a:r>
            <a:r>
              <a:rPr lang="it-IT" sz="2400" dirty="0" smtClean="0"/>
              <a:t> </a:t>
            </a:r>
            <a:r>
              <a:rPr lang="it-IT" sz="2400" dirty="0" err="1" smtClean="0"/>
              <a:t>according</a:t>
            </a:r>
            <a:r>
              <a:rPr lang="it-IT" sz="2400" dirty="0" smtClean="0"/>
              <a:t> to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grammatical</a:t>
            </a:r>
            <a:r>
              <a:rPr lang="it-IT" sz="2400" dirty="0" smtClean="0"/>
              <a:t> </a:t>
            </a:r>
            <a:r>
              <a:rPr lang="it-IT" sz="2400" dirty="0" err="1" smtClean="0"/>
              <a:t>role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tweet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User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profile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weighted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set of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entities</a:t>
            </a:r>
            <a:endParaRPr lang="it-IT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4D0"/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Few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interesting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advantages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Small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footprint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of the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user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profile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better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space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time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Robustness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against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polysemy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synonymy</a:t>
            </a:r>
            <a:endParaRPr lang="it-IT" sz="2400" dirty="0" smtClean="0">
              <a:solidFill>
                <a:schemeClr val="accent2">
                  <a:lumMod val="75000"/>
                </a:schemeClr>
              </a:solidFill>
              <a:latin typeface="Bitstream Vera Sans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Same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profile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structure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for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users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tweets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4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89258"/>
          <a:stretch>
            <a:fillRect/>
          </a:stretch>
        </p:blipFill>
        <p:spPr bwMode="auto">
          <a:xfrm>
            <a:off x="649237" y="5589240"/>
            <a:ext cx="7523163" cy="404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344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Best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user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 per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tweet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</a:br>
            <a:r>
              <a:rPr lang="it-IT" sz="2000" dirty="0" smtClean="0">
                <a:latin typeface="+mn-lt"/>
                <a:ea typeface="ヒラギノ角ゴ ProN W3" charset="0"/>
                <a:cs typeface="ヒラギノ角ゴ ProN W3" charset="0"/>
                <a:sym typeface="Calibri" pitchFamily="34" charset="0"/>
              </a:rPr>
              <a:t>[</a:t>
            </a:r>
            <a:r>
              <a:rPr lang="en-US" sz="2000" i="1" dirty="0" smtClean="0">
                <a:latin typeface="+mn-lt"/>
              </a:rPr>
              <a:t>M. </a:t>
            </a:r>
            <a:r>
              <a:rPr lang="en-US" sz="2000" i="1" dirty="0" err="1" smtClean="0">
                <a:latin typeface="+mn-lt"/>
              </a:rPr>
              <a:t>Pennacchiotti</a:t>
            </a:r>
            <a:r>
              <a:rPr lang="en-US" sz="2000" i="1" dirty="0" smtClean="0">
                <a:latin typeface="+mn-lt"/>
              </a:rPr>
              <a:t> et al., CIKM 2012</a:t>
            </a:r>
            <a:r>
              <a:rPr lang="it-IT" sz="2000" dirty="0" smtClean="0">
                <a:latin typeface="+mn-lt"/>
              </a:rPr>
              <a:t>]</a:t>
            </a:r>
            <a:endParaRPr lang="it-IT" dirty="0" smtClean="0">
              <a:latin typeface="+mn-lt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51520" y="1268413"/>
            <a:ext cx="87129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23850" algn="l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u="sng" dirty="0" err="1" smtClean="0">
                <a:solidFill>
                  <a:srgbClr val="FF0000"/>
                </a:solidFill>
                <a:latin typeface="+mn-lt"/>
              </a:rPr>
              <a:t>Problem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tweet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predict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the “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most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interested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”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user</a:t>
            </a:r>
            <a:endParaRPr lang="it-IT" sz="2800" dirty="0" smtClean="0">
              <a:solidFill>
                <a:srgbClr val="FF0000"/>
              </a:solidFill>
              <a:latin typeface="+mn-lt"/>
            </a:endParaRP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smtClean="0">
                <a:latin typeface="+mn-lt"/>
              </a:rPr>
              <a:t>Data = 250 </a:t>
            </a:r>
            <a:r>
              <a:rPr lang="it-IT" sz="2800" dirty="0">
                <a:latin typeface="+mn-lt"/>
              </a:rPr>
              <a:t>users over 182'000 tweets</a:t>
            </a:r>
          </a:p>
          <a:p>
            <a:pPr marL="889000" lvl="1" indent="-323850" algn="l"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000" dirty="0"/>
              <a:t>Tested: Classic tf-idf </a:t>
            </a:r>
            <a:r>
              <a:rPr lang="it-IT" sz="2000" dirty="0" err="1"/>
              <a:t>approach</a:t>
            </a:r>
            <a:r>
              <a:rPr lang="it-IT" sz="2000" dirty="0"/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versus</a:t>
            </a:r>
            <a:r>
              <a:rPr lang="it-IT" sz="2000" dirty="0" smtClean="0"/>
              <a:t> </a:t>
            </a:r>
            <a:r>
              <a:rPr lang="it-IT" sz="2000" dirty="0" err="1" smtClean="0"/>
              <a:t>TagMe-based</a:t>
            </a:r>
            <a:r>
              <a:rPr lang="it-IT" sz="2000" dirty="0" smtClean="0"/>
              <a:t> </a:t>
            </a:r>
            <a:r>
              <a:rPr lang="it-IT" sz="2000" dirty="0" err="1" smtClean="0"/>
              <a:t>approach</a:t>
            </a:r>
            <a:endParaRPr lang="it-IT" sz="2000" dirty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 b="30941"/>
          <a:stretch>
            <a:fillRect/>
          </a:stretch>
        </p:blipFill>
        <p:spPr bwMode="auto">
          <a:xfrm>
            <a:off x="539750" y="2987675"/>
            <a:ext cx="7523163" cy="2601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759" y="3141663"/>
            <a:ext cx="1872009" cy="3311525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r>
              <a:rPr lang="it-IT" sz="1800" dirty="0" err="1"/>
              <a:t>events</a:t>
            </a:r>
            <a:r>
              <a:rPr lang="it-IT" sz="1800" dirty="0"/>
              <a:t>/</a:t>
            </a:r>
            <a:r>
              <a:rPr lang="it-IT" sz="1800" dirty="0" err="1"/>
              <a:t>content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status/</a:t>
            </a:r>
            <a:r>
              <a:rPr lang="it-IT" sz="1800" dirty="0" err="1"/>
              <a:t>sentiment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 err="1"/>
              <a:t>Generic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News</a:t>
            </a:r>
          </a:p>
          <a:p>
            <a:endParaRPr lang="it-IT" sz="1800" dirty="0"/>
          </a:p>
          <a:p>
            <a:r>
              <a:rPr lang="it-IT" sz="1800" dirty="0"/>
              <a:t>% </a:t>
            </a:r>
            <a:r>
              <a:rPr lang="it-IT" sz="1800" dirty="0" err="1"/>
              <a:t>correct</a:t>
            </a: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43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/>
              <a:t>https</a:t>
            </a:r>
            <a:r>
              <a:rPr lang="it-IT" sz="3200" dirty="0"/>
              <a:t>://services.d4science.org/web/</a:t>
            </a:r>
            <a:r>
              <a:rPr lang="it-IT" sz="3200" dirty="0" err="1"/>
              <a:t>tagme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971"/>
            <a:ext cx="9144000" cy="3480057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>
            <a:off x="7271792" y="3284984"/>
            <a:ext cx="18722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7020272" y="4365104"/>
            <a:ext cx="18722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1979712" y="1340768"/>
            <a:ext cx="1296144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357313"/>
            <a:ext cx="9147175" cy="551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32DCEF2-2F02-46F2-999E-CE77F10F8CBA}" type="slidenum">
              <a:rPr lang="en-US"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/>
              <a:t>6</a:t>
            </a:fld>
            <a:endParaRPr lang="en-US" sz="12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323850" y="185738"/>
            <a:ext cx="8362950" cy="1130300"/>
          </a:xfrm>
          <a:prstGeom prst="rect">
            <a:avLst/>
          </a:prstGeom>
          <a:solidFill>
            <a:schemeClr val="tx2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 new approach: 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Massive graphs of entities and relations</a:t>
            </a:r>
          </a:p>
        </p:txBody>
      </p:sp>
      <p:sp>
        <p:nvSpPr>
          <p:cNvPr id="40965" name="CasellaDiTesto 1"/>
          <p:cNvSpPr txBox="1">
            <a:spLocks noChangeArrowheads="1"/>
          </p:cNvSpPr>
          <p:nvPr/>
        </p:nvSpPr>
        <p:spPr bwMode="auto">
          <a:xfrm>
            <a:off x="6761163" y="2492375"/>
            <a:ext cx="239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May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9512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72"/>
          <p:cNvGrpSpPr/>
          <p:nvPr/>
        </p:nvGrpSpPr>
        <p:grpSpPr>
          <a:xfrm>
            <a:off x="1476375" y="1319371"/>
            <a:ext cx="7667625" cy="3992066"/>
            <a:chOff x="1476375" y="1319371"/>
            <a:chExt cx="7667625" cy="3992066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Carnegie Mellon University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57987" y="3192051"/>
              <a:ext cx="1071704" cy="30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307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780928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588224" y="2348880"/>
            <a:ext cx="2555776" cy="37444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83968" y="3717032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3933056"/>
            <a:ext cx="3371850" cy="2924944"/>
            <a:chOff x="2699792" y="3933056"/>
            <a:chExt cx="3371850" cy="2924944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5962650"/>
              <a:ext cx="3371850" cy="89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>
              <a:stCxn id="10" idx="2"/>
              <a:endCxn id="158721" idx="2"/>
            </p:cNvCxnSpPr>
            <p:nvPr/>
          </p:nvCxnSpPr>
          <p:spPr>
            <a:xfrm flipH="1">
              <a:off x="4653757" y="3933056"/>
              <a:ext cx="26255" cy="1930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8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5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156176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481921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</a:t>
            </a:r>
            <a:r>
              <a:rPr lang="en-US" sz="3000" dirty="0" smtClean="0">
                <a:latin typeface="Calibri" pitchFamily="34" charset="0"/>
              </a:rPr>
              <a:t>ategories form a taxonomic DAG (not really…)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|17.7|22.2|0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3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5348</TotalTime>
  <Words>1718</Words>
  <Application>Microsoft Macintosh PowerPoint</Application>
  <PresentationFormat>Presentazione su schermo (4:3)</PresentationFormat>
  <Paragraphs>505</Paragraphs>
  <Slides>52</Slides>
  <Notes>50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21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52</vt:i4>
      </vt:variant>
    </vt:vector>
  </HeadingPairs>
  <TitlesOfParts>
    <vt:vector size="76" baseType="lpstr">
      <vt:lpstr>Arial Unicode MS</vt:lpstr>
      <vt:lpstr>Bitstream Vera Sans</vt:lpstr>
      <vt:lpstr>Calibri</vt:lpstr>
      <vt:lpstr>Calibri Bold</vt:lpstr>
      <vt:lpstr>Calibri Italic</vt:lpstr>
      <vt:lpstr>Calibri Light</vt:lpstr>
      <vt:lpstr>Century Gothic</vt:lpstr>
      <vt:lpstr>Courier New</vt:lpstr>
      <vt:lpstr>Gill Sans</vt:lpstr>
      <vt:lpstr>Lucida Sans</vt:lpstr>
      <vt:lpstr>MS PGothic</vt:lpstr>
      <vt:lpstr>ＭＳ Ｐゴシック</vt:lpstr>
      <vt:lpstr>Symbol</vt:lpstr>
      <vt:lpstr>Times New Roman</vt:lpstr>
      <vt:lpstr>Trebuchet MS</vt:lpstr>
      <vt:lpstr>Wingdings</vt:lpstr>
      <vt:lpstr>Wingdings 2</vt:lpstr>
      <vt:lpstr>Wingdings 3</vt:lpstr>
      <vt:lpstr>ヒラギノ角ゴ ProN W3</vt:lpstr>
      <vt:lpstr>新細明體</vt:lpstr>
      <vt:lpstr>Arial</vt:lpstr>
      <vt:lpstr>Tema di Office</vt:lpstr>
      <vt:lpstr>Equation</vt:lpstr>
      <vt:lpstr>Picture</vt:lpstr>
      <vt:lpstr>A new era: Topic-based Annotators</vt:lpstr>
      <vt:lpstr>Classical approach</vt:lpstr>
      <vt:lpstr>Another issue: synonymy</vt:lpstr>
      <vt:lpstr>Latent Semantic Analysis</vt:lpstr>
      <vt:lpstr>A typical issue: polysemy</vt:lpstr>
      <vt:lpstr>Presentazione di PowerPoint</vt:lpstr>
      <vt:lpstr>Web of Data: RDF, Tables, Microdata</vt:lpstr>
      <vt:lpstr>Wikipedia is a rich source of instances</vt:lpstr>
      <vt:lpstr>Wikipedia's categories contain classes</vt:lpstr>
      <vt:lpstr>DAG of categories: http://toolserver.org/~dapete/catgraph/</vt:lpstr>
      <vt:lpstr>A new approach: Topic-based annotation</vt:lpstr>
      <vt:lpstr>Polysemy</vt:lpstr>
      <vt:lpstr>Synonymy</vt:lpstr>
      <vt:lpstr>Why is it a difficult problem?</vt:lpstr>
      <vt:lpstr>Features used to link a  p</vt:lpstr>
      <vt:lpstr>Relatedness between pages</vt:lpstr>
      <vt:lpstr>The literature</vt:lpstr>
      <vt:lpstr>Presentazione di PowerPoint</vt:lpstr>
      <vt:lpstr>How TAGME works</vt:lpstr>
      <vt:lpstr>Disambiguation: The voting scheme</vt:lpstr>
      <vt:lpstr>Disambiguation: all steps</vt:lpstr>
      <vt:lpstr>Pruning</vt:lpstr>
      <vt:lpstr>Presentazione di PowerPoint</vt:lpstr>
      <vt:lpstr>Presentazione di PowerPoint</vt:lpstr>
      <vt:lpstr>Presentazione di PowerPoint</vt:lpstr>
      <vt:lpstr>Dense Subgraph</vt:lpstr>
      <vt:lpstr>Random Walks</vt:lpstr>
      <vt:lpstr>On comparing annotators     </vt:lpstr>
      <vt:lpstr>A new approach: Topic-based annotation</vt:lpstr>
      <vt:lpstr>A word of caution !</vt:lpstr>
      <vt:lpstr>Presentazione di PowerPoint</vt:lpstr>
      <vt:lpstr>Presentazione di PowerPoint</vt:lpstr>
      <vt:lpstr>Is it just a matter of “annotation” ?</vt:lpstr>
      <vt:lpstr>#1: Classic BOW-representation</vt:lpstr>
      <vt:lpstr>#2: LSI-representation</vt:lpstr>
      <vt:lpstr>#3: LSI expansion</vt:lpstr>
      <vt:lpstr>#4: Topic expansion</vt:lpstr>
      <vt:lpstr>Presentazione di PowerPoint</vt:lpstr>
      <vt:lpstr>#5: Explicit Semantic Analysis     [Gabrilovitch et al, IJCAI 07]</vt:lpstr>
      <vt:lpstr>#6: graph of concepts</vt:lpstr>
      <vt:lpstr>Text as a sub-graph of topics</vt:lpstr>
      <vt:lpstr>Random walks for Text Sim</vt:lpstr>
      <vt:lpstr>Results</vt:lpstr>
      <vt:lpstr>Some applications of this  novel text representation</vt:lpstr>
      <vt:lpstr>Text Categorization</vt:lpstr>
      <vt:lpstr>Topical classification of news</vt:lpstr>
      <vt:lpstr>Example</vt:lpstr>
      <vt:lpstr>Some experiments</vt:lpstr>
      <vt:lpstr>User profiling</vt:lpstr>
      <vt:lpstr>User profiling in Twitter</vt:lpstr>
      <vt:lpstr>Best user per tweet [M. Pennacchiotti et al., CIKM 2012]</vt:lpstr>
      <vt:lpstr>https://services.d4science.org/web/tagme</vt:lpstr>
    </vt:vector>
  </TitlesOfParts>
  <Company>SST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era: Topic-based Annotators</dc:title>
  <cp:lastModifiedBy>Paolo F.</cp:lastModifiedBy>
  <cp:revision>271</cp:revision>
  <dcterms:created xsi:type="dcterms:W3CDTF">2011-06-16T07:48:44Z</dcterms:created>
  <dcterms:modified xsi:type="dcterms:W3CDTF">2017-12-04T18:10:13Z</dcterms:modified>
</cp:coreProperties>
</file>