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4" r:id="rId7"/>
    <p:sldId id="260" r:id="rId8"/>
    <p:sldId id="265" r:id="rId9"/>
    <p:sldId id="261" r:id="rId10"/>
    <p:sldId id="262" r:id="rId11"/>
  </p:sldIdLst>
  <p:sldSz cx="9144000" cy="6858000" type="screen4x3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/>
    <p:restoredTop sz="94692"/>
  </p:normalViewPr>
  <p:slideViewPr>
    <p:cSldViewPr snapToGrid="0" snapToObjects="1"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EC98F-AB1B-884F-B36E-3C6B5986F56C}" type="datetimeFigureOut">
              <a:rPr lang="it-IT" smtClean="0"/>
              <a:t>27/11/17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D41AD-3F9D-6C40-B134-1CC8CEF6156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30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D41AD-3F9D-6C40-B134-1CC8CEF6156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42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Picture 7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Fare clic per modificare stile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23/11/17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CF2605D-01EA-4655-B8CA-A70491EC48EE}" type="slidenum"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Fare clic per modificare stile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strutturaFare clic per modificare gli stili del testo dello schema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23/11/17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4BD494C-F8D4-4B5A-A6D6-B701C64E9821}" type="slidenum"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d4science.org/ctlg/ResourceCatalogue/soccer_events" TargetMode="External"/><Relationship Id="rId4" Type="http://schemas.openxmlformats.org/officeDocument/2006/relationships/hyperlink" Target="mailto:paolo.cintia@gmail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hyperlink" Target="https://arxiv.org/abs/1603.0558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971000" y="396720"/>
            <a:ext cx="55533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5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Soccer Data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648000" y="1530879"/>
            <a:ext cx="7992000" cy="2846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lang="it-IT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dataset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contains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</a:t>
            </a:r>
            <a:r>
              <a:rPr lang="it-IT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</a:t>
            </a:r>
            <a:r>
              <a:rPr lang="it-IT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soccer </a:t>
            </a:r>
            <a:r>
              <a:rPr lang="it-IT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games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Each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game </a:t>
            </a:r>
            <a:r>
              <a:rPr lang="it-IT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JSON file of soccer </a:t>
            </a:r>
            <a:r>
              <a:rPr lang="it-IT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logs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2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Soccer </a:t>
            </a:r>
            <a:r>
              <a:rPr lang="it-IT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logs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describe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each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ball-related</a:t>
            </a:r>
            <a:r>
              <a:rPr lang="it-IT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event</a:t>
            </a:r>
            <a:r>
              <a:rPr lang="it-IT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that</a:t>
            </a:r>
            <a:r>
              <a:rPr lang="it-IT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occurs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on the </a:t>
            </a:r>
            <a:r>
              <a:rPr lang="it-IT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field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it-IT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e.g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it-IT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passes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it-IT" sz="2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shots</a:t>
            </a:r>
            <a:r>
              <a:rPr lang="it-IT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it-IT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tackles, </a:t>
            </a:r>
            <a:r>
              <a:rPr lang="mr-IN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</a:t>
            </a:r>
            <a:r>
              <a:rPr lang="it-IT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will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have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 </a:t>
            </a:r>
            <a:r>
              <a:rPr lang="it-IT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aggregation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</a:t>
            </a:r>
            <a:r>
              <a:rPr lang="it-IT" sz="2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such</a:t>
            </a:r>
            <a:r>
              <a:rPr lang="it-IT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data (i.e. </a:t>
            </a:r>
            <a:r>
              <a:rPr lang="it-IT" sz="2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players</a:t>
            </a:r>
            <a:r>
              <a:rPr lang="it-IT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positions, </a:t>
            </a:r>
            <a:r>
              <a:rPr lang="it-IT" sz="2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total</a:t>
            </a:r>
            <a:r>
              <a:rPr lang="it-IT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number</a:t>
            </a:r>
            <a:r>
              <a:rPr lang="it-IT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</a:t>
            </a:r>
            <a:r>
              <a:rPr lang="it-IT" sz="2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events</a:t>
            </a:r>
            <a:r>
              <a:rPr lang="it-IT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it-IT" sz="2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depending</a:t>
            </a:r>
            <a:r>
              <a:rPr lang="it-IT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on the task)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r>
              <a:rPr lang="it-IT" sz="2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ink</a:t>
            </a:r>
            <a:r>
              <a:rPr lang="it-IT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hlinkClick r:id="rId3"/>
              </a:rPr>
              <a:t>http://data.d4science.org/ctlg/ResourceCatalogue/</a:t>
            </a: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hlinkClick r:id="rId3"/>
              </a:rPr>
              <a:t>soccer_events</a:t>
            </a: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(password for the zip file: AlvaroRecoba19)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ontacts: </a:t>
            </a: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4"/>
              </a:rPr>
              <a:t>paolo.cintia@gmail.com</a:t>
            </a: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luca.pappalardo1984@gmail.com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971000" y="396720"/>
            <a:ext cx="55533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5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Soccer data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" name="Immagine 1"/>
          <p:cNvPicPr/>
          <p:nvPr/>
        </p:nvPicPr>
        <p:blipFill>
          <a:blip r:embed="rId2"/>
          <a:stretch/>
        </p:blipFill>
        <p:spPr>
          <a:xfrm>
            <a:off x="225000" y="2408760"/>
            <a:ext cx="8802360" cy="25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971000" y="396720"/>
            <a:ext cx="55533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5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Soccer data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Immagine 1"/>
          <p:cNvPicPr/>
          <p:nvPr/>
        </p:nvPicPr>
        <p:blipFill>
          <a:blip r:embed="rId2"/>
          <a:stretch/>
        </p:blipFill>
        <p:spPr>
          <a:xfrm>
            <a:off x="225000" y="2408760"/>
            <a:ext cx="8802360" cy="2557440"/>
          </a:xfrm>
          <a:prstGeom prst="rect">
            <a:avLst/>
          </a:prstGeom>
          <a:ln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3828960" y="2169720"/>
            <a:ext cx="965880" cy="456120"/>
          </a:xfrm>
          <a:prstGeom prst="rect">
            <a:avLst/>
          </a:prstGeom>
          <a:noFill/>
          <a:ln w="22320">
            <a:solidFill>
              <a:srgbClr val="8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pass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 flipV="1">
            <a:off x="2379600" y="2400480"/>
            <a:ext cx="1414440" cy="17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800000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6" name="CustomShape 4"/>
          <p:cNvSpPr/>
          <p:nvPr/>
        </p:nvSpPr>
        <p:spPr>
          <a:xfrm>
            <a:off x="4686840" y="4512960"/>
            <a:ext cx="2206440" cy="456120"/>
          </a:xfrm>
          <a:prstGeom prst="rect">
            <a:avLst/>
          </a:prstGeom>
          <a:noFill/>
          <a:ln w="22320">
            <a:solidFill>
              <a:srgbClr val="8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simple pass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5"/>
          <p:cNvSpPr/>
          <p:nvPr/>
        </p:nvSpPr>
        <p:spPr>
          <a:xfrm>
            <a:off x="2894040" y="4259520"/>
            <a:ext cx="1740960" cy="48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800000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8" name="CustomShape 6"/>
          <p:cNvSpPr/>
          <p:nvPr/>
        </p:nvSpPr>
        <p:spPr>
          <a:xfrm>
            <a:off x="4597200" y="5574960"/>
            <a:ext cx="1674720" cy="456120"/>
          </a:xfrm>
          <a:prstGeom prst="rect">
            <a:avLst/>
          </a:prstGeom>
          <a:noFill/>
          <a:ln w="22320">
            <a:solidFill>
              <a:srgbClr val="8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accurate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7"/>
          <p:cNvSpPr/>
          <p:nvPr/>
        </p:nvSpPr>
        <p:spPr>
          <a:xfrm>
            <a:off x="2894040" y="4717440"/>
            <a:ext cx="1647360" cy="108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800000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0" name="CustomShape 8"/>
          <p:cNvSpPr/>
          <p:nvPr/>
        </p:nvSpPr>
        <p:spPr>
          <a:xfrm>
            <a:off x="2003760" y="2462040"/>
            <a:ext cx="224640" cy="224640"/>
          </a:xfrm>
          <a:prstGeom prst="ellipse">
            <a:avLst/>
          </a:prstGeom>
          <a:noFill/>
          <a:ln w="25560">
            <a:solidFill>
              <a:srgbClr val="80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1" name="CustomShape 9"/>
          <p:cNvSpPr/>
          <p:nvPr/>
        </p:nvSpPr>
        <p:spPr>
          <a:xfrm>
            <a:off x="2391840" y="4120560"/>
            <a:ext cx="290880" cy="290880"/>
          </a:xfrm>
          <a:prstGeom prst="ellipse">
            <a:avLst/>
          </a:prstGeom>
          <a:noFill/>
          <a:ln w="25560">
            <a:solidFill>
              <a:srgbClr val="80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2" name="CustomShape 10"/>
          <p:cNvSpPr/>
          <p:nvPr/>
        </p:nvSpPr>
        <p:spPr>
          <a:xfrm>
            <a:off x="2490120" y="4407120"/>
            <a:ext cx="563040" cy="234360"/>
          </a:xfrm>
          <a:prstGeom prst="rect">
            <a:avLst/>
          </a:prstGeom>
          <a:noFill/>
          <a:ln w="25560">
            <a:solidFill>
              <a:srgbClr val="80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1604520"/>
            <a:ext cx="8229240" cy="10323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given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player, </a:t>
            </a:r>
            <a:r>
              <a:rPr lang="it-IT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verify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whether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</a:t>
            </a:r>
            <a:r>
              <a:rPr lang="it-IT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spatial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distribution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it-IT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his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events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Gaussian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292680" y="396720"/>
            <a:ext cx="861660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4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1) Distribution of events</a:t>
            </a:r>
            <a:endParaRPr lang="it-IT" sz="4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 descr="single_play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848" y="2471224"/>
            <a:ext cx="4943128" cy="37517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1462" y="6184057"/>
            <a:ext cx="6681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Locations visited by a single player on a single game, reported on a 1x1 grid. Dot size is according to visits number.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1604520"/>
            <a:ext cx="8229240" cy="10323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given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player, </a:t>
            </a:r>
            <a:r>
              <a:rPr lang="it-IT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verify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whether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</a:t>
            </a:r>
            <a:r>
              <a:rPr lang="it-IT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spatial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distribution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it-IT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his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events</a:t>
            </a:r>
            <a:r>
              <a:rPr lang="it-IT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it-IT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aggregated</a:t>
            </a:r>
            <a:r>
              <a:rPr lang="it-IT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by </a:t>
            </a:r>
            <a:r>
              <a:rPr lang="it-IT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shorter</a:t>
            </a:r>
            <a:r>
              <a:rPr lang="it-IT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time </a:t>
            </a:r>
            <a:r>
              <a:rPr lang="it-IT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slice</a:t>
            </a:r>
            <a:r>
              <a:rPr lang="it-IT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w.r.t</a:t>
            </a:r>
            <a:r>
              <a:rPr lang="it-IT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 </a:t>
            </a:r>
            <a:r>
              <a:rPr lang="it-IT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entire</a:t>
            </a:r>
            <a:r>
              <a:rPr lang="it-IT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game,</a:t>
            </a:r>
            <a:r>
              <a:rPr lang="it-IT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Gaussian</a:t>
            </a:r>
            <a:r>
              <a:rPr lang="it-IT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it-IT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there</a:t>
            </a:r>
            <a:r>
              <a:rPr lang="it-IT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it-IT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minimal</a:t>
            </a:r>
            <a:r>
              <a:rPr lang="it-IT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time </a:t>
            </a:r>
            <a:r>
              <a:rPr lang="it-IT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threshold</a:t>
            </a:r>
            <a:r>
              <a:rPr lang="it-IT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where</a:t>
            </a:r>
            <a:r>
              <a:rPr lang="it-IT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</a:t>
            </a:r>
            <a:r>
              <a:rPr lang="it-IT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spatial</a:t>
            </a:r>
            <a:r>
              <a:rPr lang="it-IT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distributions</a:t>
            </a:r>
            <a:r>
              <a:rPr lang="it-IT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are the </a:t>
            </a:r>
            <a:r>
              <a:rPr lang="it-IT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same</a:t>
            </a:r>
            <a:r>
              <a:rPr lang="it-IT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</a:t>
            </a:r>
            <a:r>
              <a:rPr lang="it-IT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considering</a:t>
            </a:r>
            <a:r>
              <a:rPr lang="it-IT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</a:t>
            </a:r>
            <a:r>
              <a:rPr lang="it-IT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whole</a:t>
            </a:r>
            <a:r>
              <a:rPr lang="it-IT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game?</a:t>
            </a:r>
            <a:endParaRPr lang="it-IT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292680" y="396720"/>
            <a:ext cx="861660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4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it-IT" sz="4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</a:t>
            </a:r>
            <a:r>
              <a:rPr lang="it-IT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Distribution of </a:t>
            </a:r>
            <a:r>
              <a:rPr lang="it-IT" sz="4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events</a:t>
            </a:r>
            <a:r>
              <a:rPr lang="it-IT" sz="4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over time</a:t>
            </a:r>
            <a:endParaRPr lang="it-IT" sz="4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959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314594"/>
            <a:ext cx="8229240" cy="1671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Infer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</a:t>
            </a:r>
            <a:r>
              <a:rPr lang="it-IT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movements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from </a:t>
            </a:r>
            <a:r>
              <a:rPr lang="it-IT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lang="it-IT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close</a:t>
            </a:r>
            <a:r>
              <a:rPr lang="it-IT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 </a:t>
            </a:r>
            <a:r>
              <a:rPr lang="it-IT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events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How </a:t>
            </a:r>
            <a:r>
              <a:rPr lang="it-IT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this</a:t>
            </a:r>
            <a:r>
              <a:rPr lang="it-IT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enrichment</a:t>
            </a:r>
            <a:r>
              <a:rPr lang="it-IT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affects</a:t>
            </a:r>
            <a:r>
              <a:rPr lang="it-IT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results</a:t>
            </a:r>
            <a:r>
              <a:rPr lang="it-IT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it-IT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points</a:t>
            </a:r>
            <a:r>
              <a:rPr lang="it-IT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1-2? </a:t>
            </a:r>
            <a:endParaRPr lang="it-IT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6" name="Picture 95"/>
          <p:cNvPicPr/>
          <p:nvPr/>
        </p:nvPicPr>
        <p:blipFill>
          <a:blip r:embed="rId2"/>
          <a:stretch/>
        </p:blipFill>
        <p:spPr>
          <a:xfrm>
            <a:off x="1757160" y="2371706"/>
            <a:ext cx="5442840" cy="3762000"/>
          </a:xfrm>
          <a:prstGeom prst="rect">
            <a:avLst/>
          </a:prstGeom>
          <a:ln>
            <a:noFill/>
          </a:ln>
        </p:spPr>
      </p:pic>
      <p:sp>
        <p:nvSpPr>
          <p:cNvPr id="97" name="CustomShape 2"/>
          <p:cNvSpPr/>
          <p:nvPr/>
        </p:nvSpPr>
        <p:spPr>
          <a:xfrm>
            <a:off x="3168000" y="2867840"/>
            <a:ext cx="144000" cy="144000"/>
          </a:xfrm>
          <a:prstGeom prst="ellipse">
            <a:avLst/>
          </a:prstGeom>
          <a:solidFill>
            <a:srgbClr val="0066C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3"/>
          <p:cNvSpPr/>
          <p:nvPr/>
        </p:nvSpPr>
        <p:spPr>
          <a:xfrm>
            <a:off x="5400000" y="3155840"/>
            <a:ext cx="144000" cy="144000"/>
          </a:xfrm>
          <a:prstGeom prst="ellipse">
            <a:avLst/>
          </a:prstGeom>
          <a:solidFill>
            <a:srgbClr val="0066C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TextShape 4"/>
          <p:cNvSpPr txBox="1"/>
          <p:nvPr/>
        </p:nvSpPr>
        <p:spPr>
          <a:xfrm>
            <a:off x="3240000" y="2557772"/>
            <a:ext cx="108000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Insigne</a:t>
            </a:r>
          </a:p>
        </p:txBody>
      </p:sp>
      <p:sp>
        <p:nvSpPr>
          <p:cNvPr id="100" name="TextShape 5"/>
          <p:cNvSpPr txBox="1"/>
          <p:nvPr/>
        </p:nvSpPr>
        <p:spPr>
          <a:xfrm>
            <a:off x="5472000" y="2823452"/>
            <a:ext cx="108000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Insigne</a:t>
            </a:r>
          </a:p>
        </p:txBody>
      </p:sp>
      <p:sp>
        <p:nvSpPr>
          <p:cNvPr id="101" name="CustomShape 6"/>
          <p:cNvSpPr/>
          <p:nvPr/>
        </p:nvSpPr>
        <p:spPr>
          <a:xfrm>
            <a:off x="4248000" y="3875840"/>
            <a:ext cx="144000" cy="144000"/>
          </a:xfrm>
          <a:prstGeom prst="ellipse">
            <a:avLst/>
          </a:prstGeom>
          <a:solidFill>
            <a:srgbClr val="0066C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TextShape 7"/>
          <p:cNvSpPr txBox="1"/>
          <p:nvPr/>
        </p:nvSpPr>
        <p:spPr>
          <a:xfrm>
            <a:off x="4176000" y="4047452"/>
            <a:ext cx="108000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Hamsik</a:t>
            </a:r>
          </a:p>
        </p:txBody>
      </p:sp>
      <p:sp>
        <p:nvSpPr>
          <p:cNvPr id="103" name="Line 8"/>
          <p:cNvSpPr/>
          <p:nvPr/>
        </p:nvSpPr>
        <p:spPr>
          <a:xfrm>
            <a:off x="3312000" y="3039452"/>
            <a:ext cx="936000" cy="936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Line 9"/>
          <p:cNvSpPr/>
          <p:nvPr/>
        </p:nvSpPr>
        <p:spPr>
          <a:xfrm flipV="1">
            <a:off x="4464000" y="3299840"/>
            <a:ext cx="936000" cy="648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Line 10"/>
          <p:cNvSpPr/>
          <p:nvPr/>
        </p:nvSpPr>
        <p:spPr>
          <a:xfrm>
            <a:off x="3312000" y="2939840"/>
            <a:ext cx="2088000" cy="288000"/>
          </a:xfrm>
          <a:prstGeom prst="line">
            <a:avLst/>
          </a:prstGeom>
          <a:ln w="29160">
            <a:solidFill>
              <a:srgbClr val="FF0000"/>
            </a:solidFill>
            <a:custDash>
              <a:ds d="300000" sp="100000"/>
              <a:ds d="300000" sp="100000"/>
              <a:ds d="300000" sp="100000"/>
              <a:ds d="0" sp="100000"/>
              <a:ds d="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11"/>
          <p:cNvSpPr/>
          <p:nvPr/>
        </p:nvSpPr>
        <p:spPr>
          <a:xfrm>
            <a:off x="1197720" y="396720"/>
            <a:ext cx="71017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5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r>
              <a:rPr lang="it-IT" sz="5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</a:t>
            </a:r>
            <a:r>
              <a:rPr lang="it-IT" sz="5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Fill</a:t>
            </a:r>
            <a:r>
              <a:rPr lang="it-IT" sz="5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5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trajectories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924281"/>
            <a:ext cx="8859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line represents locations visited by a player but not retrievable from the dataset.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See</a:t>
            </a:r>
            <a:r>
              <a:rPr lang="en-US" dirty="0"/>
              <a:t> </a:t>
            </a:r>
            <a:r>
              <a:rPr lang="mr-IN" dirty="0">
                <a:hlinkClick r:id="rId3"/>
              </a:rPr>
              <a:t>https://arxiv.org/abs/</a:t>
            </a:r>
            <a:r>
              <a:rPr lang="mr-IN" dirty="0" smtClean="0">
                <a:hlinkClick r:id="rId3"/>
              </a:rPr>
              <a:t>1603.05583</a:t>
            </a:r>
            <a:r>
              <a:rPr lang="it-IT" dirty="0" smtClean="0"/>
              <a:t> (</a:t>
            </a:r>
            <a:r>
              <a:rPr lang="en-US" dirty="0"/>
              <a:t>Analyzing In-Game Movements of Soccer Players at Scale</a:t>
            </a:r>
            <a:r>
              <a:rPr lang="it-IT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314594"/>
            <a:ext cx="8229240" cy="1671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Compute the </a:t>
            </a:r>
            <a:r>
              <a:rPr lang="it-IT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velocity</a:t>
            </a:r>
            <a:r>
              <a:rPr lang="it-IT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it-IT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accelleration</a:t>
            </a:r>
            <a:r>
              <a:rPr lang="it-IT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a </a:t>
            </a:r>
            <a:r>
              <a:rPr lang="it-IT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sequence</a:t>
            </a:r>
            <a:r>
              <a:rPr lang="it-IT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it-IT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forward</a:t>
            </a:r>
            <a:r>
              <a:rPr lang="it-IT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events</a:t>
            </a:r>
            <a:r>
              <a:rPr lang="it-IT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it-IT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which</a:t>
            </a:r>
            <a:r>
              <a:rPr lang="it-IT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players</a:t>
            </a:r>
            <a:r>
              <a:rPr lang="it-IT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participate</a:t>
            </a:r>
            <a:r>
              <a:rPr lang="it-IT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in </a:t>
            </a:r>
            <a:r>
              <a:rPr lang="it-IT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which</a:t>
            </a:r>
            <a:r>
              <a:rPr lang="it-IT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moment (start, middle, end)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Derive a </a:t>
            </a:r>
            <a:r>
              <a:rPr lang="it-IT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feature</a:t>
            </a:r>
            <a:r>
              <a:rPr lang="it-IT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about</a:t>
            </a:r>
            <a:r>
              <a:rPr lang="it-IT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</a:t>
            </a:r>
            <a:r>
              <a:rPr lang="it-IT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propensity</a:t>
            </a:r>
            <a:r>
              <a:rPr lang="it-IT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a soccer player to </a:t>
            </a:r>
            <a:r>
              <a:rPr lang="it-IT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participate</a:t>
            </a:r>
            <a:r>
              <a:rPr lang="it-IT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into</a:t>
            </a:r>
            <a:r>
              <a:rPr lang="it-IT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fast </a:t>
            </a:r>
            <a:r>
              <a:rPr lang="it-IT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forward</a:t>
            </a:r>
            <a:r>
              <a:rPr lang="it-IT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sequence</a:t>
            </a:r>
            <a:r>
              <a:rPr lang="it-IT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it-IT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events</a:t>
            </a:r>
            <a:r>
              <a:rPr lang="it-IT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6" name="Picture 95"/>
          <p:cNvPicPr/>
          <p:nvPr/>
        </p:nvPicPr>
        <p:blipFill>
          <a:blip r:embed="rId2"/>
          <a:stretch/>
        </p:blipFill>
        <p:spPr>
          <a:xfrm>
            <a:off x="2321960" y="3332480"/>
            <a:ext cx="4873360" cy="3425754"/>
          </a:xfrm>
          <a:prstGeom prst="rect">
            <a:avLst/>
          </a:prstGeom>
          <a:ln>
            <a:noFill/>
          </a:ln>
        </p:spPr>
      </p:pic>
      <p:sp>
        <p:nvSpPr>
          <p:cNvPr id="97" name="CustomShape 2"/>
          <p:cNvSpPr/>
          <p:nvPr/>
        </p:nvSpPr>
        <p:spPr>
          <a:xfrm>
            <a:off x="3534640" y="5264140"/>
            <a:ext cx="144000" cy="144000"/>
          </a:xfrm>
          <a:prstGeom prst="ellipse">
            <a:avLst/>
          </a:prstGeom>
          <a:solidFill>
            <a:srgbClr val="0066C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3"/>
          <p:cNvSpPr/>
          <p:nvPr/>
        </p:nvSpPr>
        <p:spPr>
          <a:xfrm>
            <a:off x="5838640" y="4552528"/>
            <a:ext cx="144000" cy="144000"/>
          </a:xfrm>
          <a:prstGeom prst="ellipse">
            <a:avLst/>
          </a:prstGeom>
          <a:solidFill>
            <a:srgbClr val="0066C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TextShape 5"/>
          <p:cNvSpPr txBox="1"/>
          <p:nvPr/>
        </p:nvSpPr>
        <p:spPr>
          <a:xfrm>
            <a:off x="5766640" y="4220140"/>
            <a:ext cx="108000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Insigne</a:t>
            </a:r>
          </a:p>
        </p:txBody>
      </p:sp>
      <p:sp>
        <p:nvSpPr>
          <p:cNvPr id="101" name="CustomShape 6"/>
          <p:cNvSpPr/>
          <p:nvPr/>
        </p:nvSpPr>
        <p:spPr>
          <a:xfrm>
            <a:off x="4542640" y="5272528"/>
            <a:ext cx="144000" cy="144000"/>
          </a:xfrm>
          <a:prstGeom prst="ellipse">
            <a:avLst/>
          </a:prstGeom>
          <a:solidFill>
            <a:srgbClr val="0066C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TextShape 7"/>
          <p:cNvSpPr txBox="1"/>
          <p:nvPr/>
        </p:nvSpPr>
        <p:spPr>
          <a:xfrm>
            <a:off x="4470640" y="5444140"/>
            <a:ext cx="108000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Hamsik</a:t>
            </a:r>
          </a:p>
        </p:txBody>
      </p:sp>
      <p:sp>
        <p:nvSpPr>
          <p:cNvPr id="103" name="Line 8"/>
          <p:cNvSpPr/>
          <p:nvPr/>
        </p:nvSpPr>
        <p:spPr>
          <a:xfrm>
            <a:off x="3678640" y="5344528"/>
            <a:ext cx="864000" cy="27612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Line 9"/>
          <p:cNvSpPr/>
          <p:nvPr/>
        </p:nvSpPr>
        <p:spPr>
          <a:xfrm flipV="1">
            <a:off x="4758640" y="4696528"/>
            <a:ext cx="1068680" cy="648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11"/>
          <p:cNvSpPr/>
          <p:nvPr/>
        </p:nvSpPr>
        <p:spPr>
          <a:xfrm>
            <a:off x="1197720" y="396720"/>
            <a:ext cx="71017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5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r>
              <a:rPr lang="it-IT" sz="5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Performance </a:t>
            </a:r>
            <a:r>
              <a:rPr lang="it-IT" sz="5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velocity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TextShape 5"/>
          <p:cNvSpPr txBox="1"/>
          <p:nvPr/>
        </p:nvSpPr>
        <p:spPr>
          <a:xfrm>
            <a:off x="3300960" y="5358334"/>
            <a:ext cx="108000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Albiol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345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355600" y="1604520"/>
            <a:ext cx="851732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Starting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from </a:t>
            </a:r>
            <a:r>
              <a:rPr lang="it-IT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our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role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detection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algorithm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</a:t>
            </a:r>
            <a:r>
              <a:rPr lang="it-IT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PClustering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investigate the </a:t>
            </a:r>
            <a:r>
              <a:rPr lang="it-IT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tendency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it-IT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players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it-IT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change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role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during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</a:t>
            </a:r>
            <a:r>
              <a:rPr lang="it-IT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season or </a:t>
            </a:r>
            <a:r>
              <a:rPr lang="it-IT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during</a:t>
            </a:r>
            <a:r>
              <a:rPr lang="it-IT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single game </a:t>
            </a:r>
            <a:endParaRPr lang="it-IT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628200" y="396720"/>
            <a:ext cx="82447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4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r>
            <a:r>
              <a:rPr lang="it-IT" sz="4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</a:t>
            </a:r>
            <a:r>
              <a:rPr lang="it-IT" sz="4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Versatility</a:t>
            </a:r>
            <a:r>
              <a:rPr lang="it-IT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it-IT" sz="4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players</a:t>
            </a:r>
            <a:endParaRPr lang="it-IT" sz="4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Picture 108"/>
          <p:cNvPicPr/>
          <p:nvPr/>
        </p:nvPicPr>
        <p:blipFill>
          <a:blip r:embed="rId2"/>
          <a:stretch/>
        </p:blipFill>
        <p:spPr>
          <a:xfrm>
            <a:off x="1878480" y="3144240"/>
            <a:ext cx="4961520" cy="3299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Given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set of </a:t>
            </a:r>
            <a:r>
              <a:rPr lang="it-IT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requirements</a:t>
            </a:r>
            <a:r>
              <a:rPr lang="it-IT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it-IT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either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technical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or </a:t>
            </a:r>
            <a:r>
              <a:rPr lang="it-IT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spatial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</a:t>
            </a:r>
            <a:r>
              <a:rPr lang="it-IT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specified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by a </a:t>
            </a:r>
            <a:r>
              <a:rPr lang="it-IT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user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it-IT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find</a:t>
            </a:r>
            <a:r>
              <a:rPr lang="it-IT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players</a:t>
            </a:r>
            <a:r>
              <a:rPr lang="it-IT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that</a:t>
            </a:r>
            <a:r>
              <a:rPr lang="it-IT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better</a:t>
            </a:r>
            <a:r>
              <a:rPr lang="it-IT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satisfy</a:t>
            </a:r>
            <a:r>
              <a:rPr lang="it-IT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such</a:t>
            </a:r>
            <a:r>
              <a:rPr lang="it-IT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requirements</a:t>
            </a: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825120" y="396720"/>
            <a:ext cx="785448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4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</a:t>
            </a:r>
            <a:r>
              <a:rPr lang="it-IT" sz="48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</a:t>
            </a:r>
            <a:r>
              <a:rPr lang="it-IT" sz="4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Querying</a:t>
            </a:r>
            <a:r>
              <a:rPr lang="it-IT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it-IT" sz="4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players</a:t>
            </a:r>
            <a:endParaRPr lang="it-IT" sz="4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Picture 111"/>
          <p:cNvPicPr/>
          <p:nvPr/>
        </p:nvPicPr>
        <p:blipFill>
          <a:blip r:embed="rId2"/>
          <a:srcRect l="5294" t="16520" r="5725" b="9281"/>
          <a:stretch/>
        </p:blipFill>
        <p:spPr>
          <a:xfrm>
            <a:off x="972360" y="2988000"/>
            <a:ext cx="7199640" cy="337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377</Words>
  <Application>Microsoft Macintosh PowerPoint</Application>
  <PresentationFormat>On-screen Show (4:3)</PresentationFormat>
  <Paragraphs>42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>Luca</dc:creator>
  <dc:description/>
  <cp:lastModifiedBy>Paolo Cintia</cp:lastModifiedBy>
  <cp:revision>29</cp:revision>
  <dcterms:created xsi:type="dcterms:W3CDTF">2017-09-27T05:16:42Z</dcterms:created>
  <dcterms:modified xsi:type="dcterms:W3CDTF">2017-11-27T09:43:23Z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