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626" r:id="rId2"/>
    <p:sldId id="609" r:id="rId3"/>
    <p:sldId id="610" r:id="rId4"/>
    <p:sldId id="614" r:id="rId5"/>
    <p:sldId id="611" r:id="rId6"/>
    <p:sldId id="612" r:id="rId7"/>
    <p:sldId id="631" r:id="rId8"/>
    <p:sldId id="632" r:id="rId9"/>
    <p:sldId id="633" r:id="rId10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37FB"/>
    <a:srgbClr val="339933"/>
    <a:srgbClr val="CC00CC"/>
    <a:srgbClr val="FF3300"/>
    <a:srgbClr val="000099"/>
    <a:srgbClr val="3399FF"/>
    <a:srgbClr val="CC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03" autoAdjust="0"/>
    <p:restoredTop sz="90018" autoAdjust="0"/>
  </p:normalViewPr>
  <p:slideViewPr>
    <p:cSldViewPr>
      <p:cViewPr varScale="1">
        <p:scale>
          <a:sx n="92" d="100"/>
          <a:sy n="92" d="100"/>
        </p:scale>
        <p:origin x="6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30BDE8-DFB3-CF45-8944-85C0F03BFB92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91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3A7483-7C2B-0742-B259-B483152D41D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285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35D67D4-9308-5843-9BB9-D54CDFA43E1F}" type="slidenum">
              <a:rPr lang="it-IT" altLang="en-US" sz="1300"/>
              <a:pPr>
                <a:spcBef>
                  <a:spcPct val="0"/>
                </a:spcBef>
              </a:pPr>
              <a:t>1</a:t>
            </a:fld>
            <a:endParaRPr lang="it-IT" altLang="en-US" sz="13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3151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C935B09-0CD1-0445-9E48-0DBDB54C96D4}" type="slidenum">
              <a:rPr lang="da-DK" altLang="en-US" sz="1300"/>
              <a:pPr>
                <a:spcBef>
                  <a:spcPct val="0"/>
                </a:spcBef>
              </a:pPr>
              <a:t>2</a:t>
            </a:fld>
            <a:endParaRPr lang="da-DK" altLang="en-US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6878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40E436-D2DF-AC48-B461-095798D46DE8}" type="slidenum">
              <a:rPr lang="da-DK" altLang="en-US" sz="1300"/>
              <a:pPr>
                <a:spcBef>
                  <a:spcPct val="0"/>
                </a:spcBef>
              </a:pPr>
              <a:t>3</a:t>
            </a:fld>
            <a:endParaRPr lang="da-DK" altLang="en-US" sz="13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2054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03F4CB3-3F1A-7541-A659-AFE0B76855AD}" type="slidenum">
              <a:rPr lang="da-DK" altLang="en-US" sz="1300"/>
              <a:pPr>
                <a:spcBef>
                  <a:spcPct val="0"/>
                </a:spcBef>
              </a:pPr>
              <a:t>4</a:t>
            </a:fld>
            <a:endParaRPr lang="da-DK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09016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6EC0D58-8877-6542-8B99-521328E82C87}" type="slidenum">
              <a:rPr lang="da-DK" altLang="en-US" sz="1300"/>
              <a:pPr>
                <a:spcBef>
                  <a:spcPct val="0"/>
                </a:spcBef>
              </a:pPr>
              <a:t>5</a:t>
            </a:fld>
            <a:endParaRPr lang="da-DK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689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CA2FE12-EE52-8B44-B6A0-B8DDDD7416FF}" type="slidenum">
              <a:rPr lang="da-DK" altLang="en-US" sz="1300"/>
              <a:pPr>
                <a:spcBef>
                  <a:spcPct val="0"/>
                </a:spcBef>
              </a:pPr>
              <a:t>6</a:t>
            </a:fld>
            <a:endParaRPr lang="da-DK" alt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207091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7BA72BF-E61A-7E43-B9B2-9D87BEEAA986}" type="slidenum">
              <a:rPr lang="da-DK" altLang="en-US" sz="1300"/>
              <a:pPr>
                <a:spcBef>
                  <a:spcPct val="0"/>
                </a:spcBef>
              </a:pPr>
              <a:t>7</a:t>
            </a:fld>
            <a:endParaRPr lang="da-DK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818963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ED09DE1-5981-854B-803E-4406C03C675B}" type="slidenum">
              <a:rPr lang="da-DK" altLang="en-US" sz="1300"/>
              <a:pPr>
                <a:spcBef>
                  <a:spcPct val="0"/>
                </a:spcBef>
              </a:pPr>
              <a:t>8</a:t>
            </a:fld>
            <a:endParaRPr lang="da-DK" alt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87960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8EE688C-F192-1841-8FAB-EF6EC5140283}" type="slidenum">
              <a:rPr lang="da-DK" altLang="en-US" sz="1300"/>
              <a:pPr>
                <a:spcBef>
                  <a:spcPct val="0"/>
                </a:spcBef>
              </a:pPr>
              <a:t>9</a:t>
            </a:fld>
            <a:endParaRPr lang="da-DK" alt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8396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2813" y="625157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3E68D0-EEE2-AD49-BE51-C67AF3A6F57F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62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958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3563" y="260350"/>
            <a:ext cx="2051050" cy="6048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6005513" cy="6048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122488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96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0" y="1052513"/>
            <a:ext cx="8208963" cy="5256212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86979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052513"/>
            <a:ext cx="4027488" cy="2551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5538" y="1052513"/>
            <a:ext cx="4029075" cy="2551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55650" y="3756025"/>
            <a:ext cx="4027488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538" y="3756025"/>
            <a:ext cx="4029075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56684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6896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79237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2037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3744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48714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053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09919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081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95288" y="908050"/>
            <a:ext cx="8305800" cy="73025"/>
            <a:chOff x="240" y="893"/>
            <a:chExt cx="5232" cy="115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60350"/>
            <a:ext cx="7772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820896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381750"/>
            <a:ext cx="26638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143000"/>
            <a:ext cx="6923087" cy="2209800"/>
          </a:xfrm>
        </p:spPr>
        <p:txBody>
          <a:bodyPr/>
          <a:lstStyle/>
          <a:p>
            <a:pPr algn="ctr" eaLnBrk="1" hangingPunct="1"/>
            <a:r>
              <a:rPr lang="en-US" altLang="en-US" sz="4800">
                <a:latin typeface="Comic Sans MS" charset="0"/>
              </a:rPr>
              <a:t>Representing Trees</a:t>
            </a:r>
            <a:endParaRPr lang="en-US" altLang="en-US" sz="4400">
              <a:latin typeface="Comic Sans MS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98755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chemeClr val="tx2"/>
                </a:solidFill>
              </a:rPr>
              <a:t>Paolo Ferragina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800">
                <a:latin typeface="Tahoma" charset="0"/>
              </a:rPr>
              <a:t>Dipartimento di Informatica, Università di Pisa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Standard representation</a:t>
            </a:r>
            <a:endParaRPr lang="da-DK" altLang="en-US" sz="40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Binary tree: each node has two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pointers to its left and right children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 sz="320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An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-node tree takes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>
                <a:solidFill>
                  <a:srgbClr val="0000FF"/>
                </a:solidFill>
              </a:rPr>
              <a:t>2n</a:t>
            </a:r>
            <a:r>
              <a:rPr lang="en-CA" altLang="en-US"/>
              <a:t> pointers or </a:t>
            </a:r>
            <a:r>
              <a:rPr lang="en-CA" altLang="en-US">
                <a:solidFill>
                  <a:srgbClr val="0000FF"/>
                </a:solidFill>
              </a:rPr>
              <a:t>2n lg n</a:t>
            </a:r>
            <a:r>
              <a:rPr lang="en-CA" altLang="en-US"/>
              <a:t> bits.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Supports finding </a:t>
            </a:r>
            <a:r>
              <a:rPr lang="en-CA" altLang="en-US">
                <a:solidFill>
                  <a:srgbClr val="006600"/>
                </a:solidFill>
              </a:rPr>
              <a:t>left child</a:t>
            </a:r>
            <a:r>
              <a:rPr lang="en-CA" altLang="en-US"/>
              <a:t> or </a:t>
            </a:r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of a node (in constant time).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For each extra operation (eg. </a:t>
            </a:r>
            <a:r>
              <a:rPr lang="en-CA" altLang="en-US">
                <a:solidFill>
                  <a:srgbClr val="006600"/>
                </a:solidFill>
              </a:rPr>
              <a:t>parent</a:t>
            </a:r>
            <a:r>
              <a:rPr lang="en-CA" altLang="en-US"/>
              <a:t>, </a:t>
            </a:r>
            <a:r>
              <a:rPr lang="en-CA" altLang="en-US">
                <a:solidFill>
                  <a:srgbClr val="006600"/>
                </a:solidFill>
              </a:rPr>
              <a:t>subtree size</a:t>
            </a:r>
            <a:r>
              <a:rPr lang="en-CA" altLang="en-US"/>
              <a:t>) we have to pay additional </a:t>
            </a:r>
            <a:r>
              <a:rPr lang="en-CA" altLang="en-US">
                <a:solidFill>
                  <a:srgbClr val="0000FF"/>
                </a:solidFill>
              </a:rPr>
              <a:t>n lg n</a:t>
            </a:r>
            <a:r>
              <a:rPr lang="en-CA" altLang="en-US"/>
              <a:t> bits each.</a:t>
            </a:r>
            <a:endParaRPr lang="da-DK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516688" y="1484313"/>
            <a:ext cx="71913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795963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164388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292725" y="2924175"/>
            <a:ext cx="71913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6659563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7667625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235825" y="3789363"/>
            <a:ext cx="7207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5724525" y="3789363"/>
            <a:ext cx="71913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6877050" y="14843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>
            <a:off x="6156325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>
            <a:off x="7524750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5651500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Line 18"/>
          <p:cNvSpPr>
            <a:spLocks noChangeShapeType="1"/>
          </p:cNvSpPr>
          <p:nvPr/>
        </p:nvSpPr>
        <p:spPr bwMode="auto">
          <a:xfrm>
            <a:off x="7019925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8027988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Line 20"/>
          <p:cNvSpPr>
            <a:spLocks noChangeShapeType="1"/>
          </p:cNvSpPr>
          <p:nvPr/>
        </p:nvSpPr>
        <p:spPr bwMode="auto">
          <a:xfrm>
            <a:off x="60848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75961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 flipH="1">
            <a:off x="6156325" y="1700213"/>
            <a:ext cx="503238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7092950" y="1700213"/>
            <a:ext cx="431800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H="1">
            <a:off x="5651500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1" name="Line 27"/>
          <p:cNvSpPr>
            <a:spLocks noChangeShapeType="1"/>
          </p:cNvSpPr>
          <p:nvPr/>
        </p:nvSpPr>
        <p:spPr bwMode="auto">
          <a:xfrm>
            <a:off x="5795963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2" name="Line 28"/>
          <p:cNvSpPr>
            <a:spLocks noChangeShapeType="1"/>
          </p:cNvSpPr>
          <p:nvPr/>
        </p:nvSpPr>
        <p:spPr bwMode="auto">
          <a:xfrm flipH="1">
            <a:off x="7019925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3" name="Line 29"/>
          <p:cNvSpPr>
            <a:spLocks noChangeShapeType="1"/>
          </p:cNvSpPr>
          <p:nvPr/>
        </p:nvSpPr>
        <p:spPr bwMode="auto">
          <a:xfrm>
            <a:off x="7740650" y="2349500"/>
            <a:ext cx="287338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Line 30"/>
          <p:cNvSpPr>
            <a:spLocks noChangeShapeType="1"/>
          </p:cNvSpPr>
          <p:nvPr/>
        </p:nvSpPr>
        <p:spPr bwMode="auto">
          <a:xfrm flipH="1">
            <a:off x="7596188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Text Box 31"/>
          <p:cNvSpPr txBox="1">
            <a:spLocks noChangeArrowheads="1"/>
          </p:cNvSpPr>
          <p:nvPr/>
        </p:nvSpPr>
        <p:spPr bwMode="auto">
          <a:xfrm>
            <a:off x="6156325" y="21336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6" name="Text Box 32"/>
          <p:cNvSpPr txBox="1">
            <a:spLocks noChangeArrowheads="1"/>
          </p:cNvSpPr>
          <p:nvPr/>
        </p:nvSpPr>
        <p:spPr bwMode="auto">
          <a:xfrm>
            <a:off x="75961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7" name="Text Box 33"/>
          <p:cNvSpPr txBox="1">
            <a:spLocks noChangeArrowheads="1"/>
          </p:cNvSpPr>
          <p:nvPr/>
        </p:nvSpPr>
        <p:spPr bwMode="auto">
          <a:xfrm>
            <a:off x="72358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60848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57245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0" name="Text Box 36"/>
          <p:cNvSpPr txBox="1">
            <a:spLocks noChangeArrowheads="1"/>
          </p:cNvSpPr>
          <p:nvPr/>
        </p:nvSpPr>
        <p:spPr bwMode="auto">
          <a:xfrm>
            <a:off x="52927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1" name="Text Box 37"/>
          <p:cNvSpPr txBox="1">
            <a:spLocks noChangeArrowheads="1"/>
          </p:cNvSpPr>
          <p:nvPr/>
        </p:nvSpPr>
        <p:spPr bwMode="auto">
          <a:xfrm>
            <a:off x="70199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2" name="Text Box 38"/>
          <p:cNvSpPr txBox="1">
            <a:spLocks noChangeArrowheads="1"/>
          </p:cNvSpPr>
          <p:nvPr/>
        </p:nvSpPr>
        <p:spPr bwMode="auto">
          <a:xfrm>
            <a:off x="6659563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3" name="Text Box 39"/>
          <p:cNvSpPr txBox="1">
            <a:spLocks noChangeArrowheads="1"/>
          </p:cNvSpPr>
          <p:nvPr/>
        </p:nvSpPr>
        <p:spPr bwMode="auto">
          <a:xfrm>
            <a:off x="8027988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we improve the space bound?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There are less than </a:t>
            </a:r>
            <a:r>
              <a:rPr lang="en-US" altLang="en-US" dirty="0">
                <a:solidFill>
                  <a:srgbClr val="0000FF"/>
                </a:solidFill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</a:rPr>
              <a:t>2n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/>
              <a:t>distinct binary trees on </a:t>
            </a:r>
            <a:r>
              <a:rPr lang="en-US" altLang="en-US" dirty="0">
                <a:solidFill>
                  <a:srgbClr val="0000FF"/>
                </a:solidFill>
              </a:rPr>
              <a:t>n</a:t>
            </a:r>
            <a:r>
              <a:rPr lang="en-US" altLang="en-US" dirty="0"/>
              <a:t> nodes.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2n</a:t>
            </a:r>
            <a:r>
              <a:rPr lang="en-US" altLang="en-US" dirty="0"/>
              <a:t> bits are enough to distinguish between any two different binary trees.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Can we represent an </a:t>
            </a:r>
            <a:r>
              <a:rPr lang="en-US" altLang="en-US" dirty="0">
                <a:solidFill>
                  <a:srgbClr val="0000FF"/>
                </a:solidFill>
              </a:rPr>
              <a:t>n</a:t>
            </a:r>
            <a:r>
              <a:rPr lang="en-US" altLang="en-US" dirty="0"/>
              <a:t> node binary tree using </a:t>
            </a:r>
            <a:r>
              <a:rPr lang="en-US" altLang="en-US" dirty="0">
                <a:solidFill>
                  <a:srgbClr val="0000FF"/>
                </a:solidFill>
              </a:rPr>
              <a:t>2n</a:t>
            </a:r>
            <a:r>
              <a:rPr lang="en-US" altLang="en-US" dirty="0"/>
              <a:t> bits, and still be able to </a:t>
            </a:r>
            <a:r>
              <a:rPr lang="en-US" altLang="en-US" b="1" dirty="0">
                <a:solidFill>
                  <a:srgbClr val="FF0000"/>
                </a:solidFill>
              </a:rPr>
              <a:t>navigate</a:t>
            </a:r>
            <a:r>
              <a:rPr lang="en-US" altLang="en-US" dirty="0"/>
              <a:t> it in </a:t>
            </a:r>
            <a:r>
              <a:rPr lang="en-US" altLang="en-US" b="1" dirty="0">
                <a:solidFill>
                  <a:srgbClr val="FF0000"/>
                </a:solidFill>
              </a:rPr>
              <a:t>constant time </a:t>
            </a:r>
            <a:r>
              <a:rPr lang="en-US" altLang="en-US" dirty="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4000"/>
              <a:t>Binary tree representation</a:t>
            </a:r>
            <a:endParaRPr lang="da-DK" altLang="en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 binary tree on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 nodes can be represented using </a:t>
            </a:r>
            <a:r>
              <a:rPr lang="en-CA" altLang="en-US">
                <a:solidFill>
                  <a:srgbClr val="0000FF"/>
                </a:solidFill>
              </a:rPr>
              <a:t>2n+o(n)</a:t>
            </a:r>
            <a:r>
              <a:rPr lang="en-CA" altLang="en-US"/>
              <a:t> bits to  support:</a:t>
            </a:r>
          </a:p>
          <a:p>
            <a:pPr eaLnBrk="1" hangingPunct="1"/>
            <a:endParaRPr lang="en-CA" altLang="en-US"/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parent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left child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 in constant time.</a:t>
            </a:r>
            <a:endParaRPr lang="da-DK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6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5668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7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8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9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0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1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3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5" name="Text Box 37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6" name="Text Box 38"/>
          <p:cNvSpPr txBox="1">
            <a:spLocks noChangeArrowheads="1"/>
          </p:cNvSpPr>
          <p:nvPr/>
        </p:nvSpPr>
        <p:spPr bwMode="auto">
          <a:xfrm>
            <a:off x="6659563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8" name="Text Box 40"/>
          <p:cNvSpPr txBox="1">
            <a:spLocks noChangeArrowheads="1"/>
          </p:cNvSpPr>
          <p:nvPr/>
        </p:nvSpPr>
        <p:spPr bwMode="auto">
          <a:xfrm>
            <a:off x="50768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9" name="Text Box 41"/>
          <p:cNvSpPr txBox="1">
            <a:spLocks noChangeArrowheads="1"/>
          </p:cNvSpPr>
          <p:nvPr/>
        </p:nvSpPr>
        <p:spPr bwMode="auto">
          <a:xfrm>
            <a:off x="7956550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674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517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3" name="Text Box 45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4" name="Text Box 46"/>
          <p:cNvSpPr txBox="1">
            <a:spLocks noChangeArrowheads="1"/>
          </p:cNvSpPr>
          <p:nvPr/>
        </p:nvSpPr>
        <p:spPr bwMode="auto">
          <a:xfrm>
            <a:off x="6011863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5" name="Text Box 47"/>
          <p:cNvSpPr txBox="1">
            <a:spLocks noChangeArrowheads="1"/>
          </p:cNvSpPr>
          <p:nvPr/>
        </p:nvSpPr>
        <p:spPr bwMode="auto">
          <a:xfrm>
            <a:off x="5435600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6" name="Text Box 48"/>
          <p:cNvSpPr txBox="1">
            <a:spLocks noChangeArrowheads="1"/>
          </p:cNvSpPr>
          <p:nvPr/>
        </p:nvSpPr>
        <p:spPr bwMode="auto">
          <a:xfrm>
            <a:off x="7812088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7" name="Text Box 49"/>
          <p:cNvSpPr txBox="1">
            <a:spLocks noChangeArrowheads="1"/>
          </p:cNvSpPr>
          <p:nvPr/>
        </p:nvSpPr>
        <p:spPr bwMode="auto">
          <a:xfrm>
            <a:off x="7235825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72358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9" name="Text Box 51"/>
          <p:cNvSpPr txBox="1">
            <a:spLocks noChangeArrowheads="1"/>
          </p:cNvSpPr>
          <p:nvPr/>
        </p:nvSpPr>
        <p:spPr bwMode="auto">
          <a:xfrm>
            <a:off x="8243888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0" name="Text Box 52"/>
          <p:cNvSpPr txBox="1">
            <a:spLocks noChangeArrowheads="1"/>
          </p:cNvSpPr>
          <p:nvPr/>
        </p:nvSpPr>
        <p:spPr bwMode="auto">
          <a:xfrm>
            <a:off x="63722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879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3722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3" name="Text Box 55"/>
          <p:cNvSpPr txBox="1">
            <a:spLocks noChangeArrowheads="1"/>
          </p:cNvSpPr>
          <p:nvPr/>
        </p:nvSpPr>
        <p:spPr bwMode="auto">
          <a:xfrm>
            <a:off x="611188" y="1196975"/>
            <a:ext cx="2408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Add external nodes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4" name="Text Box 56"/>
          <p:cNvSpPr txBox="1">
            <a:spLocks noChangeArrowheads="1"/>
          </p:cNvSpPr>
          <p:nvPr/>
        </p:nvSpPr>
        <p:spPr bwMode="auto">
          <a:xfrm>
            <a:off x="611188" y="1989138"/>
            <a:ext cx="3521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Label internal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and external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5" name="Text Box 57"/>
          <p:cNvSpPr txBox="1">
            <a:spLocks noChangeArrowheads="1"/>
          </p:cNvSpPr>
          <p:nvPr/>
        </p:nvSpPr>
        <p:spPr bwMode="auto">
          <a:xfrm>
            <a:off x="539750" y="3141663"/>
            <a:ext cx="3589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Write the labels in level order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6" name="Text Box 58"/>
          <p:cNvSpPr txBox="1">
            <a:spLocks noChangeArrowheads="1"/>
          </p:cNvSpPr>
          <p:nvPr/>
        </p:nvSpPr>
        <p:spPr bwMode="auto">
          <a:xfrm>
            <a:off x="539750" y="38608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1 1 1 1 0 1 1 0 1 0 0 1 0 0 0 0 0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7" name="Text Box 59"/>
          <p:cNvSpPr txBox="1">
            <a:spLocks noChangeArrowheads="1"/>
          </p:cNvSpPr>
          <p:nvPr/>
        </p:nvSpPr>
        <p:spPr bwMode="auto">
          <a:xfrm>
            <a:off x="611188" y="4652963"/>
            <a:ext cx="5773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One can reconstruct the tree from this sequence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8" name="Text Box 60"/>
          <p:cNvSpPr txBox="1">
            <a:spLocks noChangeArrowheads="1"/>
          </p:cNvSpPr>
          <p:nvPr/>
        </p:nvSpPr>
        <p:spPr bwMode="auto">
          <a:xfrm>
            <a:off x="611188" y="5373688"/>
            <a:ext cx="6569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n</a:t>
            </a:r>
            <a:r>
              <a:rPr lang="en-CA" altLang="en-US" sz="1800">
                <a:latin typeface="Tahoma" charset="0"/>
              </a:rPr>
              <a:t> node binary tree can be represented in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2n+1</a:t>
            </a:r>
            <a:r>
              <a:rPr lang="en-CA" altLang="en-US" sz="1800">
                <a:latin typeface="Tahoma" charset="0"/>
              </a:rPr>
              <a:t> bits.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9" name="Text Box 61"/>
          <p:cNvSpPr txBox="1">
            <a:spLocks noChangeArrowheads="1"/>
          </p:cNvSpPr>
          <p:nvPr/>
        </p:nvSpPr>
        <p:spPr bwMode="auto">
          <a:xfrm>
            <a:off x="611188" y="6092825"/>
            <a:ext cx="3379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What about the operations?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0" grpId="0" animBg="1"/>
      <p:bldP spid="155661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  <p:bldP spid="155667" grpId="0" animBg="1"/>
      <p:bldP spid="155668" grpId="0" animBg="1"/>
      <p:bldP spid="155676" grpId="0" animBg="1"/>
      <p:bldP spid="155677" grpId="0" animBg="1"/>
      <p:bldP spid="155678" grpId="0" animBg="1"/>
      <p:bldP spid="155679" grpId="0" animBg="1"/>
      <p:bldP spid="155680" grpId="0" animBg="1"/>
      <p:bldP spid="155681" grpId="0" animBg="1"/>
      <p:bldP spid="155682" grpId="0" animBg="1"/>
      <p:bldP spid="155683" grpId="0" animBg="1"/>
      <p:bldP spid="155684" grpId="0" animBg="1"/>
      <p:bldP spid="155685" grpId="0"/>
      <p:bldP spid="155686" grpId="0"/>
      <p:bldP spid="155688" grpId="0"/>
      <p:bldP spid="155689" grpId="0"/>
      <p:bldP spid="155690" grpId="0"/>
      <p:bldP spid="155691" grpId="0"/>
      <p:bldP spid="155692" grpId="0"/>
      <p:bldP spid="155693" grpId="0"/>
      <p:bldP spid="155694" grpId="0"/>
      <p:bldP spid="155695" grpId="0"/>
      <p:bldP spid="155696" grpId="0"/>
      <p:bldP spid="155697" grpId="0"/>
      <p:bldP spid="155698" grpId="0"/>
      <p:bldP spid="155699" grpId="0"/>
      <p:bldP spid="155700" grpId="0"/>
      <p:bldP spid="155701" grpId="0"/>
      <p:bldP spid="155702" grpId="0"/>
      <p:bldP spid="155703" grpId="0"/>
      <p:bldP spid="155704" grpId="0"/>
      <p:bldP spid="155705" grpId="0"/>
      <p:bldP spid="155706" grpId="0"/>
      <p:bldP spid="155707" grpId="0"/>
      <p:bldP spid="155708" grpId="0"/>
      <p:bldP spid="1557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976491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6255766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984554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7697216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112891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7265416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5752529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8200454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689154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8273479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697216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473254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896991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465191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7047929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552754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8489379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6328791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5823966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5823966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7120954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7336854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768654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8055991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400229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>
            <a:off x="5536629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5968429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6255766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7120954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7408291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8344916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7768654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8055991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Text Box 57"/>
          <p:cNvSpPr txBox="1">
            <a:spLocks noChangeArrowheads="1"/>
          </p:cNvSpPr>
          <p:nvPr/>
        </p:nvSpPr>
        <p:spPr bwMode="auto">
          <a:xfrm>
            <a:off x="1187450" y="5798840"/>
            <a:ext cx="5824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1  1  1  1  0  1  1  0  1  0   0   1   0  0   0   0   0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34" name="Text Box 62"/>
          <p:cNvSpPr txBox="1">
            <a:spLocks noChangeArrowheads="1"/>
          </p:cNvSpPr>
          <p:nvPr/>
        </p:nvSpPr>
        <p:spPr bwMode="auto">
          <a:xfrm>
            <a:off x="1187450" y="6230640"/>
            <a:ext cx="585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1  2  3  4  5  6  7  8  9 10 11 12 13 14 15 16 17 </a:t>
            </a:r>
            <a:endParaRPr lang="da-DK" altLang="en-US" sz="1800" dirty="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5" name="Text Box 63"/>
          <p:cNvSpPr txBox="1">
            <a:spLocks noChangeArrowheads="1"/>
          </p:cNvSpPr>
          <p:nvPr/>
        </p:nvSpPr>
        <p:spPr bwMode="auto">
          <a:xfrm>
            <a:off x="5176266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6" name="Text Box 64"/>
          <p:cNvSpPr txBox="1">
            <a:spLocks noChangeArrowheads="1"/>
          </p:cNvSpPr>
          <p:nvPr/>
        </p:nvSpPr>
        <p:spPr bwMode="auto">
          <a:xfrm>
            <a:off x="6400229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7" name="Text Box 65"/>
          <p:cNvSpPr txBox="1">
            <a:spLocks noChangeArrowheads="1"/>
          </p:cNvSpPr>
          <p:nvPr/>
        </p:nvSpPr>
        <p:spPr bwMode="auto">
          <a:xfrm>
            <a:off x="8344916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8" name="Text Box 66"/>
          <p:cNvSpPr txBox="1">
            <a:spLocks noChangeArrowheads="1"/>
          </p:cNvSpPr>
          <p:nvPr/>
        </p:nvSpPr>
        <p:spPr bwMode="auto">
          <a:xfrm>
            <a:off x="7047929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9" name="Text Box 67"/>
          <p:cNvSpPr txBox="1">
            <a:spLocks noChangeArrowheads="1"/>
          </p:cNvSpPr>
          <p:nvPr/>
        </p:nvSpPr>
        <p:spPr bwMode="auto">
          <a:xfrm>
            <a:off x="5465191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7840091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1" name="Text Box 69"/>
          <p:cNvSpPr txBox="1">
            <a:spLocks noChangeArrowheads="1"/>
          </p:cNvSpPr>
          <p:nvPr/>
        </p:nvSpPr>
        <p:spPr bwMode="auto">
          <a:xfrm>
            <a:off x="5968429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2" name="Text Box 70"/>
          <p:cNvSpPr txBox="1">
            <a:spLocks noChangeArrowheads="1"/>
          </p:cNvSpPr>
          <p:nvPr/>
        </p:nvSpPr>
        <p:spPr bwMode="auto">
          <a:xfrm>
            <a:off x="6689154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3" name="Text Box 71"/>
          <p:cNvSpPr txBox="1">
            <a:spLocks noChangeArrowheads="1"/>
          </p:cNvSpPr>
          <p:nvPr/>
        </p:nvSpPr>
        <p:spPr bwMode="auto">
          <a:xfrm>
            <a:off x="6255766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4" name="Text Box 72"/>
          <p:cNvSpPr txBox="1">
            <a:spLocks noChangeArrowheads="1"/>
          </p:cNvSpPr>
          <p:nvPr/>
        </p:nvSpPr>
        <p:spPr bwMode="auto">
          <a:xfrm>
            <a:off x="8129016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5" name="Text Box 73"/>
          <p:cNvSpPr txBox="1">
            <a:spLocks noChangeArrowheads="1"/>
          </p:cNvSpPr>
          <p:nvPr/>
        </p:nvSpPr>
        <p:spPr bwMode="auto">
          <a:xfrm>
            <a:off x="7552754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6" name="Text Box 74"/>
          <p:cNvSpPr txBox="1">
            <a:spLocks noChangeArrowheads="1"/>
          </p:cNvSpPr>
          <p:nvPr/>
        </p:nvSpPr>
        <p:spPr bwMode="auto">
          <a:xfrm>
            <a:off x="6328791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7" name="Text Box 75"/>
          <p:cNvSpPr txBox="1">
            <a:spLocks noChangeArrowheads="1"/>
          </p:cNvSpPr>
          <p:nvPr/>
        </p:nvSpPr>
        <p:spPr bwMode="auto">
          <a:xfrm>
            <a:off x="5752529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8" name="Text Box 76"/>
          <p:cNvSpPr txBox="1">
            <a:spLocks noChangeArrowheads="1"/>
          </p:cNvSpPr>
          <p:nvPr/>
        </p:nvSpPr>
        <p:spPr bwMode="auto">
          <a:xfrm>
            <a:off x="8632254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9" name="Text Box 77"/>
          <p:cNvSpPr txBox="1">
            <a:spLocks noChangeArrowheads="1"/>
          </p:cNvSpPr>
          <p:nvPr/>
        </p:nvSpPr>
        <p:spPr bwMode="auto">
          <a:xfrm>
            <a:off x="7697216" y="292417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7192391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6616129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2" name="Text Box 80"/>
          <p:cNvSpPr txBox="1">
            <a:spLocks noChangeArrowheads="1"/>
          </p:cNvSpPr>
          <p:nvPr/>
        </p:nvSpPr>
        <p:spPr bwMode="auto">
          <a:xfrm>
            <a:off x="6905054" y="14128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3" name="Text Box 81"/>
          <p:cNvSpPr txBox="1">
            <a:spLocks noChangeArrowheads="1"/>
          </p:cNvSpPr>
          <p:nvPr/>
        </p:nvSpPr>
        <p:spPr bwMode="auto">
          <a:xfrm>
            <a:off x="7913116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4" name="Text Box 82"/>
          <p:cNvSpPr txBox="1">
            <a:spLocks noChangeArrowheads="1"/>
          </p:cNvSpPr>
          <p:nvPr/>
        </p:nvSpPr>
        <p:spPr bwMode="auto">
          <a:xfrm>
            <a:off x="6112891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5" name="Text Box 83"/>
          <p:cNvSpPr txBox="1">
            <a:spLocks noChangeArrowheads="1"/>
          </p:cNvSpPr>
          <p:nvPr/>
        </p:nvSpPr>
        <p:spPr bwMode="auto">
          <a:xfrm>
            <a:off x="8200454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6" name="Text Box 84"/>
          <p:cNvSpPr txBox="1">
            <a:spLocks noChangeArrowheads="1"/>
          </p:cNvSpPr>
          <p:nvPr/>
        </p:nvSpPr>
        <p:spPr bwMode="auto">
          <a:xfrm>
            <a:off x="7265416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7" name="Text Box 85"/>
          <p:cNvSpPr txBox="1">
            <a:spLocks noChangeArrowheads="1"/>
          </p:cNvSpPr>
          <p:nvPr/>
        </p:nvSpPr>
        <p:spPr bwMode="auto">
          <a:xfrm>
            <a:off x="5681091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8" name="Text Box 86"/>
          <p:cNvSpPr txBox="1">
            <a:spLocks noChangeArrowheads="1"/>
          </p:cNvSpPr>
          <p:nvPr/>
        </p:nvSpPr>
        <p:spPr bwMode="auto">
          <a:xfrm>
            <a:off x="7697216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9" name="Text Box 87"/>
          <p:cNvSpPr txBox="1">
            <a:spLocks noChangeArrowheads="1"/>
          </p:cNvSpPr>
          <p:nvPr/>
        </p:nvSpPr>
        <p:spPr bwMode="auto">
          <a:xfrm>
            <a:off x="6184329" y="19891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60" name="Text Box 88"/>
          <p:cNvSpPr txBox="1">
            <a:spLocks noChangeArrowheads="1"/>
          </p:cNvSpPr>
          <p:nvPr/>
        </p:nvSpPr>
        <p:spPr bwMode="auto">
          <a:xfrm>
            <a:off x="1187450" y="5294015"/>
            <a:ext cx="572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1  2  3  4      5  6      7           8</a:t>
            </a:r>
            <a:r>
              <a:rPr lang="en-CA" altLang="en-US" sz="1800">
                <a:latin typeface="Tahoma" charset="0"/>
              </a:rPr>
              <a:t>                     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61" name="Text Box 89"/>
          <p:cNvSpPr txBox="1">
            <a:spLocks noChangeArrowheads="1"/>
          </p:cNvSpPr>
          <p:nvPr/>
        </p:nvSpPr>
        <p:spPr bwMode="auto">
          <a:xfrm>
            <a:off x="817913" y="4489702"/>
            <a:ext cx="5691430" cy="739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CA" altLang="en-US" sz="1800" dirty="0">
                <a:latin typeface="Tahoma" charset="0"/>
              </a:rPr>
              <a:t>Let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be the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green code </a:t>
            </a:r>
            <a:r>
              <a:rPr lang="en-CA" altLang="en-US" sz="1800" dirty="0">
                <a:latin typeface="Tahoma" charset="0"/>
              </a:rPr>
              <a:t>of an internal node or a leaf: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- parent(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006600"/>
                </a:solidFill>
                <a:latin typeface="OpenSymbol" charset="0"/>
              </a:rPr>
              <a:t>⌊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x/2</a:t>
            </a:r>
            <a:r>
              <a:rPr lang="en-CA" altLang="en-US" sz="1800" dirty="0">
                <a:solidFill>
                  <a:srgbClr val="006600"/>
                </a:solidFill>
                <a:latin typeface="OpenSymbol" charset="0"/>
              </a:rPr>
              <a:t>⌋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 is the code on red</a:t>
            </a:r>
          </a:p>
        </p:txBody>
      </p:sp>
      <p:sp>
        <p:nvSpPr>
          <p:cNvPr id="156762" name="Text Box 90"/>
          <p:cNvSpPr txBox="1">
            <a:spLocks noChangeArrowheads="1"/>
          </p:cNvSpPr>
          <p:nvPr/>
        </p:nvSpPr>
        <p:spPr bwMode="auto">
          <a:xfrm>
            <a:off x="611560" y="2636838"/>
            <a:ext cx="4957511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Let </a:t>
            </a:r>
            <a:r>
              <a:rPr lang="en-CA" altLang="en-US" sz="1800" dirty="0">
                <a:solidFill>
                  <a:srgbClr val="C000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be the </a:t>
            </a:r>
            <a:r>
              <a:rPr lang="en-CA" altLang="en-US" sz="1800" b="1" dirty="0">
                <a:solidFill>
                  <a:srgbClr val="FF0000"/>
                </a:solidFill>
                <a:latin typeface="Tahoma" charset="0"/>
              </a:rPr>
              <a:t>code</a:t>
            </a:r>
            <a:r>
              <a:rPr lang="en-CA" altLang="en-US" sz="1800" dirty="0">
                <a:latin typeface="Tahoma" charset="0"/>
              </a:rPr>
              <a:t> of an internal node: </a:t>
            </a: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>
                <a:latin typeface="Tahoma" charset="0"/>
              </a:rPr>
              <a:t>left child(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2x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is the code on green</a:t>
            </a:r>
            <a:endParaRPr lang="da-DK" altLang="en-US" sz="1800" dirty="0">
              <a:solidFill>
                <a:srgbClr val="339933"/>
              </a:solidFill>
              <a:latin typeface="Tahoma" charset="0"/>
            </a:endParaRP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>
                <a:latin typeface="Tahoma" charset="0"/>
              </a:rPr>
              <a:t>right child(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2x+1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is the code on green</a:t>
            </a: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If bit is 0 then pointer is NULL</a:t>
            </a:r>
            <a:endParaRPr lang="da-DK" altLang="en-US" sz="1800" dirty="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4" name="Text Box 92"/>
          <p:cNvSpPr txBox="1">
            <a:spLocks noChangeArrowheads="1"/>
          </p:cNvSpPr>
          <p:nvPr/>
        </p:nvSpPr>
        <p:spPr bwMode="auto">
          <a:xfrm>
            <a:off x="792163" y="1343025"/>
            <a:ext cx="4043351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  <a:sym typeface="Symbol" charset="2"/>
              </a:rPr>
              <a:t>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: #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’s up to 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         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(Rank</a:t>
            </a:r>
            <a:r>
              <a:rPr lang="en-CA" altLang="en-US" sz="1800" baseline="-25000" dirty="0">
                <a:solidFill>
                  <a:srgbClr val="5C37FB"/>
                </a:solidFill>
                <a:latin typeface="Tahoma" charset="0"/>
              </a:rPr>
              <a:t>1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x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))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  <a:sym typeface="Symbol" charset="2"/>
              </a:rPr>
              <a:t> 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: position of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   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(Select</a:t>
            </a:r>
            <a:r>
              <a:rPr lang="en-CA" altLang="en-US" sz="1800" baseline="-25000" dirty="0">
                <a:solidFill>
                  <a:srgbClr val="5C37FB"/>
                </a:solidFill>
                <a:latin typeface="Tahoma" charset="0"/>
              </a:rPr>
              <a:t>1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>
                <a:solidFill>
                  <a:srgbClr val="C00000"/>
                </a:solidFill>
                <a:latin typeface="Tahoma" charset="0"/>
              </a:rPr>
              <a:t>x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))</a:t>
            </a:r>
            <a:endParaRPr lang="da-DK" altLang="en-US" sz="1800" dirty="0">
              <a:solidFill>
                <a:srgbClr val="5C37FB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5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34" grpId="0"/>
      <p:bldP spid="156735" grpId="0"/>
      <p:bldP spid="156736" grpId="0"/>
      <p:bldP spid="156737" grpId="0"/>
      <p:bldP spid="156738" grpId="0"/>
      <p:bldP spid="156739" grpId="0"/>
      <p:bldP spid="156740" grpId="0"/>
      <p:bldP spid="156741" grpId="0"/>
      <p:bldP spid="156742" grpId="0"/>
      <p:bldP spid="156743" grpId="0"/>
      <p:bldP spid="156752" grpId="0"/>
      <p:bldP spid="156753" grpId="0"/>
      <p:bldP spid="156754" grpId="0"/>
      <p:bldP spid="156755" grpId="0"/>
      <p:bldP spid="156756" grpId="0"/>
      <p:bldP spid="156757" grpId="0"/>
      <p:bldP spid="156758" grpId="0"/>
      <p:bldP spid="156759" grpId="0"/>
      <p:bldP spid="156760" grpId="0"/>
      <p:bldP spid="156761" grpId="0"/>
      <p:bldP spid="156762" grpId="0"/>
      <p:bldP spid="1567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dirty="0" err="1"/>
              <a:t>Arbitrary</a:t>
            </a:r>
            <a:r>
              <a:rPr lang="it-IT" altLang="en-US" sz="4000" dirty="0"/>
              <a:t> fan-out</a:t>
            </a:r>
            <a:endParaRPr lang="da-DK" altLang="en-US" sz="40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125538"/>
            <a:ext cx="8208963" cy="5254625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 dirty="0"/>
              <a:t>A rooted ordered tree (on </a:t>
            </a:r>
            <a:r>
              <a:rPr lang="en-CA" altLang="en-US" dirty="0">
                <a:solidFill>
                  <a:srgbClr val="0000FF"/>
                </a:solidFill>
              </a:rPr>
              <a:t>n</a:t>
            </a:r>
            <a:r>
              <a:rPr lang="en-CA" altLang="en-US" dirty="0"/>
              <a:t> nodes, arbitrary fan-out):</a:t>
            </a:r>
          </a:p>
          <a:p>
            <a:pPr eaLnBrk="1" hangingPunct="1">
              <a:buFont typeface="Wingdings" charset="2"/>
              <a:buNone/>
            </a:pPr>
            <a:endParaRPr lang="en-CA" altLang="en-US" dirty="0"/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Navigational operations: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- </a:t>
            </a:r>
            <a:r>
              <a:rPr lang="en-CA" altLang="en-US" dirty="0">
                <a:solidFill>
                  <a:srgbClr val="006600"/>
                </a:solidFill>
              </a:rPr>
              <a:t>parent(x)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a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- </a:t>
            </a:r>
            <a:r>
              <a:rPr lang="en-CA" altLang="en-US" dirty="0">
                <a:solidFill>
                  <a:srgbClr val="006600"/>
                </a:solidFill>
              </a:rPr>
              <a:t>first child(x)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b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dirty="0">
                <a:solidFill>
                  <a:srgbClr val="006600"/>
                </a:solidFill>
              </a:rPr>
              <a:t>next sibling(x)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c</a:t>
            </a:r>
          </a:p>
          <a:p>
            <a:pPr eaLnBrk="1" hangingPunct="1">
              <a:buFontTx/>
              <a:buNone/>
            </a:pPr>
            <a:endParaRPr lang="en-CA" altLang="en-US" dirty="0"/>
          </a:p>
          <a:p>
            <a:pPr eaLnBrk="1" hangingPunct="1">
              <a:buFontTx/>
              <a:buNone/>
            </a:pPr>
            <a:r>
              <a:rPr lang="en-CA" altLang="en-US" dirty="0"/>
              <a:t>Other useful operations: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b="1" dirty="0">
                <a:solidFill>
                  <a:srgbClr val="FF0000"/>
                </a:solidFill>
              </a:rPr>
              <a:t>degree(x)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2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dirty="0">
                <a:solidFill>
                  <a:srgbClr val="006600"/>
                </a:solidFill>
              </a:rPr>
              <a:t>subtree size(x)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4</a:t>
            </a:r>
            <a:endParaRPr lang="da-DK" altLang="en-US" dirty="0">
              <a:solidFill>
                <a:srgbClr val="808080"/>
              </a:solidFill>
            </a:endParaRP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6443663" y="19161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3" name="Oval 6"/>
          <p:cNvSpPr>
            <a:spLocks noChangeArrowheads="1"/>
          </p:cNvSpPr>
          <p:nvPr/>
        </p:nvSpPr>
        <p:spPr bwMode="auto">
          <a:xfrm>
            <a:off x="64436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4" name="Oval 7"/>
          <p:cNvSpPr>
            <a:spLocks noChangeArrowheads="1"/>
          </p:cNvSpPr>
          <p:nvPr/>
        </p:nvSpPr>
        <p:spPr bwMode="auto">
          <a:xfrm>
            <a:off x="7308850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5" name="Oval 8"/>
          <p:cNvSpPr>
            <a:spLocks noChangeArrowheads="1"/>
          </p:cNvSpPr>
          <p:nvPr/>
        </p:nvSpPr>
        <p:spPr bwMode="auto">
          <a:xfrm>
            <a:off x="55800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6" name="Oval 9"/>
          <p:cNvSpPr>
            <a:spLocks noChangeArrowheads="1"/>
          </p:cNvSpPr>
          <p:nvPr/>
        </p:nvSpPr>
        <p:spPr bwMode="auto">
          <a:xfrm>
            <a:off x="500380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60848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8" name="Oval 11"/>
          <p:cNvSpPr>
            <a:spLocks noChangeArrowheads="1"/>
          </p:cNvSpPr>
          <p:nvPr/>
        </p:nvSpPr>
        <p:spPr bwMode="auto">
          <a:xfrm>
            <a:off x="6588125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9" name="Oval 12"/>
          <p:cNvSpPr>
            <a:spLocks noChangeArrowheads="1"/>
          </p:cNvSpPr>
          <p:nvPr/>
        </p:nvSpPr>
        <p:spPr bwMode="auto">
          <a:xfrm>
            <a:off x="730885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0" name="Oval 13"/>
          <p:cNvSpPr>
            <a:spLocks noChangeArrowheads="1"/>
          </p:cNvSpPr>
          <p:nvPr/>
        </p:nvSpPr>
        <p:spPr bwMode="auto">
          <a:xfrm>
            <a:off x="80279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516688" y="20605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H="1">
            <a:off x="5651500" y="20605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6516688" y="20605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 flipH="1">
            <a:off x="5076825" y="29972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5651500" y="29972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7380288" y="29972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 flipH="1">
            <a:off x="6659563" y="29972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7380288" y="29972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9" name="Oval 33"/>
          <p:cNvSpPr>
            <a:spLocks noChangeArrowheads="1"/>
          </p:cNvSpPr>
          <p:nvPr/>
        </p:nvSpPr>
        <p:spPr bwMode="auto">
          <a:xfrm>
            <a:off x="6948488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0" name="Oval 35"/>
          <p:cNvSpPr>
            <a:spLocks noChangeArrowheads="1"/>
          </p:cNvSpPr>
          <p:nvPr/>
        </p:nvSpPr>
        <p:spPr bwMode="auto">
          <a:xfrm>
            <a:off x="7740650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1" name="Line 37"/>
          <p:cNvSpPr>
            <a:spLocks noChangeShapeType="1"/>
          </p:cNvSpPr>
          <p:nvPr/>
        </p:nvSpPr>
        <p:spPr bwMode="auto">
          <a:xfrm flipH="1">
            <a:off x="7019925" y="42926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2" name="Line 38"/>
          <p:cNvSpPr>
            <a:spLocks noChangeShapeType="1"/>
          </p:cNvSpPr>
          <p:nvPr/>
        </p:nvSpPr>
        <p:spPr bwMode="auto">
          <a:xfrm>
            <a:off x="7380288" y="4292600"/>
            <a:ext cx="43180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3" name="Oval 39"/>
          <p:cNvSpPr>
            <a:spLocks noChangeArrowheads="1"/>
          </p:cNvSpPr>
          <p:nvPr/>
        </p:nvSpPr>
        <p:spPr bwMode="auto">
          <a:xfrm>
            <a:off x="6084888" y="54451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4" name="Line 40"/>
          <p:cNvSpPr>
            <a:spLocks noChangeShapeType="1"/>
          </p:cNvSpPr>
          <p:nvPr/>
        </p:nvSpPr>
        <p:spPr bwMode="auto">
          <a:xfrm>
            <a:off x="6156325" y="4292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425" name="Text Box 41"/>
          <p:cNvSpPr txBox="1">
            <a:spLocks noChangeArrowheads="1"/>
          </p:cNvSpPr>
          <p:nvPr/>
        </p:nvSpPr>
        <p:spPr bwMode="auto">
          <a:xfrm>
            <a:off x="5292725" y="2781300"/>
            <a:ext cx="319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44426" name="Text Box 42"/>
          <p:cNvSpPr txBox="1">
            <a:spLocks noChangeArrowheads="1"/>
          </p:cNvSpPr>
          <p:nvPr/>
        </p:nvSpPr>
        <p:spPr bwMode="auto">
          <a:xfrm>
            <a:off x="6156325" y="1773238"/>
            <a:ext cx="320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a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7" name="Text Box 43"/>
          <p:cNvSpPr txBox="1">
            <a:spLocks noChangeArrowheads="1"/>
          </p:cNvSpPr>
          <p:nvPr/>
        </p:nvSpPr>
        <p:spPr bwMode="auto">
          <a:xfrm>
            <a:off x="4716463" y="4005263"/>
            <a:ext cx="327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b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8" name="Text Box 44"/>
          <p:cNvSpPr txBox="1">
            <a:spLocks noChangeArrowheads="1"/>
          </p:cNvSpPr>
          <p:nvPr/>
        </p:nvSpPr>
        <p:spPr bwMode="auto">
          <a:xfrm>
            <a:off x="6156325" y="2781300"/>
            <a:ext cx="303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c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5" grpId="0"/>
      <p:bldP spid="144426" grpId="0"/>
      <p:bldP spid="144427" grpId="0"/>
      <p:bldP spid="144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13" y="228600"/>
            <a:ext cx="7772400" cy="720725"/>
          </a:xfrm>
        </p:spPr>
        <p:txBody>
          <a:bodyPr/>
          <a:lstStyle/>
          <a:p>
            <a:pPr eaLnBrk="1" hangingPunct="1"/>
            <a:r>
              <a:rPr lang="en-US" altLang="en-US"/>
              <a:t>Level-order degree sequence (LOUDS)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075613" cy="554513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endParaRPr lang="en-US" altLang="en-US"/>
          </a:p>
        </p:txBody>
      </p:sp>
      <p:sp>
        <p:nvSpPr>
          <p:cNvPr id="137295" name="Text Box 79"/>
          <p:cNvSpPr txBox="1">
            <a:spLocks noChangeArrowheads="1"/>
          </p:cNvSpPr>
          <p:nvPr/>
        </p:nvSpPr>
        <p:spPr bwMode="auto">
          <a:xfrm>
            <a:off x="755650" y="1989138"/>
            <a:ext cx="371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3  2  0  3  0  1  0  2  0  0  0  0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61" name="Oval 52"/>
          <p:cNvSpPr>
            <a:spLocks noChangeArrowheads="1"/>
          </p:cNvSpPr>
          <p:nvPr/>
        </p:nvSpPr>
        <p:spPr bwMode="auto">
          <a:xfrm>
            <a:off x="6977509" y="1268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2" name="Oval 53"/>
          <p:cNvSpPr>
            <a:spLocks noChangeArrowheads="1"/>
          </p:cNvSpPr>
          <p:nvPr/>
        </p:nvSpPr>
        <p:spPr bwMode="auto">
          <a:xfrm>
            <a:off x="6977509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3" name="Oval 54"/>
          <p:cNvSpPr>
            <a:spLocks noChangeArrowheads="1"/>
          </p:cNvSpPr>
          <p:nvPr/>
        </p:nvSpPr>
        <p:spPr bwMode="auto">
          <a:xfrm>
            <a:off x="7842696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4" name="Oval 55"/>
          <p:cNvSpPr>
            <a:spLocks noChangeArrowheads="1"/>
          </p:cNvSpPr>
          <p:nvPr/>
        </p:nvSpPr>
        <p:spPr bwMode="auto">
          <a:xfrm>
            <a:off x="6113909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5" name="Oval 56"/>
          <p:cNvSpPr>
            <a:spLocks noChangeArrowheads="1"/>
          </p:cNvSpPr>
          <p:nvPr/>
        </p:nvSpPr>
        <p:spPr bwMode="auto">
          <a:xfrm>
            <a:off x="5537646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6" name="Oval 57"/>
          <p:cNvSpPr>
            <a:spLocks noChangeArrowheads="1"/>
          </p:cNvSpPr>
          <p:nvPr/>
        </p:nvSpPr>
        <p:spPr bwMode="auto">
          <a:xfrm>
            <a:off x="6618734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7" name="Oval 58"/>
          <p:cNvSpPr>
            <a:spLocks noChangeArrowheads="1"/>
          </p:cNvSpPr>
          <p:nvPr/>
        </p:nvSpPr>
        <p:spPr bwMode="auto">
          <a:xfrm>
            <a:off x="7121971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8" name="Oval 59"/>
          <p:cNvSpPr>
            <a:spLocks noChangeArrowheads="1"/>
          </p:cNvSpPr>
          <p:nvPr/>
        </p:nvSpPr>
        <p:spPr bwMode="auto">
          <a:xfrm>
            <a:off x="7842696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9" name="Oval 60"/>
          <p:cNvSpPr>
            <a:spLocks noChangeArrowheads="1"/>
          </p:cNvSpPr>
          <p:nvPr/>
        </p:nvSpPr>
        <p:spPr bwMode="auto">
          <a:xfrm>
            <a:off x="8561834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0" name="Line 61"/>
          <p:cNvSpPr>
            <a:spLocks noChangeShapeType="1"/>
          </p:cNvSpPr>
          <p:nvPr/>
        </p:nvSpPr>
        <p:spPr bwMode="auto">
          <a:xfrm>
            <a:off x="7050534" y="14128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1" name="Line 62"/>
          <p:cNvSpPr>
            <a:spLocks noChangeShapeType="1"/>
          </p:cNvSpPr>
          <p:nvPr/>
        </p:nvSpPr>
        <p:spPr bwMode="auto">
          <a:xfrm flipH="1">
            <a:off x="6185346" y="14128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2" name="Line 63"/>
          <p:cNvSpPr>
            <a:spLocks noChangeShapeType="1"/>
          </p:cNvSpPr>
          <p:nvPr/>
        </p:nvSpPr>
        <p:spPr bwMode="auto">
          <a:xfrm>
            <a:off x="7050534" y="14128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3" name="Line 64"/>
          <p:cNvSpPr>
            <a:spLocks noChangeShapeType="1"/>
          </p:cNvSpPr>
          <p:nvPr/>
        </p:nvSpPr>
        <p:spPr bwMode="auto">
          <a:xfrm flipH="1">
            <a:off x="5610671" y="23495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4" name="Line 65"/>
          <p:cNvSpPr>
            <a:spLocks noChangeShapeType="1"/>
          </p:cNvSpPr>
          <p:nvPr/>
        </p:nvSpPr>
        <p:spPr bwMode="auto">
          <a:xfrm>
            <a:off x="6185346" y="23495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5" name="Line 66"/>
          <p:cNvSpPr>
            <a:spLocks noChangeShapeType="1"/>
          </p:cNvSpPr>
          <p:nvPr/>
        </p:nvSpPr>
        <p:spPr bwMode="auto">
          <a:xfrm>
            <a:off x="7914134" y="23495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6" name="Line 67"/>
          <p:cNvSpPr>
            <a:spLocks noChangeShapeType="1"/>
          </p:cNvSpPr>
          <p:nvPr/>
        </p:nvSpPr>
        <p:spPr bwMode="auto">
          <a:xfrm flipH="1">
            <a:off x="7193409" y="23495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7" name="Line 68"/>
          <p:cNvSpPr>
            <a:spLocks noChangeShapeType="1"/>
          </p:cNvSpPr>
          <p:nvPr/>
        </p:nvSpPr>
        <p:spPr bwMode="auto">
          <a:xfrm>
            <a:off x="7914134" y="23495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8" name="Oval 81"/>
          <p:cNvSpPr>
            <a:spLocks noChangeArrowheads="1"/>
          </p:cNvSpPr>
          <p:nvPr/>
        </p:nvSpPr>
        <p:spPr bwMode="auto">
          <a:xfrm>
            <a:off x="6618734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9" name="Oval 82"/>
          <p:cNvSpPr>
            <a:spLocks noChangeArrowheads="1"/>
          </p:cNvSpPr>
          <p:nvPr/>
        </p:nvSpPr>
        <p:spPr bwMode="auto">
          <a:xfrm>
            <a:off x="7553771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0" name="Oval 83"/>
          <p:cNvSpPr>
            <a:spLocks noChangeArrowheads="1"/>
          </p:cNvSpPr>
          <p:nvPr/>
        </p:nvSpPr>
        <p:spPr bwMode="auto">
          <a:xfrm>
            <a:off x="8203059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1" name="Line 86"/>
          <p:cNvSpPr>
            <a:spLocks noChangeShapeType="1"/>
          </p:cNvSpPr>
          <p:nvPr/>
        </p:nvSpPr>
        <p:spPr bwMode="auto">
          <a:xfrm>
            <a:off x="6761609" y="3573463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2" name="Line 87"/>
          <p:cNvSpPr>
            <a:spLocks noChangeShapeType="1"/>
          </p:cNvSpPr>
          <p:nvPr/>
        </p:nvSpPr>
        <p:spPr bwMode="auto">
          <a:xfrm flipH="1">
            <a:off x="7626796" y="3644900"/>
            <a:ext cx="3587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3" name="Line 88"/>
          <p:cNvSpPr>
            <a:spLocks noChangeShapeType="1"/>
          </p:cNvSpPr>
          <p:nvPr/>
        </p:nvSpPr>
        <p:spPr bwMode="auto">
          <a:xfrm>
            <a:off x="7985571" y="36449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7305" name="Text Box 89"/>
          <p:cNvSpPr txBox="1">
            <a:spLocks noChangeArrowheads="1"/>
          </p:cNvSpPr>
          <p:nvPr/>
        </p:nvSpPr>
        <p:spPr bwMode="auto">
          <a:xfrm>
            <a:off x="539750" y="2852738"/>
            <a:ext cx="428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But, this still requires 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n lg n </a:t>
            </a:r>
            <a:r>
              <a:rPr lang="en-CA" altLang="en-US" sz="2000">
                <a:latin typeface="Tahoma" charset="0"/>
              </a:rPr>
              <a:t>bits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6" name="Text Box 90"/>
          <p:cNvSpPr txBox="1">
            <a:spLocks noChangeArrowheads="1"/>
          </p:cNvSpPr>
          <p:nvPr/>
        </p:nvSpPr>
        <p:spPr bwMode="auto">
          <a:xfrm>
            <a:off x="449263" y="3644900"/>
            <a:ext cx="6745501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>
                <a:latin typeface="Tahoma" panose="020B0604030504040204" pitchFamily="34" charset="0"/>
              </a:rPr>
              <a:t>    Solution: write degree </a:t>
            </a:r>
            <a:r>
              <a:rPr lang="en-CA" altLang="en-US" sz="2000" b="1" dirty="0">
                <a:solidFill>
                  <a:srgbClr val="FF0000"/>
                </a:solidFill>
                <a:latin typeface="Tahoma" panose="020B0604030504040204" pitchFamily="34" charset="0"/>
              </a:rPr>
              <a:t>k</a:t>
            </a:r>
            <a:r>
              <a:rPr lang="en-CA" altLang="en-US" sz="2000" dirty="0">
                <a:latin typeface="Tahoma" panose="020B0604030504040204" pitchFamily="34" charset="0"/>
              </a:rPr>
              <a:t> in </a:t>
            </a:r>
            <a:r>
              <a:rPr lang="en-CA" altLang="en-US" sz="2000" b="1" dirty="0">
                <a:solidFill>
                  <a:srgbClr val="FF0000"/>
                </a:solidFill>
                <a:latin typeface="Tahoma" panose="020B0604030504040204" pitchFamily="34" charset="0"/>
              </a:rPr>
              <a:t>unary 1</a:t>
            </a:r>
            <a:r>
              <a:rPr lang="en-CA" altLang="en-US" sz="2000" b="1" baseline="30000" dirty="0">
                <a:solidFill>
                  <a:srgbClr val="FF0000"/>
                </a:solidFill>
                <a:latin typeface="Tahoma" panose="020B0604030504040204" pitchFamily="34" charset="0"/>
              </a:rPr>
              <a:t>k </a:t>
            </a:r>
            <a:r>
              <a:rPr lang="en-CA" altLang="en-US" sz="2000" b="1" dirty="0">
                <a:solidFill>
                  <a:srgbClr val="FF0000"/>
                </a:solidFill>
                <a:latin typeface="Tahoma" panose="020B0604030504040204" pitchFamily="34" charset="0"/>
              </a:rPr>
              <a:t>0</a:t>
            </a:r>
            <a:r>
              <a:rPr lang="en-CA" altLang="en-US" sz="2000" dirty="0">
                <a:latin typeface="Tahoma" panose="020B0604030504040204" pitchFamily="34" charset="0"/>
              </a:rPr>
              <a:t> 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>
                <a:solidFill>
                  <a:srgbClr val="FF0000"/>
                </a:solidFill>
                <a:latin typeface="Tahoma" panose="020B0604030504040204" pitchFamily="34" charset="0"/>
              </a:rPr>
              <a:t>    3          2      0 3         0 1    0 2       0 0 0 0</a:t>
            </a:r>
            <a:r>
              <a:rPr lang="en-CA" altLang="en-US" sz="1800" dirty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>
                <a:solidFill>
                  <a:srgbClr val="0000FF"/>
                </a:solidFill>
                <a:latin typeface="Tahoma" panose="020B0604030504040204" pitchFamily="34" charset="0"/>
              </a:rPr>
              <a:t>    </a:t>
            </a:r>
            <a:r>
              <a:rPr lang="en-CA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</a:t>
            </a:r>
            <a:r>
              <a:rPr lang="en-CA" altLang="en-US" sz="1800" dirty="0">
                <a:solidFill>
                  <a:srgbClr val="0000FF"/>
                </a:solidFill>
                <a:latin typeface="Tahoma" panose="020B0604030504040204" pitchFamily="34" charset="0"/>
              </a:rPr>
              <a:t> 1 1 </a:t>
            </a:r>
            <a:r>
              <a:rPr lang="en-CA" alt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0</a:t>
            </a:r>
            <a:r>
              <a:rPr lang="en-CA" altLang="en-US" sz="1800" dirty="0">
                <a:solidFill>
                  <a:srgbClr val="0000FF"/>
                </a:solidFill>
                <a:latin typeface="Tahoma" panose="020B0604030504040204" pitchFamily="34" charset="0"/>
              </a:rPr>
              <a:t> 1 1 </a:t>
            </a:r>
            <a:r>
              <a:rPr lang="en-CA" altLang="en-US" sz="1800" dirty="0">
                <a:solidFill>
                  <a:srgbClr val="5C37FB"/>
                </a:solidFill>
                <a:latin typeface="Tahoma" panose="020B0604030504040204" pitchFamily="34" charset="0"/>
              </a:rPr>
              <a:t>0 </a:t>
            </a:r>
            <a:r>
              <a:rPr lang="en-CA" altLang="en-US" sz="1800" dirty="0">
                <a:solidFill>
                  <a:srgbClr val="0000FF"/>
                </a:solidFill>
                <a:latin typeface="Tahoma" panose="020B0604030504040204" pitchFamily="34" charset="0"/>
              </a:rPr>
              <a:t>0 1 1 1 0 0 1 0 0 1 1 0 0 0 0 0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>
                <a:latin typeface="Tahoma" panose="020B0604030504040204" pitchFamily="34" charset="0"/>
              </a:rPr>
              <a:t>    Takes </a:t>
            </a:r>
            <a:r>
              <a:rPr lang="en-CA" altLang="en-US" sz="2000" dirty="0">
                <a:solidFill>
                  <a:srgbClr val="0000FF"/>
                </a:solidFill>
                <a:latin typeface="Tahoma" panose="020B0604030504040204" pitchFamily="34" charset="0"/>
              </a:rPr>
              <a:t>2n-1</a:t>
            </a:r>
            <a:r>
              <a:rPr lang="en-CA" altLang="en-US" sz="2000" dirty="0">
                <a:latin typeface="Tahoma" panose="020B0604030504040204" pitchFamily="34" charset="0"/>
              </a:rPr>
              <a:t> bits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>
                <a:solidFill>
                  <a:srgbClr val="00B050"/>
                </a:solidFill>
                <a:latin typeface="Tahoma" panose="020B0604030504040204" pitchFamily="34" charset="0"/>
              </a:rPr>
              <a:t>    (every node is represented </a:t>
            </a:r>
            <a:r>
              <a:rPr lang="en-CA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twice, as 0 and as 1,</a:t>
            </a:r>
            <a:r>
              <a:rPr lang="en-CA" altLang="en-US" sz="1800" dirty="0">
                <a:solidFill>
                  <a:srgbClr val="00B050"/>
                </a:solidFill>
                <a:latin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>
                <a:solidFill>
                  <a:srgbClr val="00B050"/>
                </a:solidFill>
                <a:latin typeface="Tahoma" panose="020B0604030504040204" pitchFamily="34" charset="0"/>
              </a:rPr>
              <a:t>      except the root represented only as 0)</a:t>
            </a:r>
            <a:endParaRPr lang="da-DK" altLang="en-US" sz="1600" dirty="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137308" name="Text Box 92"/>
          <p:cNvSpPr txBox="1">
            <a:spLocks noChangeArrowheads="1"/>
          </p:cNvSpPr>
          <p:nvPr/>
        </p:nvSpPr>
        <p:spPr bwMode="auto">
          <a:xfrm>
            <a:off x="539750" y="1196975"/>
            <a:ext cx="5038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Write the </a:t>
            </a:r>
            <a:r>
              <a:rPr lang="en-CA" altLang="en-US" sz="2000" b="1">
                <a:solidFill>
                  <a:schemeClr val="tx2"/>
                </a:solidFill>
                <a:latin typeface="Tahoma" charset="0"/>
              </a:rPr>
              <a:t>degree sequence </a:t>
            </a:r>
            <a:r>
              <a:rPr lang="en-CA" altLang="en-US" sz="2000">
                <a:latin typeface="Tahoma" charset="0"/>
              </a:rPr>
              <a:t>in level order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9" name="Text Box 93"/>
          <p:cNvSpPr txBox="1">
            <a:spLocks noChangeArrowheads="1"/>
          </p:cNvSpPr>
          <p:nvPr/>
        </p:nvSpPr>
        <p:spPr bwMode="auto">
          <a:xfrm>
            <a:off x="6690171" y="11255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0" name="Text Box 94"/>
          <p:cNvSpPr txBox="1">
            <a:spLocks noChangeArrowheads="1"/>
          </p:cNvSpPr>
          <p:nvPr/>
        </p:nvSpPr>
        <p:spPr bwMode="auto">
          <a:xfrm>
            <a:off x="5826571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1" name="Text Box 95"/>
          <p:cNvSpPr txBox="1">
            <a:spLocks noChangeArrowheads="1"/>
          </p:cNvSpPr>
          <p:nvPr/>
        </p:nvSpPr>
        <p:spPr bwMode="auto">
          <a:xfrm>
            <a:off x="6761609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2" name="Text Box 96"/>
          <p:cNvSpPr txBox="1">
            <a:spLocks noChangeArrowheads="1"/>
          </p:cNvSpPr>
          <p:nvPr/>
        </p:nvSpPr>
        <p:spPr bwMode="auto">
          <a:xfrm>
            <a:off x="7985571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3" name="Text Box 97"/>
          <p:cNvSpPr txBox="1">
            <a:spLocks noChangeArrowheads="1"/>
          </p:cNvSpPr>
          <p:nvPr/>
        </p:nvSpPr>
        <p:spPr bwMode="auto">
          <a:xfrm>
            <a:off x="5321746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4" name="Text Box 98"/>
          <p:cNvSpPr txBox="1">
            <a:spLocks noChangeArrowheads="1"/>
          </p:cNvSpPr>
          <p:nvPr/>
        </p:nvSpPr>
        <p:spPr bwMode="auto">
          <a:xfrm>
            <a:off x="6906071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5" name="Text Box 99"/>
          <p:cNvSpPr txBox="1">
            <a:spLocks noChangeArrowheads="1"/>
          </p:cNvSpPr>
          <p:nvPr/>
        </p:nvSpPr>
        <p:spPr bwMode="auto">
          <a:xfrm>
            <a:off x="6545709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6" name="Text Box 100"/>
          <p:cNvSpPr txBox="1">
            <a:spLocks noChangeArrowheads="1"/>
          </p:cNvSpPr>
          <p:nvPr/>
        </p:nvSpPr>
        <p:spPr bwMode="auto">
          <a:xfrm>
            <a:off x="7482334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7" name="Text Box 101"/>
          <p:cNvSpPr txBox="1">
            <a:spLocks noChangeArrowheads="1"/>
          </p:cNvSpPr>
          <p:nvPr/>
        </p:nvSpPr>
        <p:spPr bwMode="auto">
          <a:xfrm>
            <a:off x="8130034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8" name="Text Box 102"/>
          <p:cNvSpPr txBox="1">
            <a:spLocks noChangeArrowheads="1"/>
          </p:cNvSpPr>
          <p:nvPr/>
        </p:nvSpPr>
        <p:spPr bwMode="auto">
          <a:xfrm>
            <a:off x="8706296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9" name="Text Box 103"/>
          <p:cNvSpPr txBox="1">
            <a:spLocks noChangeArrowheads="1"/>
          </p:cNvSpPr>
          <p:nvPr/>
        </p:nvSpPr>
        <p:spPr bwMode="auto">
          <a:xfrm>
            <a:off x="6329809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20" name="Text Box 104"/>
          <p:cNvSpPr txBox="1">
            <a:spLocks noChangeArrowheads="1"/>
          </p:cNvSpPr>
          <p:nvPr/>
        </p:nvSpPr>
        <p:spPr bwMode="auto">
          <a:xfrm>
            <a:off x="7553771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99" name="Text Box 105"/>
          <p:cNvSpPr txBox="1">
            <a:spLocks noChangeArrowheads="1"/>
          </p:cNvSpPr>
          <p:nvPr/>
        </p:nvSpPr>
        <p:spPr bwMode="auto">
          <a:xfrm>
            <a:off x="1981200" y="6299472"/>
            <a:ext cx="56102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 tree is uniquely determined by its degree sequence</a:t>
            </a:r>
            <a:endParaRPr lang="da-DK" altLang="en-US" sz="18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49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95" grpId="0"/>
      <p:bldP spid="137305" grpId="0"/>
      <p:bldP spid="137308" grpId="0"/>
      <p:bldP spid="137309" grpId="0"/>
      <p:bldP spid="137310" grpId="0"/>
      <p:bldP spid="137311" grpId="0"/>
      <p:bldP spid="137312" grpId="0"/>
      <p:bldP spid="137313" grpId="0"/>
      <p:bldP spid="137314" grpId="0"/>
      <p:bldP spid="137315" grpId="0"/>
      <p:bldP spid="137316" grpId="0"/>
      <p:bldP spid="137317" grpId="0"/>
      <p:bldP spid="137318" grpId="0"/>
      <p:bldP spid="137319" grpId="0"/>
      <p:bldP spid="137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SimSun" charset="-122"/>
              </a:rPr>
              <a:t>Supporting operations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472112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/>
              <a:t> 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bg2"/>
              </a:buClr>
              <a:buSzPct val="75000"/>
              <a:buFont typeface="Wingdings" charset="2"/>
              <a:buChar char="p"/>
            </a:pPr>
            <a:endParaRPr lang="da-DK" altLang="en-US" sz="3200">
              <a:latin typeface="Tahoma" charset="0"/>
            </a:endParaRP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727075" y="1700213"/>
            <a:ext cx="57182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 dirty="0">
                <a:solidFill>
                  <a:srgbClr val="FF0000"/>
                </a:solidFill>
                <a:latin typeface="Tahoma" charset="0"/>
              </a:rPr>
              <a:t>1 0</a:t>
            </a:r>
            <a:r>
              <a:rPr lang="en-CA" altLang="en-US" sz="2000" dirty="0">
                <a:solidFill>
                  <a:srgbClr val="0000FF"/>
                </a:solidFill>
                <a:latin typeface="Tahoma" charset="0"/>
              </a:rPr>
              <a:t> 1 1 1 0 1 1 0 0 1 1 1 0 0 1 0 0 1  1 0 0 0 0 0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CC3300"/>
                </a:solidFill>
                <a:latin typeface="Tahoma" charset="0"/>
              </a:rPr>
              <a:t>1    2 3 4    5 6       7 8 9      10    11 12</a:t>
            </a:r>
            <a:endParaRPr lang="da-DK" altLang="en-US" sz="2000" dirty="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10" name="Oval 52"/>
          <p:cNvSpPr>
            <a:spLocks noChangeArrowheads="1"/>
          </p:cNvSpPr>
          <p:nvPr/>
        </p:nvSpPr>
        <p:spPr bwMode="auto">
          <a:xfrm>
            <a:off x="7193533" y="1557338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1" name="Line 55"/>
          <p:cNvSpPr>
            <a:spLocks noChangeShapeType="1"/>
          </p:cNvSpPr>
          <p:nvPr/>
        </p:nvSpPr>
        <p:spPr bwMode="auto">
          <a:xfrm>
            <a:off x="7264970" y="170021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12" name="Text Box 56"/>
          <p:cNvSpPr txBox="1">
            <a:spLocks noChangeArrowheads="1"/>
          </p:cNvSpPr>
          <p:nvPr/>
        </p:nvSpPr>
        <p:spPr bwMode="auto">
          <a:xfrm>
            <a:off x="658813" y="1052513"/>
            <a:ext cx="7513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Add a dummy root so that each node has a corresponding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     </a:t>
            </a:r>
            <a:endParaRPr lang="da-DK" altLang="en-US" sz="1800" dirty="0">
              <a:latin typeface="Tahoma" charset="0"/>
            </a:endParaRPr>
          </a:p>
        </p:txBody>
      </p:sp>
      <p:sp>
        <p:nvSpPr>
          <p:cNvPr id="21513" name="Oval 60"/>
          <p:cNvSpPr>
            <a:spLocks noChangeArrowheads="1"/>
          </p:cNvSpPr>
          <p:nvPr/>
        </p:nvSpPr>
        <p:spPr bwMode="auto">
          <a:xfrm>
            <a:off x="7193533" y="25654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4" name="Oval 61"/>
          <p:cNvSpPr>
            <a:spLocks noChangeArrowheads="1"/>
          </p:cNvSpPr>
          <p:nvPr/>
        </p:nvSpPr>
        <p:spPr bwMode="auto">
          <a:xfrm>
            <a:off x="7193533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5" name="Oval 62"/>
          <p:cNvSpPr>
            <a:spLocks noChangeArrowheads="1"/>
          </p:cNvSpPr>
          <p:nvPr/>
        </p:nvSpPr>
        <p:spPr bwMode="auto">
          <a:xfrm>
            <a:off x="8058720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6" name="Oval 63"/>
          <p:cNvSpPr>
            <a:spLocks noChangeArrowheads="1"/>
          </p:cNvSpPr>
          <p:nvPr/>
        </p:nvSpPr>
        <p:spPr bwMode="auto">
          <a:xfrm>
            <a:off x="6329933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7" name="Oval 64"/>
          <p:cNvSpPr>
            <a:spLocks noChangeArrowheads="1"/>
          </p:cNvSpPr>
          <p:nvPr/>
        </p:nvSpPr>
        <p:spPr bwMode="auto">
          <a:xfrm>
            <a:off x="5753670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8" name="Oval 65"/>
          <p:cNvSpPr>
            <a:spLocks noChangeArrowheads="1"/>
          </p:cNvSpPr>
          <p:nvPr/>
        </p:nvSpPr>
        <p:spPr bwMode="auto">
          <a:xfrm>
            <a:off x="6834758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9" name="Oval 66"/>
          <p:cNvSpPr>
            <a:spLocks noChangeArrowheads="1"/>
          </p:cNvSpPr>
          <p:nvPr/>
        </p:nvSpPr>
        <p:spPr bwMode="auto">
          <a:xfrm>
            <a:off x="7337995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0" name="Oval 67"/>
          <p:cNvSpPr>
            <a:spLocks noChangeArrowheads="1"/>
          </p:cNvSpPr>
          <p:nvPr/>
        </p:nvSpPr>
        <p:spPr bwMode="auto">
          <a:xfrm>
            <a:off x="8058720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1" name="Oval 68"/>
          <p:cNvSpPr>
            <a:spLocks noChangeArrowheads="1"/>
          </p:cNvSpPr>
          <p:nvPr/>
        </p:nvSpPr>
        <p:spPr bwMode="auto">
          <a:xfrm>
            <a:off x="8777858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2" name="Line 69"/>
          <p:cNvSpPr>
            <a:spLocks noChangeShapeType="1"/>
          </p:cNvSpPr>
          <p:nvPr/>
        </p:nvSpPr>
        <p:spPr bwMode="auto">
          <a:xfrm>
            <a:off x="7266558" y="270986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3" name="Line 70"/>
          <p:cNvSpPr>
            <a:spLocks noChangeShapeType="1"/>
          </p:cNvSpPr>
          <p:nvPr/>
        </p:nvSpPr>
        <p:spPr bwMode="auto">
          <a:xfrm flipH="1">
            <a:off x="6401370" y="2709863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4" name="Line 71"/>
          <p:cNvSpPr>
            <a:spLocks noChangeShapeType="1"/>
          </p:cNvSpPr>
          <p:nvPr/>
        </p:nvSpPr>
        <p:spPr bwMode="auto">
          <a:xfrm>
            <a:off x="7266558" y="2709863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5" name="Line 72"/>
          <p:cNvSpPr>
            <a:spLocks noChangeShapeType="1"/>
          </p:cNvSpPr>
          <p:nvPr/>
        </p:nvSpPr>
        <p:spPr bwMode="auto">
          <a:xfrm flipH="1">
            <a:off x="5826695" y="3646488"/>
            <a:ext cx="5746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6" name="Line 73"/>
          <p:cNvSpPr>
            <a:spLocks noChangeShapeType="1"/>
          </p:cNvSpPr>
          <p:nvPr/>
        </p:nvSpPr>
        <p:spPr bwMode="auto">
          <a:xfrm>
            <a:off x="6401370" y="3646488"/>
            <a:ext cx="5048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7" name="Line 74"/>
          <p:cNvSpPr>
            <a:spLocks noChangeShapeType="1"/>
          </p:cNvSpPr>
          <p:nvPr/>
        </p:nvSpPr>
        <p:spPr bwMode="auto">
          <a:xfrm>
            <a:off x="8130158" y="3646488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8" name="Line 75"/>
          <p:cNvSpPr>
            <a:spLocks noChangeShapeType="1"/>
          </p:cNvSpPr>
          <p:nvPr/>
        </p:nvSpPr>
        <p:spPr bwMode="auto">
          <a:xfrm flipH="1">
            <a:off x="7409433" y="3646488"/>
            <a:ext cx="7207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9" name="Line 76"/>
          <p:cNvSpPr>
            <a:spLocks noChangeShapeType="1"/>
          </p:cNvSpPr>
          <p:nvPr/>
        </p:nvSpPr>
        <p:spPr bwMode="auto">
          <a:xfrm>
            <a:off x="8130158" y="3646488"/>
            <a:ext cx="792162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30" name="Oval 77"/>
          <p:cNvSpPr>
            <a:spLocks noChangeArrowheads="1"/>
          </p:cNvSpPr>
          <p:nvPr/>
        </p:nvSpPr>
        <p:spPr bwMode="auto">
          <a:xfrm>
            <a:off x="6834758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1" name="Oval 78"/>
          <p:cNvSpPr>
            <a:spLocks noChangeArrowheads="1"/>
          </p:cNvSpPr>
          <p:nvPr/>
        </p:nvSpPr>
        <p:spPr bwMode="auto">
          <a:xfrm>
            <a:off x="7769795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2" name="Oval 79"/>
          <p:cNvSpPr>
            <a:spLocks noChangeArrowheads="1"/>
          </p:cNvSpPr>
          <p:nvPr/>
        </p:nvSpPr>
        <p:spPr bwMode="auto">
          <a:xfrm>
            <a:off x="8419083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3" name="Line 80"/>
          <p:cNvSpPr>
            <a:spLocks noChangeShapeType="1"/>
          </p:cNvSpPr>
          <p:nvPr/>
        </p:nvSpPr>
        <p:spPr bwMode="auto">
          <a:xfrm>
            <a:off x="6977633" y="48704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4" name="Line 81"/>
          <p:cNvSpPr>
            <a:spLocks noChangeShapeType="1"/>
          </p:cNvSpPr>
          <p:nvPr/>
        </p:nvSpPr>
        <p:spPr bwMode="auto">
          <a:xfrm flipH="1">
            <a:off x="7842820" y="4941888"/>
            <a:ext cx="3587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5" name="Line 82"/>
          <p:cNvSpPr>
            <a:spLocks noChangeShapeType="1"/>
          </p:cNvSpPr>
          <p:nvPr/>
        </p:nvSpPr>
        <p:spPr bwMode="auto">
          <a:xfrm>
            <a:off x="8201595" y="4941888"/>
            <a:ext cx="360363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6" name="Text Box 83"/>
          <p:cNvSpPr txBox="1">
            <a:spLocks noChangeArrowheads="1"/>
          </p:cNvSpPr>
          <p:nvPr/>
        </p:nvSpPr>
        <p:spPr bwMode="auto">
          <a:xfrm>
            <a:off x="6833170" y="24209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7" name="Text Box 84"/>
          <p:cNvSpPr txBox="1">
            <a:spLocks noChangeArrowheads="1"/>
          </p:cNvSpPr>
          <p:nvPr/>
        </p:nvSpPr>
        <p:spPr bwMode="auto">
          <a:xfrm>
            <a:off x="5969570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8" name="Text Box 85"/>
          <p:cNvSpPr txBox="1">
            <a:spLocks noChangeArrowheads="1"/>
          </p:cNvSpPr>
          <p:nvPr/>
        </p:nvSpPr>
        <p:spPr bwMode="auto">
          <a:xfrm>
            <a:off x="6906195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9" name="Text Box 86"/>
          <p:cNvSpPr txBox="1">
            <a:spLocks noChangeArrowheads="1"/>
          </p:cNvSpPr>
          <p:nvPr/>
        </p:nvSpPr>
        <p:spPr bwMode="auto">
          <a:xfrm>
            <a:off x="8201595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0" name="Text Box 87"/>
          <p:cNvSpPr txBox="1">
            <a:spLocks noChangeArrowheads="1"/>
          </p:cNvSpPr>
          <p:nvPr/>
        </p:nvSpPr>
        <p:spPr bwMode="auto">
          <a:xfrm>
            <a:off x="5464745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1" name="Text Box 88"/>
          <p:cNvSpPr txBox="1">
            <a:spLocks noChangeArrowheads="1"/>
          </p:cNvSpPr>
          <p:nvPr/>
        </p:nvSpPr>
        <p:spPr bwMode="auto">
          <a:xfrm>
            <a:off x="6545833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2" name="Text Box 89"/>
          <p:cNvSpPr txBox="1">
            <a:spLocks noChangeArrowheads="1"/>
          </p:cNvSpPr>
          <p:nvPr/>
        </p:nvSpPr>
        <p:spPr bwMode="auto">
          <a:xfrm>
            <a:off x="7122095" y="45085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3" name="Text Box 90"/>
          <p:cNvSpPr txBox="1">
            <a:spLocks noChangeArrowheads="1"/>
          </p:cNvSpPr>
          <p:nvPr/>
        </p:nvSpPr>
        <p:spPr bwMode="auto">
          <a:xfrm>
            <a:off x="7769795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4" name="Text Box 91"/>
          <p:cNvSpPr txBox="1">
            <a:spLocks noChangeArrowheads="1"/>
          </p:cNvSpPr>
          <p:nvPr/>
        </p:nvSpPr>
        <p:spPr bwMode="auto">
          <a:xfrm>
            <a:off x="8820472" y="4502447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5" name="Text Box 92"/>
          <p:cNvSpPr txBox="1">
            <a:spLocks noChangeArrowheads="1"/>
          </p:cNvSpPr>
          <p:nvPr/>
        </p:nvSpPr>
        <p:spPr bwMode="auto">
          <a:xfrm>
            <a:off x="6690295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6" name="Text Box 93"/>
          <p:cNvSpPr txBox="1">
            <a:spLocks noChangeArrowheads="1"/>
          </p:cNvSpPr>
          <p:nvPr/>
        </p:nvSpPr>
        <p:spPr bwMode="auto">
          <a:xfrm>
            <a:off x="7625333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7" name="Text Box 94"/>
          <p:cNvSpPr txBox="1">
            <a:spLocks noChangeArrowheads="1"/>
          </p:cNvSpPr>
          <p:nvPr/>
        </p:nvSpPr>
        <p:spPr bwMode="auto">
          <a:xfrm>
            <a:off x="8273033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5215" name="Text Box 95"/>
          <p:cNvSpPr txBox="1">
            <a:spLocks noChangeArrowheads="1"/>
          </p:cNvSpPr>
          <p:nvPr/>
        </p:nvSpPr>
        <p:spPr bwMode="auto">
          <a:xfrm>
            <a:off x="668338" y="4508500"/>
            <a:ext cx="492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FF3300"/>
                </a:solidFill>
                <a:latin typeface="Tahoma" charset="0"/>
              </a:rPr>
              <a:t>Next sibling(k)</a:t>
            </a:r>
            <a:r>
              <a:rPr lang="en-CA" altLang="en-US" sz="1800" dirty="0">
                <a:latin typeface="Tahoma" charset="0"/>
              </a:rPr>
              <a:t> = k+1 if </a:t>
            </a: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B[Select_1(k)+1] ≠ 0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FF3300"/>
                </a:solidFill>
                <a:latin typeface="Tahoma" charset="0"/>
              </a:rPr>
              <a:t>Parent(k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)</a:t>
            </a:r>
            <a:r>
              <a:rPr lang="en-CA" altLang="en-US" sz="1800">
                <a:latin typeface="Tahoma" charset="0"/>
              </a:rPr>
              <a:t>         = </a:t>
            </a:r>
            <a:r>
              <a:rPr lang="en-CA" altLang="en-US" sz="1800" dirty="0">
                <a:latin typeface="Tahoma" charset="0"/>
              </a:rPr>
              <a:t>#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0</a:t>
            </a:r>
            <a:r>
              <a:rPr lang="en-CA" altLang="en-US" sz="1800" dirty="0">
                <a:latin typeface="Tahoma" charset="0"/>
              </a:rPr>
              <a:t>’s up to the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 dirty="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630238" y="3584575"/>
            <a:ext cx="54436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err="1">
                <a:solidFill>
                  <a:srgbClr val="FF3300"/>
                </a:solidFill>
                <a:latin typeface="Tahoma" charset="0"/>
              </a:rPr>
              <a:t>First_child</a:t>
            </a:r>
            <a:r>
              <a:rPr lang="en-CA" altLang="en-US" sz="1800" dirty="0">
                <a:solidFill>
                  <a:srgbClr val="FF3300"/>
                </a:solidFill>
                <a:latin typeface="Tahoma" charset="0"/>
              </a:rPr>
              <a:t>(k)</a:t>
            </a:r>
            <a:r>
              <a:rPr lang="en-CA" altLang="en-US" sz="1800" dirty="0">
                <a:latin typeface="Tahoma" charset="0"/>
              </a:rPr>
              <a:t>:  </a:t>
            </a: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y=Select_0(k)+1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	         if B[y] = 0 then leaf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		 else return y-k </a:t>
            </a:r>
            <a:r>
              <a:rPr lang="en-CA" altLang="en-US" sz="1800" i="1" dirty="0">
                <a:solidFill>
                  <a:srgbClr val="000099"/>
                </a:solidFill>
                <a:latin typeface="Tahoma" charset="0"/>
              </a:rPr>
              <a:t>[i.e. #1 up to y]</a:t>
            </a:r>
            <a:endParaRPr lang="da-DK" altLang="en-US" sz="1800" i="1" dirty="0">
              <a:solidFill>
                <a:srgbClr val="000099"/>
              </a:solidFill>
              <a:latin typeface="Tahoma" charset="0"/>
            </a:endParaRPr>
          </a:p>
        </p:txBody>
      </p:sp>
      <p:sp>
        <p:nvSpPr>
          <p:cNvPr id="5218" name="Text Box 98"/>
          <p:cNvSpPr txBox="1">
            <a:spLocks noChangeArrowheads="1"/>
          </p:cNvSpPr>
          <p:nvPr/>
        </p:nvSpPr>
        <p:spPr bwMode="auto">
          <a:xfrm>
            <a:off x="696321" y="2595384"/>
            <a:ext cx="574898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Node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 corresponds to the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 in the sequence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Children of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 correspond to the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1s</a:t>
            </a:r>
            <a:r>
              <a:rPr lang="en-CA" altLang="en-US" sz="1800" dirty="0">
                <a:latin typeface="Tahoma" charset="0"/>
              </a:rPr>
              <a:t> following the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 dirty="0">
              <a:latin typeface="Tahoma" charset="0"/>
            </a:endParaRPr>
          </a:p>
        </p:txBody>
      </p:sp>
      <p:sp>
        <p:nvSpPr>
          <p:cNvPr id="42032" name="Rettangolo 47"/>
          <p:cNvSpPr>
            <a:spLocks noChangeArrowheads="1"/>
          </p:cNvSpPr>
          <p:nvPr/>
        </p:nvSpPr>
        <p:spPr bwMode="auto">
          <a:xfrm>
            <a:off x="691877" y="5869721"/>
            <a:ext cx="52482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FF0000"/>
                </a:solidFill>
                <a:latin typeface="Tahoma" charset="0"/>
              </a:rPr>
              <a:t>In 2n+o(n) bits and constant time per ops.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800" dirty="0">
                <a:solidFill>
                  <a:srgbClr val="FF0000"/>
                </a:solidFill>
                <a:latin typeface="Tahoma" charset="0"/>
              </a:rPr>
              <a:t>No support for </a:t>
            </a:r>
            <a:r>
              <a:rPr lang="en-CA" altLang="en-US" sz="2800" b="1" dirty="0">
                <a:solidFill>
                  <a:srgbClr val="FF0000"/>
                </a:solidFill>
                <a:latin typeface="Tahoma" charset="0"/>
              </a:rPr>
              <a:t>subtree size.</a:t>
            </a:r>
          </a:p>
        </p:txBody>
      </p:sp>
      <p:sp>
        <p:nvSpPr>
          <p:cNvPr id="49" name="Text Box 95"/>
          <p:cNvSpPr txBox="1">
            <a:spLocks noChangeArrowheads="1"/>
          </p:cNvSpPr>
          <p:nvPr/>
        </p:nvSpPr>
        <p:spPr bwMode="auto">
          <a:xfrm>
            <a:off x="687297" y="5397603"/>
            <a:ext cx="54113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 dirty="0">
                <a:solidFill>
                  <a:srgbClr val="FF3300"/>
                </a:solidFill>
                <a:latin typeface="Tahoma" charset="0"/>
              </a:rPr>
              <a:t>degree(k)</a:t>
            </a:r>
            <a:r>
              <a:rPr lang="en-CA" altLang="en-US" sz="2000" b="1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</a:rPr>
              <a:t>= Select_0(k+1) – ( Select_0(k) + 1 )</a:t>
            </a:r>
            <a:endParaRPr lang="da-DK" altLang="en-US" sz="1800" dirty="0">
              <a:solidFill>
                <a:srgbClr val="0000FF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4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" grpId="0"/>
      <p:bldP spid="5215" grpId="0"/>
      <p:bldP spid="5216" grpId="0"/>
      <p:bldP spid="5218" grpId="0" animBg="1"/>
      <p:bldP spid="42032" grpId="0"/>
      <p:bldP spid="49" grpId="0"/>
    </p:bldLst>
  </p:timing>
</p:sld>
</file>

<file path=ppt/theme/theme1.xml><?xml version="1.0" encoding="utf-8"?>
<a:theme xmlns:a="http://schemas.openxmlformats.org/drawingml/2006/main" name="Presentazione">
  <a:themeElements>
    <a:clrScheme name="Presentazion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Presentazion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tp1393[1]</Template>
  <TotalTime>14129</TotalTime>
  <Words>825</Words>
  <Application>Microsoft Macintosh PowerPoint</Application>
  <PresentationFormat>Presentazione su schermo (4:3)</PresentationFormat>
  <Paragraphs>183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SimSun</vt:lpstr>
      <vt:lpstr>Arial</vt:lpstr>
      <vt:lpstr>Comic Sans MS</vt:lpstr>
      <vt:lpstr>OpenSymbol</vt:lpstr>
      <vt:lpstr>Symbol</vt:lpstr>
      <vt:lpstr>Tahoma</vt:lpstr>
      <vt:lpstr>Times New Roman</vt:lpstr>
      <vt:lpstr>Wingdings</vt:lpstr>
      <vt:lpstr>Presentazione</vt:lpstr>
      <vt:lpstr>Representing Trees</vt:lpstr>
      <vt:lpstr>Standard representation</vt:lpstr>
      <vt:lpstr>Can we improve the space bound?</vt:lpstr>
      <vt:lpstr>Binary tree representation</vt:lpstr>
      <vt:lpstr>Heap-like notation for a binary tree</vt:lpstr>
      <vt:lpstr>Heap-like notation for a binary tree</vt:lpstr>
      <vt:lpstr>Arbitrary fan-out</vt:lpstr>
      <vt:lpstr>Level-order degree sequence (LOUDS)</vt:lpstr>
      <vt:lpstr>Supporting operations</vt:lpstr>
    </vt:vector>
  </TitlesOfParts>
  <Company>Università di Pisa, Italy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Helsinki</dc:title>
  <dc:creator>Paolo Ferragina</dc:creator>
  <cp:lastModifiedBy>PAOLO FERRAGINA</cp:lastModifiedBy>
  <cp:revision>2413</cp:revision>
  <dcterms:created xsi:type="dcterms:W3CDTF">2003-04-16T13:57:26Z</dcterms:created>
  <dcterms:modified xsi:type="dcterms:W3CDTF">2018-11-11T17:15:41Z</dcterms:modified>
</cp:coreProperties>
</file>