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382" r:id="rId2"/>
    <p:sldId id="548" r:id="rId3"/>
    <p:sldId id="551" r:id="rId4"/>
    <p:sldId id="550" r:id="rId5"/>
    <p:sldId id="549" r:id="rId6"/>
    <p:sldId id="384" r:id="rId7"/>
    <p:sldId id="2314" r:id="rId8"/>
    <p:sldId id="386" r:id="rId9"/>
    <p:sldId id="387" r:id="rId10"/>
    <p:sldId id="388" r:id="rId11"/>
    <p:sldId id="275" r:id="rId12"/>
    <p:sldId id="392" r:id="rId13"/>
    <p:sldId id="589" r:id="rId14"/>
    <p:sldId id="1707" r:id="rId15"/>
    <p:sldId id="276" r:id="rId16"/>
    <p:sldId id="590" r:id="rId17"/>
    <p:sldId id="586" r:id="rId18"/>
    <p:sldId id="423" r:id="rId19"/>
    <p:sldId id="394" r:id="rId20"/>
    <p:sldId id="395" r:id="rId21"/>
    <p:sldId id="381" r:id="rId22"/>
    <p:sldId id="399" r:id="rId23"/>
    <p:sldId id="591" r:id="rId24"/>
    <p:sldId id="615" r:id="rId25"/>
    <p:sldId id="2315" r:id="rId26"/>
    <p:sldId id="2162" r:id="rId27"/>
    <p:sldId id="594" r:id="rId28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FAD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735" autoAdjust="0"/>
    <p:restoredTop sz="89372" autoAdjust="0"/>
  </p:normalViewPr>
  <p:slideViewPr>
    <p:cSldViewPr>
      <p:cViewPr varScale="1">
        <p:scale>
          <a:sx n="82" d="100"/>
          <a:sy n="82" d="100"/>
        </p:scale>
        <p:origin x="848" y="1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0.wmf"/><Relationship Id="rId1" Type="http://schemas.openxmlformats.org/officeDocument/2006/relationships/image" Target="../media/image29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6CF6B3-1B14-4BA4-A4FD-EE44ACA2735F}" type="datetimeFigureOut">
              <a:rPr lang="it-IT" smtClean="0"/>
              <a:pPr/>
              <a:t>04/12/18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1783D9-645B-434D-B362-38FA703DA8B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612949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1783D9-645B-434D-B362-38FA703DA8BA}" type="slidenum">
              <a:rPr lang="it-IT" smtClean="0"/>
              <a:pPr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77597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AF6A72-6F7F-46B5-8788-44557896E27D}" type="slidenum">
              <a:rPr lang="it-IT" smtClean="0"/>
              <a:pPr/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217141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7E5FFA-218A-4982-8300-9F8AB0EF389B}" type="slidenum">
              <a:rPr lang="it-IT" smtClean="0"/>
              <a:pPr/>
              <a:t>12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066439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931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t-IT"/>
          </a:p>
        </p:txBody>
      </p:sp>
      <p:sp>
        <p:nvSpPr>
          <p:cNvPr id="931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486651A-6C64-4537-A7AC-3508ADC722B2}" type="slidenum">
              <a:rPr lang="it-IT" smtClean="0"/>
              <a:pPr/>
              <a:t>13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0341106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Slide Image Placeholder 1">
            <a:extLst>
              <a:ext uri="{FF2B5EF4-FFF2-40B4-BE49-F238E27FC236}">
                <a16:creationId xmlns:a16="http://schemas.microsoft.com/office/drawing/2014/main" id="{CFDA8883-F9EE-5E46-A688-D1997C31784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45058" name="Notes Placeholder 2">
            <a:extLst>
              <a:ext uri="{FF2B5EF4-FFF2-40B4-BE49-F238E27FC236}">
                <a16:creationId xmlns:a16="http://schemas.microsoft.com/office/drawing/2014/main" id="{540E5397-E631-1748-BC91-9A88BB8312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339086011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AF6A72-6F7F-46B5-8788-44557896E27D}" type="slidenum">
              <a:rPr lang="it-IT" smtClean="0"/>
              <a:pPr/>
              <a:t>15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1411124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AF6A72-6F7F-46B5-8788-44557896E27D}" type="slidenum">
              <a:rPr lang="it-IT" smtClean="0"/>
              <a:pPr/>
              <a:t>16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6233964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1783D9-645B-434D-B362-38FA703DA8BA}" type="slidenum">
              <a:rPr lang="it-IT" smtClean="0"/>
              <a:pPr/>
              <a:t>17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5221539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AF6A72-6F7F-46B5-8788-44557896E27D}" type="slidenum">
              <a:rPr lang="it-IT" smtClean="0"/>
              <a:pPr/>
              <a:t>18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1478695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AF6A72-6F7F-46B5-8788-44557896E27D}" type="slidenum">
              <a:rPr lang="it-IT" smtClean="0"/>
              <a:pPr/>
              <a:t>19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7366267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AF6A72-6F7F-46B5-8788-44557896E27D}" type="slidenum">
              <a:rPr lang="it-IT" smtClean="0"/>
              <a:pPr/>
              <a:t>20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198243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t-IT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Prof. Paolo Ferragina, Algoritmi per "Information Retrieval"</a:t>
            </a:r>
          </a:p>
        </p:txBody>
      </p:sp>
      <p:sp>
        <p:nvSpPr>
          <p:cNvPr id="90117" name="Slide Number Placeholder 4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85F246A-803C-40EF-B506-55160E6E1F4D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9458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1783D9-645B-434D-B362-38FA703DA8BA}" type="slidenum">
              <a:rPr lang="it-IT" smtClean="0"/>
              <a:pPr/>
              <a:t>21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6652132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1783D9-645B-434D-B362-38FA703DA8BA}" type="slidenum">
              <a:rPr lang="it-IT" smtClean="0"/>
              <a:pPr/>
              <a:t>22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1610932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1783D9-645B-434D-B362-38FA703DA8BA}" type="slidenum">
              <a:rPr lang="it-IT" smtClean="0"/>
              <a:pPr/>
              <a:t>23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6688767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E9B09E52-1E92-436F-B25C-BCF8F21208AA}" type="slidenum">
              <a:rPr lang="de-DE" smtClean="0"/>
              <a:pPr/>
              <a:t>27</a:t>
            </a:fld>
            <a:endParaRPr lang="de-DE"/>
          </a:p>
        </p:txBody>
      </p:sp>
      <p:sp>
        <p:nvSpPr>
          <p:cNvPr id="163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5325"/>
            <a:ext cx="4554537" cy="3414713"/>
          </a:xfrm>
          <a:ln/>
        </p:spPr>
      </p:sp>
      <p:sp>
        <p:nvSpPr>
          <p:cNvPr id="1638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3450" y="4359520"/>
            <a:ext cx="4869501" cy="4136780"/>
          </a:xfrm>
          <a:noFill/>
        </p:spPr>
        <p:txBody>
          <a:bodyPr/>
          <a:lstStyle/>
          <a:p>
            <a:pPr defTabSz="785698" eaLnBrk="1" hangingPunct="1"/>
            <a:endParaRPr lang="en-GB" dirty="0"/>
          </a:p>
        </p:txBody>
      </p:sp>
      <p:sp>
        <p:nvSpPr>
          <p:cNvPr id="163845" name="Footer Placeholder 1"/>
          <p:cNvSpPr>
            <a:spLocks noGrp="1"/>
          </p:cNvSpPr>
          <p:nvPr>
            <p:ph type="ftr" sz="quarter" idx="4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67756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58465" y="686474"/>
            <a:ext cx="4941072" cy="3428114"/>
          </a:xfrm>
          <a:ln/>
        </p:spPr>
      </p:sp>
      <p:sp>
        <p:nvSpPr>
          <p:cNvPr id="931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t-IT"/>
          </a:p>
        </p:txBody>
      </p:sp>
      <p:sp>
        <p:nvSpPr>
          <p:cNvPr id="931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486651A-6C64-4537-A7AC-3508ADC722B2}" type="slidenum">
              <a:rPr lang="it-IT" smtClean="0"/>
              <a:pPr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068074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58465" y="686474"/>
            <a:ext cx="4941072" cy="3428114"/>
          </a:xfrm>
          <a:ln/>
        </p:spPr>
      </p:sp>
      <p:sp>
        <p:nvSpPr>
          <p:cNvPr id="921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t-IT"/>
          </a:p>
        </p:txBody>
      </p:sp>
      <p:sp>
        <p:nvSpPr>
          <p:cNvPr id="921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92DA4C4-CE5F-40A6-AF86-4DEF90F905A5}" type="slidenum">
              <a:rPr lang="it-IT" smtClean="0"/>
              <a:pPr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289509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t-IT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Prof. Paolo Ferragina, Algoritmi per "Information Retrieval"</a:t>
            </a:r>
          </a:p>
        </p:txBody>
      </p:sp>
      <p:sp>
        <p:nvSpPr>
          <p:cNvPr id="91141" name="Slide Number Placeholder 4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3398A68-7B6B-4DD4-BC8A-C357A096570A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9183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A229320-1847-4FF6-88E9-9BF4F4E5555A}" type="slidenum">
              <a:rPr lang="de-DE" smtClean="0"/>
              <a:pPr/>
              <a:t>6</a:t>
            </a:fld>
            <a:endParaRPr lang="de-DE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5325"/>
            <a:ext cx="4551363" cy="3413125"/>
          </a:xfrm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1500" y="4359897"/>
            <a:ext cx="4871768" cy="4136010"/>
          </a:xfrm>
          <a:noFill/>
          <a:ln/>
        </p:spPr>
        <p:txBody>
          <a:bodyPr/>
          <a:lstStyle/>
          <a:p>
            <a:pPr defTabSz="794353" eaLnBrk="1" hangingPunct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652707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 b="1">
                <a:solidFill>
                  <a:schemeClr val="tx1"/>
                </a:solidFill>
                <a:latin typeface="Arial" charset="0"/>
              </a:defRPr>
            </a:lvl1pPr>
            <a:lvl2pPr marL="742841" indent="-285708" eaLnBrk="0" hangingPunct="0">
              <a:defRPr sz="2200" b="1">
                <a:solidFill>
                  <a:schemeClr val="tx1"/>
                </a:solidFill>
                <a:latin typeface="Arial" charset="0"/>
              </a:defRPr>
            </a:lvl2pPr>
            <a:lvl3pPr marL="1142832" indent="-228567" eaLnBrk="0" hangingPunct="0">
              <a:defRPr sz="2200" b="1">
                <a:solidFill>
                  <a:schemeClr val="tx1"/>
                </a:solidFill>
                <a:latin typeface="Arial" charset="0"/>
              </a:defRPr>
            </a:lvl3pPr>
            <a:lvl4pPr marL="1599965" indent="-228567" eaLnBrk="0" hangingPunct="0">
              <a:defRPr sz="2200" b="1">
                <a:solidFill>
                  <a:schemeClr val="tx1"/>
                </a:solidFill>
                <a:latin typeface="Arial" charset="0"/>
              </a:defRPr>
            </a:lvl4pPr>
            <a:lvl5pPr marL="2057098" indent="-228567" eaLnBrk="0" hangingPunct="0">
              <a:defRPr sz="2200" b="1">
                <a:solidFill>
                  <a:schemeClr val="tx1"/>
                </a:solidFill>
                <a:latin typeface="Arial" charset="0"/>
              </a:defRPr>
            </a:lvl5pPr>
            <a:lvl6pPr marL="2514230" indent="-228567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6pPr>
            <a:lvl7pPr marL="2971364" indent="-228567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7pPr>
            <a:lvl8pPr marL="3428496" indent="-228567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8pPr>
            <a:lvl9pPr marL="3885629" indent="-228567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453BBAF-AA72-480E-9032-02CB1DD0784D}" type="slidenum">
              <a:rPr lang="de-DE" sz="1200" b="0"/>
              <a:pPr eaLnBrk="1" hangingPunct="1"/>
              <a:t>8</a:t>
            </a:fld>
            <a:endParaRPr lang="de-DE" sz="1200" b="0"/>
          </a:p>
        </p:txBody>
      </p:sp>
      <p:sp>
        <p:nvSpPr>
          <p:cNvPr id="114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5325"/>
            <a:ext cx="4551363" cy="3413125"/>
          </a:xfrm>
          <a:ln/>
        </p:spPr>
      </p:sp>
      <p:sp>
        <p:nvSpPr>
          <p:cNvPr id="1146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3450" y="4359520"/>
            <a:ext cx="4869501" cy="413678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787284" eaLnBrk="1" hangingPunct="1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22177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 b="1">
                <a:solidFill>
                  <a:schemeClr val="tx1"/>
                </a:solidFill>
                <a:latin typeface="Arial" charset="0"/>
              </a:defRPr>
            </a:lvl1pPr>
            <a:lvl2pPr marL="742841" indent="-285708" eaLnBrk="0" hangingPunct="0">
              <a:defRPr sz="2200" b="1">
                <a:solidFill>
                  <a:schemeClr val="tx1"/>
                </a:solidFill>
                <a:latin typeface="Arial" charset="0"/>
              </a:defRPr>
            </a:lvl2pPr>
            <a:lvl3pPr marL="1142832" indent="-228567" eaLnBrk="0" hangingPunct="0">
              <a:defRPr sz="2200" b="1">
                <a:solidFill>
                  <a:schemeClr val="tx1"/>
                </a:solidFill>
                <a:latin typeface="Arial" charset="0"/>
              </a:defRPr>
            </a:lvl3pPr>
            <a:lvl4pPr marL="1599965" indent="-228567" eaLnBrk="0" hangingPunct="0">
              <a:defRPr sz="2200" b="1">
                <a:solidFill>
                  <a:schemeClr val="tx1"/>
                </a:solidFill>
                <a:latin typeface="Arial" charset="0"/>
              </a:defRPr>
            </a:lvl4pPr>
            <a:lvl5pPr marL="2057098" indent="-228567" eaLnBrk="0" hangingPunct="0">
              <a:defRPr sz="2200" b="1">
                <a:solidFill>
                  <a:schemeClr val="tx1"/>
                </a:solidFill>
                <a:latin typeface="Arial" charset="0"/>
              </a:defRPr>
            </a:lvl5pPr>
            <a:lvl6pPr marL="2514230" indent="-228567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6pPr>
            <a:lvl7pPr marL="2971364" indent="-228567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7pPr>
            <a:lvl8pPr marL="3428496" indent="-228567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8pPr>
            <a:lvl9pPr marL="3885629" indent="-228567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812BC16-4E77-45E0-BA9C-427C509BE905}" type="slidenum">
              <a:rPr lang="de-DE" sz="1200" b="0"/>
              <a:pPr eaLnBrk="1" hangingPunct="1"/>
              <a:t>9</a:t>
            </a:fld>
            <a:endParaRPr lang="de-DE" sz="1200" b="0"/>
          </a:p>
        </p:txBody>
      </p:sp>
      <p:sp>
        <p:nvSpPr>
          <p:cNvPr id="1157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5325"/>
            <a:ext cx="4551363" cy="3413125"/>
          </a:xfrm>
          <a:ln/>
        </p:spPr>
      </p:sp>
      <p:sp>
        <p:nvSpPr>
          <p:cNvPr id="1157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3450" y="4359520"/>
            <a:ext cx="4869501" cy="413678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787284" eaLnBrk="1" hangingPunct="1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38898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 b="1">
                <a:solidFill>
                  <a:schemeClr val="tx1"/>
                </a:solidFill>
                <a:latin typeface="Arial" charset="0"/>
              </a:defRPr>
            </a:lvl1pPr>
            <a:lvl2pPr marL="742841" indent="-285708" eaLnBrk="0" hangingPunct="0">
              <a:defRPr sz="2200" b="1">
                <a:solidFill>
                  <a:schemeClr val="tx1"/>
                </a:solidFill>
                <a:latin typeface="Arial" charset="0"/>
              </a:defRPr>
            </a:lvl2pPr>
            <a:lvl3pPr marL="1142832" indent="-228567" eaLnBrk="0" hangingPunct="0">
              <a:defRPr sz="2200" b="1">
                <a:solidFill>
                  <a:schemeClr val="tx1"/>
                </a:solidFill>
                <a:latin typeface="Arial" charset="0"/>
              </a:defRPr>
            </a:lvl3pPr>
            <a:lvl4pPr marL="1599965" indent="-228567" eaLnBrk="0" hangingPunct="0">
              <a:defRPr sz="2200" b="1">
                <a:solidFill>
                  <a:schemeClr val="tx1"/>
                </a:solidFill>
                <a:latin typeface="Arial" charset="0"/>
              </a:defRPr>
            </a:lvl4pPr>
            <a:lvl5pPr marL="2057098" indent="-228567" eaLnBrk="0" hangingPunct="0">
              <a:defRPr sz="2200" b="1">
                <a:solidFill>
                  <a:schemeClr val="tx1"/>
                </a:solidFill>
                <a:latin typeface="Arial" charset="0"/>
              </a:defRPr>
            </a:lvl5pPr>
            <a:lvl6pPr marL="2514230" indent="-228567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6pPr>
            <a:lvl7pPr marL="2971364" indent="-228567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7pPr>
            <a:lvl8pPr marL="3428496" indent="-228567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8pPr>
            <a:lvl9pPr marL="3885629" indent="-228567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812BC16-4E77-45E0-BA9C-427C509BE905}" type="slidenum">
              <a:rPr lang="de-DE" sz="1200" b="0"/>
              <a:pPr eaLnBrk="1" hangingPunct="1"/>
              <a:t>10</a:t>
            </a:fld>
            <a:endParaRPr lang="de-DE" sz="1200" b="0"/>
          </a:p>
        </p:txBody>
      </p:sp>
      <p:sp>
        <p:nvSpPr>
          <p:cNvPr id="1157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5325"/>
            <a:ext cx="4551363" cy="3413125"/>
          </a:xfrm>
          <a:ln/>
        </p:spPr>
      </p:sp>
      <p:sp>
        <p:nvSpPr>
          <p:cNvPr id="1157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3450" y="4359520"/>
            <a:ext cx="4869501" cy="413678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787284" eaLnBrk="1" hangingPunct="1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59525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7E529-E0C9-4A7E-899E-2CE8020A2C62}" type="datetimeFigureOut">
              <a:rPr lang="it-IT" smtClean="0"/>
              <a:pPr/>
              <a:t>04/12/18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1B29B-02F6-4460-B751-E1E425197D37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7E529-E0C9-4A7E-899E-2CE8020A2C62}" type="datetimeFigureOut">
              <a:rPr lang="it-IT" smtClean="0"/>
              <a:pPr/>
              <a:t>04/12/18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1B29B-02F6-4460-B751-E1E425197D37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7E529-E0C9-4A7E-899E-2CE8020A2C62}" type="datetimeFigureOut">
              <a:rPr lang="it-IT" smtClean="0"/>
              <a:pPr/>
              <a:t>04/12/18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1B29B-02F6-4460-B751-E1E425197D37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7E529-E0C9-4A7E-899E-2CE8020A2C62}" type="datetimeFigureOut">
              <a:rPr lang="it-IT" smtClean="0"/>
              <a:pPr/>
              <a:t>04/12/18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1B29B-02F6-4460-B751-E1E425197D37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7E529-E0C9-4A7E-899E-2CE8020A2C62}" type="datetimeFigureOut">
              <a:rPr lang="it-IT" smtClean="0"/>
              <a:pPr/>
              <a:t>04/12/18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1B29B-02F6-4460-B751-E1E425197D37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7E529-E0C9-4A7E-899E-2CE8020A2C62}" type="datetimeFigureOut">
              <a:rPr lang="it-IT" smtClean="0"/>
              <a:pPr/>
              <a:t>04/12/18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1B29B-02F6-4460-B751-E1E425197D37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7E529-E0C9-4A7E-899E-2CE8020A2C62}" type="datetimeFigureOut">
              <a:rPr lang="it-IT" smtClean="0"/>
              <a:pPr/>
              <a:t>04/12/18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1B29B-02F6-4460-B751-E1E425197D37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7E529-E0C9-4A7E-899E-2CE8020A2C62}" type="datetimeFigureOut">
              <a:rPr lang="it-IT" smtClean="0"/>
              <a:pPr/>
              <a:t>04/12/18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1B29B-02F6-4460-B751-E1E425197D37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7E529-E0C9-4A7E-899E-2CE8020A2C62}" type="datetimeFigureOut">
              <a:rPr lang="it-IT" smtClean="0"/>
              <a:pPr/>
              <a:t>04/12/18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1B29B-02F6-4460-B751-E1E425197D37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7E529-E0C9-4A7E-899E-2CE8020A2C62}" type="datetimeFigureOut">
              <a:rPr lang="it-IT" smtClean="0"/>
              <a:pPr/>
              <a:t>04/12/18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1B29B-02F6-4460-B751-E1E425197D37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7E529-E0C9-4A7E-899E-2CE8020A2C62}" type="datetimeFigureOut">
              <a:rPr lang="it-IT" smtClean="0"/>
              <a:pPr/>
              <a:t>04/12/18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1B29B-02F6-4460-B751-E1E425197D37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none"/>
        </p:style>
        <p:txBody>
          <a:bodyPr vert="horz" lIns="91440" tIns="45720" rIns="91440" bIns="45720" rtlCol="0" anchor="ctr">
            <a:noAutofit/>
          </a:bodyPr>
          <a:lstStyle/>
          <a:p>
            <a:r>
              <a:rPr lang="it-IT" dirty="0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428736"/>
            <a:ext cx="8229600" cy="46974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87E529-E0C9-4A7E-899E-2CE8020A2C62}" type="datetimeFigureOut">
              <a:rPr lang="it-IT" smtClean="0"/>
              <a:pPr/>
              <a:t>04/12/18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C1B29B-02F6-4460-B751-E1E425197D37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30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29.emf"/><Relationship Id="rId4" Type="http://schemas.openxmlformats.org/officeDocument/2006/relationships/oleObject" Target="../embeddings/oleObject1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9.emf"/><Relationship Id="rId4" Type="http://schemas.openxmlformats.org/officeDocument/2006/relationships/oleObject" Target="../embeddings/oleObject3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png"/><Relationship Id="rId4" Type="http://schemas.openxmlformats.org/officeDocument/2006/relationships/hyperlink" Target="https://developer.amazon.com/alexaprize/proceedings#collapseThree" TargetMode="Externa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5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1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jpeg"/><Relationship Id="rId11" Type="http://schemas.openxmlformats.org/officeDocument/2006/relationships/image" Target="../media/image9.png"/><Relationship Id="rId5" Type="http://schemas.openxmlformats.org/officeDocument/2006/relationships/image" Target="../media/image3.jpeg"/><Relationship Id="rId15" Type="http://schemas.openxmlformats.org/officeDocument/2006/relationships/hyperlink" Target="http://www.cmu.edu/index.shtml" TargetMode="External"/><Relationship Id="rId10" Type="http://schemas.openxmlformats.org/officeDocument/2006/relationships/image" Target="../media/image8.png"/><Relationship Id="rId19" Type="http://schemas.openxmlformats.org/officeDocument/2006/relationships/image" Target="../media/image16.png"/><Relationship Id="rId4" Type="http://schemas.openxmlformats.org/officeDocument/2006/relationships/hyperlink" Target="http://richard.cyganiak.de/2007/10/lod/lod-datasets_2011-09-19_colored.png" TargetMode="External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357158" y="2130425"/>
            <a:ext cx="8429684" cy="1470025"/>
          </a:xfr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it-IT" sz="4000" dirty="0">
                <a:latin typeface="+mj-lt"/>
              </a:rPr>
              <a:t>A </a:t>
            </a:r>
            <a:r>
              <a:rPr lang="it-IT" sz="4000" dirty="0" err="1">
                <a:latin typeface="+mj-lt"/>
              </a:rPr>
              <a:t>new</a:t>
            </a:r>
            <a:r>
              <a:rPr lang="it-IT" sz="4000" dirty="0">
                <a:latin typeface="+mj-lt"/>
              </a:rPr>
              <a:t> era:</a:t>
            </a:r>
            <a:br>
              <a:rPr lang="it-IT" sz="4000" dirty="0">
                <a:latin typeface="+mj-lt"/>
              </a:rPr>
            </a:br>
            <a:r>
              <a:rPr lang="it-IT" sz="4000" dirty="0" err="1">
                <a:latin typeface="+mj-lt"/>
              </a:rPr>
              <a:t>Topic-based</a:t>
            </a:r>
            <a:r>
              <a:rPr lang="it-IT" sz="4000" dirty="0">
                <a:latin typeface="+mj-lt"/>
              </a:rPr>
              <a:t> </a:t>
            </a:r>
            <a:r>
              <a:rPr lang="it-IT" sz="4000" dirty="0" err="1">
                <a:latin typeface="+mj-lt"/>
              </a:rPr>
              <a:t>Annotators</a:t>
            </a:r>
            <a:endParaRPr lang="it-IT" sz="4000" dirty="0">
              <a:latin typeface="+mj-l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9" name="Abgerundetes Rechteck 24"/>
          <p:cNvSpPr>
            <a:spLocks noChangeArrowheads="1"/>
          </p:cNvSpPr>
          <p:nvPr/>
        </p:nvSpPr>
        <p:spPr bwMode="auto">
          <a:xfrm>
            <a:off x="6300192" y="1412776"/>
            <a:ext cx="1944687" cy="288925"/>
          </a:xfrm>
          <a:prstGeom prst="roundRect">
            <a:avLst>
              <a:gd name="adj" fmla="val 16667"/>
            </a:avLst>
          </a:prstGeom>
          <a:noFill/>
          <a:ln w="38100" algn="ctr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80" name="Abgerundetes Rechteck 24"/>
          <p:cNvSpPr>
            <a:spLocks noChangeArrowheads="1"/>
          </p:cNvSpPr>
          <p:nvPr/>
        </p:nvSpPr>
        <p:spPr bwMode="auto">
          <a:xfrm>
            <a:off x="2555875" y="1728787"/>
            <a:ext cx="3168650" cy="287338"/>
          </a:xfrm>
          <a:prstGeom prst="roundRect">
            <a:avLst>
              <a:gd name="adj" fmla="val 16667"/>
            </a:avLst>
          </a:prstGeom>
          <a:noFill/>
          <a:ln w="38100" algn="ctr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81" name="Abgerundetes Rechteck 24"/>
          <p:cNvSpPr>
            <a:spLocks noChangeArrowheads="1"/>
          </p:cNvSpPr>
          <p:nvPr/>
        </p:nvSpPr>
        <p:spPr bwMode="auto">
          <a:xfrm>
            <a:off x="6804248" y="2376487"/>
            <a:ext cx="2195512" cy="287338"/>
          </a:xfrm>
          <a:prstGeom prst="roundRect">
            <a:avLst>
              <a:gd name="adj" fmla="val 16667"/>
            </a:avLst>
          </a:prstGeom>
          <a:noFill/>
          <a:ln w="38100" algn="ctr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82" name="Abgerundetes Rechteck 24"/>
          <p:cNvSpPr>
            <a:spLocks noChangeArrowheads="1"/>
          </p:cNvSpPr>
          <p:nvPr/>
        </p:nvSpPr>
        <p:spPr bwMode="auto">
          <a:xfrm>
            <a:off x="6300788" y="2952750"/>
            <a:ext cx="2843212" cy="287337"/>
          </a:xfrm>
          <a:prstGeom prst="roundRect">
            <a:avLst>
              <a:gd name="adj" fmla="val 16667"/>
            </a:avLst>
          </a:prstGeom>
          <a:noFill/>
          <a:ln w="38100" algn="ctr">
            <a:solidFill>
              <a:srgbClr val="00B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83" name="Abgerundetes Rechteck 24"/>
          <p:cNvSpPr>
            <a:spLocks noChangeArrowheads="1"/>
          </p:cNvSpPr>
          <p:nvPr/>
        </p:nvSpPr>
        <p:spPr bwMode="auto">
          <a:xfrm>
            <a:off x="1476375" y="3240087"/>
            <a:ext cx="1582738" cy="288925"/>
          </a:xfrm>
          <a:prstGeom prst="roundRect">
            <a:avLst>
              <a:gd name="adj" fmla="val 16667"/>
            </a:avLst>
          </a:prstGeom>
          <a:noFill/>
          <a:ln w="38100" algn="ctr">
            <a:solidFill>
              <a:srgbClr val="00B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84" name="Abgerundetes Rechteck 24"/>
          <p:cNvSpPr>
            <a:spLocks noChangeArrowheads="1"/>
          </p:cNvSpPr>
          <p:nvPr/>
        </p:nvSpPr>
        <p:spPr bwMode="auto">
          <a:xfrm>
            <a:off x="0" y="2016125"/>
            <a:ext cx="1835150" cy="288925"/>
          </a:xfrm>
          <a:prstGeom prst="roundRect">
            <a:avLst>
              <a:gd name="adj" fmla="val 16667"/>
            </a:avLst>
          </a:prstGeom>
          <a:noFill/>
          <a:ln w="38100" algn="ctr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85" name="Abgerundetes Rechteck 24"/>
          <p:cNvSpPr>
            <a:spLocks noChangeArrowheads="1"/>
          </p:cNvSpPr>
          <p:nvPr/>
        </p:nvSpPr>
        <p:spPr bwMode="auto">
          <a:xfrm>
            <a:off x="0" y="2663825"/>
            <a:ext cx="1042988" cy="288925"/>
          </a:xfrm>
          <a:prstGeom prst="roundRect">
            <a:avLst>
              <a:gd name="adj" fmla="val 16667"/>
            </a:avLst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32786" name="Abgerundetes Rechteck 24"/>
          <p:cNvSpPr>
            <a:spLocks noChangeArrowheads="1"/>
          </p:cNvSpPr>
          <p:nvPr/>
        </p:nvSpPr>
        <p:spPr bwMode="auto">
          <a:xfrm>
            <a:off x="6516216" y="3284537"/>
            <a:ext cx="792162" cy="215900"/>
          </a:xfrm>
          <a:prstGeom prst="roundRect">
            <a:avLst>
              <a:gd name="adj" fmla="val 16667"/>
            </a:avLst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32787" name="Abgerundetes Rechteck 24"/>
          <p:cNvSpPr>
            <a:spLocks noChangeArrowheads="1"/>
          </p:cNvSpPr>
          <p:nvPr/>
        </p:nvSpPr>
        <p:spPr bwMode="auto">
          <a:xfrm>
            <a:off x="0" y="3600450"/>
            <a:ext cx="2555875" cy="287337"/>
          </a:xfrm>
          <a:prstGeom prst="roundRect">
            <a:avLst>
              <a:gd name="adj" fmla="val 16667"/>
            </a:avLst>
          </a:prstGeom>
          <a:noFill/>
          <a:ln w="38100" algn="ctr">
            <a:solidFill>
              <a:srgbClr val="00B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88" name="Abgerundetes Rechteck 24"/>
          <p:cNvSpPr>
            <a:spLocks noChangeArrowheads="1"/>
          </p:cNvSpPr>
          <p:nvPr/>
        </p:nvSpPr>
        <p:spPr bwMode="auto">
          <a:xfrm>
            <a:off x="3203848" y="2348880"/>
            <a:ext cx="3598863" cy="287338"/>
          </a:xfrm>
          <a:prstGeom prst="roundRect">
            <a:avLst>
              <a:gd name="adj" fmla="val 16667"/>
            </a:avLst>
          </a:prstGeom>
          <a:noFill/>
          <a:ln w="38100" algn="ctr">
            <a:solidFill>
              <a:srgbClr val="00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Slide Number Placeholder 6"/>
          <p:cNvSpPr txBox="1">
            <a:spLocks/>
          </p:cNvSpPr>
          <p:nvPr/>
        </p:nvSpPr>
        <p:spPr bwMode="auto">
          <a:xfrm>
            <a:off x="8604448" y="6453188"/>
            <a:ext cx="504825" cy="3651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000" b="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B13ED3CC-D13C-47ED-A7F5-136C255462B9}" type="slidenum">
              <a:rPr lang="en-US" sz="2200" smtClean="0">
                <a:solidFill>
                  <a:prstClr val="white">
                    <a:lumMod val="65000"/>
                  </a:prstClr>
                </a:solidFill>
              </a:rPr>
              <a:pPr>
                <a:defRPr/>
              </a:pPr>
              <a:t>10</a:t>
            </a:fld>
            <a:endParaRPr lang="en-US" sz="2200" dirty="0">
              <a:solidFill>
                <a:prstClr val="white">
                  <a:lumMod val="65000"/>
                </a:prstClr>
              </a:solidFill>
            </a:endParaRPr>
          </a:p>
        </p:txBody>
      </p:sp>
      <p:pic>
        <p:nvPicPr>
          <p:cNvPr id="14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412776"/>
            <a:ext cx="9144000" cy="5445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Rectangle 3"/>
          <p:cNvSpPr>
            <a:spLocks noGrp="1" noChangeArrowheads="1"/>
          </p:cNvSpPr>
          <p:nvPr>
            <p:ph type="title"/>
          </p:nvPr>
        </p:nvSpPr>
        <p:spPr>
          <a:xfrm>
            <a:off x="1" y="0"/>
            <a:ext cx="9143999" cy="1556792"/>
          </a:xfrm>
        </p:spPr>
        <p:txBody>
          <a:bodyPr/>
          <a:lstStyle/>
          <a:p>
            <a:pPr defTabSz="893763"/>
            <a:r>
              <a:rPr lang="en-GB" dirty="0"/>
              <a:t>DAG of categories: </a:t>
            </a:r>
            <a:r>
              <a:rPr lang="it-IT" sz="2400" dirty="0"/>
              <a:t>http://toolserver.org/~dapete/catgraph</a:t>
            </a:r>
            <a:r>
              <a:rPr lang="it-IT" sz="2400" b="0" dirty="0"/>
              <a:t>/</a:t>
            </a:r>
            <a:endParaRPr lang="en-GB" b="0" dirty="0"/>
          </a:p>
        </p:txBody>
      </p:sp>
      <p:sp>
        <p:nvSpPr>
          <p:cNvPr id="18" name="Rectangle 17"/>
          <p:cNvSpPr/>
          <p:nvPr/>
        </p:nvSpPr>
        <p:spPr>
          <a:xfrm>
            <a:off x="0" y="3933056"/>
            <a:ext cx="971600" cy="43204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Rectangle 18"/>
          <p:cNvSpPr/>
          <p:nvPr/>
        </p:nvSpPr>
        <p:spPr>
          <a:xfrm>
            <a:off x="1296144" y="4797152"/>
            <a:ext cx="1475656" cy="43204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0" name="Rectangle 19"/>
          <p:cNvSpPr/>
          <p:nvPr/>
        </p:nvSpPr>
        <p:spPr>
          <a:xfrm>
            <a:off x="3240360" y="4797152"/>
            <a:ext cx="2123728" cy="43204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1" name="Rectangle 20"/>
          <p:cNvSpPr/>
          <p:nvPr/>
        </p:nvSpPr>
        <p:spPr>
          <a:xfrm>
            <a:off x="3419872" y="5589240"/>
            <a:ext cx="1800200" cy="43204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2" name="Rectangle 21"/>
          <p:cNvSpPr/>
          <p:nvPr/>
        </p:nvSpPr>
        <p:spPr>
          <a:xfrm>
            <a:off x="3995936" y="6381328"/>
            <a:ext cx="576064" cy="43204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846289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755576" y="4437112"/>
            <a:ext cx="7272808" cy="115212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Segnaposto contenuto 4"/>
          <p:cNvSpPr>
            <a:spLocks noGrp="1"/>
          </p:cNvSpPr>
          <p:nvPr>
            <p:ph idx="1"/>
          </p:nvPr>
        </p:nvSpPr>
        <p:spPr>
          <a:xfrm>
            <a:off x="457200" y="1600201"/>
            <a:ext cx="7467600" cy="2828932"/>
          </a:xfrm>
        </p:spPr>
        <p:txBody>
          <a:bodyPr/>
          <a:lstStyle/>
          <a:p>
            <a:pPr marL="360000">
              <a:buNone/>
            </a:pPr>
            <a:endParaRPr lang="it-IT" dirty="0"/>
          </a:p>
          <a:p>
            <a:pPr marL="360000">
              <a:buNone/>
            </a:pPr>
            <a:r>
              <a:rPr lang="it-IT" dirty="0"/>
              <a:t>“Diego Maradona won against Mexico</a:t>
            </a:r>
            <a:r>
              <a:rPr lang="en-US" dirty="0"/>
              <a:t>”</a:t>
            </a:r>
          </a:p>
          <a:p>
            <a:pPr>
              <a:buNone/>
            </a:pPr>
            <a:endParaRPr lang="it-IT" dirty="0"/>
          </a:p>
          <a:p>
            <a:pPr>
              <a:buNone/>
            </a:pPr>
            <a:endParaRPr lang="it-IT" dirty="0"/>
          </a:p>
        </p:txBody>
      </p:sp>
      <p:sp>
        <p:nvSpPr>
          <p:cNvPr id="11" name="CasellaDiTesto 10"/>
          <p:cNvSpPr txBox="1"/>
          <p:nvPr/>
        </p:nvSpPr>
        <p:spPr>
          <a:xfrm>
            <a:off x="603392" y="4402847"/>
            <a:ext cx="80010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dirty="0" err="1"/>
              <a:t>Find</a:t>
            </a:r>
            <a:r>
              <a:rPr lang="it-IT" sz="3200" dirty="0"/>
              <a:t> </a:t>
            </a:r>
            <a:r>
              <a:rPr lang="it-IT" sz="3200" i="1" dirty="0" err="1">
                <a:solidFill>
                  <a:srgbClr val="FF0000"/>
                </a:solidFill>
              </a:rPr>
              <a:t>mentions</a:t>
            </a:r>
            <a:r>
              <a:rPr lang="it-IT" sz="3200" i="1" dirty="0">
                <a:solidFill>
                  <a:srgbClr val="FF0000"/>
                </a:solidFill>
              </a:rPr>
              <a:t> </a:t>
            </a:r>
            <a:r>
              <a:rPr lang="it-IT" sz="3200" dirty="0"/>
              <a:t>and annotate </a:t>
            </a:r>
            <a:r>
              <a:rPr lang="it-IT" sz="3200" dirty="0" err="1"/>
              <a:t>them</a:t>
            </a:r>
            <a:r>
              <a:rPr lang="it-IT" sz="3200" dirty="0"/>
              <a:t> </a:t>
            </a:r>
          </a:p>
          <a:p>
            <a:pPr algn="ctr"/>
            <a:r>
              <a:rPr lang="it-IT" sz="3200" dirty="0" err="1"/>
              <a:t>with</a:t>
            </a:r>
            <a:r>
              <a:rPr lang="it-IT" sz="3200" dirty="0">
                <a:solidFill>
                  <a:srgbClr val="FF0000"/>
                </a:solidFill>
              </a:rPr>
              <a:t> </a:t>
            </a:r>
            <a:r>
              <a:rPr lang="it-IT" sz="3200" i="1" dirty="0" err="1">
                <a:solidFill>
                  <a:srgbClr val="FF0000"/>
                </a:solidFill>
              </a:rPr>
              <a:t>topics</a:t>
            </a:r>
            <a:r>
              <a:rPr lang="it-IT" sz="3200" i="1" dirty="0">
                <a:solidFill>
                  <a:srgbClr val="FF0000"/>
                </a:solidFill>
              </a:rPr>
              <a:t> </a:t>
            </a:r>
            <a:r>
              <a:rPr lang="it-IT" sz="3200" dirty="0"/>
              <a:t>drawn from a </a:t>
            </a:r>
            <a:r>
              <a:rPr lang="it-IT" sz="3200" dirty="0" err="1">
                <a:solidFill>
                  <a:srgbClr val="FF0000"/>
                </a:solidFill>
              </a:rPr>
              <a:t>catalog</a:t>
            </a:r>
            <a:endParaRPr lang="it-IT" sz="3200" dirty="0">
              <a:solidFill>
                <a:srgbClr val="FF0000"/>
              </a:solidFill>
            </a:endParaRPr>
          </a:p>
        </p:txBody>
      </p:sp>
      <p:sp>
        <p:nvSpPr>
          <p:cNvPr id="10" name="Rettangolo 9"/>
          <p:cNvSpPr/>
          <p:nvPr/>
        </p:nvSpPr>
        <p:spPr>
          <a:xfrm>
            <a:off x="642910" y="2214554"/>
            <a:ext cx="2848970" cy="566374"/>
          </a:xfrm>
          <a:prstGeom prst="rect">
            <a:avLst/>
          </a:prstGeom>
          <a:noFill/>
          <a:ln w="38100">
            <a:solidFill>
              <a:srgbClr val="1E4176"/>
            </a:solidFill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Rettangolo 11"/>
          <p:cNvSpPr/>
          <p:nvPr/>
        </p:nvSpPr>
        <p:spPr>
          <a:xfrm>
            <a:off x="5589802" y="2214554"/>
            <a:ext cx="1286454" cy="494366"/>
          </a:xfrm>
          <a:prstGeom prst="rect">
            <a:avLst/>
          </a:prstGeom>
          <a:noFill/>
          <a:ln w="38100">
            <a:solidFill>
              <a:srgbClr val="1E4176"/>
            </a:solidFill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15" name="Group 14"/>
          <p:cNvGrpSpPr/>
          <p:nvPr/>
        </p:nvGrpSpPr>
        <p:grpSpPr>
          <a:xfrm>
            <a:off x="-36512" y="2492896"/>
            <a:ext cx="4608512" cy="1440160"/>
            <a:chOff x="-36512" y="2492896"/>
            <a:chExt cx="4608512" cy="1440160"/>
          </a:xfrm>
        </p:grpSpPr>
        <p:sp>
          <p:nvSpPr>
            <p:cNvPr id="7" name="Curved Right Arrow 6"/>
            <p:cNvSpPr/>
            <p:nvPr/>
          </p:nvSpPr>
          <p:spPr>
            <a:xfrm>
              <a:off x="107504" y="2492896"/>
              <a:ext cx="504056" cy="1368152"/>
            </a:xfrm>
            <a:prstGeom prst="curvedRightArrow">
              <a:avLst/>
            </a:pr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chemeClr val="tx1"/>
                </a:solidFill>
              </a:endParaRPr>
            </a:p>
          </p:txBody>
        </p:sp>
        <p:sp>
          <p:nvSpPr>
            <p:cNvPr id="8" name="CasellaDiTesto 10"/>
            <p:cNvSpPr txBox="1"/>
            <p:nvPr/>
          </p:nvSpPr>
          <p:spPr>
            <a:xfrm>
              <a:off x="-36512" y="3471391"/>
              <a:ext cx="460851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2400" b="1" i="1" dirty="0">
                  <a:solidFill>
                    <a:schemeClr val="accent3">
                      <a:lumMod val="75000"/>
                    </a:schemeClr>
                  </a:solidFill>
                </a:rPr>
                <a:t>Ex-Argentina’s player</a:t>
              </a:r>
              <a:endParaRPr lang="it-IT" sz="2400" b="1" dirty="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3131840" y="2420888"/>
            <a:ext cx="4320480" cy="1109737"/>
            <a:chOff x="3131840" y="2492896"/>
            <a:chExt cx="4320480" cy="1109737"/>
          </a:xfrm>
        </p:grpSpPr>
        <p:sp>
          <p:nvSpPr>
            <p:cNvPr id="9" name="Curved Left Arrow 8"/>
            <p:cNvSpPr/>
            <p:nvPr/>
          </p:nvSpPr>
          <p:spPr>
            <a:xfrm>
              <a:off x="6948264" y="2492896"/>
              <a:ext cx="504056" cy="1008112"/>
            </a:xfrm>
            <a:prstGeom prst="curvedLeftArrow">
              <a:avLst/>
            </a:pr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chemeClr val="tx1"/>
                </a:solidFill>
              </a:endParaRPr>
            </a:p>
          </p:txBody>
        </p:sp>
        <p:sp>
          <p:nvSpPr>
            <p:cNvPr id="13" name="CasellaDiTesto 10"/>
            <p:cNvSpPr txBox="1"/>
            <p:nvPr/>
          </p:nvSpPr>
          <p:spPr>
            <a:xfrm>
              <a:off x="3131840" y="3140968"/>
              <a:ext cx="41044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2400" b="1" i="1" dirty="0">
                  <a:solidFill>
                    <a:schemeClr val="accent3">
                      <a:lumMod val="75000"/>
                    </a:schemeClr>
                  </a:solidFill>
                </a:rPr>
                <a:t>Mexico’s football team</a:t>
              </a:r>
              <a:endParaRPr lang="it-IT" sz="2400" b="1" dirty="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</p:grpSp>
      <p:sp>
        <p:nvSpPr>
          <p:cNvPr id="17" name="Titolo 1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96974"/>
          </a:xfrm>
        </p:spPr>
        <p:txBody>
          <a:bodyPr/>
          <a:lstStyle/>
          <a:p>
            <a:r>
              <a:rPr lang="it-IT" dirty="0"/>
              <a:t>A </a:t>
            </a:r>
            <a:r>
              <a:rPr lang="it-IT" dirty="0" err="1"/>
              <a:t>new</a:t>
            </a:r>
            <a:r>
              <a:rPr lang="it-IT" dirty="0"/>
              <a:t> </a:t>
            </a:r>
            <a:r>
              <a:rPr lang="it-IT" dirty="0" err="1"/>
              <a:t>approach</a:t>
            </a:r>
            <a:r>
              <a:rPr lang="it-IT" dirty="0"/>
              <a:t>:</a:t>
            </a:r>
            <a:br>
              <a:rPr lang="it-IT" dirty="0"/>
            </a:br>
            <a:r>
              <a:rPr lang="it-IT" dirty="0" err="1">
                <a:solidFill>
                  <a:schemeClr val="accent6">
                    <a:lumMod val="60000"/>
                    <a:lumOff val="40000"/>
                  </a:schemeClr>
                </a:solidFill>
              </a:rPr>
              <a:t>Topic-based</a:t>
            </a:r>
            <a:r>
              <a:rPr lang="it-IT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it-IT" dirty="0" err="1">
                <a:solidFill>
                  <a:schemeClr val="accent6">
                    <a:lumMod val="60000"/>
                    <a:lumOff val="40000"/>
                  </a:schemeClr>
                </a:solidFill>
              </a:rPr>
              <a:t>annotation</a:t>
            </a:r>
            <a:endParaRPr lang="it-IT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8" name="Rectangle 19"/>
          <p:cNvSpPr>
            <a:spLocks/>
          </p:cNvSpPr>
          <p:nvPr/>
        </p:nvSpPr>
        <p:spPr bwMode="auto">
          <a:xfrm>
            <a:off x="5796136" y="4941168"/>
            <a:ext cx="2430016" cy="647700"/>
          </a:xfrm>
          <a:prstGeom prst="rect">
            <a:avLst/>
          </a:prstGeom>
          <a:solidFill>
            <a:srgbClr val="ECBAFE"/>
          </a:solidFill>
          <a:ln w="63500">
            <a:solidFill>
              <a:srgbClr val="66008D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en-US" sz="3200" dirty="0">
                <a:solidFill>
                  <a:srgbClr val="4D0069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Wikipedia!</a:t>
            </a:r>
          </a:p>
        </p:txBody>
      </p:sp>
      <p:sp>
        <p:nvSpPr>
          <p:cNvPr id="19" name="Rectangle 20"/>
          <p:cNvSpPr>
            <a:spLocks/>
          </p:cNvSpPr>
          <p:nvPr/>
        </p:nvSpPr>
        <p:spPr bwMode="auto">
          <a:xfrm>
            <a:off x="2627784" y="4365104"/>
            <a:ext cx="1512168" cy="520700"/>
          </a:xfrm>
          <a:prstGeom prst="rect">
            <a:avLst/>
          </a:prstGeom>
          <a:solidFill>
            <a:srgbClr val="ECBAFE"/>
          </a:solidFill>
          <a:ln w="63500">
            <a:solidFill>
              <a:srgbClr val="66008D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en-US" sz="2400" dirty="0">
                <a:solidFill>
                  <a:srgbClr val="4D0069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anchors</a:t>
            </a:r>
          </a:p>
        </p:txBody>
      </p:sp>
      <p:sp>
        <p:nvSpPr>
          <p:cNvPr id="20" name="Rectangle 21"/>
          <p:cNvSpPr>
            <a:spLocks/>
          </p:cNvSpPr>
          <p:nvPr/>
        </p:nvSpPr>
        <p:spPr bwMode="auto">
          <a:xfrm>
            <a:off x="2627784" y="4869160"/>
            <a:ext cx="1151384" cy="520700"/>
          </a:xfrm>
          <a:prstGeom prst="rect">
            <a:avLst/>
          </a:prstGeom>
          <a:solidFill>
            <a:srgbClr val="ECBAFE"/>
          </a:solidFill>
          <a:ln w="63500">
            <a:solidFill>
              <a:srgbClr val="66008D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en-US" sz="2400" dirty="0">
                <a:solidFill>
                  <a:srgbClr val="4D0069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articles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8" grpId="0" animBg="1" autoUpdateAnimBg="0"/>
      <p:bldP spid="19" grpId="0" animBg="1" autoUpdateAnimBg="0"/>
      <p:bldP spid="20" grpId="0" animBg="1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0" dirty="0" err="1">
                <a:latin typeface="Century Gothic" pitchFamily="34" charset="0"/>
              </a:rPr>
              <a:t>Polysemy</a:t>
            </a:r>
            <a:endParaRPr lang="it-IT" b="0" dirty="0">
              <a:latin typeface="Century Gothic" pitchFamily="34" charset="0"/>
            </a:endParaRPr>
          </a:p>
        </p:txBody>
      </p:sp>
      <p:pic>
        <p:nvPicPr>
          <p:cNvPr id="13" name="Immagine 12" descr="wikipedia-ico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00760" y="5072074"/>
            <a:ext cx="538162" cy="538162"/>
          </a:xfrm>
          <a:prstGeom prst="rect">
            <a:avLst/>
          </a:prstGeom>
        </p:spPr>
      </p:pic>
      <p:sp>
        <p:nvSpPr>
          <p:cNvPr id="16" name="CasellaDiTesto 3"/>
          <p:cNvSpPr txBox="1"/>
          <p:nvPr/>
        </p:nvSpPr>
        <p:spPr>
          <a:xfrm>
            <a:off x="107504" y="3286124"/>
            <a:ext cx="87154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dirty="0">
                <a:latin typeface="Calibri" pitchFamily="34" charset="0"/>
              </a:rPr>
              <a:t>the   paparazzi   photographed the   star</a:t>
            </a:r>
          </a:p>
        </p:txBody>
      </p:sp>
      <p:sp>
        <p:nvSpPr>
          <p:cNvPr id="18" name="CasellaDiTesto 4"/>
          <p:cNvSpPr txBox="1"/>
          <p:nvPr/>
        </p:nvSpPr>
        <p:spPr>
          <a:xfrm>
            <a:off x="214282" y="4058671"/>
            <a:ext cx="87154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dirty="0">
                <a:latin typeface="Calibri" pitchFamily="34" charset="0"/>
              </a:rPr>
              <a:t>the  astronomer  photographed the   star</a:t>
            </a:r>
          </a:p>
        </p:txBody>
      </p:sp>
      <p:grpSp>
        <p:nvGrpSpPr>
          <p:cNvPr id="3" name="Group 24"/>
          <p:cNvGrpSpPr/>
          <p:nvPr/>
        </p:nvGrpSpPr>
        <p:grpSpPr>
          <a:xfrm>
            <a:off x="6000760" y="4143380"/>
            <a:ext cx="2928958" cy="2500330"/>
            <a:chOff x="6000760" y="4143380"/>
            <a:chExt cx="2928958" cy="2500330"/>
          </a:xfrm>
        </p:grpSpPr>
        <p:grpSp>
          <p:nvGrpSpPr>
            <p:cNvPr id="4" name="Group 19"/>
            <p:cNvGrpSpPr/>
            <p:nvPr/>
          </p:nvGrpSpPr>
          <p:grpSpPr>
            <a:xfrm>
              <a:off x="6000760" y="4143380"/>
              <a:ext cx="2928958" cy="2500330"/>
              <a:chOff x="6000760" y="4143380"/>
              <a:chExt cx="2928958" cy="2500330"/>
            </a:xfrm>
          </p:grpSpPr>
          <p:sp>
            <p:nvSpPr>
              <p:cNvPr id="7" name="Ovale 6"/>
              <p:cNvSpPr/>
              <p:nvPr/>
            </p:nvSpPr>
            <p:spPr>
              <a:xfrm>
                <a:off x="7164288" y="4143380"/>
                <a:ext cx="857256" cy="500066"/>
              </a:xfrm>
              <a:prstGeom prst="ellipse">
                <a:avLst/>
              </a:prstGeom>
              <a:noFill/>
              <a:ln w="76200">
                <a:solidFill>
                  <a:srgbClr val="FF0000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2" name="Documento 11"/>
              <p:cNvSpPr/>
              <p:nvPr/>
            </p:nvSpPr>
            <p:spPr>
              <a:xfrm>
                <a:off x="6000760" y="5072074"/>
                <a:ext cx="2928958" cy="1571636"/>
              </a:xfrm>
              <a:prstGeom prst="flowChartDocument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tIns="108000" rtlCol="0" anchor="t" anchorCtr="0"/>
              <a:lstStyle/>
              <a:p>
                <a:r>
                  <a:rPr lang="it-IT" sz="2400" b="1" dirty="0">
                    <a:latin typeface="Calibri" pitchFamily="34" charset="0"/>
                  </a:rPr>
                  <a:t>        Star </a:t>
                </a:r>
                <a:r>
                  <a:rPr lang="en-US" sz="2400" i="1" dirty="0">
                    <a:latin typeface="Calibri" pitchFamily="34" charset="0"/>
                  </a:rPr>
                  <a:t>is a massive, luminous ball of plasma …</a:t>
                </a:r>
                <a:endParaRPr lang="it-IT" sz="2400" i="1" dirty="0">
                  <a:latin typeface="Calibri" pitchFamily="34" charset="0"/>
                </a:endParaRPr>
              </a:p>
            </p:txBody>
          </p:sp>
          <p:cxnSp>
            <p:nvCxnSpPr>
              <p:cNvPr id="19" name="Connettore 2 18"/>
              <p:cNvCxnSpPr>
                <a:stCxn id="7" idx="4"/>
              </p:cNvCxnSpPr>
              <p:nvPr/>
            </p:nvCxnSpPr>
            <p:spPr>
              <a:xfrm rot="5400000">
                <a:off x="7414321" y="4822041"/>
                <a:ext cx="357190" cy="1588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22" name="Immagine 11" descr="wikipedia-icon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012160" y="5085184"/>
              <a:ext cx="538162" cy="538162"/>
            </a:xfrm>
            <a:prstGeom prst="rect">
              <a:avLst/>
            </a:prstGeom>
          </p:spPr>
        </p:pic>
      </p:grpSp>
      <p:grpSp>
        <p:nvGrpSpPr>
          <p:cNvPr id="5" name="Group 23"/>
          <p:cNvGrpSpPr/>
          <p:nvPr/>
        </p:nvGrpSpPr>
        <p:grpSpPr>
          <a:xfrm>
            <a:off x="5857884" y="1571612"/>
            <a:ext cx="2928958" cy="2286016"/>
            <a:chOff x="5857884" y="1571612"/>
            <a:chExt cx="2928958" cy="2286016"/>
          </a:xfrm>
        </p:grpSpPr>
        <p:pic>
          <p:nvPicPr>
            <p:cNvPr id="15" name="Immagine 14" descr="wikipedia-icon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857884" y="1571612"/>
              <a:ext cx="538162" cy="538162"/>
            </a:xfrm>
            <a:prstGeom prst="rect">
              <a:avLst/>
            </a:prstGeom>
          </p:spPr>
        </p:pic>
        <p:grpSp>
          <p:nvGrpSpPr>
            <p:cNvPr id="8" name="Group 20"/>
            <p:cNvGrpSpPr/>
            <p:nvPr/>
          </p:nvGrpSpPr>
          <p:grpSpPr>
            <a:xfrm>
              <a:off x="5857884" y="1571612"/>
              <a:ext cx="2928958" cy="2286016"/>
              <a:chOff x="5857884" y="1571612"/>
              <a:chExt cx="2928958" cy="2286016"/>
            </a:xfrm>
          </p:grpSpPr>
          <p:sp>
            <p:nvSpPr>
              <p:cNvPr id="6" name="Ovale 5"/>
              <p:cNvSpPr/>
              <p:nvPr/>
            </p:nvSpPr>
            <p:spPr>
              <a:xfrm>
                <a:off x="7020272" y="3357562"/>
                <a:ext cx="857256" cy="500066"/>
              </a:xfrm>
              <a:prstGeom prst="ellipse">
                <a:avLst/>
              </a:prstGeom>
              <a:noFill/>
              <a:ln w="76200">
                <a:solidFill>
                  <a:srgbClr val="FF0000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it-IT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4" name="Documento 13"/>
              <p:cNvSpPr/>
              <p:nvPr/>
            </p:nvSpPr>
            <p:spPr>
              <a:xfrm>
                <a:off x="5857884" y="1571612"/>
                <a:ext cx="2928958" cy="1571636"/>
              </a:xfrm>
              <a:prstGeom prst="flowChartDocument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tIns="108000" rtlCol="0" anchor="t" anchorCtr="0"/>
              <a:lstStyle/>
              <a:p>
                <a:r>
                  <a:rPr lang="it-IT" sz="2400" b="1" dirty="0">
                    <a:latin typeface="Calibri" pitchFamily="34" charset="0"/>
                  </a:rPr>
                  <a:t>        </a:t>
                </a:r>
                <a:r>
                  <a:rPr lang="it-IT" sz="2400" b="1" dirty="0" err="1">
                    <a:latin typeface="Calibri" pitchFamily="34" charset="0"/>
                  </a:rPr>
                  <a:t>Celebrity</a:t>
                </a:r>
                <a:r>
                  <a:rPr lang="it-IT" sz="2400" b="1" dirty="0">
                    <a:latin typeface="Calibri" pitchFamily="34" charset="0"/>
                  </a:rPr>
                  <a:t> </a:t>
                </a:r>
                <a:r>
                  <a:rPr lang="en-US" sz="2400" i="1" dirty="0">
                    <a:latin typeface="Calibri" pitchFamily="34" charset="0"/>
                  </a:rPr>
                  <a:t>is a person who is </a:t>
                </a:r>
                <a:r>
                  <a:rPr lang="en-US" sz="2400" i="1" dirty="0" err="1">
                    <a:latin typeface="Calibri" pitchFamily="34" charset="0"/>
                  </a:rPr>
                  <a:t>famou</a:t>
                </a:r>
                <a:r>
                  <a:rPr lang="en-US" sz="2400" i="1" dirty="0">
                    <a:latin typeface="Calibri" pitchFamily="34" charset="0"/>
                  </a:rPr>
                  <a:t>-sly recognized …</a:t>
                </a:r>
                <a:endParaRPr lang="it-IT" sz="2400" i="1" dirty="0">
                  <a:latin typeface="Calibri" pitchFamily="34" charset="0"/>
                </a:endParaRPr>
              </a:p>
            </p:txBody>
          </p:sp>
          <p:cxnSp>
            <p:nvCxnSpPr>
              <p:cNvPr id="17" name="Connettore 2 16"/>
              <p:cNvCxnSpPr>
                <a:stCxn id="6" idx="0"/>
              </p:cNvCxnSpPr>
              <p:nvPr/>
            </p:nvCxnSpPr>
            <p:spPr>
              <a:xfrm rot="5400000" flipH="1" flipV="1">
                <a:off x="7270305" y="3178967"/>
                <a:ext cx="357190" cy="1588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23" name="Immagine 11" descr="wikipedia-icon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906046" y="1594694"/>
              <a:ext cx="538162" cy="538162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CasellaDiTesto 3"/>
          <p:cNvSpPr txBox="1">
            <a:spLocks noChangeArrowheads="1"/>
          </p:cNvSpPr>
          <p:nvPr/>
        </p:nvSpPr>
        <p:spPr bwMode="auto">
          <a:xfrm>
            <a:off x="107950" y="3286125"/>
            <a:ext cx="87153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3200">
                <a:latin typeface="Calibri" pitchFamily="34" charset="0"/>
              </a:rPr>
              <a:t>He is using Microsoft</a:t>
            </a:r>
            <a:r>
              <a:rPr lang="it-IT" altLang="it-IT" sz="3200">
                <a:latin typeface="Calibri" pitchFamily="34" charset="0"/>
              </a:rPr>
              <a:t>’</a:t>
            </a:r>
            <a:r>
              <a:rPr lang="it-IT" sz="3200">
                <a:latin typeface="Calibri" pitchFamily="34" charset="0"/>
              </a:rPr>
              <a:t>s browser</a:t>
            </a:r>
          </a:p>
        </p:txBody>
      </p:sp>
      <p:sp>
        <p:nvSpPr>
          <p:cNvPr id="43011" name="CasellaDiTesto 4"/>
          <p:cNvSpPr txBox="1">
            <a:spLocks noChangeArrowheads="1"/>
          </p:cNvSpPr>
          <p:nvPr/>
        </p:nvSpPr>
        <p:spPr bwMode="auto">
          <a:xfrm>
            <a:off x="214313" y="4059238"/>
            <a:ext cx="87153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3200" dirty="0" err="1">
                <a:latin typeface="Calibri" pitchFamily="34" charset="0"/>
              </a:rPr>
              <a:t>She</a:t>
            </a:r>
            <a:r>
              <a:rPr lang="it-IT" sz="3200" dirty="0">
                <a:latin typeface="Calibri" pitchFamily="34" charset="0"/>
              </a:rPr>
              <a:t> </a:t>
            </a:r>
            <a:r>
              <a:rPr lang="it-IT" sz="3200" dirty="0" err="1">
                <a:latin typeface="Calibri" pitchFamily="34" charset="0"/>
              </a:rPr>
              <a:t>plays</a:t>
            </a:r>
            <a:r>
              <a:rPr lang="it-IT" sz="3200" dirty="0">
                <a:latin typeface="Calibri" pitchFamily="34" charset="0"/>
              </a:rPr>
              <a:t> with Internet Explorer</a:t>
            </a:r>
          </a:p>
        </p:txBody>
      </p:sp>
      <p:grpSp>
        <p:nvGrpSpPr>
          <p:cNvPr id="2" name="Group 21"/>
          <p:cNvGrpSpPr>
            <a:grpSpLocks/>
          </p:cNvGrpSpPr>
          <p:nvPr/>
        </p:nvGrpSpPr>
        <p:grpSpPr bwMode="auto">
          <a:xfrm>
            <a:off x="3851275" y="3789363"/>
            <a:ext cx="3313013" cy="792162"/>
            <a:chOff x="3851920" y="3789040"/>
            <a:chExt cx="3312701" cy="792088"/>
          </a:xfrm>
        </p:grpSpPr>
        <p:cxnSp>
          <p:nvCxnSpPr>
            <p:cNvPr id="18" name="Straight Connector 17"/>
            <p:cNvCxnSpPr/>
            <p:nvPr/>
          </p:nvCxnSpPr>
          <p:spPr>
            <a:xfrm>
              <a:off x="3851920" y="3789040"/>
              <a:ext cx="3168352" cy="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4428028" y="4581128"/>
              <a:ext cx="2736593" cy="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013" name="Titolo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Synonymy</a:t>
            </a:r>
            <a:endParaRPr lang="it-IT" dirty="0"/>
          </a:p>
        </p:txBody>
      </p:sp>
      <p:grpSp>
        <p:nvGrpSpPr>
          <p:cNvPr id="8" name="Group 23"/>
          <p:cNvGrpSpPr/>
          <p:nvPr/>
        </p:nvGrpSpPr>
        <p:grpSpPr>
          <a:xfrm>
            <a:off x="4860032" y="1268760"/>
            <a:ext cx="3926810" cy="2376264"/>
            <a:chOff x="4860032" y="1571612"/>
            <a:chExt cx="3926810" cy="2073412"/>
          </a:xfrm>
        </p:grpSpPr>
        <p:pic>
          <p:nvPicPr>
            <p:cNvPr id="9" name="Immagine 8" descr="wikipedia-icon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857884" y="1571612"/>
              <a:ext cx="538162" cy="538162"/>
            </a:xfrm>
            <a:prstGeom prst="rect">
              <a:avLst/>
            </a:prstGeom>
          </p:spPr>
        </p:pic>
        <p:grpSp>
          <p:nvGrpSpPr>
            <p:cNvPr id="10" name="Group 20"/>
            <p:cNvGrpSpPr/>
            <p:nvPr/>
          </p:nvGrpSpPr>
          <p:grpSpPr>
            <a:xfrm>
              <a:off x="4860032" y="1571612"/>
              <a:ext cx="3926810" cy="2073412"/>
              <a:chOff x="4860032" y="1571612"/>
              <a:chExt cx="3926810" cy="2073412"/>
            </a:xfrm>
          </p:grpSpPr>
          <p:sp>
            <p:nvSpPr>
              <p:cNvPr id="13" name="Documento 12"/>
              <p:cNvSpPr/>
              <p:nvPr/>
            </p:nvSpPr>
            <p:spPr>
              <a:xfrm>
                <a:off x="4860032" y="1571612"/>
                <a:ext cx="3926810" cy="1571636"/>
              </a:xfrm>
              <a:prstGeom prst="flowChartDocument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tIns="108000" rtlCol="0" anchor="t" anchorCtr="0"/>
              <a:lstStyle/>
              <a:p>
                <a:r>
                  <a:rPr lang="it-IT" sz="2400" b="1" dirty="0">
                    <a:latin typeface="Calibri" pitchFamily="34" charset="0"/>
                  </a:rPr>
                  <a:t>        </a:t>
                </a:r>
                <a:r>
                  <a:rPr lang="en-US" b="1" dirty="0"/>
                  <a:t>Internet Explorer</a:t>
                </a:r>
                <a:r>
                  <a:rPr lang="en-US" dirty="0"/>
                  <a:t> (</a:t>
                </a:r>
                <a:r>
                  <a:rPr lang="en-US" b="1" dirty="0"/>
                  <a:t>IE</a:t>
                </a:r>
                <a:r>
                  <a:rPr lang="en-US" dirty="0"/>
                  <a:t> o </a:t>
                </a:r>
                <a:r>
                  <a:rPr lang="en-US" b="1" dirty="0"/>
                  <a:t>MSIE</a:t>
                </a:r>
                <a:r>
                  <a:rPr lang="en-US" dirty="0"/>
                  <a:t>), </a:t>
                </a:r>
                <a:r>
                  <a:rPr lang="en-US" dirty="0" err="1"/>
                  <a:t>oggi</a:t>
                </a:r>
                <a:r>
                  <a:rPr lang="en-US" dirty="0"/>
                  <a:t> </a:t>
                </a:r>
                <a:r>
                  <a:rPr lang="en-US" dirty="0" err="1"/>
                  <a:t>noto</a:t>
                </a:r>
                <a:r>
                  <a:rPr lang="en-US" dirty="0"/>
                  <a:t> </a:t>
                </a:r>
                <a:r>
                  <a:rPr lang="en-US" dirty="0" err="1"/>
                  <a:t>anche</a:t>
                </a:r>
                <a:r>
                  <a:rPr lang="en-US" dirty="0"/>
                  <a:t> con </a:t>
                </a:r>
                <a:r>
                  <a:rPr lang="en-US" dirty="0" err="1"/>
                  <a:t>il</a:t>
                </a:r>
                <a:r>
                  <a:rPr lang="en-US" dirty="0"/>
                  <a:t> </a:t>
                </a:r>
                <a:r>
                  <a:rPr lang="en-US" dirty="0" err="1"/>
                  <a:t>nome</a:t>
                </a:r>
                <a:r>
                  <a:rPr lang="en-US" dirty="0"/>
                  <a:t> Windows Internet Explorer (WIE), è un browser web </a:t>
                </a:r>
                <a:r>
                  <a:rPr lang="en-US" dirty="0" err="1"/>
                  <a:t>grafico</a:t>
                </a:r>
                <a:r>
                  <a:rPr lang="en-US" dirty="0"/>
                  <a:t> </a:t>
                </a:r>
                <a:r>
                  <a:rPr lang="en-US" dirty="0" err="1"/>
                  <a:t>proprietario</a:t>
                </a:r>
                <a:r>
                  <a:rPr lang="en-US" dirty="0"/>
                  <a:t> </a:t>
                </a:r>
                <a:r>
                  <a:rPr lang="en-US" dirty="0" err="1"/>
                  <a:t>sviluppato</a:t>
                </a:r>
                <a:r>
                  <a:rPr lang="en-US" dirty="0"/>
                  <a:t> da Microsoft</a:t>
                </a:r>
                <a:r>
                  <a:rPr lang="en-US" sz="2400" dirty="0"/>
                  <a:t> …</a:t>
                </a:r>
                <a:endParaRPr lang="it-IT" sz="2400" i="1" dirty="0">
                  <a:latin typeface="Calibri" pitchFamily="34" charset="0"/>
                </a:endParaRPr>
              </a:p>
            </p:txBody>
          </p:sp>
          <p:cxnSp>
            <p:nvCxnSpPr>
              <p:cNvPr id="14" name="Connettore 2 13"/>
              <p:cNvCxnSpPr/>
              <p:nvPr/>
            </p:nvCxnSpPr>
            <p:spPr>
              <a:xfrm flipV="1">
                <a:off x="7019925" y="3001166"/>
                <a:ext cx="429769" cy="643858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11" name="Immagine 11" descr="wikipedia-icon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932040" y="1594694"/>
              <a:ext cx="432048" cy="432048"/>
            </a:xfrm>
            <a:prstGeom prst="rect">
              <a:avLst/>
            </a:prstGeom>
          </p:spPr>
        </p:pic>
      </p:grpSp>
      <p:cxnSp>
        <p:nvCxnSpPr>
          <p:cNvPr id="16" name="Connettore 2 15"/>
          <p:cNvCxnSpPr/>
          <p:nvPr/>
        </p:nvCxnSpPr>
        <p:spPr>
          <a:xfrm flipV="1">
            <a:off x="7163941" y="2907121"/>
            <a:ext cx="576411" cy="167440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29348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6" name="Rectangle 45">
            <a:extLst>
              <a:ext uri="{FF2B5EF4-FFF2-40B4-BE49-F238E27FC236}">
                <a16:creationId xmlns:a16="http://schemas.microsoft.com/office/drawing/2014/main" id="{4E10DD1C-8D7D-6E4D-AA93-814677859F7E}"/>
              </a:ext>
            </a:extLst>
          </p:cNvPr>
          <p:cNvSpPr/>
          <p:nvPr/>
        </p:nvSpPr>
        <p:spPr>
          <a:xfrm>
            <a:off x="0" y="4775200"/>
            <a:ext cx="5697538" cy="2082800"/>
          </a:xfrm>
          <a:prstGeom prst="rect">
            <a:avLst/>
          </a:prstGeom>
          <a:ln>
            <a:noFill/>
          </a:ln>
          <a:effectLst>
            <a:outerShdw blurRad="38100" dist="30000" sx="1000" sy="1000" rotWithShape="0">
              <a:srgbClr val="000000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Tw Cen MT" panose="020B0602020104020603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defRPr/>
            </a:pPr>
            <a:endParaRPr lang="it-IT" altLang="en-US">
              <a:solidFill>
                <a:srgbClr val="FFFFFF"/>
              </a:solidFill>
            </a:endParaRPr>
          </a:p>
        </p:txBody>
      </p:sp>
      <p:sp>
        <p:nvSpPr>
          <p:cNvPr id="44036" name="Rectangle 1">
            <a:extLst>
              <a:ext uri="{FF2B5EF4-FFF2-40B4-BE49-F238E27FC236}">
                <a16:creationId xmlns:a16="http://schemas.microsoft.com/office/drawing/2014/main" id="{BD445574-4915-6D4C-85F7-B1EB148CACBB}"/>
              </a:ext>
            </a:extLst>
          </p:cNvPr>
          <p:cNvSpPr>
            <a:spLocks/>
          </p:cNvSpPr>
          <p:nvPr/>
        </p:nvSpPr>
        <p:spPr bwMode="auto">
          <a:xfrm>
            <a:off x="266700" y="1616075"/>
            <a:ext cx="87249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100" tIns="38100" rIns="38100" bIns="38100"/>
          <a:lstStyle>
            <a:lvl1pPr>
              <a:defRPr sz="2000"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9pPr>
          </a:lstStyle>
          <a:p>
            <a:r>
              <a:rPr lang="en-US" altLang="en-US" sz="3200">
                <a:latin typeface="Calibri" panose="020F0502020204030204" pitchFamily="34" charset="0"/>
                <a:sym typeface="Calibri" panose="020F0502020204030204" pitchFamily="34" charset="0"/>
              </a:rPr>
              <a:t>“Obama  asks Iran for RQ-170 sentinel drone back”</a:t>
            </a:r>
          </a:p>
        </p:txBody>
      </p:sp>
      <p:sp>
        <p:nvSpPr>
          <p:cNvPr id="40966" name="Rectangle 2">
            <a:extLst>
              <a:ext uri="{FF2B5EF4-FFF2-40B4-BE49-F238E27FC236}">
                <a16:creationId xmlns:a16="http://schemas.microsoft.com/office/drawing/2014/main" id="{4EAB077E-2241-7A47-96C3-0DE3E580C89C}"/>
              </a:ext>
            </a:extLst>
          </p:cNvPr>
          <p:cNvSpPr>
            <a:spLocks/>
          </p:cNvSpPr>
          <p:nvPr/>
        </p:nvSpPr>
        <p:spPr bwMode="auto">
          <a:xfrm>
            <a:off x="466725" y="5854700"/>
            <a:ext cx="8394700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100" tIns="38100" rIns="38100" bIns="38100"/>
          <a:lstStyle>
            <a:lvl1pPr>
              <a:defRPr sz="2000"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9pPr>
          </a:lstStyle>
          <a:p>
            <a:r>
              <a:rPr lang="en-US" altLang="en-US" sz="3200">
                <a:solidFill>
                  <a:srgbClr val="00A740"/>
                </a:solidFill>
                <a:latin typeface="Helvetica" pitchFamily="2" charset="0"/>
                <a:sym typeface="Helvetica" pitchFamily="2" charset="0"/>
              </a:rPr>
              <a:t>Query = USA president  Ahmadinejad</a:t>
            </a:r>
          </a:p>
        </p:txBody>
      </p:sp>
      <p:sp>
        <p:nvSpPr>
          <p:cNvPr id="8" name="Line 3">
            <a:extLst>
              <a:ext uri="{FF2B5EF4-FFF2-40B4-BE49-F238E27FC236}">
                <a16:creationId xmlns:a16="http://schemas.microsoft.com/office/drawing/2014/main" id="{5F2D1CD9-54AF-2B4D-8582-D497651D4AC5}"/>
              </a:ext>
            </a:extLst>
          </p:cNvPr>
          <p:cNvSpPr>
            <a:spLocks noChangeShapeType="1"/>
          </p:cNvSpPr>
          <p:nvPr/>
        </p:nvSpPr>
        <p:spPr bwMode="auto">
          <a:xfrm>
            <a:off x="465138" y="2128838"/>
            <a:ext cx="1143000" cy="1587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it-IT"/>
          </a:p>
        </p:txBody>
      </p:sp>
      <p:sp>
        <p:nvSpPr>
          <p:cNvPr id="9" name="Line 4">
            <a:extLst>
              <a:ext uri="{FF2B5EF4-FFF2-40B4-BE49-F238E27FC236}">
                <a16:creationId xmlns:a16="http://schemas.microsoft.com/office/drawing/2014/main" id="{5D6FD2A6-98E0-594E-82DF-5971FFFB809A}"/>
              </a:ext>
            </a:extLst>
          </p:cNvPr>
          <p:cNvSpPr>
            <a:spLocks noChangeShapeType="1"/>
          </p:cNvSpPr>
          <p:nvPr/>
        </p:nvSpPr>
        <p:spPr bwMode="auto">
          <a:xfrm rot="10800000" flipH="1">
            <a:off x="2635250" y="2108200"/>
            <a:ext cx="596900" cy="127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it-IT"/>
          </a:p>
        </p:txBody>
      </p:sp>
      <p:sp>
        <p:nvSpPr>
          <p:cNvPr id="22533" name="Line 5">
            <a:extLst>
              <a:ext uri="{FF2B5EF4-FFF2-40B4-BE49-F238E27FC236}">
                <a16:creationId xmlns:a16="http://schemas.microsoft.com/office/drawing/2014/main" id="{B47521B9-6203-9243-B778-7283EA2AB875}"/>
              </a:ext>
            </a:extLst>
          </p:cNvPr>
          <p:cNvSpPr>
            <a:spLocks noChangeShapeType="1"/>
          </p:cNvSpPr>
          <p:nvPr/>
        </p:nvSpPr>
        <p:spPr bwMode="auto">
          <a:xfrm rot="10800000" flipH="1">
            <a:off x="3943350" y="2133600"/>
            <a:ext cx="3683000" cy="20638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it-IT"/>
          </a:p>
        </p:txBody>
      </p:sp>
      <p:sp>
        <p:nvSpPr>
          <p:cNvPr id="22534" name="AutoShape 6">
            <a:extLst>
              <a:ext uri="{FF2B5EF4-FFF2-40B4-BE49-F238E27FC236}">
                <a16:creationId xmlns:a16="http://schemas.microsoft.com/office/drawing/2014/main" id="{F7B79EFF-9321-944C-AA27-37CDE84B81D7}"/>
              </a:ext>
            </a:extLst>
          </p:cNvPr>
          <p:cNvSpPr>
            <a:spLocks/>
          </p:cNvSpPr>
          <p:nvPr/>
        </p:nvSpPr>
        <p:spPr bwMode="auto">
          <a:xfrm rot="16200000" flipH="1">
            <a:off x="854075" y="2182813"/>
            <a:ext cx="642937" cy="534988"/>
          </a:xfrm>
          <a:custGeom>
            <a:avLst/>
            <a:gdLst>
              <a:gd name="T0" fmla="*/ 0 w 21600"/>
              <a:gd name="T1" fmla="*/ 0 h 21600"/>
              <a:gd name="T2" fmla="*/ 2147483646 w 21600"/>
              <a:gd name="T3" fmla="*/ 0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10800" y="0"/>
                </a:lnTo>
                <a:lnTo>
                  <a:pt x="10800" y="21600"/>
                </a:lnTo>
                <a:lnTo>
                  <a:pt x="21600" y="21600"/>
                </a:lnTo>
              </a:path>
            </a:pathLst>
          </a:custGeom>
          <a:noFill/>
          <a:ln w="38100" cap="flat">
            <a:solidFill>
              <a:srgbClr val="FF0000"/>
            </a:solidFill>
            <a:prstDash val="solid"/>
            <a:round/>
            <a:headEnd type="none" w="med" len="med"/>
            <a:tailEnd type="arrow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it-IT"/>
          </a:p>
        </p:txBody>
      </p:sp>
      <p:sp>
        <p:nvSpPr>
          <p:cNvPr id="22535" name="AutoShape 7">
            <a:extLst>
              <a:ext uri="{FF2B5EF4-FFF2-40B4-BE49-F238E27FC236}">
                <a16:creationId xmlns:a16="http://schemas.microsoft.com/office/drawing/2014/main" id="{B3259265-DD3E-A049-BC45-AD25A81BDE6B}"/>
              </a:ext>
            </a:extLst>
          </p:cNvPr>
          <p:cNvSpPr>
            <a:spLocks/>
          </p:cNvSpPr>
          <p:nvPr/>
        </p:nvSpPr>
        <p:spPr bwMode="auto">
          <a:xfrm rot="16200000" flipH="1">
            <a:off x="3230563" y="1884363"/>
            <a:ext cx="647700" cy="1130300"/>
          </a:xfrm>
          <a:custGeom>
            <a:avLst/>
            <a:gdLst>
              <a:gd name="T0" fmla="*/ 0 w 21600"/>
              <a:gd name="T1" fmla="*/ 0 h 21600"/>
              <a:gd name="T2" fmla="*/ 2147483646 w 21600"/>
              <a:gd name="T3" fmla="*/ 0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10800" y="0"/>
                </a:lnTo>
                <a:lnTo>
                  <a:pt x="10800" y="21600"/>
                </a:lnTo>
                <a:lnTo>
                  <a:pt x="21600" y="21600"/>
                </a:lnTo>
              </a:path>
            </a:pathLst>
          </a:custGeom>
          <a:noFill/>
          <a:ln w="38100" cap="flat">
            <a:solidFill>
              <a:srgbClr val="FF0000"/>
            </a:solidFill>
            <a:prstDash val="solid"/>
            <a:round/>
            <a:headEnd type="none" w="med" len="med"/>
            <a:tailEnd type="arrow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it-IT"/>
          </a:p>
        </p:txBody>
      </p:sp>
      <p:grpSp>
        <p:nvGrpSpPr>
          <p:cNvPr id="2" name="Group 10">
            <a:extLst>
              <a:ext uri="{FF2B5EF4-FFF2-40B4-BE49-F238E27FC236}">
                <a16:creationId xmlns:a16="http://schemas.microsoft.com/office/drawing/2014/main" id="{33D7F0C5-3E71-5B44-9EE4-F92FCA7EAD36}"/>
              </a:ext>
            </a:extLst>
          </p:cNvPr>
          <p:cNvGrpSpPr>
            <a:grpSpLocks/>
          </p:cNvGrpSpPr>
          <p:nvPr/>
        </p:nvGrpSpPr>
        <p:grpSpPr bwMode="auto">
          <a:xfrm>
            <a:off x="192088" y="2771775"/>
            <a:ext cx="2501900" cy="776288"/>
            <a:chOff x="0" y="0"/>
            <a:chExt cx="1576" cy="488"/>
          </a:xfrm>
        </p:grpSpPr>
        <p:sp>
          <p:nvSpPr>
            <p:cNvPr id="44071" name="AutoShape 8">
              <a:extLst>
                <a:ext uri="{FF2B5EF4-FFF2-40B4-BE49-F238E27FC236}">
                  <a16:creationId xmlns:a16="http://schemas.microsoft.com/office/drawing/2014/main" id="{B8385BCB-E0BE-1945-9EAB-4ECC34646CD5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0"/>
              <a:ext cx="1575" cy="488"/>
            </a:xfrm>
            <a:custGeom>
              <a:avLst/>
              <a:gdLst>
                <a:gd name="T0" fmla="*/ 0 w 21600"/>
                <a:gd name="T1" fmla="*/ 0 h 19255"/>
                <a:gd name="T2" fmla="*/ 0 w 21600"/>
                <a:gd name="T3" fmla="*/ 0 h 19255"/>
                <a:gd name="T4" fmla="*/ 0 w 21600"/>
                <a:gd name="T5" fmla="*/ 0 h 19255"/>
                <a:gd name="T6" fmla="*/ 0 w 21600"/>
                <a:gd name="T7" fmla="*/ 0 h 19255"/>
                <a:gd name="T8" fmla="*/ 0 w 21600"/>
                <a:gd name="T9" fmla="*/ 0 h 19255"/>
                <a:gd name="T10" fmla="*/ 0 w 21600"/>
                <a:gd name="T11" fmla="*/ 0 h 1925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600"/>
                <a:gd name="T19" fmla="*/ 0 h 19255"/>
                <a:gd name="T20" fmla="*/ 21600 w 21600"/>
                <a:gd name="T21" fmla="*/ 19255 h 1925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19255">
                  <a:moveTo>
                    <a:pt x="0" y="0"/>
                  </a:moveTo>
                  <a:lnTo>
                    <a:pt x="21600" y="0"/>
                  </a:lnTo>
                  <a:lnTo>
                    <a:pt x="21600" y="15641"/>
                  </a:lnTo>
                  <a:cubicBezTo>
                    <a:pt x="10800" y="15641"/>
                    <a:pt x="10800" y="21600"/>
                    <a:pt x="0" y="18214"/>
                  </a:cubicBezTo>
                  <a:lnTo>
                    <a:pt x="0" y="0"/>
                  </a:lnTo>
                  <a:close/>
                  <a:moveTo>
                    <a:pt x="0" y="0"/>
                  </a:moveTo>
                </a:path>
              </a:pathLst>
            </a:custGeom>
            <a:solidFill>
              <a:srgbClr val="FFFFFF"/>
            </a:solidFill>
            <a:ln w="254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44072" name="Rectangle 9">
              <a:extLst>
                <a:ext uri="{FF2B5EF4-FFF2-40B4-BE49-F238E27FC236}">
                  <a16:creationId xmlns:a16="http://schemas.microsoft.com/office/drawing/2014/main" id="{74CE17B4-5C68-054D-97F1-E3CCF871D5B7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0"/>
              <a:ext cx="1576" cy="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8100" tIns="38100" rIns="38100" bIns="38100"/>
            <a:lstStyle>
              <a:lvl1pPr>
                <a:defRPr sz="2000">
                  <a:solidFill>
                    <a:schemeClr val="tx1"/>
                  </a:solidFill>
                  <a:latin typeface="Lucida Sans" panose="020B0602030504020204" pitchFamily="34" charset="77"/>
                  <a:ea typeface="MS PGothic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Lucida Sans" panose="020B0602030504020204" pitchFamily="34" charset="77"/>
                  <a:ea typeface="MS PGothic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Lucida Sans" panose="020B0602030504020204" pitchFamily="34" charset="77"/>
                  <a:ea typeface="MS PGothic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Lucida Sans" panose="020B0602030504020204" pitchFamily="34" charset="77"/>
                  <a:ea typeface="MS PGothic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Lucida Sans" panose="020B0602030504020204" pitchFamily="34" charset="77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Lucida Sans" panose="020B0602030504020204" pitchFamily="34" charset="77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Lucida Sans" panose="020B0602030504020204" pitchFamily="34" charset="77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Lucida Sans" panose="020B0602030504020204" pitchFamily="34" charset="77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Lucida Sans" panose="020B0602030504020204" pitchFamily="34" charset="77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 sz="2400">
                  <a:latin typeface="Calibri Bold" pitchFamily="34" charset="0"/>
                  <a:sym typeface="Calibri Bold" pitchFamily="34" charset="0"/>
                </a:rPr>
                <a:t>      Barack Obama</a:t>
              </a:r>
            </a:p>
          </p:txBody>
        </p:sp>
      </p:grpSp>
      <p:pic>
        <p:nvPicPr>
          <p:cNvPr id="22539" name="Picture 11">
            <a:extLst>
              <a:ext uri="{FF2B5EF4-FFF2-40B4-BE49-F238E27FC236}">
                <a16:creationId xmlns:a16="http://schemas.microsoft.com/office/drawing/2014/main" id="{9B18AB9C-AB16-E642-A226-52E80015C8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088" y="2771775"/>
            <a:ext cx="473075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grpSp>
        <p:nvGrpSpPr>
          <p:cNvPr id="3" name="Group 14">
            <a:extLst>
              <a:ext uri="{FF2B5EF4-FFF2-40B4-BE49-F238E27FC236}">
                <a16:creationId xmlns:a16="http://schemas.microsoft.com/office/drawing/2014/main" id="{E2370F7C-E9FA-DA48-A9DF-5866CA541822}"/>
              </a:ext>
            </a:extLst>
          </p:cNvPr>
          <p:cNvGrpSpPr>
            <a:grpSpLocks/>
          </p:cNvGrpSpPr>
          <p:nvPr/>
        </p:nvGrpSpPr>
        <p:grpSpPr bwMode="auto">
          <a:xfrm>
            <a:off x="3406775" y="2784475"/>
            <a:ext cx="2071688" cy="927100"/>
            <a:chOff x="0" y="0"/>
            <a:chExt cx="1304" cy="584"/>
          </a:xfrm>
        </p:grpSpPr>
        <p:sp>
          <p:nvSpPr>
            <p:cNvPr id="44069" name="AutoShape 12">
              <a:extLst>
                <a:ext uri="{FF2B5EF4-FFF2-40B4-BE49-F238E27FC236}">
                  <a16:creationId xmlns:a16="http://schemas.microsoft.com/office/drawing/2014/main" id="{94780402-EB3F-0645-A102-44C08918D521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0"/>
              <a:ext cx="1304" cy="584"/>
            </a:xfrm>
            <a:custGeom>
              <a:avLst/>
              <a:gdLst>
                <a:gd name="T0" fmla="*/ 0 w 21600"/>
                <a:gd name="T1" fmla="*/ 0 h 19255"/>
                <a:gd name="T2" fmla="*/ 0 w 21600"/>
                <a:gd name="T3" fmla="*/ 0 h 19255"/>
                <a:gd name="T4" fmla="*/ 0 w 21600"/>
                <a:gd name="T5" fmla="*/ 0 h 19255"/>
                <a:gd name="T6" fmla="*/ 0 w 21600"/>
                <a:gd name="T7" fmla="*/ 0 h 19255"/>
                <a:gd name="T8" fmla="*/ 0 w 21600"/>
                <a:gd name="T9" fmla="*/ 0 h 19255"/>
                <a:gd name="T10" fmla="*/ 0 w 21600"/>
                <a:gd name="T11" fmla="*/ 0 h 1925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600"/>
                <a:gd name="T19" fmla="*/ 0 h 19255"/>
                <a:gd name="T20" fmla="*/ 21600 w 21600"/>
                <a:gd name="T21" fmla="*/ 19255 h 1925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19255">
                  <a:moveTo>
                    <a:pt x="0" y="0"/>
                  </a:moveTo>
                  <a:lnTo>
                    <a:pt x="21600" y="0"/>
                  </a:lnTo>
                  <a:lnTo>
                    <a:pt x="21600" y="15641"/>
                  </a:lnTo>
                  <a:cubicBezTo>
                    <a:pt x="10800" y="15641"/>
                    <a:pt x="10800" y="21600"/>
                    <a:pt x="0" y="18214"/>
                  </a:cubicBezTo>
                  <a:lnTo>
                    <a:pt x="0" y="0"/>
                  </a:lnTo>
                  <a:close/>
                  <a:moveTo>
                    <a:pt x="0" y="0"/>
                  </a:moveTo>
                </a:path>
              </a:pathLst>
            </a:custGeom>
            <a:solidFill>
              <a:srgbClr val="FFFFFF"/>
            </a:solidFill>
            <a:ln w="254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44070" name="Rectangle 13">
              <a:extLst>
                <a:ext uri="{FF2B5EF4-FFF2-40B4-BE49-F238E27FC236}">
                  <a16:creationId xmlns:a16="http://schemas.microsoft.com/office/drawing/2014/main" id="{5ACE87A8-BC1D-7D44-AE52-9ADE4AA38F8B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0"/>
              <a:ext cx="1304" cy="3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8100" tIns="38100" rIns="38100" bIns="38100"/>
            <a:lstStyle>
              <a:lvl1pPr>
                <a:defRPr sz="2000">
                  <a:solidFill>
                    <a:schemeClr val="tx1"/>
                  </a:solidFill>
                  <a:latin typeface="Lucida Sans" panose="020B0602030504020204" pitchFamily="34" charset="77"/>
                  <a:ea typeface="MS PGothic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Lucida Sans" panose="020B0602030504020204" pitchFamily="34" charset="77"/>
                  <a:ea typeface="MS PGothic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Lucida Sans" panose="020B0602030504020204" pitchFamily="34" charset="77"/>
                  <a:ea typeface="MS PGothic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Lucida Sans" panose="020B0602030504020204" pitchFamily="34" charset="77"/>
                  <a:ea typeface="MS PGothic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Lucida Sans" panose="020B0602030504020204" pitchFamily="34" charset="77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Lucida Sans" panose="020B0602030504020204" pitchFamily="34" charset="77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Lucida Sans" panose="020B0602030504020204" pitchFamily="34" charset="77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Lucida Sans" panose="020B0602030504020204" pitchFamily="34" charset="77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Lucida Sans" panose="020B0602030504020204" pitchFamily="34" charset="77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 sz="2400">
                  <a:latin typeface="Calibri Bold" pitchFamily="34" charset="0"/>
                  <a:sym typeface="Calibri Bold" pitchFamily="34" charset="0"/>
                </a:rPr>
                <a:t>       Iran</a:t>
              </a:r>
            </a:p>
          </p:txBody>
        </p:sp>
      </p:grpSp>
      <p:pic>
        <p:nvPicPr>
          <p:cNvPr id="22543" name="Picture 15">
            <a:extLst>
              <a:ext uri="{FF2B5EF4-FFF2-40B4-BE49-F238E27FC236}">
                <a16:creationId xmlns:a16="http://schemas.microsoft.com/office/drawing/2014/main" id="{44D17A2C-BD0A-5C41-A16F-F2F1496AB1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6775" y="2771775"/>
            <a:ext cx="500063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grpSp>
        <p:nvGrpSpPr>
          <p:cNvPr id="4" name="Group 18">
            <a:extLst>
              <a:ext uri="{FF2B5EF4-FFF2-40B4-BE49-F238E27FC236}">
                <a16:creationId xmlns:a16="http://schemas.microsoft.com/office/drawing/2014/main" id="{1EA690E2-D4D5-F449-935E-DEAC8F4111D5}"/>
              </a:ext>
            </a:extLst>
          </p:cNvPr>
          <p:cNvGrpSpPr>
            <a:grpSpLocks/>
          </p:cNvGrpSpPr>
          <p:nvPr/>
        </p:nvGrpSpPr>
        <p:grpSpPr bwMode="auto">
          <a:xfrm>
            <a:off x="6551613" y="2771775"/>
            <a:ext cx="2400300" cy="1778000"/>
            <a:chOff x="0" y="0"/>
            <a:chExt cx="1512" cy="1119"/>
          </a:xfrm>
        </p:grpSpPr>
        <p:sp>
          <p:nvSpPr>
            <p:cNvPr id="44067" name="AutoShape 16">
              <a:extLst>
                <a:ext uri="{FF2B5EF4-FFF2-40B4-BE49-F238E27FC236}">
                  <a16:creationId xmlns:a16="http://schemas.microsoft.com/office/drawing/2014/main" id="{C925EBE1-3A24-5548-B808-37468D04C52C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0"/>
              <a:ext cx="1512" cy="903"/>
            </a:xfrm>
            <a:custGeom>
              <a:avLst/>
              <a:gdLst>
                <a:gd name="T0" fmla="*/ 0 w 21600"/>
                <a:gd name="T1" fmla="*/ 0 h 19255"/>
                <a:gd name="T2" fmla="*/ 0 w 21600"/>
                <a:gd name="T3" fmla="*/ 0 h 19255"/>
                <a:gd name="T4" fmla="*/ 0 w 21600"/>
                <a:gd name="T5" fmla="*/ 0 h 19255"/>
                <a:gd name="T6" fmla="*/ 0 w 21600"/>
                <a:gd name="T7" fmla="*/ 0 h 19255"/>
                <a:gd name="T8" fmla="*/ 0 w 21600"/>
                <a:gd name="T9" fmla="*/ 0 h 19255"/>
                <a:gd name="T10" fmla="*/ 0 w 21600"/>
                <a:gd name="T11" fmla="*/ 0 h 1925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600"/>
                <a:gd name="T19" fmla="*/ 0 h 19255"/>
                <a:gd name="T20" fmla="*/ 21600 w 21600"/>
                <a:gd name="T21" fmla="*/ 19255 h 1925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19255">
                  <a:moveTo>
                    <a:pt x="0" y="0"/>
                  </a:moveTo>
                  <a:lnTo>
                    <a:pt x="21600" y="0"/>
                  </a:lnTo>
                  <a:lnTo>
                    <a:pt x="21600" y="15641"/>
                  </a:lnTo>
                  <a:cubicBezTo>
                    <a:pt x="10800" y="15641"/>
                    <a:pt x="10800" y="21600"/>
                    <a:pt x="0" y="18214"/>
                  </a:cubicBezTo>
                  <a:lnTo>
                    <a:pt x="0" y="0"/>
                  </a:lnTo>
                  <a:close/>
                  <a:moveTo>
                    <a:pt x="0" y="0"/>
                  </a:moveTo>
                </a:path>
              </a:pathLst>
            </a:custGeom>
            <a:solidFill>
              <a:srgbClr val="FFFFFF"/>
            </a:solidFill>
            <a:ln w="254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44068" name="Rectangle 17">
              <a:extLst>
                <a:ext uri="{FF2B5EF4-FFF2-40B4-BE49-F238E27FC236}">
                  <a16:creationId xmlns:a16="http://schemas.microsoft.com/office/drawing/2014/main" id="{7616BA4D-4AE4-AF41-B102-FF438100E867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0"/>
              <a:ext cx="1511" cy="1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8100" tIns="38100" rIns="38100" bIns="38100"/>
            <a:lstStyle>
              <a:lvl1pPr>
                <a:defRPr sz="2000">
                  <a:solidFill>
                    <a:schemeClr val="tx1"/>
                  </a:solidFill>
                  <a:latin typeface="Lucida Sans" panose="020B0602030504020204" pitchFamily="34" charset="77"/>
                  <a:ea typeface="MS PGothic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Lucida Sans" panose="020B0602030504020204" pitchFamily="34" charset="77"/>
                  <a:ea typeface="MS PGothic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Lucida Sans" panose="020B0602030504020204" pitchFamily="34" charset="77"/>
                  <a:ea typeface="MS PGothic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Lucida Sans" panose="020B0602030504020204" pitchFamily="34" charset="77"/>
                  <a:ea typeface="MS PGothic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Lucida Sans" panose="020B0602030504020204" pitchFamily="34" charset="77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Lucida Sans" panose="020B0602030504020204" pitchFamily="34" charset="77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Lucida Sans" panose="020B0602030504020204" pitchFamily="34" charset="77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Lucida Sans" panose="020B0602030504020204" pitchFamily="34" charset="77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Lucida Sans" panose="020B0602030504020204" pitchFamily="34" charset="77"/>
                  <a:ea typeface="MS PGothic" panose="020B0600070205080204" pitchFamily="34" charset="-128"/>
                </a:defRPr>
              </a:lvl9pPr>
            </a:lstStyle>
            <a:p>
              <a:pPr>
                <a:lnSpc>
                  <a:spcPct val="110000"/>
                </a:lnSpc>
              </a:pPr>
              <a:r>
                <a:rPr lang="en-US" altLang="en-US" sz="2400">
                  <a:latin typeface="Calibri Bold" pitchFamily="34" charset="0"/>
                  <a:sym typeface="Calibri Bold" pitchFamily="34" charset="0"/>
                </a:rPr>
                <a:t>       Lockheed Martin RQ-170 Sentinel</a:t>
              </a:r>
            </a:p>
            <a:p>
              <a:pPr>
                <a:lnSpc>
                  <a:spcPct val="110000"/>
                </a:lnSpc>
              </a:pPr>
              <a:endParaRPr lang="en-US" altLang="en-US" sz="2400">
                <a:latin typeface="Calibri Bold" pitchFamily="34" charset="0"/>
                <a:sym typeface="Calibri Bold" pitchFamily="34" charset="0"/>
              </a:endParaRPr>
            </a:p>
          </p:txBody>
        </p:sp>
      </p:grpSp>
      <p:pic>
        <p:nvPicPr>
          <p:cNvPr id="22547" name="Picture 19">
            <a:extLst>
              <a:ext uri="{FF2B5EF4-FFF2-40B4-BE49-F238E27FC236}">
                <a16:creationId xmlns:a16="http://schemas.microsoft.com/office/drawing/2014/main" id="{587B8370-6FA4-8940-9864-714451B3A0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1613" y="2770188"/>
            <a:ext cx="500062" cy="53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2548" name="Line 20">
            <a:extLst>
              <a:ext uri="{FF2B5EF4-FFF2-40B4-BE49-F238E27FC236}">
                <a16:creationId xmlns:a16="http://schemas.microsoft.com/office/drawing/2014/main" id="{F98E59E9-30DE-8540-99D0-4ACBBFC3D901}"/>
              </a:ext>
            </a:extLst>
          </p:cNvPr>
          <p:cNvSpPr>
            <a:spLocks noChangeShapeType="1"/>
          </p:cNvSpPr>
          <p:nvPr/>
        </p:nvSpPr>
        <p:spPr bwMode="auto">
          <a:xfrm>
            <a:off x="7408863" y="2128838"/>
            <a:ext cx="0" cy="642937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arrow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it-IT"/>
          </a:p>
        </p:txBody>
      </p:sp>
      <p:sp>
        <p:nvSpPr>
          <p:cNvPr id="22549" name="Line 21">
            <a:extLst>
              <a:ext uri="{FF2B5EF4-FFF2-40B4-BE49-F238E27FC236}">
                <a16:creationId xmlns:a16="http://schemas.microsoft.com/office/drawing/2014/main" id="{BED26FDA-4109-4247-8CB5-3588C5FE8888}"/>
              </a:ext>
            </a:extLst>
          </p:cNvPr>
          <p:cNvSpPr>
            <a:spLocks noChangeShapeType="1"/>
          </p:cNvSpPr>
          <p:nvPr/>
        </p:nvSpPr>
        <p:spPr bwMode="auto">
          <a:xfrm rot="10800000" flipH="1">
            <a:off x="2168525" y="6335713"/>
            <a:ext cx="2122488" cy="11112"/>
          </a:xfrm>
          <a:prstGeom prst="line">
            <a:avLst/>
          </a:prstGeom>
          <a:noFill/>
          <a:ln w="57150">
            <a:solidFill>
              <a:srgbClr val="00B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it-IT"/>
          </a:p>
        </p:txBody>
      </p:sp>
      <p:sp>
        <p:nvSpPr>
          <p:cNvPr id="22550" name="Line 22">
            <a:extLst>
              <a:ext uri="{FF2B5EF4-FFF2-40B4-BE49-F238E27FC236}">
                <a16:creationId xmlns:a16="http://schemas.microsoft.com/office/drawing/2014/main" id="{6E33BE4E-8D5F-5346-8F9A-0B1EEE2C7810}"/>
              </a:ext>
            </a:extLst>
          </p:cNvPr>
          <p:cNvSpPr>
            <a:spLocks noChangeShapeType="1"/>
          </p:cNvSpPr>
          <p:nvPr/>
        </p:nvSpPr>
        <p:spPr bwMode="auto">
          <a:xfrm>
            <a:off x="4962525" y="6337300"/>
            <a:ext cx="2273300" cy="23813"/>
          </a:xfrm>
          <a:prstGeom prst="line">
            <a:avLst/>
          </a:prstGeom>
          <a:noFill/>
          <a:ln w="57150">
            <a:solidFill>
              <a:srgbClr val="00B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it-IT"/>
          </a:p>
        </p:txBody>
      </p:sp>
      <p:grpSp>
        <p:nvGrpSpPr>
          <p:cNvPr id="5" name="Group 26">
            <a:extLst>
              <a:ext uri="{FF2B5EF4-FFF2-40B4-BE49-F238E27FC236}">
                <a16:creationId xmlns:a16="http://schemas.microsoft.com/office/drawing/2014/main" id="{AE9ECF00-2237-E940-8F50-B278BC69F317}"/>
              </a:ext>
            </a:extLst>
          </p:cNvPr>
          <p:cNvGrpSpPr>
            <a:grpSpLocks/>
          </p:cNvGrpSpPr>
          <p:nvPr/>
        </p:nvGrpSpPr>
        <p:grpSpPr bwMode="auto">
          <a:xfrm>
            <a:off x="230188" y="4449763"/>
            <a:ext cx="2679700" cy="965200"/>
            <a:chOff x="0" y="0"/>
            <a:chExt cx="1688" cy="608"/>
          </a:xfrm>
        </p:grpSpPr>
        <p:sp>
          <p:nvSpPr>
            <p:cNvPr id="44065" name="AutoShape 24">
              <a:extLst>
                <a:ext uri="{FF2B5EF4-FFF2-40B4-BE49-F238E27FC236}">
                  <a16:creationId xmlns:a16="http://schemas.microsoft.com/office/drawing/2014/main" id="{8386D5F6-EB0A-464A-B157-6B622090F228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0"/>
              <a:ext cx="1686" cy="608"/>
            </a:xfrm>
            <a:custGeom>
              <a:avLst/>
              <a:gdLst>
                <a:gd name="T0" fmla="*/ 0 w 21600"/>
                <a:gd name="T1" fmla="*/ 0 h 19255"/>
                <a:gd name="T2" fmla="*/ 0 w 21600"/>
                <a:gd name="T3" fmla="*/ 0 h 19255"/>
                <a:gd name="T4" fmla="*/ 0 w 21600"/>
                <a:gd name="T5" fmla="*/ 0 h 19255"/>
                <a:gd name="T6" fmla="*/ 0 w 21600"/>
                <a:gd name="T7" fmla="*/ 0 h 19255"/>
                <a:gd name="T8" fmla="*/ 0 w 21600"/>
                <a:gd name="T9" fmla="*/ 0 h 19255"/>
                <a:gd name="T10" fmla="*/ 0 w 21600"/>
                <a:gd name="T11" fmla="*/ 0 h 1925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600"/>
                <a:gd name="T19" fmla="*/ 0 h 19255"/>
                <a:gd name="T20" fmla="*/ 21600 w 21600"/>
                <a:gd name="T21" fmla="*/ 19255 h 1925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19255">
                  <a:moveTo>
                    <a:pt x="0" y="0"/>
                  </a:moveTo>
                  <a:lnTo>
                    <a:pt x="21600" y="0"/>
                  </a:lnTo>
                  <a:lnTo>
                    <a:pt x="21600" y="15641"/>
                  </a:lnTo>
                  <a:cubicBezTo>
                    <a:pt x="10800" y="15641"/>
                    <a:pt x="10800" y="21600"/>
                    <a:pt x="0" y="18214"/>
                  </a:cubicBezTo>
                  <a:lnTo>
                    <a:pt x="0" y="0"/>
                  </a:lnTo>
                  <a:close/>
                  <a:moveTo>
                    <a:pt x="0" y="0"/>
                  </a:moveTo>
                </a:path>
              </a:pathLst>
            </a:custGeom>
            <a:solidFill>
              <a:srgbClr val="FFFFFF"/>
            </a:solidFill>
            <a:ln w="254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44066" name="Rectangle 25">
              <a:extLst>
                <a:ext uri="{FF2B5EF4-FFF2-40B4-BE49-F238E27FC236}">
                  <a16:creationId xmlns:a16="http://schemas.microsoft.com/office/drawing/2014/main" id="{0974AE03-9897-C243-B6A5-30666F3EA9C7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0"/>
              <a:ext cx="1688" cy="5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8100" tIns="38100" rIns="38100" bIns="38100"/>
            <a:lstStyle>
              <a:lvl1pPr>
                <a:defRPr sz="2000">
                  <a:solidFill>
                    <a:schemeClr val="tx1"/>
                  </a:solidFill>
                  <a:latin typeface="Lucida Sans" panose="020B0602030504020204" pitchFamily="34" charset="77"/>
                  <a:ea typeface="MS PGothic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Lucida Sans" panose="020B0602030504020204" pitchFamily="34" charset="77"/>
                  <a:ea typeface="MS PGothic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Lucida Sans" panose="020B0602030504020204" pitchFamily="34" charset="77"/>
                  <a:ea typeface="MS PGothic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Lucida Sans" panose="020B0602030504020204" pitchFamily="34" charset="77"/>
                  <a:ea typeface="MS PGothic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Lucida Sans" panose="020B0602030504020204" pitchFamily="34" charset="77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Lucida Sans" panose="020B0602030504020204" pitchFamily="34" charset="77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Lucida Sans" panose="020B0602030504020204" pitchFamily="34" charset="77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Lucida Sans" panose="020B0602030504020204" pitchFamily="34" charset="77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Lucida Sans" panose="020B0602030504020204" pitchFamily="34" charset="77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 sz="2400">
                  <a:latin typeface="Calibri Bold" pitchFamily="34" charset="0"/>
                  <a:sym typeface="Calibri Bold" pitchFamily="34" charset="0"/>
                </a:rPr>
                <a:t>      President of the</a:t>
              </a:r>
              <a:br>
                <a:rPr lang="en-US" altLang="en-US" sz="2400">
                  <a:latin typeface="Calibri Bold" pitchFamily="34" charset="0"/>
                  <a:sym typeface="Calibri Bold" pitchFamily="34" charset="0"/>
                </a:rPr>
              </a:br>
              <a:r>
                <a:rPr lang="en-US" altLang="en-US" sz="2400">
                  <a:latin typeface="Calibri Bold" pitchFamily="34" charset="0"/>
                  <a:sym typeface="Calibri Bold" pitchFamily="34" charset="0"/>
                </a:rPr>
                <a:t>      United States</a:t>
              </a:r>
            </a:p>
          </p:txBody>
        </p:sp>
      </p:grpSp>
      <p:grpSp>
        <p:nvGrpSpPr>
          <p:cNvPr id="6" name="Group 29">
            <a:extLst>
              <a:ext uri="{FF2B5EF4-FFF2-40B4-BE49-F238E27FC236}">
                <a16:creationId xmlns:a16="http://schemas.microsoft.com/office/drawing/2014/main" id="{4FC60F2B-6A0B-1D4A-AE01-497748EF4F3A}"/>
              </a:ext>
            </a:extLst>
          </p:cNvPr>
          <p:cNvGrpSpPr>
            <a:grpSpLocks/>
          </p:cNvGrpSpPr>
          <p:nvPr/>
        </p:nvGrpSpPr>
        <p:grpSpPr bwMode="auto">
          <a:xfrm>
            <a:off x="3444875" y="4424363"/>
            <a:ext cx="2284413" cy="1957387"/>
            <a:chOff x="0" y="0"/>
            <a:chExt cx="1438" cy="1232"/>
          </a:xfrm>
        </p:grpSpPr>
        <p:sp>
          <p:nvSpPr>
            <p:cNvPr id="44063" name="AutoShape 27">
              <a:extLst>
                <a:ext uri="{FF2B5EF4-FFF2-40B4-BE49-F238E27FC236}">
                  <a16:creationId xmlns:a16="http://schemas.microsoft.com/office/drawing/2014/main" id="{B1CC85AA-E325-464F-A47C-46016BCA9363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0"/>
              <a:ext cx="1296" cy="652"/>
            </a:xfrm>
            <a:custGeom>
              <a:avLst/>
              <a:gdLst>
                <a:gd name="T0" fmla="*/ 0 w 21600"/>
                <a:gd name="T1" fmla="*/ 0 h 19255"/>
                <a:gd name="T2" fmla="*/ 0 w 21600"/>
                <a:gd name="T3" fmla="*/ 0 h 19255"/>
                <a:gd name="T4" fmla="*/ 0 w 21600"/>
                <a:gd name="T5" fmla="*/ 0 h 19255"/>
                <a:gd name="T6" fmla="*/ 0 w 21600"/>
                <a:gd name="T7" fmla="*/ 0 h 19255"/>
                <a:gd name="T8" fmla="*/ 0 w 21600"/>
                <a:gd name="T9" fmla="*/ 0 h 19255"/>
                <a:gd name="T10" fmla="*/ 0 w 21600"/>
                <a:gd name="T11" fmla="*/ 0 h 1925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600"/>
                <a:gd name="T19" fmla="*/ 0 h 19255"/>
                <a:gd name="T20" fmla="*/ 21600 w 21600"/>
                <a:gd name="T21" fmla="*/ 19255 h 1925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19255">
                  <a:moveTo>
                    <a:pt x="0" y="0"/>
                  </a:moveTo>
                  <a:lnTo>
                    <a:pt x="21600" y="0"/>
                  </a:lnTo>
                  <a:lnTo>
                    <a:pt x="21600" y="15641"/>
                  </a:lnTo>
                  <a:cubicBezTo>
                    <a:pt x="10800" y="15641"/>
                    <a:pt x="10800" y="21600"/>
                    <a:pt x="0" y="18214"/>
                  </a:cubicBezTo>
                  <a:lnTo>
                    <a:pt x="0" y="0"/>
                  </a:lnTo>
                  <a:close/>
                  <a:moveTo>
                    <a:pt x="0" y="0"/>
                  </a:moveTo>
                </a:path>
              </a:pathLst>
            </a:custGeom>
            <a:solidFill>
              <a:srgbClr val="FFFFFF"/>
            </a:solidFill>
            <a:ln w="254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44064" name="Rectangle 28">
              <a:extLst>
                <a:ext uri="{FF2B5EF4-FFF2-40B4-BE49-F238E27FC236}">
                  <a16:creationId xmlns:a16="http://schemas.microsoft.com/office/drawing/2014/main" id="{8B2319C2-9A15-E24A-974D-F070296BA21E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" y="137"/>
              <a:ext cx="1294" cy="10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8100" tIns="38100" rIns="38100" bIns="38100"/>
            <a:lstStyle>
              <a:lvl1pPr>
                <a:defRPr sz="2000">
                  <a:solidFill>
                    <a:schemeClr val="tx1"/>
                  </a:solidFill>
                  <a:latin typeface="Lucida Sans" panose="020B0602030504020204" pitchFamily="34" charset="77"/>
                  <a:ea typeface="MS PGothic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Lucida Sans" panose="020B0602030504020204" pitchFamily="34" charset="77"/>
                  <a:ea typeface="MS PGothic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Lucida Sans" panose="020B0602030504020204" pitchFamily="34" charset="77"/>
                  <a:ea typeface="MS PGothic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Lucida Sans" panose="020B0602030504020204" pitchFamily="34" charset="77"/>
                  <a:ea typeface="MS PGothic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Lucida Sans" panose="020B0602030504020204" pitchFamily="34" charset="77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Lucida Sans" panose="020B0602030504020204" pitchFamily="34" charset="77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Lucida Sans" panose="020B0602030504020204" pitchFamily="34" charset="77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Lucida Sans" panose="020B0602030504020204" pitchFamily="34" charset="77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Lucida Sans" panose="020B0602030504020204" pitchFamily="34" charset="77"/>
                  <a:ea typeface="MS PGothic" panose="020B0600070205080204" pitchFamily="34" charset="-128"/>
                </a:defRPr>
              </a:lvl9pPr>
            </a:lstStyle>
            <a:p>
              <a:pPr>
                <a:lnSpc>
                  <a:spcPts val="2300"/>
                </a:lnSpc>
                <a:spcBef>
                  <a:spcPts val="100"/>
                </a:spcBef>
              </a:pPr>
              <a:r>
                <a:rPr lang="en-US" altLang="en-US" sz="2400">
                  <a:latin typeface="Calibri" panose="020F0502020204030204" pitchFamily="34" charset="0"/>
                  <a:sym typeface="Calibri" panose="020F0502020204030204" pitchFamily="34" charset="0"/>
                </a:rPr>
                <a:t>    </a:t>
              </a:r>
              <a:r>
                <a:rPr lang="en-US" altLang="en-US" sz="2400">
                  <a:latin typeface="Calibri Bold" pitchFamily="34" charset="0"/>
                  <a:sym typeface="Calibri Bold" pitchFamily="34" charset="0"/>
                </a:rPr>
                <a:t>Mahmoud Ahmadinejad</a:t>
              </a:r>
            </a:p>
            <a:p>
              <a:pPr>
                <a:lnSpc>
                  <a:spcPts val="2300"/>
                </a:lnSpc>
                <a:spcBef>
                  <a:spcPts val="100"/>
                </a:spcBef>
              </a:pPr>
              <a:endParaRPr lang="en-US" altLang="en-US" sz="2400">
                <a:latin typeface="Calibri" panose="020F0502020204030204" pitchFamily="34" charset="0"/>
                <a:sym typeface="Calibri" panose="020F0502020204030204" pitchFamily="34" charset="0"/>
              </a:endParaRPr>
            </a:p>
          </p:txBody>
        </p:sp>
      </p:grpSp>
      <p:pic>
        <p:nvPicPr>
          <p:cNvPr id="22561" name="Picture 33">
            <a:extLst>
              <a:ext uri="{FF2B5EF4-FFF2-40B4-BE49-F238E27FC236}">
                <a16:creationId xmlns:a16="http://schemas.microsoft.com/office/drawing/2014/main" id="{970B3FD7-A06F-B641-BA48-EF8FA40C22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088" y="4414838"/>
            <a:ext cx="473075" cy="53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22562" name="Picture 34">
            <a:extLst>
              <a:ext uri="{FF2B5EF4-FFF2-40B4-BE49-F238E27FC236}">
                <a16:creationId xmlns:a16="http://schemas.microsoft.com/office/drawing/2014/main" id="{76DF1F45-3628-FA4F-9A23-2FEECDB7C6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6775" y="4414838"/>
            <a:ext cx="571500" cy="53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2564" name="AutoShape 36">
            <a:extLst>
              <a:ext uri="{FF2B5EF4-FFF2-40B4-BE49-F238E27FC236}">
                <a16:creationId xmlns:a16="http://schemas.microsoft.com/office/drawing/2014/main" id="{7F4657F1-4743-0E48-8E36-84D2642453E5}"/>
              </a:ext>
            </a:extLst>
          </p:cNvPr>
          <p:cNvSpPr>
            <a:spLocks/>
          </p:cNvSpPr>
          <p:nvPr/>
        </p:nvSpPr>
        <p:spPr bwMode="auto">
          <a:xfrm rot="5400000" flipH="1">
            <a:off x="4619625" y="5284788"/>
            <a:ext cx="584200" cy="863600"/>
          </a:xfrm>
          <a:custGeom>
            <a:avLst/>
            <a:gdLst>
              <a:gd name="T0" fmla="*/ 0 w 21600"/>
              <a:gd name="T1" fmla="*/ 0 h 21600"/>
              <a:gd name="T2" fmla="*/ 2147483646 w 21600"/>
              <a:gd name="T3" fmla="*/ 0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10800" y="0"/>
                </a:lnTo>
                <a:lnTo>
                  <a:pt x="10800" y="21600"/>
                </a:lnTo>
                <a:lnTo>
                  <a:pt x="21600" y="21600"/>
                </a:lnTo>
              </a:path>
            </a:pathLst>
          </a:custGeom>
          <a:noFill/>
          <a:ln w="38100" cap="flat">
            <a:solidFill>
              <a:srgbClr val="00B050"/>
            </a:solidFill>
            <a:prstDash val="solid"/>
            <a:round/>
            <a:headEnd type="none" w="med" len="med"/>
            <a:tailEnd type="arrow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it-IT"/>
          </a:p>
        </p:txBody>
      </p:sp>
      <p:sp>
        <p:nvSpPr>
          <p:cNvPr id="79896" name="Rectangle 38">
            <a:extLst>
              <a:ext uri="{FF2B5EF4-FFF2-40B4-BE49-F238E27FC236}">
                <a16:creationId xmlns:a16="http://schemas.microsoft.com/office/drawing/2014/main" id="{D0A2B2C9-BE53-1541-A65A-AF4E07DE597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41313" y="550863"/>
            <a:ext cx="8728075" cy="866775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b="1" dirty="0">
                <a:sym typeface="Calibri" panose="020F0502020204030204" pitchFamily="34" charset="0"/>
              </a:rPr>
              <a:t>From words to concepts !</a:t>
            </a:r>
            <a:endParaRPr lang="en-US" altLang="en-US" b="1" dirty="0">
              <a:ea typeface="ヒラギノ角ゴ ProN W3"/>
              <a:cs typeface="ヒラギノ角ゴ ProN W3"/>
              <a:sym typeface="Calibri" panose="020F0502020204030204" pitchFamily="34" charset="0"/>
            </a:endParaRPr>
          </a:p>
        </p:txBody>
      </p:sp>
      <p:sp>
        <p:nvSpPr>
          <p:cNvPr id="22569" name="AutoShape 41">
            <a:extLst>
              <a:ext uri="{FF2B5EF4-FFF2-40B4-BE49-F238E27FC236}">
                <a16:creationId xmlns:a16="http://schemas.microsoft.com/office/drawing/2014/main" id="{4C841E57-F0F1-7D4E-AC4B-B39242E0C0CE}"/>
              </a:ext>
            </a:extLst>
          </p:cNvPr>
          <p:cNvSpPr>
            <a:spLocks/>
          </p:cNvSpPr>
          <p:nvPr/>
        </p:nvSpPr>
        <p:spPr bwMode="auto">
          <a:xfrm rot="-5400000">
            <a:off x="2166938" y="5640388"/>
            <a:ext cx="673100" cy="25400"/>
          </a:xfrm>
          <a:custGeom>
            <a:avLst/>
            <a:gdLst>
              <a:gd name="T0" fmla="*/ 0 w 21600"/>
              <a:gd name="T1" fmla="*/ 0 h 21600"/>
              <a:gd name="T2" fmla="*/ 2147483646 w 21600"/>
              <a:gd name="T3" fmla="*/ 0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10800" y="0"/>
                </a:lnTo>
                <a:lnTo>
                  <a:pt x="10800" y="21600"/>
                </a:lnTo>
                <a:lnTo>
                  <a:pt x="21600" y="21600"/>
                </a:lnTo>
              </a:path>
            </a:pathLst>
          </a:custGeom>
          <a:noFill/>
          <a:ln w="38100" cap="flat">
            <a:solidFill>
              <a:srgbClr val="00B050"/>
            </a:solidFill>
            <a:prstDash val="solid"/>
            <a:round/>
            <a:headEnd type="none" w="med" len="med"/>
            <a:tailEnd type="arrow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it-IT"/>
          </a:p>
        </p:txBody>
      </p:sp>
      <p:sp>
        <p:nvSpPr>
          <p:cNvPr id="47" name="Freeform 46">
            <a:extLst>
              <a:ext uri="{FF2B5EF4-FFF2-40B4-BE49-F238E27FC236}">
                <a16:creationId xmlns:a16="http://schemas.microsoft.com/office/drawing/2014/main" id="{5B79D62F-7F38-1243-97A8-1CE512236316}"/>
              </a:ext>
            </a:extLst>
          </p:cNvPr>
          <p:cNvSpPr/>
          <p:nvPr/>
        </p:nvSpPr>
        <p:spPr>
          <a:xfrm>
            <a:off x="65088" y="2476500"/>
            <a:ext cx="9004300" cy="3267075"/>
          </a:xfrm>
          <a:custGeom>
            <a:avLst/>
            <a:gdLst>
              <a:gd name="connsiteX0" fmla="*/ 0 w 9003749"/>
              <a:gd name="connsiteY0" fmla="*/ 259308 h 3267720"/>
              <a:gd name="connsiteX1" fmla="*/ 122830 w 9003749"/>
              <a:gd name="connsiteY1" fmla="*/ 136478 h 3267720"/>
              <a:gd name="connsiteX2" fmla="*/ 163773 w 9003749"/>
              <a:gd name="connsiteY2" fmla="*/ 81887 h 3267720"/>
              <a:gd name="connsiteX3" fmla="*/ 586854 w 9003749"/>
              <a:gd name="connsiteY3" fmla="*/ 0 h 3267720"/>
              <a:gd name="connsiteX4" fmla="*/ 4804012 w 9003749"/>
              <a:gd name="connsiteY4" fmla="*/ 81887 h 3267720"/>
              <a:gd name="connsiteX5" fmla="*/ 6864824 w 9003749"/>
              <a:gd name="connsiteY5" fmla="*/ 95535 h 3267720"/>
              <a:gd name="connsiteX6" fmla="*/ 8134066 w 9003749"/>
              <a:gd name="connsiteY6" fmla="*/ 109182 h 3267720"/>
              <a:gd name="connsiteX7" fmla="*/ 8625385 w 9003749"/>
              <a:gd name="connsiteY7" fmla="*/ 150126 h 3267720"/>
              <a:gd name="connsiteX8" fmla="*/ 8802806 w 9003749"/>
              <a:gd name="connsiteY8" fmla="*/ 300251 h 3267720"/>
              <a:gd name="connsiteX9" fmla="*/ 8939284 w 9003749"/>
              <a:gd name="connsiteY9" fmla="*/ 600502 h 3267720"/>
              <a:gd name="connsiteX10" fmla="*/ 8939284 w 9003749"/>
              <a:gd name="connsiteY10" fmla="*/ 2006221 h 3267720"/>
              <a:gd name="connsiteX11" fmla="*/ 8871045 w 9003749"/>
              <a:gd name="connsiteY11" fmla="*/ 2579427 h 3267720"/>
              <a:gd name="connsiteX12" fmla="*/ 8775510 w 9003749"/>
              <a:gd name="connsiteY12" fmla="*/ 2852382 h 3267720"/>
              <a:gd name="connsiteX13" fmla="*/ 8598090 w 9003749"/>
              <a:gd name="connsiteY13" fmla="*/ 3084394 h 3267720"/>
              <a:gd name="connsiteX14" fmla="*/ 8488907 w 9003749"/>
              <a:gd name="connsiteY14" fmla="*/ 3138985 h 3267720"/>
              <a:gd name="connsiteX15" fmla="*/ 7656394 w 9003749"/>
              <a:gd name="connsiteY15" fmla="*/ 3248167 h 3267720"/>
              <a:gd name="connsiteX16" fmla="*/ 6591869 w 9003749"/>
              <a:gd name="connsiteY16" fmla="*/ 3207224 h 3267720"/>
              <a:gd name="connsiteX17" fmla="*/ 5895833 w 9003749"/>
              <a:gd name="connsiteY17" fmla="*/ 3084394 h 3267720"/>
              <a:gd name="connsiteX18" fmla="*/ 5008728 w 9003749"/>
              <a:gd name="connsiteY18" fmla="*/ 2934269 h 3267720"/>
              <a:gd name="connsiteX19" fmla="*/ 2743200 w 9003749"/>
              <a:gd name="connsiteY19" fmla="*/ 2866030 h 3267720"/>
              <a:gd name="connsiteX20" fmla="*/ 1951630 w 9003749"/>
              <a:gd name="connsiteY20" fmla="*/ 2893326 h 3267720"/>
              <a:gd name="connsiteX21" fmla="*/ 1692322 w 9003749"/>
              <a:gd name="connsiteY21" fmla="*/ 2934269 h 3267720"/>
              <a:gd name="connsiteX22" fmla="*/ 1023582 w 9003749"/>
              <a:gd name="connsiteY22" fmla="*/ 3002508 h 3267720"/>
              <a:gd name="connsiteX23" fmla="*/ 641445 w 9003749"/>
              <a:gd name="connsiteY23" fmla="*/ 3111690 h 3267720"/>
              <a:gd name="connsiteX24" fmla="*/ 532263 w 9003749"/>
              <a:gd name="connsiteY24" fmla="*/ 3152633 h 3267720"/>
              <a:gd name="connsiteX25" fmla="*/ 382137 w 9003749"/>
              <a:gd name="connsiteY25" fmla="*/ 3193576 h 3267720"/>
              <a:gd name="connsiteX26" fmla="*/ 109182 w 9003749"/>
              <a:gd name="connsiteY26" fmla="*/ 3029803 h 3267720"/>
              <a:gd name="connsiteX27" fmla="*/ 95534 w 9003749"/>
              <a:gd name="connsiteY27" fmla="*/ 177421 h 3267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9003749" h="3267720">
                <a:moveTo>
                  <a:pt x="0" y="259308"/>
                </a:moveTo>
                <a:cubicBezTo>
                  <a:pt x="40943" y="218365"/>
                  <a:pt x="83556" y="179025"/>
                  <a:pt x="122830" y="136478"/>
                </a:cubicBezTo>
                <a:cubicBezTo>
                  <a:pt x="138258" y="119764"/>
                  <a:pt x="142475" y="89874"/>
                  <a:pt x="163773" y="81887"/>
                </a:cubicBezTo>
                <a:cubicBezTo>
                  <a:pt x="330029" y="19541"/>
                  <a:pt x="429393" y="15746"/>
                  <a:pt x="586854" y="0"/>
                </a:cubicBezTo>
                <a:lnTo>
                  <a:pt x="4804012" y="81887"/>
                </a:lnTo>
                <a:lnTo>
                  <a:pt x="6864824" y="95535"/>
                </a:lnTo>
                <a:lnTo>
                  <a:pt x="8134066" y="109182"/>
                </a:lnTo>
                <a:cubicBezTo>
                  <a:pt x="8297839" y="122830"/>
                  <a:pt x="8467368" y="104978"/>
                  <a:pt x="8625385" y="150126"/>
                </a:cubicBezTo>
                <a:cubicBezTo>
                  <a:pt x="8699875" y="171409"/>
                  <a:pt x="8752389" y="241431"/>
                  <a:pt x="8802806" y="300251"/>
                </a:cubicBezTo>
                <a:cubicBezTo>
                  <a:pt x="8833515" y="336078"/>
                  <a:pt x="8925874" y="568317"/>
                  <a:pt x="8939284" y="600502"/>
                </a:cubicBezTo>
                <a:cubicBezTo>
                  <a:pt x="9003749" y="1116249"/>
                  <a:pt x="8986164" y="935796"/>
                  <a:pt x="8939284" y="2006221"/>
                </a:cubicBezTo>
                <a:cubicBezTo>
                  <a:pt x="8930865" y="2198455"/>
                  <a:pt x="8907609" y="2390515"/>
                  <a:pt x="8871045" y="2579427"/>
                </a:cubicBezTo>
                <a:cubicBezTo>
                  <a:pt x="8852727" y="2674068"/>
                  <a:pt x="8813838" y="2763932"/>
                  <a:pt x="8775510" y="2852382"/>
                </a:cubicBezTo>
                <a:cubicBezTo>
                  <a:pt x="8739776" y="2934845"/>
                  <a:pt x="8672292" y="3029979"/>
                  <a:pt x="8598090" y="3084394"/>
                </a:cubicBezTo>
                <a:cubicBezTo>
                  <a:pt x="8565277" y="3108457"/>
                  <a:pt x="8527821" y="3127095"/>
                  <a:pt x="8488907" y="3138985"/>
                </a:cubicBezTo>
                <a:cubicBezTo>
                  <a:pt x="8067595" y="3267720"/>
                  <a:pt x="8116143" y="3234236"/>
                  <a:pt x="7656394" y="3248167"/>
                </a:cubicBezTo>
                <a:cubicBezTo>
                  <a:pt x="7301552" y="3234519"/>
                  <a:pt x="6945447" y="3240115"/>
                  <a:pt x="6591869" y="3207224"/>
                </a:cubicBezTo>
                <a:cubicBezTo>
                  <a:pt x="6357285" y="3185402"/>
                  <a:pt x="6127423" y="3127658"/>
                  <a:pt x="5895833" y="3084394"/>
                </a:cubicBezTo>
                <a:cubicBezTo>
                  <a:pt x="5384439" y="2988859"/>
                  <a:pt x="5443536" y="2975032"/>
                  <a:pt x="5008728" y="2934269"/>
                </a:cubicBezTo>
                <a:cubicBezTo>
                  <a:pt x="4139448" y="2852774"/>
                  <a:pt x="3877955" y="2883900"/>
                  <a:pt x="2743200" y="2866030"/>
                </a:cubicBezTo>
                <a:cubicBezTo>
                  <a:pt x="2479343" y="2875129"/>
                  <a:pt x="2215089" y="2876218"/>
                  <a:pt x="1951630" y="2893326"/>
                </a:cubicBezTo>
                <a:cubicBezTo>
                  <a:pt x="1864307" y="2898996"/>
                  <a:pt x="1778907" y="2921598"/>
                  <a:pt x="1692322" y="2934269"/>
                </a:cubicBezTo>
                <a:cubicBezTo>
                  <a:pt x="1328339" y="2987534"/>
                  <a:pt x="1421712" y="2973016"/>
                  <a:pt x="1023582" y="3002508"/>
                </a:cubicBezTo>
                <a:lnTo>
                  <a:pt x="641445" y="3111690"/>
                </a:lnTo>
                <a:cubicBezTo>
                  <a:pt x="604273" y="3123048"/>
                  <a:pt x="569328" y="3140928"/>
                  <a:pt x="532263" y="3152633"/>
                </a:cubicBezTo>
                <a:cubicBezTo>
                  <a:pt x="482801" y="3168252"/>
                  <a:pt x="432179" y="3179928"/>
                  <a:pt x="382137" y="3193576"/>
                </a:cubicBezTo>
                <a:cubicBezTo>
                  <a:pt x="291152" y="3138985"/>
                  <a:pt x="119219" y="3135433"/>
                  <a:pt x="109182" y="3029803"/>
                </a:cubicBezTo>
                <a:cubicBezTo>
                  <a:pt x="19239" y="2083262"/>
                  <a:pt x="95534" y="177421"/>
                  <a:pt x="95534" y="177421"/>
                </a:cubicBezTo>
              </a:path>
            </a:pathLst>
          </a:custGeom>
          <a:solidFill>
            <a:srgbClr val="9966FF">
              <a:alpha val="20000"/>
            </a:srgbClr>
          </a:solidFill>
          <a:ln w="762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pic>
        <p:nvPicPr>
          <p:cNvPr id="48" name="Picture 8" descr="http://upload.wikimedia.org/wikipedia/commons/archive/6/63/20081217044913!Wikipedia-logo.png">
            <a:extLst>
              <a:ext uri="{FF2B5EF4-FFF2-40B4-BE49-F238E27FC236}">
                <a16:creationId xmlns:a16="http://schemas.microsoft.com/office/drawing/2014/main" id="{D1BEF85B-330C-0440-BA67-0C3DA0E2C3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6638" y="4641850"/>
            <a:ext cx="1282700" cy="1282700"/>
          </a:xfrm>
          <a:prstGeom prst="rect">
            <a:avLst/>
          </a:prstGeom>
          <a:solidFill>
            <a:srgbClr val="9966FF">
              <a:alpha val="20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Figura a mano libera 39">
            <a:extLst>
              <a:ext uri="{FF2B5EF4-FFF2-40B4-BE49-F238E27FC236}">
                <a16:creationId xmlns:a16="http://schemas.microsoft.com/office/drawing/2014/main" id="{780C69A5-BE34-2E4F-ABE3-71651563D799}"/>
              </a:ext>
            </a:extLst>
          </p:cNvPr>
          <p:cNvSpPr/>
          <p:nvPr/>
        </p:nvSpPr>
        <p:spPr>
          <a:xfrm>
            <a:off x="1155700" y="3556000"/>
            <a:ext cx="374650" cy="901700"/>
          </a:xfrm>
          <a:custGeom>
            <a:avLst/>
            <a:gdLst>
              <a:gd name="connsiteX0" fmla="*/ 0 w 374650"/>
              <a:gd name="connsiteY0" fmla="*/ 0 h 901700"/>
              <a:gd name="connsiteX1" fmla="*/ 107950 w 374650"/>
              <a:gd name="connsiteY1" fmla="*/ 19050 h 901700"/>
              <a:gd name="connsiteX2" fmla="*/ 171450 w 374650"/>
              <a:gd name="connsiteY2" fmla="*/ 38100 h 901700"/>
              <a:gd name="connsiteX3" fmla="*/ 247650 w 374650"/>
              <a:gd name="connsiteY3" fmla="*/ 95250 h 901700"/>
              <a:gd name="connsiteX4" fmla="*/ 273050 w 374650"/>
              <a:gd name="connsiteY4" fmla="*/ 120650 h 901700"/>
              <a:gd name="connsiteX5" fmla="*/ 254000 w 374650"/>
              <a:gd name="connsiteY5" fmla="*/ 203200 h 901700"/>
              <a:gd name="connsiteX6" fmla="*/ 215900 w 374650"/>
              <a:gd name="connsiteY6" fmla="*/ 247650 h 901700"/>
              <a:gd name="connsiteX7" fmla="*/ 107950 w 374650"/>
              <a:gd name="connsiteY7" fmla="*/ 317500 h 901700"/>
              <a:gd name="connsiteX8" fmla="*/ 88900 w 374650"/>
              <a:gd name="connsiteY8" fmla="*/ 336550 h 901700"/>
              <a:gd name="connsiteX9" fmla="*/ 82550 w 374650"/>
              <a:gd name="connsiteY9" fmla="*/ 355600 h 901700"/>
              <a:gd name="connsiteX10" fmla="*/ 101600 w 374650"/>
              <a:gd name="connsiteY10" fmla="*/ 400050 h 901700"/>
              <a:gd name="connsiteX11" fmla="*/ 120650 w 374650"/>
              <a:gd name="connsiteY11" fmla="*/ 406400 h 901700"/>
              <a:gd name="connsiteX12" fmla="*/ 209550 w 374650"/>
              <a:gd name="connsiteY12" fmla="*/ 419100 h 901700"/>
              <a:gd name="connsiteX13" fmla="*/ 241300 w 374650"/>
              <a:gd name="connsiteY13" fmla="*/ 431800 h 901700"/>
              <a:gd name="connsiteX14" fmla="*/ 292100 w 374650"/>
              <a:gd name="connsiteY14" fmla="*/ 476250 h 901700"/>
              <a:gd name="connsiteX15" fmla="*/ 349250 w 374650"/>
              <a:gd name="connsiteY15" fmla="*/ 539750 h 901700"/>
              <a:gd name="connsiteX16" fmla="*/ 368300 w 374650"/>
              <a:gd name="connsiteY16" fmla="*/ 565150 h 901700"/>
              <a:gd name="connsiteX17" fmla="*/ 374650 w 374650"/>
              <a:gd name="connsiteY17" fmla="*/ 635000 h 901700"/>
              <a:gd name="connsiteX18" fmla="*/ 342900 w 374650"/>
              <a:gd name="connsiteY18" fmla="*/ 679450 h 901700"/>
              <a:gd name="connsiteX19" fmla="*/ 311150 w 374650"/>
              <a:gd name="connsiteY19" fmla="*/ 717550 h 901700"/>
              <a:gd name="connsiteX20" fmla="*/ 304800 w 374650"/>
              <a:gd name="connsiteY20" fmla="*/ 901700 h 901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74650" h="901700">
                <a:moveTo>
                  <a:pt x="0" y="0"/>
                </a:moveTo>
                <a:cubicBezTo>
                  <a:pt x="35983" y="6350"/>
                  <a:pt x="72179" y="11598"/>
                  <a:pt x="107950" y="19050"/>
                </a:cubicBezTo>
                <a:cubicBezTo>
                  <a:pt x="127335" y="23089"/>
                  <a:pt x="151464" y="31438"/>
                  <a:pt x="171450" y="38100"/>
                </a:cubicBezTo>
                <a:cubicBezTo>
                  <a:pt x="195489" y="55271"/>
                  <a:pt x="225084" y="75191"/>
                  <a:pt x="247650" y="95250"/>
                </a:cubicBezTo>
                <a:cubicBezTo>
                  <a:pt x="256599" y="103205"/>
                  <a:pt x="264583" y="112183"/>
                  <a:pt x="273050" y="120650"/>
                </a:cubicBezTo>
                <a:cubicBezTo>
                  <a:pt x="266700" y="148167"/>
                  <a:pt x="265589" y="177447"/>
                  <a:pt x="254000" y="203200"/>
                </a:cubicBezTo>
                <a:cubicBezTo>
                  <a:pt x="245992" y="220996"/>
                  <a:pt x="230769" y="235011"/>
                  <a:pt x="215900" y="247650"/>
                </a:cubicBezTo>
                <a:cubicBezTo>
                  <a:pt x="146336" y="306780"/>
                  <a:pt x="156993" y="301152"/>
                  <a:pt x="107950" y="317500"/>
                </a:cubicBezTo>
                <a:cubicBezTo>
                  <a:pt x="101600" y="323850"/>
                  <a:pt x="93881" y="329078"/>
                  <a:pt x="88900" y="336550"/>
                </a:cubicBezTo>
                <a:cubicBezTo>
                  <a:pt x="85187" y="342119"/>
                  <a:pt x="81237" y="349036"/>
                  <a:pt x="82550" y="355600"/>
                </a:cubicBezTo>
                <a:cubicBezTo>
                  <a:pt x="85711" y="371407"/>
                  <a:pt x="91928" y="387154"/>
                  <a:pt x="101600" y="400050"/>
                </a:cubicBezTo>
                <a:cubicBezTo>
                  <a:pt x="105616" y="405405"/>
                  <a:pt x="114058" y="405237"/>
                  <a:pt x="120650" y="406400"/>
                </a:cubicBezTo>
                <a:cubicBezTo>
                  <a:pt x="150129" y="411602"/>
                  <a:pt x="179917" y="414867"/>
                  <a:pt x="209550" y="419100"/>
                </a:cubicBezTo>
                <a:cubicBezTo>
                  <a:pt x="220133" y="423333"/>
                  <a:pt x="232399" y="424679"/>
                  <a:pt x="241300" y="431800"/>
                </a:cubicBezTo>
                <a:cubicBezTo>
                  <a:pt x="308222" y="485338"/>
                  <a:pt x="244861" y="460504"/>
                  <a:pt x="292100" y="476250"/>
                </a:cubicBezTo>
                <a:cubicBezTo>
                  <a:pt x="311150" y="497417"/>
                  <a:pt x="330718" y="518129"/>
                  <a:pt x="349250" y="539750"/>
                </a:cubicBezTo>
                <a:cubicBezTo>
                  <a:pt x="356138" y="547785"/>
                  <a:pt x="365573" y="554924"/>
                  <a:pt x="368300" y="565150"/>
                </a:cubicBezTo>
                <a:cubicBezTo>
                  <a:pt x="374324" y="587740"/>
                  <a:pt x="372533" y="611717"/>
                  <a:pt x="374650" y="635000"/>
                </a:cubicBezTo>
                <a:cubicBezTo>
                  <a:pt x="364067" y="649817"/>
                  <a:pt x="354997" y="665841"/>
                  <a:pt x="342900" y="679450"/>
                </a:cubicBezTo>
                <a:cubicBezTo>
                  <a:pt x="301870" y="725609"/>
                  <a:pt x="344757" y="650336"/>
                  <a:pt x="311150" y="717550"/>
                </a:cubicBezTo>
                <a:cubicBezTo>
                  <a:pt x="294837" y="799113"/>
                  <a:pt x="304800" y="738507"/>
                  <a:pt x="304800" y="901700"/>
                </a:cubicBezTo>
              </a:path>
            </a:pathLst>
          </a:custGeom>
          <a:noFill/>
          <a:ln w="57150">
            <a:solidFill>
              <a:schemeClr val="accent1"/>
            </a:solidFill>
            <a:headEnd type="triangl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41" name="Figura a mano libera 40">
            <a:extLst>
              <a:ext uri="{FF2B5EF4-FFF2-40B4-BE49-F238E27FC236}">
                <a16:creationId xmlns:a16="http://schemas.microsoft.com/office/drawing/2014/main" id="{7CEE03F7-3D76-8146-830B-36A47DC47B10}"/>
              </a:ext>
            </a:extLst>
          </p:cNvPr>
          <p:cNvSpPr/>
          <p:nvPr/>
        </p:nvSpPr>
        <p:spPr>
          <a:xfrm>
            <a:off x="4845050" y="3500438"/>
            <a:ext cx="374650" cy="901700"/>
          </a:xfrm>
          <a:custGeom>
            <a:avLst/>
            <a:gdLst>
              <a:gd name="connsiteX0" fmla="*/ 0 w 374650"/>
              <a:gd name="connsiteY0" fmla="*/ 0 h 901700"/>
              <a:gd name="connsiteX1" fmla="*/ 107950 w 374650"/>
              <a:gd name="connsiteY1" fmla="*/ 19050 h 901700"/>
              <a:gd name="connsiteX2" fmla="*/ 171450 w 374650"/>
              <a:gd name="connsiteY2" fmla="*/ 38100 h 901700"/>
              <a:gd name="connsiteX3" fmla="*/ 247650 w 374650"/>
              <a:gd name="connsiteY3" fmla="*/ 95250 h 901700"/>
              <a:gd name="connsiteX4" fmla="*/ 273050 w 374650"/>
              <a:gd name="connsiteY4" fmla="*/ 120650 h 901700"/>
              <a:gd name="connsiteX5" fmla="*/ 254000 w 374650"/>
              <a:gd name="connsiteY5" fmla="*/ 203200 h 901700"/>
              <a:gd name="connsiteX6" fmla="*/ 215900 w 374650"/>
              <a:gd name="connsiteY6" fmla="*/ 247650 h 901700"/>
              <a:gd name="connsiteX7" fmla="*/ 107950 w 374650"/>
              <a:gd name="connsiteY7" fmla="*/ 317500 h 901700"/>
              <a:gd name="connsiteX8" fmla="*/ 88900 w 374650"/>
              <a:gd name="connsiteY8" fmla="*/ 336550 h 901700"/>
              <a:gd name="connsiteX9" fmla="*/ 82550 w 374650"/>
              <a:gd name="connsiteY9" fmla="*/ 355600 h 901700"/>
              <a:gd name="connsiteX10" fmla="*/ 101600 w 374650"/>
              <a:gd name="connsiteY10" fmla="*/ 400050 h 901700"/>
              <a:gd name="connsiteX11" fmla="*/ 120650 w 374650"/>
              <a:gd name="connsiteY11" fmla="*/ 406400 h 901700"/>
              <a:gd name="connsiteX12" fmla="*/ 209550 w 374650"/>
              <a:gd name="connsiteY12" fmla="*/ 419100 h 901700"/>
              <a:gd name="connsiteX13" fmla="*/ 241300 w 374650"/>
              <a:gd name="connsiteY13" fmla="*/ 431800 h 901700"/>
              <a:gd name="connsiteX14" fmla="*/ 292100 w 374650"/>
              <a:gd name="connsiteY14" fmla="*/ 476250 h 901700"/>
              <a:gd name="connsiteX15" fmla="*/ 349250 w 374650"/>
              <a:gd name="connsiteY15" fmla="*/ 539750 h 901700"/>
              <a:gd name="connsiteX16" fmla="*/ 368300 w 374650"/>
              <a:gd name="connsiteY16" fmla="*/ 565150 h 901700"/>
              <a:gd name="connsiteX17" fmla="*/ 374650 w 374650"/>
              <a:gd name="connsiteY17" fmla="*/ 635000 h 901700"/>
              <a:gd name="connsiteX18" fmla="*/ 342900 w 374650"/>
              <a:gd name="connsiteY18" fmla="*/ 679450 h 901700"/>
              <a:gd name="connsiteX19" fmla="*/ 311150 w 374650"/>
              <a:gd name="connsiteY19" fmla="*/ 717550 h 901700"/>
              <a:gd name="connsiteX20" fmla="*/ 304800 w 374650"/>
              <a:gd name="connsiteY20" fmla="*/ 901700 h 901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74650" h="901700">
                <a:moveTo>
                  <a:pt x="0" y="0"/>
                </a:moveTo>
                <a:cubicBezTo>
                  <a:pt x="35983" y="6350"/>
                  <a:pt x="72179" y="11598"/>
                  <a:pt x="107950" y="19050"/>
                </a:cubicBezTo>
                <a:cubicBezTo>
                  <a:pt x="127335" y="23089"/>
                  <a:pt x="151464" y="31438"/>
                  <a:pt x="171450" y="38100"/>
                </a:cubicBezTo>
                <a:cubicBezTo>
                  <a:pt x="195489" y="55271"/>
                  <a:pt x="225084" y="75191"/>
                  <a:pt x="247650" y="95250"/>
                </a:cubicBezTo>
                <a:cubicBezTo>
                  <a:pt x="256599" y="103205"/>
                  <a:pt x="264583" y="112183"/>
                  <a:pt x="273050" y="120650"/>
                </a:cubicBezTo>
                <a:cubicBezTo>
                  <a:pt x="266700" y="148167"/>
                  <a:pt x="265589" y="177447"/>
                  <a:pt x="254000" y="203200"/>
                </a:cubicBezTo>
                <a:cubicBezTo>
                  <a:pt x="245992" y="220996"/>
                  <a:pt x="230769" y="235011"/>
                  <a:pt x="215900" y="247650"/>
                </a:cubicBezTo>
                <a:cubicBezTo>
                  <a:pt x="146336" y="306780"/>
                  <a:pt x="156993" y="301152"/>
                  <a:pt x="107950" y="317500"/>
                </a:cubicBezTo>
                <a:cubicBezTo>
                  <a:pt x="101600" y="323850"/>
                  <a:pt x="93881" y="329078"/>
                  <a:pt x="88900" y="336550"/>
                </a:cubicBezTo>
                <a:cubicBezTo>
                  <a:pt x="85187" y="342119"/>
                  <a:pt x="81237" y="349036"/>
                  <a:pt x="82550" y="355600"/>
                </a:cubicBezTo>
                <a:cubicBezTo>
                  <a:pt x="85711" y="371407"/>
                  <a:pt x="91928" y="387154"/>
                  <a:pt x="101600" y="400050"/>
                </a:cubicBezTo>
                <a:cubicBezTo>
                  <a:pt x="105616" y="405405"/>
                  <a:pt x="114058" y="405237"/>
                  <a:pt x="120650" y="406400"/>
                </a:cubicBezTo>
                <a:cubicBezTo>
                  <a:pt x="150129" y="411602"/>
                  <a:pt x="179917" y="414867"/>
                  <a:pt x="209550" y="419100"/>
                </a:cubicBezTo>
                <a:cubicBezTo>
                  <a:pt x="220133" y="423333"/>
                  <a:pt x="232399" y="424679"/>
                  <a:pt x="241300" y="431800"/>
                </a:cubicBezTo>
                <a:cubicBezTo>
                  <a:pt x="308222" y="485338"/>
                  <a:pt x="244861" y="460504"/>
                  <a:pt x="292100" y="476250"/>
                </a:cubicBezTo>
                <a:cubicBezTo>
                  <a:pt x="311150" y="497417"/>
                  <a:pt x="330718" y="518129"/>
                  <a:pt x="349250" y="539750"/>
                </a:cubicBezTo>
                <a:cubicBezTo>
                  <a:pt x="356138" y="547785"/>
                  <a:pt x="365573" y="554924"/>
                  <a:pt x="368300" y="565150"/>
                </a:cubicBezTo>
                <a:cubicBezTo>
                  <a:pt x="374324" y="587740"/>
                  <a:pt x="372533" y="611717"/>
                  <a:pt x="374650" y="635000"/>
                </a:cubicBezTo>
                <a:cubicBezTo>
                  <a:pt x="364067" y="649817"/>
                  <a:pt x="354997" y="665841"/>
                  <a:pt x="342900" y="679450"/>
                </a:cubicBezTo>
                <a:cubicBezTo>
                  <a:pt x="301870" y="725609"/>
                  <a:pt x="344757" y="650336"/>
                  <a:pt x="311150" y="717550"/>
                </a:cubicBezTo>
                <a:cubicBezTo>
                  <a:pt x="294837" y="799113"/>
                  <a:pt x="304800" y="738507"/>
                  <a:pt x="304800" y="901700"/>
                </a:cubicBezTo>
              </a:path>
            </a:pathLst>
          </a:custGeom>
          <a:noFill/>
          <a:ln w="57150">
            <a:solidFill>
              <a:schemeClr val="accent1"/>
            </a:solidFill>
            <a:headEnd type="triangl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1092497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3797632" presetClass="entr" presetSubtype="3943517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73797632" presetClass="entr" presetSubtype="753808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73797632" presetClass="entr" presetSubtype="7538128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73797632" presetClass="entr" presetSubtype="7538137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73797632" presetClass="entr" presetSubtype="753812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73797632" presetClass="entr" presetSubtype="753810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73797632" presetClass="entr" presetSubtype="753813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73797632" presetClass="entr" presetSubtype="7538154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73797632" presetClass="entr" presetSubtype="7538176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73797632" presetClass="entr" presetSubtype="7538145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73797632" presetClass="entr" presetSubtype="753820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73797632" presetClass="entr" presetSubtype="7538094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09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73797632" presetClass="entr" presetSubtype="7538196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73797632" presetClass="entr" presetSubtype="7538167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73797632" presetClass="entr" presetSubtype="7538209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73797632" presetClass="entr" presetSubtype="7538218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73797632" presetClass="entr" presetSubtype="7538256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73797632" presetClass="entr" presetSubtype="75382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73797632" presetClass="entr" presetSubtype="7544836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73797632" presetClass="entr" presetSubtype="7538269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contenuto 4"/>
          <p:cNvSpPr txBox="1">
            <a:spLocks/>
          </p:cNvSpPr>
          <p:nvPr/>
        </p:nvSpPr>
        <p:spPr>
          <a:xfrm>
            <a:off x="457200" y="1600201"/>
            <a:ext cx="7467600" cy="1400171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60000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it-IT" sz="3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0000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it-IT" sz="3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“Diego Maradona won against Mexico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”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it-IT" sz="3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it-IT" sz="3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12" name="Connettore 2 11"/>
          <p:cNvCxnSpPr>
            <a:endCxn id="10" idx="0"/>
          </p:cNvCxnSpPr>
          <p:nvPr/>
        </p:nvCxnSpPr>
        <p:spPr>
          <a:xfrm rot="16200000" flipH="1">
            <a:off x="1714840" y="2964292"/>
            <a:ext cx="500066" cy="722"/>
          </a:xfrm>
          <a:prstGeom prst="straightConnector1">
            <a:avLst/>
          </a:prstGeom>
          <a:ln w="38100">
            <a:solidFill>
              <a:srgbClr val="1E4176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CasellaDiTesto 9"/>
          <p:cNvSpPr txBox="1"/>
          <p:nvPr/>
        </p:nvSpPr>
        <p:spPr>
          <a:xfrm>
            <a:off x="500034" y="3214686"/>
            <a:ext cx="2930400" cy="1938992"/>
          </a:xfrm>
          <a:prstGeom prst="rect">
            <a:avLst/>
          </a:prstGeom>
          <a:ln w="38100">
            <a:solidFill>
              <a:srgbClr val="1E4176"/>
            </a:solidFill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it-IT" sz="2400" dirty="0" err="1"/>
              <a:t>Ex-Argentina</a:t>
            </a:r>
            <a:r>
              <a:rPr lang="it-IT" sz="2400" dirty="0"/>
              <a:t>’s coach</a:t>
            </a:r>
          </a:p>
          <a:p>
            <a:pPr>
              <a:buFont typeface="Arial" pitchFamily="34" charset="0"/>
              <a:buChar char="•"/>
            </a:pPr>
            <a:r>
              <a:rPr lang="it-IT" sz="2400" dirty="0"/>
              <a:t>His nephew</a:t>
            </a:r>
          </a:p>
          <a:p>
            <a:pPr>
              <a:buFont typeface="Arial" pitchFamily="34" charset="0"/>
              <a:buChar char="•"/>
            </a:pPr>
            <a:r>
              <a:rPr lang="it-IT" sz="2400" dirty="0"/>
              <a:t>Maradona </a:t>
            </a:r>
            <a:r>
              <a:rPr lang="it-IT" sz="2400" dirty="0" err="1"/>
              <a:t>Stadium</a:t>
            </a:r>
            <a:endParaRPr lang="it-IT" sz="2400" dirty="0"/>
          </a:p>
          <a:p>
            <a:pPr>
              <a:buFont typeface="Arial" pitchFamily="34" charset="0"/>
              <a:buChar char="•"/>
            </a:pPr>
            <a:r>
              <a:rPr lang="it-IT" sz="2400" dirty="0"/>
              <a:t>Maradona Movie</a:t>
            </a:r>
          </a:p>
          <a:p>
            <a:pPr>
              <a:buFont typeface="Arial" pitchFamily="34" charset="0"/>
              <a:buChar char="•"/>
            </a:pPr>
            <a:r>
              <a:rPr lang="it-IT" sz="2400" dirty="0"/>
              <a:t>…</a:t>
            </a:r>
          </a:p>
        </p:txBody>
      </p:sp>
      <p:cxnSp>
        <p:nvCxnSpPr>
          <p:cNvPr id="18" name="Connettore 2 17"/>
          <p:cNvCxnSpPr/>
          <p:nvPr/>
        </p:nvCxnSpPr>
        <p:spPr>
          <a:xfrm rot="16200000" flipH="1">
            <a:off x="5679290" y="2964653"/>
            <a:ext cx="500067" cy="3"/>
          </a:xfrm>
          <a:prstGeom prst="straightConnector1">
            <a:avLst/>
          </a:prstGeom>
          <a:ln w="38100">
            <a:solidFill>
              <a:srgbClr val="1E4176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CasellaDiTesto 18"/>
          <p:cNvSpPr txBox="1"/>
          <p:nvPr/>
        </p:nvSpPr>
        <p:spPr>
          <a:xfrm>
            <a:off x="5357818" y="3214687"/>
            <a:ext cx="3429024" cy="1938992"/>
          </a:xfrm>
          <a:prstGeom prst="rect">
            <a:avLst/>
          </a:prstGeom>
          <a:ln w="38100">
            <a:solidFill>
              <a:srgbClr val="1E4176"/>
            </a:solidFill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it-IT" sz="2400" dirty="0"/>
              <a:t>Mexico </a:t>
            </a:r>
            <a:r>
              <a:rPr lang="it-IT" sz="2400" dirty="0" err="1"/>
              <a:t>nation</a:t>
            </a:r>
            <a:endParaRPr lang="it-IT" sz="2400" dirty="0"/>
          </a:p>
          <a:p>
            <a:pPr>
              <a:buFont typeface="Arial" pitchFamily="34" charset="0"/>
              <a:buChar char="•"/>
            </a:pPr>
            <a:r>
              <a:rPr lang="it-IT" sz="2400" dirty="0"/>
              <a:t>Mexico state</a:t>
            </a:r>
          </a:p>
          <a:p>
            <a:pPr>
              <a:buFont typeface="Arial" pitchFamily="34" charset="0"/>
              <a:buChar char="•"/>
            </a:pPr>
            <a:r>
              <a:rPr lang="it-IT" sz="2400" dirty="0"/>
              <a:t>Mexico football team</a:t>
            </a:r>
          </a:p>
          <a:p>
            <a:pPr>
              <a:buFont typeface="Arial" pitchFamily="34" charset="0"/>
              <a:buChar char="•"/>
            </a:pPr>
            <a:r>
              <a:rPr lang="it-IT" sz="2400" dirty="0"/>
              <a:t>Mexico baseball team</a:t>
            </a:r>
          </a:p>
          <a:p>
            <a:pPr>
              <a:buFont typeface="Arial" pitchFamily="34" charset="0"/>
              <a:buChar char="•"/>
            </a:pPr>
            <a:r>
              <a:rPr lang="it-IT" sz="2400" dirty="0"/>
              <a:t>…</a:t>
            </a:r>
          </a:p>
        </p:txBody>
      </p:sp>
      <p:sp>
        <p:nvSpPr>
          <p:cNvPr id="28" name="Rettangolo 27"/>
          <p:cNvSpPr/>
          <p:nvPr/>
        </p:nvSpPr>
        <p:spPr>
          <a:xfrm>
            <a:off x="642910" y="2214554"/>
            <a:ext cx="2643206" cy="428628"/>
          </a:xfrm>
          <a:prstGeom prst="rect">
            <a:avLst/>
          </a:prstGeom>
          <a:noFill/>
          <a:ln w="38100">
            <a:solidFill>
              <a:srgbClr val="1E4176"/>
            </a:solidFill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9" name="Rettangolo 28"/>
          <p:cNvSpPr/>
          <p:nvPr/>
        </p:nvSpPr>
        <p:spPr>
          <a:xfrm>
            <a:off x="5286380" y="2214554"/>
            <a:ext cx="1214446" cy="428628"/>
          </a:xfrm>
          <a:prstGeom prst="rect">
            <a:avLst/>
          </a:prstGeom>
          <a:noFill/>
          <a:ln w="38100">
            <a:solidFill>
              <a:srgbClr val="1E4176"/>
            </a:solidFill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33" name="Connettore 1 32"/>
          <p:cNvCxnSpPr/>
          <p:nvPr/>
        </p:nvCxnSpPr>
        <p:spPr>
          <a:xfrm>
            <a:off x="3428992" y="2643182"/>
            <a:ext cx="571504" cy="1588"/>
          </a:xfrm>
          <a:prstGeom prst="line">
            <a:avLst/>
          </a:prstGeom>
          <a:ln w="38100">
            <a:solidFill>
              <a:srgbClr val="1E4176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ttore 1 33"/>
          <p:cNvCxnSpPr/>
          <p:nvPr/>
        </p:nvCxnSpPr>
        <p:spPr>
          <a:xfrm>
            <a:off x="4214810" y="2643182"/>
            <a:ext cx="928694" cy="1588"/>
          </a:xfrm>
          <a:prstGeom prst="line">
            <a:avLst/>
          </a:prstGeom>
          <a:ln w="38100">
            <a:solidFill>
              <a:srgbClr val="1E4176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CasellaDiTesto 40"/>
          <p:cNvSpPr txBox="1"/>
          <p:nvPr/>
        </p:nvSpPr>
        <p:spPr>
          <a:xfrm>
            <a:off x="3143240" y="5572140"/>
            <a:ext cx="2500330" cy="461665"/>
          </a:xfrm>
          <a:prstGeom prst="rect">
            <a:avLst/>
          </a:prstGeom>
          <a:ln w="38100">
            <a:solidFill>
              <a:srgbClr val="1E4176"/>
            </a:solidFill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2400" i="1" dirty="0">
                <a:solidFill>
                  <a:srgbClr val="FF0000"/>
                </a:solidFill>
              </a:rPr>
              <a:t>Don’t annotate!</a:t>
            </a:r>
          </a:p>
        </p:txBody>
      </p:sp>
      <p:grpSp>
        <p:nvGrpSpPr>
          <p:cNvPr id="2" name="Gruppo 62"/>
          <p:cNvGrpSpPr/>
          <p:nvPr/>
        </p:nvGrpSpPr>
        <p:grpSpPr>
          <a:xfrm>
            <a:off x="3713950" y="2643976"/>
            <a:ext cx="1073158" cy="2857520"/>
            <a:chOff x="3713950" y="2643976"/>
            <a:chExt cx="1073158" cy="2857520"/>
          </a:xfrm>
          <a:effectLst/>
        </p:grpSpPr>
        <p:cxnSp>
          <p:nvCxnSpPr>
            <p:cNvPr id="58" name="Connettore 1 57"/>
            <p:cNvCxnSpPr/>
            <p:nvPr/>
          </p:nvCxnSpPr>
          <p:spPr>
            <a:xfrm rot="5400000">
              <a:off x="3107521" y="3250405"/>
              <a:ext cx="1214446" cy="1588"/>
            </a:xfrm>
            <a:prstGeom prst="line">
              <a:avLst/>
            </a:prstGeom>
            <a:ln w="38100">
              <a:solidFill>
                <a:srgbClr val="1E4176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Connettore 1 58"/>
            <p:cNvCxnSpPr/>
            <p:nvPr/>
          </p:nvCxnSpPr>
          <p:spPr>
            <a:xfrm>
              <a:off x="3714744" y="3857628"/>
              <a:ext cx="1071570" cy="1588"/>
            </a:xfrm>
            <a:prstGeom prst="line">
              <a:avLst/>
            </a:prstGeom>
            <a:ln w="38100">
              <a:solidFill>
                <a:srgbClr val="1E4176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Connettore 1 59"/>
            <p:cNvCxnSpPr/>
            <p:nvPr/>
          </p:nvCxnSpPr>
          <p:spPr>
            <a:xfrm rot="5400000" flipH="1" flipV="1">
              <a:off x="4179091" y="3250405"/>
              <a:ext cx="1214446" cy="1588"/>
            </a:xfrm>
            <a:prstGeom prst="line">
              <a:avLst/>
            </a:prstGeom>
            <a:ln w="38100">
              <a:solidFill>
                <a:srgbClr val="1E4176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Connettore 1 60"/>
            <p:cNvCxnSpPr/>
            <p:nvPr/>
          </p:nvCxnSpPr>
          <p:spPr>
            <a:xfrm rot="5400000">
              <a:off x="3464711" y="4679165"/>
              <a:ext cx="1643074" cy="1588"/>
            </a:xfrm>
            <a:prstGeom prst="line">
              <a:avLst/>
            </a:prstGeom>
            <a:ln w="38100">
              <a:solidFill>
                <a:srgbClr val="1E4176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Titolo 1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Why</a:t>
            </a:r>
            <a:r>
              <a:rPr lang="it-IT" dirty="0"/>
              <a:t> </a:t>
            </a:r>
            <a:r>
              <a:rPr lang="it-IT" dirty="0" err="1"/>
              <a:t>is</a:t>
            </a:r>
            <a:r>
              <a:rPr lang="it-IT" dirty="0"/>
              <a:t> </a:t>
            </a:r>
            <a:r>
              <a:rPr lang="it-IT" dirty="0" err="1"/>
              <a:t>it</a:t>
            </a:r>
            <a:r>
              <a:rPr lang="it-IT" dirty="0"/>
              <a:t> a </a:t>
            </a:r>
            <a:r>
              <a:rPr lang="it-IT" dirty="0" err="1"/>
              <a:t>difficult</a:t>
            </a:r>
            <a:r>
              <a:rPr lang="it-IT" dirty="0"/>
              <a:t> </a:t>
            </a:r>
            <a:r>
              <a:rPr lang="it-IT" dirty="0" err="1"/>
              <a:t>problem</a:t>
            </a:r>
            <a:r>
              <a:rPr lang="it-IT" dirty="0"/>
              <a:t>?</a:t>
            </a:r>
          </a:p>
        </p:txBody>
      </p:sp>
      <p:cxnSp>
        <p:nvCxnSpPr>
          <p:cNvPr id="21" name="Connettore 1 24"/>
          <p:cNvCxnSpPr/>
          <p:nvPr/>
        </p:nvCxnSpPr>
        <p:spPr>
          <a:xfrm>
            <a:off x="714348" y="3865160"/>
            <a:ext cx="2357454" cy="1588"/>
          </a:xfrm>
          <a:prstGeom prst="line">
            <a:avLst/>
          </a:prstGeom>
          <a:ln w="57150"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ttore 1 29"/>
          <p:cNvCxnSpPr/>
          <p:nvPr/>
        </p:nvCxnSpPr>
        <p:spPr>
          <a:xfrm>
            <a:off x="714348" y="4220762"/>
            <a:ext cx="2428892" cy="1588"/>
          </a:xfrm>
          <a:prstGeom prst="line">
            <a:avLst/>
          </a:prstGeom>
          <a:ln w="57150"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ttore 1 31"/>
          <p:cNvCxnSpPr/>
          <p:nvPr/>
        </p:nvCxnSpPr>
        <p:spPr>
          <a:xfrm>
            <a:off x="714348" y="4577952"/>
            <a:ext cx="1857388" cy="1588"/>
          </a:xfrm>
          <a:prstGeom prst="line">
            <a:avLst/>
          </a:prstGeom>
          <a:ln w="57150"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ttore 1 35"/>
          <p:cNvCxnSpPr/>
          <p:nvPr/>
        </p:nvCxnSpPr>
        <p:spPr>
          <a:xfrm>
            <a:off x="5572132" y="3507970"/>
            <a:ext cx="1785950" cy="1588"/>
          </a:xfrm>
          <a:prstGeom prst="line">
            <a:avLst/>
          </a:prstGeom>
          <a:ln w="57150"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ttore 1 37"/>
          <p:cNvCxnSpPr/>
          <p:nvPr/>
        </p:nvCxnSpPr>
        <p:spPr>
          <a:xfrm>
            <a:off x="5572132" y="3863572"/>
            <a:ext cx="1571636" cy="1588"/>
          </a:xfrm>
          <a:prstGeom prst="line">
            <a:avLst/>
          </a:prstGeom>
          <a:ln w="57150"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ttore 1 39"/>
          <p:cNvCxnSpPr/>
          <p:nvPr/>
        </p:nvCxnSpPr>
        <p:spPr>
          <a:xfrm>
            <a:off x="5572132" y="4579540"/>
            <a:ext cx="2643206" cy="1588"/>
          </a:xfrm>
          <a:prstGeom prst="line">
            <a:avLst/>
          </a:prstGeom>
          <a:ln w="57150"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9" grpId="0" animBg="1"/>
      <p:bldP spid="4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itolo 4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Features</a:t>
            </a:r>
            <a:r>
              <a:rPr lang="it-IT" dirty="0"/>
              <a:t> </a:t>
            </a:r>
            <a:r>
              <a:rPr lang="it-IT" dirty="0" err="1"/>
              <a:t>used</a:t>
            </a:r>
            <a:r>
              <a:rPr lang="it-IT" dirty="0"/>
              <a:t> to link a </a:t>
            </a:r>
            <a:r>
              <a:rPr lang="it-IT" dirty="0">
                <a:sym typeface="Wingdings" panose="05000000000000000000" pitchFamily="2" charset="2"/>
              </a:rPr>
              <a:t> p</a:t>
            </a:r>
            <a:endParaRPr lang="it-IT" dirty="0"/>
          </a:p>
        </p:txBody>
      </p:sp>
      <p:sp>
        <p:nvSpPr>
          <p:cNvPr id="34" name="CasellaDiTesto 6"/>
          <p:cNvSpPr txBox="1"/>
          <p:nvPr/>
        </p:nvSpPr>
        <p:spPr>
          <a:xfrm>
            <a:off x="611560" y="1628800"/>
            <a:ext cx="2928958" cy="1428760"/>
          </a:xfrm>
          <a:prstGeom prst="rect">
            <a:avLst/>
          </a:prstGeom>
          <a:solidFill>
            <a:schemeClr val="bg2"/>
          </a:solidFill>
          <a:ln w="38100">
            <a:solidFill>
              <a:schemeClr val="tx1">
                <a:lumMod val="75000"/>
                <a:lumOff val="25000"/>
              </a:schemeClr>
            </a:solidFill>
            <a:prstDash val="sysDot"/>
            <a:headEnd type="none" w="med" len="med"/>
            <a:tailEnd type="none" w="med" len="med"/>
          </a:ln>
          <a:effectLst>
            <a:glow rad="101600">
              <a:schemeClr val="tx1"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square" rtlCol="0">
            <a:noAutofit/>
          </a:bodyPr>
          <a:lstStyle/>
          <a:p>
            <a:pPr algn="ctr"/>
            <a:r>
              <a:rPr lang="it-IT" dirty="0" err="1">
                <a:solidFill>
                  <a:srgbClr val="000000"/>
                </a:solidFill>
                <a:latin typeface="Calibri"/>
              </a:rPr>
              <a:t>Commonness</a:t>
            </a:r>
            <a:r>
              <a:rPr lang="it-IT" dirty="0">
                <a:solidFill>
                  <a:srgbClr val="000000"/>
                </a:solidFill>
                <a:latin typeface="Calibri"/>
              </a:rPr>
              <a:t> </a:t>
            </a:r>
            <a:r>
              <a:rPr lang="it-IT" dirty="0" err="1">
                <a:solidFill>
                  <a:srgbClr val="000000"/>
                </a:solidFill>
                <a:latin typeface="Calibri"/>
              </a:rPr>
              <a:t>of</a:t>
            </a:r>
            <a:r>
              <a:rPr lang="it-IT" dirty="0">
                <a:solidFill>
                  <a:srgbClr val="000000"/>
                </a:solidFill>
                <a:latin typeface="Calibri"/>
              </a:rPr>
              <a:t> a </a:t>
            </a:r>
            <a:r>
              <a:rPr lang="it-IT" dirty="0" err="1">
                <a:solidFill>
                  <a:srgbClr val="000000"/>
                </a:solidFill>
                <a:latin typeface="Calibri"/>
              </a:rPr>
              <a:t>page</a:t>
            </a:r>
            <a:r>
              <a:rPr lang="it-IT" dirty="0">
                <a:solidFill>
                  <a:srgbClr val="000000"/>
                </a:solidFill>
                <a:latin typeface="Calibri"/>
              </a:rPr>
              <a:t> </a:t>
            </a:r>
            <a:br>
              <a:rPr lang="it-IT" dirty="0">
                <a:solidFill>
                  <a:srgbClr val="000000"/>
                </a:solidFill>
                <a:latin typeface="Calibri"/>
              </a:rPr>
            </a:br>
            <a:r>
              <a:rPr lang="it-IT" dirty="0">
                <a:solidFill>
                  <a:srgbClr val="000000"/>
                </a:solidFill>
                <a:latin typeface="Calibri"/>
              </a:rPr>
              <a:t>p </a:t>
            </a:r>
            <a:r>
              <a:rPr lang="it-IT" dirty="0" err="1">
                <a:solidFill>
                  <a:srgbClr val="000000"/>
                </a:solidFill>
                <a:latin typeface="Calibri"/>
              </a:rPr>
              <a:t>wrt</a:t>
            </a:r>
            <a:r>
              <a:rPr lang="it-IT" dirty="0">
                <a:solidFill>
                  <a:srgbClr val="000000"/>
                </a:solidFill>
                <a:latin typeface="Calibri"/>
              </a:rPr>
              <a:t> </a:t>
            </a:r>
            <a:r>
              <a:rPr lang="it-IT" dirty="0" err="1">
                <a:solidFill>
                  <a:srgbClr val="000000"/>
                </a:solidFill>
                <a:latin typeface="Calibri"/>
              </a:rPr>
              <a:t>an</a:t>
            </a:r>
            <a:r>
              <a:rPr lang="it-IT" dirty="0">
                <a:solidFill>
                  <a:srgbClr val="000000"/>
                </a:solidFill>
                <a:latin typeface="Calibri"/>
              </a:rPr>
              <a:t> </a:t>
            </a:r>
            <a:r>
              <a:rPr lang="it-IT" dirty="0" err="1">
                <a:solidFill>
                  <a:srgbClr val="000000"/>
                </a:solidFill>
                <a:latin typeface="Calibri"/>
              </a:rPr>
              <a:t>anchor</a:t>
            </a:r>
            <a:r>
              <a:rPr lang="it-IT" dirty="0">
                <a:solidFill>
                  <a:srgbClr val="000000"/>
                </a:solidFill>
                <a:latin typeface="Calibri"/>
              </a:rPr>
              <a:t> a</a:t>
            </a:r>
          </a:p>
          <a:p>
            <a:pPr algn="ctr"/>
            <a:endParaRPr lang="it-IT" dirty="0">
              <a:solidFill>
                <a:schemeClr val="bg1"/>
              </a:solidFill>
              <a:latin typeface="Calibri"/>
            </a:endParaRPr>
          </a:p>
        </p:txBody>
      </p:sp>
      <p:graphicFrame>
        <p:nvGraphicFramePr>
          <p:cNvPr id="35" name="Object 3"/>
          <p:cNvGraphicFramePr>
            <a:graphicFrameLocks noChangeAspect="1"/>
          </p:cNvGraphicFramePr>
          <p:nvPr>
            <p:extLst/>
          </p:nvPr>
        </p:nvGraphicFramePr>
        <p:xfrm>
          <a:off x="672480" y="2412020"/>
          <a:ext cx="2819400" cy="646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2768" name="Equation" r:id="rId4" imgW="1590840" imgH="383760" progId="Equation.3">
                  <p:embed/>
                </p:oleObj>
              </mc:Choice>
              <mc:Fallback>
                <p:oleObj name="Equation" r:id="rId4" imgW="1590840" imgH="3837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2480" y="2412020"/>
                        <a:ext cx="2819400" cy="646113"/>
                      </a:xfrm>
                      <a:prstGeom prst="rect">
                        <a:avLst/>
                      </a:prstGeom>
                      <a:solidFill>
                        <a:srgbClr val="EEECE1"/>
                      </a:solidFill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9" name="Gruppo 9"/>
          <p:cNvGrpSpPr/>
          <p:nvPr/>
        </p:nvGrpSpPr>
        <p:grpSpPr>
          <a:xfrm>
            <a:off x="323528" y="4149080"/>
            <a:ext cx="3071834" cy="1353902"/>
            <a:chOff x="5929322" y="2000240"/>
            <a:chExt cx="3071834" cy="1143008"/>
          </a:xfrm>
          <a:solidFill>
            <a:schemeClr val="accent3">
              <a:lumMod val="75000"/>
            </a:schemeClr>
          </a:solidFill>
        </p:grpSpPr>
        <p:sp>
          <p:nvSpPr>
            <p:cNvPr id="42" name="CasellaDiTesto 7"/>
            <p:cNvSpPr txBox="1"/>
            <p:nvPr/>
          </p:nvSpPr>
          <p:spPr>
            <a:xfrm>
              <a:off x="5929322" y="2000240"/>
              <a:ext cx="3071834" cy="1143008"/>
            </a:xfrm>
            <a:prstGeom prst="rect">
              <a:avLst/>
            </a:prstGeom>
            <a:grpFill/>
            <a:ln w="38100">
              <a:solidFill>
                <a:schemeClr val="accent3">
                  <a:lumMod val="60000"/>
                  <a:lumOff val="40000"/>
                </a:schemeClr>
              </a:solidFill>
              <a:prstDash val="solid"/>
              <a:headEnd type="none" w="med" len="med"/>
              <a:tailEnd type="none" w="med" len="med"/>
            </a:ln>
            <a:effectLst>
              <a:glow rad="101600">
                <a:schemeClr val="tx1"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wrap="square" rtlCol="0">
              <a:noAutofit/>
            </a:bodyPr>
            <a:lstStyle/>
            <a:p>
              <a:pPr algn="ctr"/>
              <a:r>
                <a:rPr lang="it-IT" dirty="0">
                  <a:solidFill>
                    <a:schemeClr val="bg1"/>
                  </a:solidFill>
                  <a:latin typeface="Calibri"/>
                </a:rPr>
                <a:t>Link </a:t>
              </a:r>
              <a:r>
                <a:rPr lang="it-IT" dirty="0" err="1">
                  <a:solidFill>
                    <a:schemeClr val="bg1"/>
                  </a:solidFill>
                  <a:latin typeface="Calibri"/>
                </a:rPr>
                <a:t>probability</a:t>
              </a:r>
              <a:r>
                <a:rPr lang="it-IT" dirty="0">
                  <a:solidFill>
                    <a:schemeClr val="bg1"/>
                  </a:solidFill>
                  <a:latin typeface="Calibri"/>
                </a:rPr>
                <a:t> </a:t>
              </a:r>
              <a:r>
                <a:rPr lang="it-IT" dirty="0" err="1">
                  <a:solidFill>
                    <a:schemeClr val="bg1"/>
                  </a:solidFill>
                  <a:latin typeface="Calibri"/>
                </a:rPr>
                <a:t>of</a:t>
              </a:r>
              <a:r>
                <a:rPr lang="it-IT" dirty="0">
                  <a:solidFill>
                    <a:schemeClr val="bg1"/>
                  </a:solidFill>
                  <a:latin typeface="Calibri"/>
                </a:rPr>
                <a:t> </a:t>
              </a:r>
              <a:r>
                <a:rPr lang="it-IT" dirty="0" err="1">
                  <a:solidFill>
                    <a:schemeClr val="bg1"/>
                  </a:solidFill>
                  <a:latin typeface="Calibri"/>
                </a:rPr>
                <a:t>an</a:t>
              </a:r>
              <a:r>
                <a:rPr lang="it-IT" dirty="0">
                  <a:solidFill>
                    <a:schemeClr val="bg1"/>
                  </a:solidFill>
                  <a:latin typeface="Calibri"/>
                </a:rPr>
                <a:t> </a:t>
              </a:r>
              <a:r>
                <a:rPr lang="it-IT" dirty="0" err="1">
                  <a:solidFill>
                    <a:schemeClr val="bg1"/>
                  </a:solidFill>
                  <a:latin typeface="Calibri"/>
                </a:rPr>
                <a:t>anchor</a:t>
              </a:r>
              <a:r>
                <a:rPr lang="it-IT" dirty="0">
                  <a:solidFill>
                    <a:schemeClr val="bg1"/>
                  </a:solidFill>
                  <a:latin typeface="Calibri"/>
                </a:rPr>
                <a:t> </a:t>
              </a:r>
              <a:r>
                <a:rPr lang="it-IT" i="1" dirty="0">
                  <a:solidFill>
                    <a:schemeClr val="bg1"/>
                  </a:solidFill>
                  <a:latin typeface="Calibri"/>
                </a:rPr>
                <a:t>a</a:t>
              </a:r>
            </a:p>
          </p:txBody>
        </p:sp>
        <p:graphicFrame>
          <p:nvGraphicFramePr>
            <p:cNvPr id="43" name="Object 4"/>
            <p:cNvGraphicFramePr>
              <a:graphicFrameLocks noChangeAspect="1"/>
            </p:cNvGraphicFramePr>
            <p:nvPr>
              <p:extLst/>
            </p:nvPr>
          </p:nvGraphicFramePr>
          <p:xfrm>
            <a:off x="5965826" y="2404997"/>
            <a:ext cx="2995612" cy="66206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2769" name="Equation" r:id="rId6" imgW="1701800" imgH="419100" progId="Equation.3">
                    <p:embed/>
                  </p:oleObj>
                </mc:Choice>
                <mc:Fallback>
                  <p:oleObj name="Equation" r:id="rId6" imgW="1701800" imgH="4191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965826" y="2404997"/>
                          <a:ext cx="2995612" cy="662068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8" name="CasellaDiTesto 7"/>
          <p:cNvSpPr txBox="1"/>
          <p:nvPr/>
        </p:nvSpPr>
        <p:spPr>
          <a:xfrm>
            <a:off x="3779912" y="2060848"/>
            <a:ext cx="5112568" cy="204360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2"/>
            </a:solidFill>
            <a:prstDash val="solid"/>
            <a:headEnd type="none" w="med" len="med"/>
            <a:tailEnd type="none" w="med" len="med"/>
          </a:ln>
          <a:effectLst>
            <a:glow rad="101600">
              <a:schemeClr val="tx1"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square" rtlCol="0">
            <a:noAutofit/>
          </a:bodyPr>
          <a:lstStyle/>
          <a:p>
            <a:pPr algn="ctr"/>
            <a:r>
              <a:rPr lang="it-IT" sz="2400" dirty="0" err="1">
                <a:solidFill>
                  <a:schemeClr val="bg1"/>
                </a:solidFill>
                <a:latin typeface="Calibri"/>
              </a:rPr>
              <a:t>Context</a:t>
            </a:r>
            <a:r>
              <a:rPr lang="it-IT" sz="2400" dirty="0">
                <a:solidFill>
                  <a:schemeClr val="bg1"/>
                </a:solidFill>
                <a:latin typeface="Calibri"/>
              </a:rPr>
              <a:t> of </a:t>
            </a:r>
            <a:r>
              <a:rPr lang="it-IT" sz="2400" i="1" dirty="0">
                <a:solidFill>
                  <a:schemeClr val="bg1"/>
                </a:solidFill>
                <a:latin typeface="Calibri"/>
              </a:rPr>
              <a:t>a </a:t>
            </a:r>
            <a:r>
              <a:rPr lang="it-IT" sz="2400" dirty="0" err="1">
                <a:solidFill>
                  <a:schemeClr val="bg1"/>
                </a:solidFill>
                <a:latin typeface="Calibri"/>
              </a:rPr>
              <a:t>around</a:t>
            </a:r>
            <a:r>
              <a:rPr lang="it-IT" sz="2400" dirty="0">
                <a:solidFill>
                  <a:schemeClr val="bg1"/>
                </a:solidFill>
                <a:latin typeface="Calibri"/>
              </a:rPr>
              <a:t> the </a:t>
            </a:r>
            <a:r>
              <a:rPr lang="it-IT" sz="2400" dirty="0" err="1">
                <a:solidFill>
                  <a:schemeClr val="bg1"/>
                </a:solidFill>
                <a:latin typeface="Calibri"/>
              </a:rPr>
              <a:t>mention</a:t>
            </a:r>
            <a:r>
              <a:rPr lang="it-IT" sz="2400" dirty="0">
                <a:solidFill>
                  <a:schemeClr val="bg1"/>
                </a:solidFill>
                <a:latin typeface="Calibri"/>
              </a:rPr>
              <a:t> </a:t>
            </a:r>
          </a:p>
          <a:p>
            <a:pPr algn="ctr"/>
            <a:r>
              <a:rPr lang="it-IT" sz="2400" dirty="0">
                <a:solidFill>
                  <a:schemeClr val="bg1"/>
                </a:solidFill>
                <a:latin typeface="Calibri"/>
              </a:rPr>
              <a:t>T = </a:t>
            </a:r>
            <a:r>
              <a:rPr lang="it-IT" sz="2000" i="1" dirty="0">
                <a:solidFill>
                  <a:schemeClr val="bg1"/>
                </a:solidFill>
                <a:latin typeface="Calibri"/>
              </a:rPr>
              <a:t>…w</a:t>
            </a:r>
            <a:r>
              <a:rPr lang="it-IT" sz="2000" i="1" baseline="-25000" dirty="0">
                <a:solidFill>
                  <a:schemeClr val="bg1"/>
                </a:solidFill>
                <a:latin typeface="Calibri"/>
              </a:rPr>
              <a:t>1</a:t>
            </a:r>
            <a:r>
              <a:rPr lang="it-IT" sz="2000" i="1" dirty="0">
                <a:solidFill>
                  <a:schemeClr val="bg1"/>
                </a:solidFill>
              </a:rPr>
              <a:t> w</a:t>
            </a:r>
            <a:r>
              <a:rPr lang="it-IT" sz="2000" i="1" baseline="-25000" dirty="0">
                <a:solidFill>
                  <a:schemeClr val="bg1"/>
                </a:solidFill>
              </a:rPr>
              <a:t>2</a:t>
            </a:r>
            <a:r>
              <a:rPr lang="it-IT" sz="2000" i="1" dirty="0">
                <a:solidFill>
                  <a:schemeClr val="bg1"/>
                </a:solidFill>
              </a:rPr>
              <a:t> w</a:t>
            </a:r>
            <a:r>
              <a:rPr lang="it-IT" sz="2000" i="1" baseline="-25000" dirty="0">
                <a:solidFill>
                  <a:schemeClr val="bg1"/>
                </a:solidFill>
              </a:rPr>
              <a:t>3  </a:t>
            </a:r>
            <a:r>
              <a:rPr lang="it-IT" sz="2000" i="1" u="sng" dirty="0">
                <a:solidFill>
                  <a:schemeClr val="bg1"/>
                </a:solidFill>
              </a:rPr>
              <a:t>a</a:t>
            </a:r>
            <a:r>
              <a:rPr lang="it-IT" sz="2000" i="1" baseline="-25000" dirty="0">
                <a:solidFill>
                  <a:schemeClr val="bg1"/>
                </a:solidFill>
              </a:rPr>
              <a:t>  </a:t>
            </a:r>
            <a:r>
              <a:rPr lang="it-IT" sz="2000" i="1" dirty="0">
                <a:solidFill>
                  <a:schemeClr val="bg1"/>
                </a:solidFill>
              </a:rPr>
              <a:t>w</a:t>
            </a:r>
            <a:r>
              <a:rPr lang="it-IT" sz="2000" i="1" baseline="-25000" dirty="0">
                <a:solidFill>
                  <a:schemeClr val="bg1"/>
                </a:solidFill>
              </a:rPr>
              <a:t>4</a:t>
            </a:r>
            <a:r>
              <a:rPr lang="it-IT" sz="2000" i="1" dirty="0">
                <a:solidFill>
                  <a:schemeClr val="bg1"/>
                </a:solidFill>
              </a:rPr>
              <a:t> w</a:t>
            </a:r>
            <a:r>
              <a:rPr lang="it-IT" sz="2000" i="1" baseline="-25000" dirty="0">
                <a:solidFill>
                  <a:schemeClr val="bg1"/>
                </a:solidFill>
              </a:rPr>
              <a:t>5</a:t>
            </a:r>
            <a:r>
              <a:rPr lang="it-IT" sz="2000" i="1" dirty="0">
                <a:solidFill>
                  <a:schemeClr val="bg1"/>
                </a:solidFill>
              </a:rPr>
              <a:t> w</a:t>
            </a:r>
            <a:r>
              <a:rPr lang="it-IT" sz="2000" i="1" baseline="-25000" dirty="0">
                <a:solidFill>
                  <a:schemeClr val="bg1"/>
                </a:solidFill>
              </a:rPr>
              <a:t>6</a:t>
            </a:r>
            <a:r>
              <a:rPr lang="it-IT" sz="2000" i="1" dirty="0">
                <a:solidFill>
                  <a:schemeClr val="bg1"/>
                </a:solidFill>
              </a:rPr>
              <a:t> …</a:t>
            </a:r>
            <a:endParaRPr lang="it-IT" sz="2400" i="1" baseline="-25000" dirty="0">
              <a:solidFill>
                <a:schemeClr val="bg1"/>
              </a:solidFill>
              <a:latin typeface="Calibri"/>
            </a:endParaRPr>
          </a:p>
          <a:p>
            <a:pPr algn="ctr"/>
            <a:endParaRPr lang="it-IT" sz="2400" i="1" dirty="0">
              <a:solidFill>
                <a:schemeClr val="bg1"/>
              </a:solidFill>
              <a:latin typeface="Calibri"/>
            </a:endParaRPr>
          </a:p>
          <a:p>
            <a:pPr algn="ctr"/>
            <a:r>
              <a:rPr lang="it-IT" sz="2400" dirty="0">
                <a:solidFill>
                  <a:schemeClr val="bg1"/>
                </a:solidFill>
              </a:rPr>
              <a:t>and the </a:t>
            </a:r>
            <a:r>
              <a:rPr lang="it-IT" sz="2400" dirty="0" err="1">
                <a:solidFill>
                  <a:schemeClr val="bg1"/>
                </a:solidFill>
              </a:rPr>
              <a:t>content</a:t>
            </a:r>
            <a:r>
              <a:rPr lang="it-IT" sz="2400" dirty="0">
                <a:solidFill>
                  <a:schemeClr val="bg1"/>
                </a:solidFill>
              </a:rPr>
              <a:t> of a </a:t>
            </a:r>
            <a:r>
              <a:rPr lang="it-IT" sz="2400" i="1" dirty="0">
                <a:solidFill>
                  <a:schemeClr val="bg1"/>
                </a:solidFill>
              </a:rPr>
              <a:t>page/</a:t>
            </a:r>
            <a:r>
              <a:rPr lang="it-IT" sz="2400" i="1" dirty="0" err="1">
                <a:solidFill>
                  <a:schemeClr val="bg1"/>
                </a:solidFill>
              </a:rPr>
              <a:t>entity</a:t>
            </a:r>
            <a:r>
              <a:rPr lang="it-IT" sz="2400" i="1" dirty="0">
                <a:solidFill>
                  <a:schemeClr val="bg1"/>
                </a:solidFill>
              </a:rPr>
              <a:t>  </a:t>
            </a:r>
          </a:p>
          <a:p>
            <a:pPr algn="ctr"/>
            <a:r>
              <a:rPr lang="it-IT" sz="2000" i="1" dirty="0">
                <a:solidFill>
                  <a:schemeClr val="bg1"/>
                </a:solidFill>
              </a:rPr>
              <a:t>Page p = z</a:t>
            </a:r>
            <a:r>
              <a:rPr lang="it-IT" sz="2000" i="1" baseline="-25000" dirty="0">
                <a:solidFill>
                  <a:schemeClr val="bg1"/>
                </a:solidFill>
              </a:rPr>
              <a:t>1</a:t>
            </a:r>
            <a:r>
              <a:rPr lang="it-IT" sz="2000" i="1" dirty="0">
                <a:solidFill>
                  <a:schemeClr val="bg1"/>
                </a:solidFill>
              </a:rPr>
              <a:t> z</a:t>
            </a:r>
            <a:r>
              <a:rPr lang="it-IT" sz="2000" i="1" baseline="-25000" dirty="0">
                <a:solidFill>
                  <a:schemeClr val="bg1"/>
                </a:solidFill>
              </a:rPr>
              <a:t>2</a:t>
            </a:r>
            <a:r>
              <a:rPr lang="it-IT" sz="2000" i="1" dirty="0">
                <a:solidFill>
                  <a:schemeClr val="bg1"/>
                </a:solidFill>
              </a:rPr>
              <a:t> z</a:t>
            </a:r>
            <a:r>
              <a:rPr lang="it-IT" sz="2000" i="1" baseline="-25000" dirty="0">
                <a:solidFill>
                  <a:schemeClr val="bg1"/>
                </a:solidFill>
              </a:rPr>
              <a:t>3   </a:t>
            </a:r>
            <a:r>
              <a:rPr lang="it-IT" sz="2000" i="1" dirty="0">
                <a:solidFill>
                  <a:schemeClr val="bg1"/>
                </a:solidFill>
              </a:rPr>
              <a:t>z</a:t>
            </a:r>
            <a:r>
              <a:rPr lang="it-IT" sz="2000" i="1" baseline="-25000" dirty="0">
                <a:solidFill>
                  <a:schemeClr val="bg1"/>
                </a:solidFill>
              </a:rPr>
              <a:t>4</a:t>
            </a:r>
            <a:r>
              <a:rPr lang="it-IT" sz="2000" i="1" dirty="0">
                <a:solidFill>
                  <a:schemeClr val="bg1"/>
                </a:solidFill>
              </a:rPr>
              <a:t> z</a:t>
            </a:r>
            <a:r>
              <a:rPr lang="it-IT" sz="2000" i="1" baseline="-25000" dirty="0">
                <a:solidFill>
                  <a:schemeClr val="bg1"/>
                </a:solidFill>
              </a:rPr>
              <a:t>5</a:t>
            </a:r>
            <a:r>
              <a:rPr lang="it-IT" sz="2000" i="1" dirty="0">
                <a:solidFill>
                  <a:schemeClr val="bg1"/>
                </a:solidFill>
              </a:rPr>
              <a:t> z</a:t>
            </a:r>
            <a:r>
              <a:rPr lang="it-IT" sz="2000" i="1" baseline="-25000" dirty="0">
                <a:solidFill>
                  <a:schemeClr val="bg1"/>
                </a:solidFill>
              </a:rPr>
              <a:t>6</a:t>
            </a:r>
            <a:r>
              <a:rPr lang="it-IT" sz="2000" i="1" dirty="0">
                <a:solidFill>
                  <a:schemeClr val="bg1"/>
                </a:solidFill>
              </a:rPr>
              <a:t> …</a:t>
            </a:r>
            <a:endParaRPr lang="it-IT" sz="2400" i="1" dirty="0">
              <a:solidFill>
                <a:schemeClr val="bg1"/>
              </a:solidFill>
              <a:latin typeface="Calibri"/>
            </a:endParaRPr>
          </a:p>
          <a:p>
            <a:pPr algn="ctr"/>
            <a:endParaRPr lang="it-IT" sz="2400" i="1" dirty="0">
              <a:solidFill>
                <a:schemeClr val="bg1"/>
              </a:solidFill>
              <a:latin typeface="Calibri"/>
            </a:endParaRPr>
          </a:p>
          <a:p>
            <a:pPr algn="ctr"/>
            <a:r>
              <a:rPr lang="it-IT" sz="2400" i="1" dirty="0">
                <a:solidFill>
                  <a:schemeClr val="bg1"/>
                </a:solidFill>
                <a:latin typeface="Calibri"/>
              </a:rPr>
              <a:t> </a:t>
            </a:r>
          </a:p>
        </p:txBody>
      </p:sp>
      <p:sp>
        <p:nvSpPr>
          <p:cNvPr id="53" name="CasellaDiTesto 7"/>
          <p:cNvSpPr txBox="1"/>
          <p:nvPr/>
        </p:nvSpPr>
        <p:spPr>
          <a:xfrm>
            <a:off x="4572000" y="4365104"/>
            <a:ext cx="3960440" cy="2232248"/>
          </a:xfrm>
          <a:prstGeom prst="rect">
            <a:avLst/>
          </a:prstGeom>
          <a:solidFill>
            <a:srgbClr val="AFAD5F"/>
          </a:solidFill>
          <a:ln w="38100">
            <a:solidFill>
              <a:schemeClr val="bg2">
                <a:lumMod val="25000"/>
              </a:schemeClr>
            </a:solidFill>
            <a:prstDash val="solid"/>
            <a:headEnd type="none" w="med" len="med"/>
            <a:tailEnd type="none" w="med" len="med"/>
          </a:ln>
          <a:effectLst>
            <a:glow rad="101600">
              <a:schemeClr val="tx1"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square" rtlCol="0">
            <a:noAutofit/>
          </a:bodyPr>
          <a:lstStyle/>
          <a:p>
            <a:pPr algn="ctr"/>
            <a:r>
              <a:rPr lang="it-IT" sz="2400" dirty="0" err="1">
                <a:latin typeface="Calibri"/>
              </a:rPr>
              <a:t>Graph-based</a:t>
            </a:r>
            <a:r>
              <a:rPr lang="it-IT" sz="2400" dirty="0">
                <a:latin typeface="Calibri"/>
              </a:rPr>
              <a:t> </a:t>
            </a:r>
            <a:r>
              <a:rPr lang="it-IT" sz="2400" dirty="0" err="1">
                <a:latin typeface="Calibri"/>
              </a:rPr>
              <a:t>features</a:t>
            </a:r>
            <a:endParaRPr lang="it-IT" sz="2400" i="1" dirty="0">
              <a:latin typeface="Calibri"/>
            </a:endParaRPr>
          </a:p>
          <a:p>
            <a:pPr algn="ctr">
              <a:lnSpc>
                <a:spcPct val="150000"/>
              </a:lnSpc>
            </a:pPr>
            <a:r>
              <a:rPr lang="it-IT" sz="2400" i="1" dirty="0">
                <a:latin typeface="Calibri"/>
              </a:rPr>
              <a:t>a </a:t>
            </a:r>
            <a:r>
              <a:rPr lang="it-IT" sz="2400" i="1" dirty="0" err="1">
                <a:latin typeface="Calibri"/>
              </a:rPr>
              <a:t>is</a:t>
            </a:r>
            <a:r>
              <a:rPr lang="it-IT" sz="2400" i="1" dirty="0">
                <a:latin typeface="Calibri"/>
              </a:rPr>
              <a:t> a </a:t>
            </a:r>
            <a:r>
              <a:rPr lang="it-IT" sz="2400" i="1" dirty="0" err="1">
                <a:latin typeface="Calibri"/>
              </a:rPr>
              <a:t>mention-node</a:t>
            </a:r>
            <a:endParaRPr lang="it-IT" sz="2400" i="1" dirty="0">
              <a:latin typeface="Calibri"/>
            </a:endParaRPr>
          </a:p>
          <a:p>
            <a:pPr algn="ctr"/>
            <a:r>
              <a:rPr lang="it-IT" sz="2400" i="1" dirty="0">
                <a:latin typeface="Calibri"/>
              </a:rPr>
              <a:t>p </a:t>
            </a:r>
            <a:r>
              <a:rPr lang="it-IT" sz="2400" i="1" dirty="0" err="1">
                <a:latin typeface="Calibri"/>
              </a:rPr>
              <a:t>is</a:t>
            </a:r>
            <a:r>
              <a:rPr lang="it-IT" sz="2400" i="1" dirty="0">
                <a:latin typeface="Calibri"/>
              </a:rPr>
              <a:t> </a:t>
            </a:r>
            <a:r>
              <a:rPr lang="it-IT" sz="2400" i="1" dirty="0" err="1">
                <a:latin typeface="Calibri"/>
              </a:rPr>
              <a:t>an</a:t>
            </a:r>
            <a:r>
              <a:rPr lang="it-IT" sz="2400" i="1" dirty="0">
                <a:latin typeface="Calibri"/>
              </a:rPr>
              <a:t> </a:t>
            </a:r>
            <a:r>
              <a:rPr lang="it-IT" sz="2400" i="1" dirty="0" err="1">
                <a:latin typeface="Calibri"/>
              </a:rPr>
              <a:t>entity-node</a:t>
            </a:r>
            <a:endParaRPr lang="it-IT" sz="2400" i="1" dirty="0">
              <a:latin typeface="Calibri"/>
            </a:endParaRPr>
          </a:p>
          <a:p>
            <a:pPr algn="ctr"/>
            <a:r>
              <a:rPr lang="it-IT" sz="2400" i="1" dirty="0" err="1">
                <a:latin typeface="Calibri"/>
              </a:rPr>
              <a:t>Links</a:t>
            </a:r>
            <a:r>
              <a:rPr lang="it-IT" sz="2400" i="1" dirty="0">
                <a:latin typeface="Calibri"/>
              </a:rPr>
              <a:t> a </a:t>
            </a:r>
            <a:r>
              <a:rPr lang="it-IT" sz="2400" i="1" dirty="0">
                <a:latin typeface="Calibri"/>
                <a:sym typeface="Wingdings 3"/>
              </a:rPr>
              <a:t> p and </a:t>
            </a:r>
            <a:r>
              <a:rPr lang="it-IT" sz="2400" i="1" dirty="0" err="1">
                <a:latin typeface="Calibri"/>
                <a:sym typeface="Wingdings 3"/>
              </a:rPr>
              <a:t>paths</a:t>
            </a:r>
            <a:r>
              <a:rPr lang="it-IT" sz="2400" i="1" dirty="0">
                <a:latin typeface="Calibri"/>
                <a:sym typeface="Wingdings 3"/>
              </a:rPr>
              <a:t> </a:t>
            </a:r>
            <a:r>
              <a:rPr lang="it-IT" sz="2400" i="1" dirty="0" err="1">
                <a:latin typeface="Calibri"/>
                <a:sym typeface="Wingdings 3"/>
              </a:rPr>
              <a:t>between</a:t>
            </a:r>
            <a:r>
              <a:rPr lang="it-IT" sz="2400" i="1" dirty="0">
                <a:latin typeface="Calibri"/>
                <a:sym typeface="Wingdings 3"/>
              </a:rPr>
              <a:t> </a:t>
            </a:r>
            <a:r>
              <a:rPr lang="it-IT" sz="2400" i="1" dirty="0" err="1">
                <a:latin typeface="Calibri"/>
                <a:sym typeface="Wingdings 3"/>
              </a:rPr>
              <a:t>pages</a:t>
            </a:r>
            <a:endParaRPr lang="it-IT" sz="2400" i="1" dirty="0">
              <a:latin typeface="Calibri"/>
            </a:endParaRPr>
          </a:p>
          <a:p>
            <a:pPr algn="ctr"/>
            <a:endParaRPr lang="it-IT" sz="2400" i="1" dirty="0">
              <a:solidFill>
                <a:schemeClr val="bg1"/>
              </a:solidFill>
              <a:latin typeface="Calibri"/>
            </a:endParaRPr>
          </a:p>
          <a:p>
            <a:pPr algn="ctr"/>
            <a:r>
              <a:rPr lang="it-IT" sz="2400" i="1" dirty="0">
                <a:solidFill>
                  <a:schemeClr val="bg1"/>
                </a:solidFill>
                <a:latin typeface="Calibri"/>
              </a:rPr>
              <a:t> </a:t>
            </a:r>
          </a:p>
        </p:txBody>
      </p:sp>
      <p:pic>
        <p:nvPicPr>
          <p:cNvPr id="54" name="Picture 2" descr="Wikipedia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49" y="5849937"/>
            <a:ext cx="1008063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4967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48" grpId="0" animBg="1"/>
      <p:bldP spid="5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Relatedness</a:t>
            </a:r>
            <a:r>
              <a:rPr lang="it-IT" dirty="0"/>
              <a:t> </a:t>
            </a:r>
            <a:r>
              <a:rPr lang="it-IT" dirty="0" err="1"/>
              <a:t>between</a:t>
            </a:r>
            <a:r>
              <a:rPr lang="it-IT" dirty="0"/>
              <a:t> </a:t>
            </a:r>
            <a:r>
              <a:rPr lang="it-IT" dirty="0" err="1"/>
              <a:t>pages</a:t>
            </a:r>
            <a:endParaRPr lang="it-IT" dirty="0"/>
          </a:p>
        </p:txBody>
      </p:sp>
      <p:pic>
        <p:nvPicPr>
          <p:cNvPr id="30105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2250" y="1484784"/>
            <a:ext cx="8697913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Oval 3"/>
          <p:cNvSpPr/>
          <p:nvPr/>
        </p:nvSpPr>
        <p:spPr>
          <a:xfrm>
            <a:off x="2771800" y="2708920"/>
            <a:ext cx="576064" cy="504056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Oval 4"/>
          <p:cNvSpPr/>
          <p:nvPr/>
        </p:nvSpPr>
        <p:spPr>
          <a:xfrm>
            <a:off x="2699792" y="3861048"/>
            <a:ext cx="576064" cy="504056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Oval 5"/>
          <p:cNvSpPr/>
          <p:nvPr/>
        </p:nvSpPr>
        <p:spPr>
          <a:xfrm>
            <a:off x="2627784" y="4941168"/>
            <a:ext cx="576064" cy="5040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CasellaDiTesto 61"/>
          <p:cNvSpPr txBox="1"/>
          <p:nvPr/>
        </p:nvSpPr>
        <p:spPr>
          <a:xfrm>
            <a:off x="3500430" y="2704454"/>
            <a:ext cx="857256" cy="461665"/>
          </a:xfrm>
          <a:prstGeom prst="rect">
            <a:avLst/>
          </a:prstGeom>
          <a:ln w="38100">
            <a:solidFill>
              <a:srgbClr val="1E4176"/>
            </a:solidFill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it-IT" sz="2400" dirty="0"/>
              <a:t> …</a:t>
            </a:r>
          </a:p>
        </p:txBody>
      </p:sp>
      <p:sp>
        <p:nvSpPr>
          <p:cNvPr id="7" name="Segnaposto contenuto 4"/>
          <p:cNvSpPr txBox="1">
            <a:spLocks/>
          </p:cNvSpPr>
          <p:nvPr/>
        </p:nvSpPr>
        <p:spPr>
          <a:xfrm>
            <a:off x="457200" y="1600201"/>
            <a:ext cx="7467600" cy="1400171"/>
          </a:xfrm>
          <a:prstGeom prst="rect">
            <a:avLst/>
          </a:prstGeom>
          <a:effectLst/>
        </p:spPr>
        <p:txBody>
          <a:bodyPr vert="horz">
            <a:normAutofit/>
          </a:bodyPr>
          <a:lstStyle/>
          <a:p>
            <a:pPr marL="360000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it-IT" sz="3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“Diego Maradona </a:t>
            </a:r>
            <a:r>
              <a:rPr kumimoji="0" lang="it-IT" sz="30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won</a:t>
            </a:r>
            <a:r>
              <a:rPr kumimoji="0" lang="it-IT" sz="3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it-IT" sz="30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against</a:t>
            </a:r>
            <a:r>
              <a:rPr kumimoji="0" lang="it-IT" sz="3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Mexico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”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it-IT" sz="3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it-IT" sz="3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12" name="Connettore 2 11"/>
          <p:cNvCxnSpPr>
            <a:endCxn id="10" idx="0"/>
          </p:cNvCxnSpPr>
          <p:nvPr/>
        </p:nvCxnSpPr>
        <p:spPr>
          <a:xfrm rot="16200000" flipH="1">
            <a:off x="1714840" y="2431189"/>
            <a:ext cx="500066" cy="722"/>
          </a:xfrm>
          <a:prstGeom prst="straightConnector1">
            <a:avLst/>
          </a:prstGeom>
          <a:ln w="38100">
            <a:solidFill>
              <a:srgbClr val="1E4176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CasellaDiTesto 9"/>
          <p:cNvSpPr txBox="1"/>
          <p:nvPr/>
        </p:nvSpPr>
        <p:spPr>
          <a:xfrm>
            <a:off x="500034" y="2681583"/>
            <a:ext cx="2930400" cy="1938992"/>
          </a:xfrm>
          <a:prstGeom prst="rect">
            <a:avLst/>
          </a:prstGeom>
          <a:ln w="38100">
            <a:solidFill>
              <a:srgbClr val="1E4176"/>
            </a:solidFill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it-IT" sz="2400" dirty="0"/>
              <a:t>Diego A. Maradona </a:t>
            </a:r>
          </a:p>
          <a:p>
            <a:pPr>
              <a:buFont typeface="Arial" pitchFamily="34" charset="0"/>
              <a:buChar char="•"/>
            </a:pPr>
            <a:r>
              <a:rPr lang="it-IT" sz="2400" dirty="0"/>
              <a:t>Diego Maradona jr.</a:t>
            </a:r>
          </a:p>
          <a:p>
            <a:pPr>
              <a:buFont typeface="Arial" pitchFamily="34" charset="0"/>
              <a:buChar char="•"/>
            </a:pPr>
            <a:r>
              <a:rPr lang="it-IT" sz="2400" dirty="0"/>
              <a:t>Maradona </a:t>
            </a:r>
            <a:r>
              <a:rPr lang="it-IT" sz="2400" dirty="0" err="1"/>
              <a:t>Stadium</a:t>
            </a:r>
            <a:endParaRPr lang="it-IT" sz="2400" dirty="0"/>
          </a:p>
          <a:p>
            <a:pPr>
              <a:buFont typeface="Arial" pitchFamily="34" charset="0"/>
              <a:buChar char="•"/>
            </a:pPr>
            <a:r>
              <a:rPr lang="it-IT" sz="2400" dirty="0"/>
              <a:t>Maradona Film</a:t>
            </a:r>
          </a:p>
          <a:p>
            <a:pPr>
              <a:buFont typeface="Arial" pitchFamily="34" charset="0"/>
              <a:buChar char="•"/>
            </a:pPr>
            <a:r>
              <a:rPr lang="it-IT" sz="2400" dirty="0"/>
              <a:t>…</a:t>
            </a:r>
          </a:p>
        </p:txBody>
      </p:sp>
      <p:cxnSp>
        <p:nvCxnSpPr>
          <p:cNvPr id="18" name="Connettore 2 17"/>
          <p:cNvCxnSpPr/>
          <p:nvPr/>
        </p:nvCxnSpPr>
        <p:spPr>
          <a:xfrm rot="16200000" flipH="1">
            <a:off x="5679290" y="2431550"/>
            <a:ext cx="500067" cy="3"/>
          </a:xfrm>
          <a:prstGeom prst="straightConnector1">
            <a:avLst/>
          </a:prstGeom>
          <a:ln w="38100">
            <a:solidFill>
              <a:srgbClr val="1E4176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CasellaDiTesto 18"/>
          <p:cNvSpPr txBox="1"/>
          <p:nvPr/>
        </p:nvSpPr>
        <p:spPr>
          <a:xfrm>
            <a:off x="5357818" y="2681584"/>
            <a:ext cx="3429024" cy="1938992"/>
          </a:xfrm>
          <a:prstGeom prst="rect">
            <a:avLst/>
          </a:prstGeom>
          <a:ln w="38100">
            <a:solidFill>
              <a:srgbClr val="1E4176"/>
            </a:solidFill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it-IT" sz="2400" dirty="0"/>
              <a:t>Mexico </a:t>
            </a:r>
            <a:r>
              <a:rPr lang="it-IT" sz="2400" dirty="0" err="1"/>
              <a:t>nation</a:t>
            </a:r>
            <a:endParaRPr lang="it-IT" sz="2400" dirty="0"/>
          </a:p>
          <a:p>
            <a:pPr>
              <a:buFont typeface="Arial" pitchFamily="34" charset="0"/>
              <a:buChar char="•"/>
            </a:pPr>
            <a:r>
              <a:rPr lang="it-IT" sz="2400" dirty="0"/>
              <a:t>Mexico state</a:t>
            </a:r>
          </a:p>
          <a:p>
            <a:pPr>
              <a:buFont typeface="Arial" pitchFamily="34" charset="0"/>
              <a:buChar char="•"/>
            </a:pPr>
            <a:r>
              <a:rPr lang="it-IT" sz="2400" dirty="0"/>
              <a:t>Mexico football team</a:t>
            </a:r>
          </a:p>
          <a:p>
            <a:pPr>
              <a:buFont typeface="Arial" pitchFamily="34" charset="0"/>
              <a:buChar char="•"/>
            </a:pPr>
            <a:r>
              <a:rPr lang="it-IT" sz="2400" dirty="0"/>
              <a:t>Mexico baseball team</a:t>
            </a:r>
          </a:p>
          <a:p>
            <a:pPr>
              <a:buFont typeface="Arial" pitchFamily="34" charset="0"/>
              <a:buChar char="•"/>
            </a:pPr>
            <a:r>
              <a:rPr lang="it-IT" sz="2400" dirty="0"/>
              <a:t>…</a:t>
            </a:r>
          </a:p>
        </p:txBody>
      </p:sp>
      <p:sp>
        <p:nvSpPr>
          <p:cNvPr id="28" name="Rettangolo 27"/>
          <p:cNvSpPr/>
          <p:nvPr/>
        </p:nvSpPr>
        <p:spPr>
          <a:xfrm>
            <a:off x="642910" y="1697969"/>
            <a:ext cx="2643206" cy="428628"/>
          </a:xfrm>
          <a:prstGeom prst="rect">
            <a:avLst/>
          </a:prstGeom>
          <a:noFill/>
          <a:ln w="38100">
            <a:solidFill>
              <a:srgbClr val="1E4176"/>
            </a:solidFill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9" name="Rettangolo 28"/>
          <p:cNvSpPr/>
          <p:nvPr/>
        </p:nvSpPr>
        <p:spPr>
          <a:xfrm>
            <a:off x="5286380" y="1697969"/>
            <a:ext cx="1214446" cy="428628"/>
          </a:xfrm>
          <a:prstGeom prst="rect">
            <a:avLst/>
          </a:prstGeom>
          <a:noFill/>
          <a:ln w="38100">
            <a:solidFill>
              <a:srgbClr val="1E4176"/>
            </a:solidFill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1" name="CasellaDiTesto 40"/>
          <p:cNvSpPr txBox="1"/>
          <p:nvPr/>
        </p:nvSpPr>
        <p:spPr>
          <a:xfrm>
            <a:off x="3214678" y="5039037"/>
            <a:ext cx="2357454" cy="461665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3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2400" i="1" dirty="0">
                <a:solidFill>
                  <a:schemeClr val="bg1"/>
                </a:solidFill>
              </a:rPr>
              <a:t>No </a:t>
            </a:r>
            <a:r>
              <a:rPr lang="it-IT" sz="2400" i="1" dirty="0" err="1">
                <a:solidFill>
                  <a:schemeClr val="bg1"/>
                </a:solidFill>
              </a:rPr>
              <a:t>Annotation</a:t>
            </a:r>
            <a:endParaRPr lang="it-IT" sz="2400" i="1" dirty="0">
              <a:solidFill>
                <a:schemeClr val="bg1"/>
              </a:solidFill>
            </a:endParaRPr>
          </a:p>
        </p:txBody>
      </p:sp>
      <p:grpSp>
        <p:nvGrpSpPr>
          <p:cNvPr id="2" name="Gruppo 62"/>
          <p:cNvGrpSpPr/>
          <p:nvPr/>
        </p:nvGrpSpPr>
        <p:grpSpPr>
          <a:xfrm>
            <a:off x="3713950" y="2110873"/>
            <a:ext cx="1073158" cy="2857520"/>
            <a:chOff x="3713950" y="2643976"/>
            <a:chExt cx="1073158" cy="2857520"/>
          </a:xfrm>
          <a:effectLst/>
        </p:grpSpPr>
        <p:cxnSp>
          <p:nvCxnSpPr>
            <p:cNvPr id="58" name="Connettore 1 57"/>
            <p:cNvCxnSpPr/>
            <p:nvPr/>
          </p:nvCxnSpPr>
          <p:spPr>
            <a:xfrm rot="5400000">
              <a:off x="3107521" y="3250405"/>
              <a:ext cx="1214446" cy="1588"/>
            </a:xfrm>
            <a:prstGeom prst="line">
              <a:avLst/>
            </a:prstGeom>
            <a:ln w="38100">
              <a:solidFill>
                <a:srgbClr val="1E4176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Connettore 1 58"/>
            <p:cNvCxnSpPr/>
            <p:nvPr/>
          </p:nvCxnSpPr>
          <p:spPr>
            <a:xfrm>
              <a:off x="3714744" y="3857628"/>
              <a:ext cx="1071570" cy="1588"/>
            </a:xfrm>
            <a:prstGeom prst="line">
              <a:avLst/>
            </a:prstGeom>
            <a:ln w="38100">
              <a:solidFill>
                <a:srgbClr val="1E4176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Connettore 1 59"/>
            <p:cNvCxnSpPr/>
            <p:nvPr/>
          </p:nvCxnSpPr>
          <p:spPr>
            <a:xfrm rot="5400000" flipH="1" flipV="1">
              <a:off x="4179091" y="3250405"/>
              <a:ext cx="1214446" cy="1588"/>
            </a:xfrm>
            <a:prstGeom prst="line">
              <a:avLst/>
            </a:prstGeom>
            <a:ln w="38100">
              <a:solidFill>
                <a:srgbClr val="1E4176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Connettore 1 60"/>
            <p:cNvCxnSpPr/>
            <p:nvPr/>
          </p:nvCxnSpPr>
          <p:spPr>
            <a:xfrm rot="5400000">
              <a:off x="3464711" y="4679165"/>
              <a:ext cx="1643074" cy="1588"/>
            </a:xfrm>
            <a:prstGeom prst="line">
              <a:avLst/>
            </a:prstGeom>
            <a:ln w="38100">
              <a:solidFill>
                <a:srgbClr val="1E4176"/>
              </a:solidFill>
              <a:headEnd type="none" w="med" len="med"/>
              <a:tailEnd type="arrow" w="med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Rettangolo 20"/>
          <p:cNvSpPr/>
          <p:nvPr/>
        </p:nvSpPr>
        <p:spPr>
          <a:xfrm>
            <a:off x="4071934" y="1697969"/>
            <a:ext cx="1214446" cy="428628"/>
          </a:xfrm>
          <a:prstGeom prst="rect">
            <a:avLst/>
          </a:prstGeom>
          <a:noFill/>
          <a:ln w="38100">
            <a:solidFill>
              <a:srgbClr val="1E4176"/>
            </a:solidFill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3" name="Rettangolo 22"/>
          <p:cNvSpPr/>
          <p:nvPr/>
        </p:nvSpPr>
        <p:spPr>
          <a:xfrm>
            <a:off x="3286116" y="1697969"/>
            <a:ext cx="785818" cy="428628"/>
          </a:xfrm>
          <a:prstGeom prst="rect">
            <a:avLst/>
          </a:prstGeom>
          <a:noFill/>
          <a:ln w="38100">
            <a:solidFill>
              <a:srgbClr val="1E4176"/>
            </a:solidFill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25" name="Connettore 1 24"/>
          <p:cNvCxnSpPr/>
          <p:nvPr/>
        </p:nvCxnSpPr>
        <p:spPr>
          <a:xfrm>
            <a:off x="714348" y="3286124"/>
            <a:ext cx="2357454" cy="1588"/>
          </a:xfrm>
          <a:prstGeom prst="line">
            <a:avLst/>
          </a:prstGeom>
          <a:ln w="57150"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ttore 1 29"/>
          <p:cNvCxnSpPr/>
          <p:nvPr/>
        </p:nvCxnSpPr>
        <p:spPr>
          <a:xfrm>
            <a:off x="714348" y="3641726"/>
            <a:ext cx="2428892" cy="1588"/>
          </a:xfrm>
          <a:prstGeom prst="line">
            <a:avLst/>
          </a:prstGeom>
          <a:ln w="57150"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ttore 1 31"/>
          <p:cNvCxnSpPr/>
          <p:nvPr/>
        </p:nvCxnSpPr>
        <p:spPr>
          <a:xfrm>
            <a:off x="714348" y="3998916"/>
            <a:ext cx="1857388" cy="1588"/>
          </a:xfrm>
          <a:prstGeom prst="line">
            <a:avLst/>
          </a:prstGeom>
          <a:ln w="57150"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ttore 1 35"/>
          <p:cNvCxnSpPr/>
          <p:nvPr/>
        </p:nvCxnSpPr>
        <p:spPr>
          <a:xfrm>
            <a:off x="5572132" y="2928934"/>
            <a:ext cx="1785950" cy="1588"/>
          </a:xfrm>
          <a:prstGeom prst="line">
            <a:avLst/>
          </a:prstGeom>
          <a:ln w="57150"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ttore 1 37"/>
          <p:cNvCxnSpPr/>
          <p:nvPr/>
        </p:nvCxnSpPr>
        <p:spPr>
          <a:xfrm>
            <a:off x="5572132" y="3284536"/>
            <a:ext cx="1571636" cy="1588"/>
          </a:xfrm>
          <a:prstGeom prst="line">
            <a:avLst/>
          </a:prstGeom>
          <a:ln w="57150"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ttore 1 39"/>
          <p:cNvCxnSpPr/>
          <p:nvPr/>
        </p:nvCxnSpPr>
        <p:spPr>
          <a:xfrm>
            <a:off x="5572132" y="4000504"/>
            <a:ext cx="2643206" cy="1588"/>
          </a:xfrm>
          <a:prstGeom prst="line">
            <a:avLst/>
          </a:prstGeom>
          <a:ln w="57150"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CasellaDiTesto 43"/>
          <p:cNvSpPr txBox="1"/>
          <p:nvPr/>
        </p:nvSpPr>
        <p:spPr>
          <a:xfrm>
            <a:off x="357158" y="6011780"/>
            <a:ext cx="1644516" cy="461665"/>
          </a:xfrm>
          <a:prstGeom prst="rect">
            <a:avLst/>
          </a:prstGeom>
          <a:solidFill>
            <a:schemeClr val="accent1">
              <a:lumMod val="75000"/>
            </a:schemeClr>
          </a:solidFill>
          <a:ln w="3810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2400" b="1" dirty="0">
                <a:solidFill>
                  <a:schemeClr val="bg1"/>
                </a:solidFill>
              </a:rPr>
              <a:t>PARSING</a:t>
            </a:r>
          </a:p>
        </p:txBody>
      </p:sp>
      <p:sp>
        <p:nvSpPr>
          <p:cNvPr id="46" name="CasellaDiTesto 45"/>
          <p:cNvSpPr txBox="1"/>
          <p:nvPr/>
        </p:nvSpPr>
        <p:spPr>
          <a:xfrm>
            <a:off x="6429388" y="5857892"/>
            <a:ext cx="2357454" cy="769441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3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2400" b="1" dirty="0">
                <a:solidFill>
                  <a:schemeClr val="bg1"/>
                </a:solidFill>
              </a:rPr>
              <a:t>PRUNING</a:t>
            </a:r>
          </a:p>
          <a:p>
            <a:pPr algn="ctr"/>
            <a:r>
              <a:rPr lang="it-IT" sz="2000" i="1" dirty="0">
                <a:solidFill>
                  <a:schemeClr val="bg1"/>
                </a:solidFill>
              </a:rPr>
              <a:t>2 </a:t>
            </a:r>
            <a:r>
              <a:rPr lang="it-IT" sz="2000" i="1" dirty="0" err="1">
                <a:solidFill>
                  <a:schemeClr val="bg1"/>
                </a:solidFill>
              </a:rPr>
              <a:t>simple</a:t>
            </a:r>
            <a:r>
              <a:rPr lang="it-IT" sz="2000" i="1" dirty="0">
                <a:solidFill>
                  <a:schemeClr val="bg1"/>
                </a:solidFill>
              </a:rPr>
              <a:t> </a:t>
            </a:r>
            <a:r>
              <a:rPr lang="it-IT" sz="2000" i="1" dirty="0" err="1">
                <a:solidFill>
                  <a:schemeClr val="bg1"/>
                </a:solidFill>
              </a:rPr>
              <a:t>features</a:t>
            </a:r>
            <a:endParaRPr lang="it-IT" sz="2000" i="1" dirty="0">
              <a:solidFill>
                <a:schemeClr val="bg1"/>
              </a:solidFill>
            </a:endParaRPr>
          </a:p>
        </p:txBody>
      </p:sp>
      <p:cxnSp>
        <p:nvCxnSpPr>
          <p:cNvPr id="49" name="Connettore 2 48"/>
          <p:cNvCxnSpPr>
            <a:stCxn id="44" idx="3"/>
            <a:endCxn id="45" idx="1"/>
          </p:cNvCxnSpPr>
          <p:nvPr/>
        </p:nvCxnSpPr>
        <p:spPr>
          <a:xfrm>
            <a:off x="2001674" y="6242613"/>
            <a:ext cx="820094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Connettore 2 51"/>
          <p:cNvCxnSpPr>
            <a:stCxn id="45" idx="3"/>
            <a:endCxn id="46" idx="1"/>
          </p:cNvCxnSpPr>
          <p:nvPr/>
        </p:nvCxnSpPr>
        <p:spPr>
          <a:xfrm>
            <a:off x="5643569" y="6242613"/>
            <a:ext cx="785819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Connettore 2 56"/>
          <p:cNvCxnSpPr/>
          <p:nvPr/>
        </p:nvCxnSpPr>
        <p:spPr>
          <a:xfrm rot="5400000">
            <a:off x="3608381" y="2393149"/>
            <a:ext cx="499272" cy="794"/>
          </a:xfrm>
          <a:prstGeom prst="straightConnector1">
            <a:avLst/>
          </a:prstGeom>
          <a:ln w="38100">
            <a:solidFill>
              <a:srgbClr val="1E4176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0" name="CasellaDiTesto 69"/>
          <p:cNvSpPr txBox="1"/>
          <p:nvPr/>
        </p:nvSpPr>
        <p:spPr>
          <a:xfrm>
            <a:off x="4214810" y="2856854"/>
            <a:ext cx="857256" cy="461665"/>
          </a:xfrm>
          <a:prstGeom prst="rect">
            <a:avLst/>
          </a:prstGeom>
          <a:ln w="38100">
            <a:solidFill>
              <a:srgbClr val="1E4176"/>
            </a:solidFill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it-IT" sz="2400" dirty="0"/>
              <a:t> …</a:t>
            </a:r>
          </a:p>
        </p:txBody>
      </p:sp>
      <p:cxnSp>
        <p:nvCxnSpPr>
          <p:cNvPr id="71" name="Connettore 2 70"/>
          <p:cNvCxnSpPr/>
          <p:nvPr/>
        </p:nvCxnSpPr>
        <p:spPr>
          <a:xfrm rot="5400000">
            <a:off x="4245767" y="2469349"/>
            <a:ext cx="652466" cy="1588"/>
          </a:xfrm>
          <a:prstGeom prst="straightConnector1">
            <a:avLst/>
          </a:prstGeom>
          <a:ln w="38100">
            <a:solidFill>
              <a:srgbClr val="1E4176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CasellaDiTesto 44"/>
          <p:cNvSpPr txBox="1"/>
          <p:nvPr/>
        </p:nvSpPr>
        <p:spPr>
          <a:xfrm>
            <a:off x="2821768" y="5857892"/>
            <a:ext cx="2821801" cy="769441"/>
          </a:xfrm>
          <a:prstGeom prst="rect">
            <a:avLst/>
          </a:prstGeom>
          <a:ln w="28575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2400" b="1" dirty="0">
                <a:solidFill>
                  <a:schemeClr val="bg1"/>
                </a:solidFill>
              </a:rPr>
              <a:t>DISAMBIGUATION</a:t>
            </a:r>
          </a:p>
          <a:p>
            <a:pPr algn="ctr"/>
            <a:r>
              <a:rPr lang="it-IT" sz="2000" i="1" dirty="0" err="1">
                <a:solidFill>
                  <a:schemeClr val="bg1"/>
                </a:solidFill>
              </a:rPr>
              <a:t>by</a:t>
            </a:r>
            <a:r>
              <a:rPr lang="it-IT" sz="2000" i="1" dirty="0">
                <a:solidFill>
                  <a:schemeClr val="bg1"/>
                </a:solidFill>
              </a:rPr>
              <a:t> a </a:t>
            </a:r>
            <a:r>
              <a:rPr lang="it-IT" sz="2000" i="1" dirty="0" err="1">
                <a:solidFill>
                  <a:schemeClr val="bg1"/>
                </a:solidFill>
              </a:rPr>
              <a:t>voting</a:t>
            </a:r>
            <a:r>
              <a:rPr lang="it-IT" sz="2000" i="1" dirty="0">
                <a:solidFill>
                  <a:schemeClr val="bg1"/>
                </a:solidFill>
              </a:rPr>
              <a:t> </a:t>
            </a:r>
            <a:r>
              <a:rPr lang="it-IT" sz="2000" i="1" dirty="0" err="1">
                <a:solidFill>
                  <a:schemeClr val="bg1"/>
                </a:solidFill>
              </a:rPr>
              <a:t>scheme</a:t>
            </a:r>
            <a:endParaRPr lang="it-IT" sz="2000" i="1" dirty="0">
              <a:solidFill>
                <a:schemeClr val="bg1"/>
              </a:solidFill>
            </a:endParaRPr>
          </a:p>
        </p:txBody>
      </p:sp>
      <p:sp>
        <p:nvSpPr>
          <p:cNvPr id="50" name="Titolo 4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How</a:t>
            </a:r>
            <a:r>
              <a:rPr lang="it-IT" dirty="0"/>
              <a:t> TAGME </a:t>
            </a:r>
            <a:r>
              <a:rPr lang="it-IT" dirty="0" err="1"/>
              <a:t>works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000"/>
                            </p:stCondLst>
                            <p:childTnLst>
                              <p:par>
                                <p:cTn id="9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animBg="1"/>
      <p:bldP spid="62" grpId="1" animBg="1"/>
      <p:bldP spid="10" grpId="0" animBg="1"/>
      <p:bldP spid="19" grpId="0" animBg="1"/>
      <p:bldP spid="28" grpId="0" animBg="1"/>
      <p:bldP spid="29" grpId="0" animBg="1"/>
      <p:bldP spid="41" grpId="0" animBg="1"/>
      <p:bldP spid="21" grpId="0" animBg="1"/>
      <p:bldP spid="23" grpId="0" animBg="1"/>
      <p:bldP spid="44" grpId="0" animBg="1"/>
      <p:bldP spid="46" grpId="0" animBg="1"/>
      <p:bldP spid="70" grpId="0" animBg="1"/>
      <p:bldP spid="70" grpId="1" animBg="1"/>
      <p:bldP spid="4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Schermata 2011-08-22 a 09.20.56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5733256"/>
            <a:ext cx="5480101" cy="1070417"/>
          </a:xfrm>
          <a:prstGeom prst="rect">
            <a:avLst/>
          </a:prstGeom>
        </p:spPr>
      </p:pic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1143000"/>
          </a:xfrm>
          <a:solidFill>
            <a:schemeClr val="tx2">
              <a:lumMod val="60000"/>
              <a:lumOff val="40000"/>
            </a:schemeClr>
          </a:solidFill>
          <a:ln w="635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8000" tIns="108000" rIns="108000" bIns="108000"/>
          <a:lstStyle/>
          <a:p>
            <a:pPr algn="ctr"/>
            <a:r>
              <a:rPr lang="it-IT" dirty="0" err="1"/>
              <a:t>Disambiguation</a:t>
            </a:r>
            <a:r>
              <a:rPr lang="it-IT" dirty="0"/>
              <a:t>: </a:t>
            </a:r>
            <a:r>
              <a:rPr lang="it-IT" sz="3600" dirty="0"/>
              <a:t>The </a:t>
            </a:r>
            <a:r>
              <a:rPr lang="it-IT" sz="3600" dirty="0" err="1"/>
              <a:t>voting</a:t>
            </a:r>
            <a:r>
              <a:rPr lang="it-IT" sz="3600" dirty="0"/>
              <a:t> </a:t>
            </a:r>
            <a:r>
              <a:rPr lang="it-IT" sz="3600" dirty="0" err="1"/>
              <a:t>scheme</a:t>
            </a:r>
            <a:endParaRPr lang="it-IT" sz="3600" b="1" dirty="0"/>
          </a:p>
        </p:txBody>
      </p:sp>
      <p:sp>
        <p:nvSpPr>
          <p:cNvPr id="5" name="Segnaposto contenuto 4"/>
          <p:cNvSpPr>
            <a:spLocks noGrp="1"/>
          </p:cNvSpPr>
          <p:nvPr>
            <p:ph idx="1"/>
          </p:nvPr>
        </p:nvSpPr>
        <p:spPr>
          <a:xfrm>
            <a:off x="25152" y="1600200"/>
            <a:ext cx="8291264" cy="2328866"/>
          </a:xfrm>
        </p:spPr>
        <p:txBody>
          <a:bodyPr>
            <a:normAutofit/>
          </a:bodyPr>
          <a:lstStyle/>
          <a:p>
            <a:pPr marL="550926" indent="-514350">
              <a:buNone/>
            </a:pPr>
            <a:r>
              <a:rPr lang="it-IT" dirty="0"/>
              <a:t>    </a:t>
            </a:r>
            <a:r>
              <a:rPr lang="it-IT" dirty="0" err="1"/>
              <a:t>Collective</a:t>
            </a:r>
            <a:r>
              <a:rPr lang="it-IT" dirty="0"/>
              <a:t> agreement among topics via voting</a:t>
            </a:r>
          </a:p>
          <a:p>
            <a:pPr marL="550926" indent="-514350">
              <a:buNone/>
            </a:pPr>
            <a:endParaRPr lang="it-IT" dirty="0"/>
          </a:p>
          <a:p>
            <a:pPr marL="550926" indent="-514350" algn="ctr">
              <a:lnSpc>
                <a:spcPct val="150000"/>
              </a:lnSpc>
              <a:buNone/>
            </a:pPr>
            <a:r>
              <a:rPr lang="it-IT" dirty="0"/>
              <a:t>“Diego Maradona won against Mexico”</a:t>
            </a:r>
          </a:p>
          <a:p>
            <a:pPr marL="550926" indent="-514350"/>
            <a:endParaRPr lang="it-IT" dirty="0"/>
          </a:p>
          <a:p>
            <a:pPr marL="550926" indent="-514350"/>
            <a:endParaRPr lang="it-IT" dirty="0"/>
          </a:p>
        </p:txBody>
      </p:sp>
      <p:graphicFrame>
        <p:nvGraphicFramePr>
          <p:cNvPr id="6" name="Tabel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7386449"/>
              </p:ext>
            </p:extLst>
          </p:nvPr>
        </p:nvGraphicFramePr>
        <p:xfrm>
          <a:off x="5250282" y="4348688"/>
          <a:ext cx="3786214" cy="239268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0002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859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it-IT" dirty="0" err="1"/>
                        <a:t>Wiki-articles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err="1"/>
                        <a:t>Votes</a:t>
                      </a:r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/>
                        <a:t>Mexico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0.09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/>
                        <a:t>State </a:t>
                      </a:r>
                      <a:r>
                        <a:rPr lang="it-IT" dirty="0" err="1"/>
                        <a:t>of</a:t>
                      </a:r>
                      <a:r>
                        <a:rPr lang="it-IT" dirty="0"/>
                        <a:t> Mexico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b="1" dirty="0">
                          <a:solidFill>
                            <a:srgbClr val="002060"/>
                          </a:solidFill>
                        </a:rPr>
                        <a:t>Mexico National Football Team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0.29</a:t>
                      </a:r>
                      <a:endParaRPr lang="it-IT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/>
                        <a:t>Mexico National</a:t>
                      </a:r>
                      <a:r>
                        <a:rPr lang="it-IT" baseline="0" dirty="0"/>
                        <a:t> Baseball Team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8" name="Rettangolo 17"/>
          <p:cNvSpPr/>
          <p:nvPr/>
        </p:nvSpPr>
        <p:spPr>
          <a:xfrm>
            <a:off x="6012160" y="2996952"/>
            <a:ext cx="1368152" cy="504056"/>
          </a:xfrm>
          <a:prstGeom prst="rect">
            <a:avLst/>
          </a:prstGeom>
          <a:noFill/>
          <a:ln w="38100">
            <a:solidFill>
              <a:schemeClr val="accent6">
                <a:lumMod val="50000"/>
              </a:schemeClr>
            </a:solidFill>
          </a:ln>
          <a:effectLst>
            <a:glow rad="101600">
              <a:schemeClr val="tx1"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7" name="Connettore 2 6"/>
          <p:cNvCxnSpPr>
            <a:stCxn id="18" idx="2"/>
          </p:cNvCxnSpPr>
          <p:nvPr/>
        </p:nvCxnSpPr>
        <p:spPr>
          <a:xfrm flipH="1">
            <a:off x="6444208" y="3501008"/>
            <a:ext cx="252028" cy="792088"/>
          </a:xfrm>
          <a:prstGeom prst="straightConnector1">
            <a:avLst/>
          </a:prstGeom>
          <a:ln w="57150" cmpd="sng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asellaDiTesto 9"/>
          <p:cNvSpPr txBox="1"/>
          <p:nvPr/>
        </p:nvSpPr>
        <p:spPr>
          <a:xfrm>
            <a:off x="4499992" y="5229200"/>
            <a:ext cx="5746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600" dirty="0" err="1">
                <a:solidFill>
                  <a:srgbClr val="FF0000"/>
                </a:solidFill>
              </a:rPr>
              <a:t>p</a:t>
            </a:r>
            <a:r>
              <a:rPr lang="it-IT" sz="3600" baseline="-25000" dirty="0" err="1">
                <a:solidFill>
                  <a:srgbClr val="FF0000"/>
                </a:solidFill>
              </a:rPr>
              <a:t>a</a:t>
            </a:r>
            <a:endParaRPr lang="it-IT" sz="3600" baseline="-25000" dirty="0">
              <a:solidFill>
                <a:srgbClr val="FF0000"/>
              </a:solidFill>
            </a:endParaRPr>
          </a:p>
        </p:txBody>
      </p:sp>
      <p:sp>
        <p:nvSpPr>
          <p:cNvPr id="14" name="CasellaDiTesto 13"/>
          <p:cNvSpPr txBox="1"/>
          <p:nvPr/>
        </p:nvSpPr>
        <p:spPr>
          <a:xfrm>
            <a:off x="179512" y="3653408"/>
            <a:ext cx="5889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600" dirty="0" err="1">
                <a:solidFill>
                  <a:srgbClr val="FF0000"/>
                </a:solidFill>
              </a:rPr>
              <a:t>p</a:t>
            </a:r>
            <a:r>
              <a:rPr lang="it-IT" sz="3600" baseline="-25000" dirty="0" err="1">
                <a:solidFill>
                  <a:srgbClr val="FF0000"/>
                </a:solidFill>
              </a:rPr>
              <a:t>b</a:t>
            </a:r>
            <a:endParaRPr lang="it-IT" sz="3600" baseline="-25000" dirty="0">
              <a:solidFill>
                <a:srgbClr val="FF0000"/>
              </a:solidFill>
            </a:endParaRPr>
          </a:p>
        </p:txBody>
      </p:sp>
      <p:sp>
        <p:nvSpPr>
          <p:cNvPr id="27" name="Figura a mano libera 26"/>
          <p:cNvSpPr/>
          <p:nvPr/>
        </p:nvSpPr>
        <p:spPr>
          <a:xfrm>
            <a:off x="392046" y="4257656"/>
            <a:ext cx="132812" cy="1157783"/>
          </a:xfrm>
          <a:custGeom>
            <a:avLst/>
            <a:gdLst>
              <a:gd name="connsiteX0" fmla="*/ 18815 w 132812"/>
              <a:gd name="connsiteY0" fmla="*/ 0 h 1157783"/>
              <a:gd name="connsiteX1" fmla="*/ 93517 w 132812"/>
              <a:gd name="connsiteY1" fmla="*/ 298782 h 1157783"/>
              <a:gd name="connsiteX2" fmla="*/ 37491 w 132812"/>
              <a:gd name="connsiteY2" fmla="*/ 317456 h 1157783"/>
              <a:gd name="connsiteX3" fmla="*/ 18815 w 132812"/>
              <a:gd name="connsiteY3" fmla="*/ 504196 h 1157783"/>
              <a:gd name="connsiteX4" fmla="*/ 56166 w 132812"/>
              <a:gd name="connsiteY4" fmla="*/ 560217 h 1157783"/>
              <a:gd name="connsiteX5" fmla="*/ 112193 w 132812"/>
              <a:gd name="connsiteY5" fmla="*/ 597565 h 1157783"/>
              <a:gd name="connsiteX6" fmla="*/ 112193 w 132812"/>
              <a:gd name="connsiteY6" fmla="*/ 728283 h 1157783"/>
              <a:gd name="connsiteX7" fmla="*/ 56166 w 132812"/>
              <a:gd name="connsiteY7" fmla="*/ 765631 h 1157783"/>
              <a:gd name="connsiteX8" fmla="*/ 18815 w 132812"/>
              <a:gd name="connsiteY8" fmla="*/ 821652 h 1157783"/>
              <a:gd name="connsiteX9" fmla="*/ 74842 w 132812"/>
              <a:gd name="connsiteY9" fmla="*/ 933696 h 1157783"/>
              <a:gd name="connsiteX10" fmla="*/ 93517 w 132812"/>
              <a:gd name="connsiteY10" fmla="*/ 1157783 h 1157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32812" h="1157783">
                <a:moveTo>
                  <a:pt x="18815" y="0"/>
                </a:moveTo>
                <a:cubicBezTo>
                  <a:pt x="93424" y="119363"/>
                  <a:pt x="158249" y="153148"/>
                  <a:pt x="93517" y="298782"/>
                </a:cubicBezTo>
                <a:cubicBezTo>
                  <a:pt x="85521" y="316770"/>
                  <a:pt x="56166" y="311231"/>
                  <a:pt x="37491" y="317456"/>
                </a:cubicBezTo>
                <a:cubicBezTo>
                  <a:pt x="5553" y="413261"/>
                  <a:pt x="-18229" y="417766"/>
                  <a:pt x="18815" y="504196"/>
                </a:cubicBezTo>
                <a:cubicBezTo>
                  <a:pt x="27657" y="524825"/>
                  <a:pt x="40295" y="544348"/>
                  <a:pt x="56166" y="560217"/>
                </a:cubicBezTo>
                <a:cubicBezTo>
                  <a:pt x="72038" y="576087"/>
                  <a:pt x="93517" y="585116"/>
                  <a:pt x="112193" y="597565"/>
                </a:cubicBezTo>
                <a:cubicBezTo>
                  <a:pt x="128993" y="647961"/>
                  <a:pt x="148670" y="673572"/>
                  <a:pt x="112193" y="728283"/>
                </a:cubicBezTo>
                <a:cubicBezTo>
                  <a:pt x="99742" y="746958"/>
                  <a:pt x="74842" y="753182"/>
                  <a:pt x="56166" y="765631"/>
                </a:cubicBezTo>
                <a:cubicBezTo>
                  <a:pt x="43716" y="784305"/>
                  <a:pt x="22505" y="799514"/>
                  <a:pt x="18815" y="821652"/>
                </a:cubicBezTo>
                <a:cubicBezTo>
                  <a:pt x="13661" y="852577"/>
                  <a:pt x="61836" y="914188"/>
                  <a:pt x="74842" y="933696"/>
                </a:cubicBezTo>
                <a:cubicBezTo>
                  <a:pt x="111233" y="1042865"/>
                  <a:pt x="93517" y="970034"/>
                  <a:pt x="93517" y="1157783"/>
                </a:cubicBezTo>
              </a:path>
            </a:pathLst>
          </a:custGeom>
          <a:ln w="28575" cmpd="sng">
            <a:solidFill>
              <a:srgbClr val="FF0000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9" name="Rettangolo 28"/>
          <p:cNvSpPr/>
          <p:nvPr/>
        </p:nvSpPr>
        <p:spPr>
          <a:xfrm>
            <a:off x="7236296" y="4365104"/>
            <a:ext cx="1907704" cy="24928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bg1"/>
              </a:solidFill>
            </a:endParaRPr>
          </a:p>
        </p:txBody>
      </p:sp>
      <p:cxnSp>
        <p:nvCxnSpPr>
          <p:cNvPr id="31" name="Connettore 2 30"/>
          <p:cNvCxnSpPr/>
          <p:nvPr/>
        </p:nvCxnSpPr>
        <p:spPr>
          <a:xfrm>
            <a:off x="1691680" y="3501008"/>
            <a:ext cx="648072" cy="360040"/>
          </a:xfrm>
          <a:prstGeom prst="straightConnector1">
            <a:avLst/>
          </a:prstGeom>
          <a:ln w="57150" cmpd="sng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asellaDiTesto 14"/>
          <p:cNvSpPr txBox="1"/>
          <p:nvPr/>
        </p:nvSpPr>
        <p:spPr>
          <a:xfrm>
            <a:off x="899592" y="3866272"/>
            <a:ext cx="2736304" cy="1938992"/>
          </a:xfrm>
          <a:prstGeom prst="rect">
            <a:avLst/>
          </a:prstGeom>
          <a:ln w="38100">
            <a:solidFill>
              <a:srgbClr val="1E4176"/>
            </a:solidFill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it-IT" sz="2400" dirty="0"/>
              <a:t>Diego A. Maradona </a:t>
            </a:r>
          </a:p>
          <a:p>
            <a:pPr>
              <a:buFont typeface="Arial" pitchFamily="34" charset="0"/>
              <a:buChar char="•"/>
            </a:pPr>
            <a:r>
              <a:rPr lang="it-IT" sz="2400" dirty="0"/>
              <a:t>Diego Maradona jr.</a:t>
            </a:r>
          </a:p>
          <a:p>
            <a:pPr>
              <a:buFont typeface="Arial" pitchFamily="34" charset="0"/>
              <a:buChar char="•"/>
            </a:pPr>
            <a:r>
              <a:rPr lang="it-IT" sz="2400" dirty="0"/>
              <a:t>Maradona </a:t>
            </a:r>
            <a:r>
              <a:rPr lang="it-IT" sz="2400" dirty="0" err="1"/>
              <a:t>Stadium</a:t>
            </a:r>
            <a:endParaRPr lang="it-IT" sz="2400" dirty="0"/>
          </a:p>
          <a:p>
            <a:pPr>
              <a:buFont typeface="Arial" pitchFamily="34" charset="0"/>
              <a:buChar char="•"/>
            </a:pPr>
            <a:r>
              <a:rPr lang="it-IT" sz="2400" dirty="0"/>
              <a:t>Maradona Film</a:t>
            </a:r>
          </a:p>
          <a:p>
            <a:pPr>
              <a:buFont typeface="Arial" pitchFamily="34" charset="0"/>
              <a:buChar char="•"/>
            </a:pPr>
            <a:r>
              <a:rPr lang="it-IT" sz="2400" dirty="0"/>
              <a:t>…</a:t>
            </a:r>
          </a:p>
        </p:txBody>
      </p:sp>
      <p:sp>
        <p:nvSpPr>
          <p:cNvPr id="37" name="Rettangolo 36"/>
          <p:cNvSpPr/>
          <p:nvPr/>
        </p:nvSpPr>
        <p:spPr>
          <a:xfrm>
            <a:off x="1115616" y="2996952"/>
            <a:ext cx="2880320" cy="504056"/>
          </a:xfrm>
          <a:prstGeom prst="rect">
            <a:avLst/>
          </a:prstGeom>
          <a:noFill/>
          <a:ln w="38100">
            <a:solidFill>
              <a:srgbClr val="1F497D"/>
            </a:solidFill>
          </a:ln>
          <a:effectLst>
            <a:glow rad="101600">
              <a:schemeClr val="tx1"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8" name="CasellaDiTesto 37"/>
          <p:cNvSpPr txBox="1"/>
          <p:nvPr/>
        </p:nvSpPr>
        <p:spPr>
          <a:xfrm>
            <a:off x="661445" y="2492896"/>
            <a:ext cx="45417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000" dirty="0">
                <a:solidFill>
                  <a:schemeClr val="tx2"/>
                </a:solidFill>
              </a:rPr>
              <a:t>b</a:t>
            </a:r>
          </a:p>
        </p:txBody>
      </p:sp>
      <p:sp>
        <p:nvSpPr>
          <p:cNvPr id="19" name="CasellaDiTesto 18"/>
          <p:cNvSpPr txBox="1"/>
          <p:nvPr/>
        </p:nvSpPr>
        <p:spPr>
          <a:xfrm>
            <a:off x="7380312" y="2420888"/>
            <a:ext cx="43037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000" dirty="0">
                <a:solidFill>
                  <a:schemeClr val="accent6">
                    <a:lumMod val="50000"/>
                  </a:schemeClr>
                </a:solidFill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1904615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0" grpId="0"/>
      <p:bldP spid="14" grpId="0"/>
      <p:bldP spid="27" grpId="0" animBg="1"/>
      <p:bldP spid="29" grpId="0" animBg="1"/>
      <p:bldP spid="15" grpId="0" animBg="1"/>
      <p:bldP spid="37" grpId="0" animBg="1"/>
      <p:bldP spid="38" grpId="0"/>
      <p:bldP spid="1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847725" y="1600200"/>
            <a:ext cx="7467600" cy="2828925"/>
          </a:xfrm>
        </p:spPr>
        <p:txBody>
          <a:bodyPr/>
          <a:lstStyle/>
          <a:p>
            <a:pPr marL="320675" indent="-320675" eaLnBrk="1" hangingPunct="1">
              <a:spcBef>
                <a:spcPct val="0"/>
              </a:spcBef>
            </a:pPr>
            <a:endParaRPr lang="en-US"/>
          </a:p>
          <a:p>
            <a:pPr marL="320675" indent="-320675" eaLnBrk="1" hangingPunct="1">
              <a:buFont typeface="Arial" pitchFamily="34" charset="0"/>
              <a:buNone/>
            </a:pPr>
            <a:r>
              <a:rPr lang="ja-JP" altLang="en-US">
                <a:latin typeface="Arial" pitchFamily="34" charset="0"/>
              </a:rPr>
              <a:t>“</a:t>
            </a:r>
            <a:r>
              <a:rPr lang="en-US" altLang="ja-JP"/>
              <a:t>Diego Maradona won against Mexico</a:t>
            </a:r>
            <a:r>
              <a:rPr lang="ja-JP" altLang="en-US">
                <a:latin typeface="Arial" pitchFamily="34" charset="0"/>
              </a:rPr>
              <a:t>”</a:t>
            </a:r>
            <a:endParaRPr lang="en-US"/>
          </a:p>
        </p:txBody>
      </p:sp>
      <p:sp>
        <p:nvSpPr>
          <p:cNvPr id="9218" name="Rectangle 2"/>
          <p:cNvSpPr>
            <a:spLocks/>
          </p:cNvSpPr>
          <p:nvPr/>
        </p:nvSpPr>
        <p:spPr bwMode="auto">
          <a:xfrm>
            <a:off x="387350" y="3314700"/>
            <a:ext cx="3048000" cy="1968500"/>
          </a:xfrm>
          <a:prstGeom prst="rect">
            <a:avLst/>
          </a:prstGeom>
          <a:noFill/>
          <a:ln w="12700" cap="rnd">
            <a:noFill/>
            <a:round/>
            <a:headEnd/>
            <a:tailEnd/>
          </a:ln>
        </p:spPr>
        <p:txBody>
          <a:bodyPr lIns="38100" tIns="38100" rIns="38100" bIns="38100"/>
          <a:lstStyle/>
          <a:p>
            <a:r>
              <a:rPr lang="en-US" sz="2400">
                <a:solidFill>
                  <a:srgbClr val="C00000"/>
                </a:solidFill>
                <a:latin typeface="Calibri Italic" charset="0"/>
                <a:sym typeface="Calibri Italic" charset="0"/>
              </a:rPr>
              <a:t>Dictionary of terms</a:t>
            </a:r>
            <a:endParaRPr lang="en-US" sz="1800">
              <a:latin typeface="Calibri" pitchFamily="34" charset="0"/>
              <a:sym typeface="Calibri" pitchFamily="34" charset="0"/>
            </a:endParaRPr>
          </a:p>
          <a:p>
            <a:r>
              <a:rPr lang="en-US">
                <a:latin typeface="Calibri" pitchFamily="34" charset="0"/>
                <a:sym typeface="Calibri" pitchFamily="34" charset="0"/>
              </a:rPr>
              <a:t>against</a:t>
            </a:r>
            <a:endParaRPr lang="en-US" sz="1800">
              <a:latin typeface="Calibri" pitchFamily="34" charset="0"/>
              <a:sym typeface="Calibri" pitchFamily="34" charset="0"/>
            </a:endParaRPr>
          </a:p>
          <a:p>
            <a:r>
              <a:rPr lang="en-US">
                <a:latin typeface="Calibri" pitchFamily="34" charset="0"/>
                <a:sym typeface="Calibri" pitchFamily="34" charset="0"/>
              </a:rPr>
              <a:t>Diego</a:t>
            </a:r>
            <a:endParaRPr lang="en-US" sz="1800">
              <a:latin typeface="Calibri" pitchFamily="34" charset="0"/>
              <a:sym typeface="Calibri" pitchFamily="34" charset="0"/>
            </a:endParaRPr>
          </a:p>
          <a:p>
            <a:r>
              <a:rPr lang="en-US">
                <a:latin typeface="Calibri" pitchFamily="34" charset="0"/>
                <a:sym typeface="Calibri" pitchFamily="34" charset="0"/>
              </a:rPr>
              <a:t>Maradona</a:t>
            </a:r>
            <a:endParaRPr lang="en-US" sz="1800">
              <a:latin typeface="Calibri" pitchFamily="34" charset="0"/>
              <a:sym typeface="Calibri" pitchFamily="34" charset="0"/>
            </a:endParaRPr>
          </a:p>
          <a:p>
            <a:r>
              <a:rPr lang="en-US">
                <a:latin typeface="Calibri" pitchFamily="34" charset="0"/>
                <a:sym typeface="Calibri" pitchFamily="34" charset="0"/>
              </a:rPr>
              <a:t>Mexico</a:t>
            </a:r>
            <a:endParaRPr lang="en-US" sz="1800">
              <a:latin typeface="Calibri" pitchFamily="34" charset="0"/>
              <a:sym typeface="Calibri" pitchFamily="34" charset="0"/>
            </a:endParaRPr>
          </a:p>
          <a:p>
            <a:r>
              <a:rPr lang="en-US">
                <a:latin typeface="Calibri" pitchFamily="34" charset="0"/>
                <a:sym typeface="Calibri" pitchFamily="34" charset="0"/>
              </a:rPr>
              <a:t>won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3986213" y="3284538"/>
            <a:ext cx="1752600" cy="2262187"/>
            <a:chOff x="0" y="0"/>
            <a:chExt cx="1104" cy="1424"/>
          </a:xfrm>
        </p:grpSpPr>
        <p:sp>
          <p:nvSpPr>
            <p:cNvPr id="39961" name="Rectangle 3"/>
            <p:cNvSpPr>
              <a:spLocks/>
            </p:cNvSpPr>
            <p:nvPr/>
          </p:nvSpPr>
          <p:spPr bwMode="auto">
            <a:xfrm>
              <a:off x="277" y="290"/>
              <a:ext cx="507" cy="1134"/>
            </a:xfrm>
            <a:prstGeom prst="rect">
              <a:avLst/>
            </a:prstGeom>
            <a:noFill/>
            <a:ln w="25400">
              <a:solidFill>
                <a:srgbClr val="395E89"/>
              </a:solidFill>
              <a:round/>
              <a:headEnd/>
              <a:tailEnd/>
            </a:ln>
          </p:spPr>
          <p:txBody>
            <a:bodyPr lIns="38100" tIns="38100" rIns="38100" bIns="38100" anchor="ctr"/>
            <a:lstStyle/>
            <a:p>
              <a:r>
                <a:rPr lang="en-US">
                  <a:latin typeface="Calibri" pitchFamily="34" charset="0"/>
                  <a:sym typeface="Calibri" pitchFamily="34" charset="0"/>
                </a:rPr>
                <a:t>2.2</a:t>
              </a:r>
              <a:endParaRPr lang="en-US" sz="1800">
                <a:solidFill>
                  <a:srgbClr val="FFFFFF"/>
                </a:solidFill>
                <a:latin typeface="Calibri" pitchFamily="34" charset="0"/>
                <a:sym typeface="Calibri" pitchFamily="34" charset="0"/>
              </a:endParaRPr>
            </a:p>
            <a:p>
              <a:r>
                <a:rPr lang="en-US">
                  <a:latin typeface="Calibri" pitchFamily="34" charset="0"/>
                  <a:sym typeface="Calibri" pitchFamily="34" charset="0"/>
                </a:rPr>
                <a:t>5.1</a:t>
              </a:r>
              <a:endParaRPr lang="en-US" sz="1800">
                <a:solidFill>
                  <a:srgbClr val="FFFFFF"/>
                </a:solidFill>
                <a:latin typeface="Calibri" pitchFamily="34" charset="0"/>
                <a:sym typeface="Calibri" pitchFamily="34" charset="0"/>
              </a:endParaRPr>
            </a:p>
            <a:p>
              <a:r>
                <a:rPr lang="en-US">
                  <a:latin typeface="Calibri" pitchFamily="34" charset="0"/>
                  <a:sym typeface="Calibri" pitchFamily="34" charset="0"/>
                </a:rPr>
                <a:t>9.1</a:t>
              </a:r>
              <a:endParaRPr lang="en-US" sz="1800">
                <a:solidFill>
                  <a:srgbClr val="FFFFFF"/>
                </a:solidFill>
                <a:latin typeface="Calibri" pitchFamily="34" charset="0"/>
                <a:sym typeface="Calibri" pitchFamily="34" charset="0"/>
              </a:endParaRPr>
            </a:p>
            <a:p>
              <a:r>
                <a:rPr lang="en-US">
                  <a:latin typeface="Calibri" pitchFamily="34" charset="0"/>
                  <a:sym typeface="Calibri" pitchFamily="34" charset="0"/>
                </a:rPr>
                <a:t>1.0</a:t>
              </a:r>
              <a:endParaRPr lang="en-US" sz="1800">
                <a:solidFill>
                  <a:srgbClr val="FFFFFF"/>
                </a:solidFill>
                <a:latin typeface="Calibri" pitchFamily="34" charset="0"/>
                <a:sym typeface="Calibri" pitchFamily="34" charset="0"/>
              </a:endParaRPr>
            </a:p>
            <a:p>
              <a:r>
                <a:rPr lang="en-US">
                  <a:latin typeface="Calibri" pitchFamily="34" charset="0"/>
                  <a:sym typeface="Calibri" pitchFamily="34" charset="0"/>
                </a:rPr>
                <a:t>0.1</a:t>
              </a:r>
            </a:p>
          </p:txBody>
        </p:sp>
        <p:sp>
          <p:nvSpPr>
            <p:cNvPr id="39962" name="Rectangle 4"/>
            <p:cNvSpPr>
              <a:spLocks/>
            </p:cNvSpPr>
            <p:nvPr/>
          </p:nvSpPr>
          <p:spPr bwMode="auto">
            <a:xfrm>
              <a:off x="0" y="0"/>
              <a:ext cx="1104" cy="240"/>
            </a:xfrm>
            <a:prstGeom prst="rect">
              <a:avLst/>
            </a:prstGeom>
            <a:noFill/>
            <a:ln w="12700" cap="rnd">
              <a:noFill/>
              <a:round/>
              <a:headEnd/>
              <a:tailEnd/>
            </a:ln>
          </p:spPr>
          <p:txBody>
            <a:bodyPr lIns="38100" tIns="38100" rIns="38100" bIns="38100"/>
            <a:lstStyle/>
            <a:p>
              <a:r>
                <a:rPr lang="en-US">
                  <a:solidFill>
                    <a:srgbClr val="C00000"/>
                  </a:solidFill>
                  <a:latin typeface="Calibri Italic" charset="0"/>
                  <a:sym typeface="Calibri Italic" charset="0"/>
                </a:rPr>
                <a:t>Term Vector</a:t>
              </a:r>
            </a:p>
          </p:txBody>
        </p:sp>
      </p:grpSp>
      <p:grpSp>
        <p:nvGrpSpPr>
          <p:cNvPr id="3" name="Group 21"/>
          <p:cNvGrpSpPr>
            <a:grpSpLocks/>
          </p:cNvGrpSpPr>
          <p:nvPr/>
        </p:nvGrpSpPr>
        <p:grpSpPr bwMode="auto">
          <a:xfrm>
            <a:off x="6227763" y="3417888"/>
            <a:ext cx="2928937" cy="2425700"/>
            <a:chOff x="0" y="0"/>
            <a:chExt cx="1844" cy="1527"/>
          </a:xfrm>
        </p:grpSpPr>
        <p:sp>
          <p:nvSpPr>
            <p:cNvPr id="39946" name="Rectangle 6"/>
            <p:cNvSpPr>
              <a:spLocks/>
            </p:cNvSpPr>
            <p:nvPr/>
          </p:nvSpPr>
          <p:spPr bwMode="auto">
            <a:xfrm>
              <a:off x="136" y="1295"/>
              <a:ext cx="1708" cy="2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38100" tIns="38100" rIns="38100" bIns="38100" anchor="ctr"/>
            <a:lstStyle/>
            <a:p>
              <a:r>
                <a:rPr lang="en-US" sz="1800" dirty="0">
                  <a:latin typeface="Calibri" pitchFamily="34" charset="0"/>
                  <a:sym typeface="Calibri" pitchFamily="34" charset="0"/>
                </a:rPr>
                <a:t>Similarity(</a:t>
              </a:r>
              <a:r>
                <a:rPr lang="en-US" sz="1800" dirty="0" err="1">
                  <a:latin typeface="Calibri" pitchFamily="34" charset="0"/>
                  <a:sym typeface="Calibri" pitchFamily="34" charset="0"/>
                </a:rPr>
                <a:t>v,w</a:t>
              </a:r>
              <a:r>
                <a:rPr lang="en-US" sz="1800" dirty="0">
                  <a:latin typeface="Calibri" pitchFamily="34" charset="0"/>
                  <a:sym typeface="Calibri" pitchFamily="34" charset="0"/>
                </a:rPr>
                <a:t>) ≈ cos(</a:t>
              </a:r>
              <a:r>
                <a:rPr lang="en-US" sz="1800" dirty="0">
                  <a:latin typeface="Symbol" pitchFamily="18" charset="2"/>
                  <a:sym typeface="Symbol" pitchFamily="18" charset="2"/>
                </a:rPr>
                <a:t>a</a:t>
              </a:r>
              <a:r>
                <a:rPr lang="en-US" sz="1800" dirty="0">
                  <a:latin typeface="Calibri" pitchFamily="34" charset="0"/>
                  <a:sym typeface="Calibri" pitchFamily="34" charset="0"/>
                </a:rPr>
                <a:t>)</a:t>
              </a:r>
              <a:r>
                <a:rPr lang="en-US" sz="1200" dirty="0">
                  <a:latin typeface="Calibri" pitchFamily="34" charset="0"/>
                  <a:sym typeface="Calibri" pitchFamily="34" charset="0"/>
                </a:rPr>
                <a:t> </a:t>
              </a:r>
            </a:p>
          </p:txBody>
        </p:sp>
        <p:grpSp>
          <p:nvGrpSpPr>
            <p:cNvPr id="4" name="Group 19"/>
            <p:cNvGrpSpPr>
              <a:grpSpLocks/>
            </p:cNvGrpSpPr>
            <p:nvPr/>
          </p:nvGrpSpPr>
          <p:grpSpPr bwMode="auto">
            <a:xfrm>
              <a:off x="80" y="252"/>
              <a:ext cx="1552" cy="1025"/>
              <a:chOff x="0" y="0"/>
              <a:chExt cx="1552" cy="1025"/>
            </a:xfrm>
          </p:grpSpPr>
          <p:sp>
            <p:nvSpPr>
              <p:cNvPr id="39949" name="Line 7"/>
              <p:cNvSpPr>
                <a:spLocks noChangeShapeType="1"/>
              </p:cNvSpPr>
              <p:nvPr/>
            </p:nvSpPr>
            <p:spPr bwMode="auto">
              <a:xfrm>
                <a:off x="446" y="784"/>
                <a:ext cx="110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lIns="0" tIns="0" rIns="0" bIns="0"/>
              <a:lstStyle/>
              <a:p>
                <a:endParaRPr lang="it-IT"/>
              </a:p>
            </p:txBody>
          </p:sp>
          <p:sp>
            <p:nvSpPr>
              <p:cNvPr id="39950" name="Line 8"/>
              <p:cNvSpPr>
                <a:spLocks noChangeShapeType="1"/>
              </p:cNvSpPr>
              <p:nvPr/>
            </p:nvSpPr>
            <p:spPr bwMode="auto">
              <a:xfrm rot="10800000" flipH="1">
                <a:off x="446" y="30"/>
                <a:ext cx="0" cy="75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lIns="0" tIns="0" rIns="0" bIns="0"/>
              <a:lstStyle/>
              <a:p>
                <a:endParaRPr lang="it-IT"/>
              </a:p>
            </p:txBody>
          </p:sp>
          <p:sp>
            <p:nvSpPr>
              <p:cNvPr id="39951" name="Line 9"/>
              <p:cNvSpPr>
                <a:spLocks noChangeShapeType="1"/>
              </p:cNvSpPr>
              <p:nvPr/>
            </p:nvSpPr>
            <p:spPr bwMode="auto">
              <a:xfrm flipH="1">
                <a:off x="89" y="784"/>
                <a:ext cx="357" cy="21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lIns="0" tIns="0" rIns="0" bIns="0"/>
              <a:lstStyle/>
              <a:p>
                <a:endParaRPr lang="it-IT"/>
              </a:p>
            </p:txBody>
          </p:sp>
          <p:sp>
            <p:nvSpPr>
              <p:cNvPr id="39952" name="Line 10"/>
              <p:cNvSpPr>
                <a:spLocks noChangeShapeType="1"/>
              </p:cNvSpPr>
              <p:nvPr/>
            </p:nvSpPr>
            <p:spPr bwMode="auto">
              <a:xfrm rot="10800000" flipH="1">
                <a:off x="446" y="512"/>
                <a:ext cx="790" cy="272"/>
              </a:xfrm>
              <a:prstGeom prst="line">
                <a:avLst/>
              </a:prstGeom>
              <a:noFill/>
              <a:ln w="25400">
                <a:solidFill>
                  <a:srgbClr val="0000FF"/>
                </a:solidFill>
                <a:round/>
                <a:headEnd/>
                <a:tailEnd type="triangle" w="med" len="med"/>
              </a:ln>
            </p:spPr>
            <p:txBody>
              <a:bodyPr lIns="0" tIns="0" rIns="0" bIns="0"/>
              <a:lstStyle/>
              <a:p>
                <a:endParaRPr lang="it-IT"/>
              </a:p>
            </p:txBody>
          </p:sp>
          <p:sp>
            <p:nvSpPr>
              <p:cNvPr id="39953" name="Line 11"/>
              <p:cNvSpPr>
                <a:spLocks noChangeShapeType="1"/>
              </p:cNvSpPr>
              <p:nvPr/>
            </p:nvSpPr>
            <p:spPr bwMode="auto">
              <a:xfrm rot="10800000" flipH="1">
                <a:off x="446" y="171"/>
                <a:ext cx="270" cy="613"/>
              </a:xfrm>
              <a:prstGeom prst="line">
                <a:avLst/>
              </a:prstGeom>
              <a:noFill/>
              <a:ln w="25400">
                <a:solidFill>
                  <a:srgbClr val="0000FF"/>
                </a:solidFill>
                <a:round/>
                <a:headEnd/>
                <a:tailEnd type="triangle" w="med" len="med"/>
              </a:ln>
            </p:spPr>
            <p:txBody>
              <a:bodyPr lIns="0" tIns="0" rIns="0" bIns="0"/>
              <a:lstStyle/>
              <a:p>
                <a:endParaRPr lang="it-IT"/>
              </a:p>
            </p:txBody>
          </p:sp>
          <p:sp>
            <p:nvSpPr>
              <p:cNvPr id="39954" name="Rectangle 12"/>
              <p:cNvSpPr>
                <a:spLocks/>
              </p:cNvSpPr>
              <p:nvPr/>
            </p:nvSpPr>
            <p:spPr bwMode="auto">
              <a:xfrm>
                <a:off x="1324" y="769"/>
                <a:ext cx="153" cy="25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38100" tIns="38100" rIns="38100" bIns="38100">
                <a:spAutoFit/>
              </a:bodyPr>
              <a:lstStyle/>
              <a:p>
                <a:r>
                  <a:rPr lang="en-US" sz="1800">
                    <a:latin typeface="Calibri" pitchFamily="34" charset="0"/>
                    <a:sym typeface="Calibri" pitchFamily="34" charset="0"/>
                  </a:rPr>
                  <a:t>t</a:t>
                </a:r>
                <a:r>
                  <a:rPr lang="en-US" sz="1800" baseline="-25000">
                    <a:latin typeface="Calibri" pitchFamily="34" charset="0"/>
                    <a:sym typeface="Calibri" pitchFamily="34" charset="0"/>
                  </a:rPr>
                  <a:t>1</a:t>
                </a:r>
              </a:p>
            </p:txBody>
          </p:sp>
          <p:sp>
            <p:nvSpPr>
              <p:cNvPr id="39955" name="Rectangle 13"/>
              <p:cNvSpPr>
                <a:spLocks/>
              </p:cNvSpPr>
              <p:nvPr/>
            </p:nvSpPr>
            <p:spPr bwMode="auto">
              <a:xfrm>
                <a:off x="735" y="60"/>
                <a:ext cx="200" cy="22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38100" tIns="38100" rIns="38100" bIns="38100"/>
              <a:lstStyle/>
              <a:p>
                <a:r>
                  <a:rPr lang="en-US" sz="1800">
                    <a:latin typeface="Calibri" pitchFamily="34" charset="0"/>
                    <a:sym typeface="Calibri" pitchFamily="34" charset="0"/>
                  </a:rPr>
                  <a:t>v</a:t>
                </a:r>
              </a:p>
            </p:txBody>
          </p:sp>
          <p:sp>
            <p:nvSpPr>
              <p:cNvPr id="39956" name="Rectangle 14"/>
              <p:cNvSpPr>
                <a:spLocks/>
              </p:cNvSpPr>
              <p:nvPr/>
            </p:nvSpPr>
            <p:spPr bwMode="auto">
              <a:xfrm>
                <a:off x="1204" y="422"/>
                <a:ext cx="159" cy="22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38100" tIns="38100" rIns="38100" bIns="38100">
                <a:spAutoFit/>
              </a:bodyPr>
              <a:lstStyle/>
              <a:p>
                <a:r>
                  <a:rPr lang="en-US" sz="1800">
                    <a:latin typeface="Calibri" pitchFamily="34" charset="0"/>
                    <a:sym typeface="Calibri" pitchFamily="34" charset="0"/>
                  </a:rPr>
                  <a:t>w</a:t>
                </a:r>
              </a:p>
            </p:txBody>
          </p:sp>
          <p:sp>
            <p:nvSpPr>
              <p:cNvPr id="39957" name="Rectangle 15"/>
              <p:cNvSpPr>
                <a:spLocks/>
              </p:cNvSpPr>
              <p:nvPr/>
            </p:nvSpPr>
            <p:spPr bwMode="auto">
              <a:xfrm>
                <a:off x="257" y="0"/>
                <a:ext cx="152" cy="25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38100" tIns="38100" rIns="38100" bIns="38100">
                <a:spAutoFit/>
              </a:bodyPr>
              <a:lstStyle/>
              <a:p>
                <a:r>
                  <a:rPr lang="en-US" sz="1800">
                    <a:latin typeface="Calibri" pitchFamily="34" charset="0"/>
                    <a:sym typeface="Calibri" pitchFamily="34" charset="0"/>
                  </a:rPr>
                  <a:t>t</a:t>
                </a:r>
                <a:r>
                  <a:rPr lang="en-US" sz="1800" baseline="-25000">
                    <a:latin typeface="Calibri" pitchFamily="34" charset="0"/>
                    <a:sym typeface="Calibri" pitchFamily="34" charset="0"/>
                  </a:rPr>
                  <a:t>3</a:t>
                </a:r>
              </a:p>
            </p:txBody>
          </p:sp>
          <p:sp>
            <p:nvSpPr>
              <p:cNvPr id="39958" name="Rectangle 16"/>
              <p:cNvSpPr>
                <a:spLocks/>
              </p:cNvSpPr>
              <p:nvPr/>
            </p:nvSpPr>
            <p:spPr bwMode="auto">
              <a:xfrm>
                <a:off x="0" y="680"/>
                <a:ext cx="152" cy="25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38100" tIns="38100" rIns="38100" bIns="38100">
                <a:spAutoFit/>
              </a:bodyPr>
              <a:lstStyle/>
              <a:p>
                <a:r>
                  <a:rPr lang="en-US" sz="1800">
                    <a:latin typeface="Calibri" pitchFamily="34" charset="0"/>
                    <a:sym typeface="Calibri" pitchFamily="34" charset="0"/>
                  </a:rPr>
                  <a:t>t</a:t>
                </a:r>
                <a:r>
                  <a:rPr lang="en-US" sz="1800" baseline="-25000">
                    <a:latin typeface="Calibri" pitchFamily="34" charset="0"/>
                    <a:sym typeface="Calibri" pitchFamily="34" charset="0"/>
                  </a:rPr>
                  <a:t>2</a:t>
                </a:r>
              </a:p>
            </p:txBody>
          </p:sp>
          <p:sp>
            <p:nvSpPr>
              <p:cNvPr id="39959" name="Rectangle 17"/>
              <p:cNvSpPr>
                <a:spLocks/>
              </p:cNvSpPr>
              <p:nvPr/>
            </p:nvSpPr>
            <p:spPr bwMode="auto">
              <a:xfrm>
                <a:off x="563" y="454"/>
                <a:ext cx="272" cy="22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38100" tIns="38100" rIns="38100" bIns="38100"/>
              <a:lstStyle/>
              <a:p>
                <a:r>
                  <a:rPr lang="en-US" sz="1800">
                    <a:latin typeface="Symbol" pitchFamily="18" charset="2"/>
                    <a:sym typeface="Calibri Italic" charset="0"/>
                  </a:rPr>
                  <a:t>a</a:t>
                </a:r>
              </a:p>
            </p:txBody>
          </p:sp>
          <p:sp>
            <p:nvSpPr>
              <p:cNvPr id="39960" name="Freeform 18"/>
              <p:cNvSpPr>
                <a:spLocks/>
              </p:cNvSpPr>
              <p:nvPr/>
            </p:nvSpPr>
            <p:spPr bwMode="auto">
              <a:xfrm>
                <a:off x="514" y="616"/>
                <a:ext cx="80" cy="133"/>
              </a:xfrm>
              <a:custGeom>
                <a:avLst/>
                <a:gdLst>
                  <a:gd name="T0" fmla="*/ 0 w 17995"/>
                  <a:gd name="T1" fmla="*/ 0 h 20739"/>
                  <a:gd name="T2" fmla="*/ 0 w 17995"/>
                  <a:gd name="T3" fmla="*/ 0 h 20739"/>
                  <a:gd name="T4" fmla="*/ 0 w 17995"/>
                  <a:gd name="T5" fmla="*/ 0 h 20739"/>
                  <a:gd name="T6" fmla="*/ 0 w 17995"/>
                  <a:gd name="T7" fmla="*/ 0 h 2073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7995"/>
                  <a:gd name="T13" fmla="*/ 0 h 20739"/>
                  <a:gd name="T14" fmla="*/ 17995 w 17995"/>
                  <a:gd name="T15" fmla="*/ 20739 h 2073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7995" h="20739">
                    <a:moveTo>
                      <a:pt x="0" y="0"/>
                    </a:moveTo>
                    <a:cubicBezTo>
                      <a:pt x="9248" y="914"/>
                      <a:pt x="10494" y="-518"/>
                      <a:pt x="13992" y="4148"/>
                    </a:cubicBezTo>
                    <a:cubicBezTo>
                      <a:pt x="15490" y="6145"/>
                      <a:pt x="17490" y="10369"/>
                      <a:pt x="17490" y="10369"/>
                    </a:cubicBezTo>
                    <a:cubicBezTo>
                      <a:pt x="15683" y="21082"/>
                      <a:pt x="21600" y="20738"/>
                      <a:pt x="13992" y="20738"/>
                    </a:cubicBezTo>
                  </a:path>
                </a:pathLst>
              </a:custGeom>
              <a:noFill/>
              <a:ln w="38100" cap="flat">
                <a:solidFill>
                  <a:srgbClr val="7030A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it-IT"/>
              </a:p>
            </p:txBody>
          </p:sp>
        </p:grpSp>
        <p:sp>
          <p:nvSpPr>
            <p:cNvPr id="39948" name="Rectangle 20"/>
            <p:cNvSpPr>
              <a:spLocks/>
            </p:cNvSpPr>
            <p:nvPr/>
          </p:nvSpPr>
          <p:spPr bwMode="auto">
            <a:xfrm>
              <a:off x="0" y="0"/>
              <a:ext cx="1752" cy="240"/>
            </a:xfrm>
            <a:prstGeom prst="rect">
              <a:avLst/>
            </a:prstGeom>
            <a:noFill/>
            <a:ln w="12700" cap="rnd">
              <a:noFill/>
              <a:round/>
              <a:headEnd/>
              <a:tailEnd/>
            </a:ln>
          </p:spPr>
          <p:txBody>
            <a:bodyPr lIns="38100" tIns="38100" rIns="38100" bIns="38100"/>
            <a:lstStyle/>
            <a:p>
              <a:r>
                <a:rPr lang="en-US">
                  <a:solidFill>
                    <a:srgbClr val="C00000"/>
                  </a:solidFill>
                  <a:latin typeface="Calibri Italic" charset="0"/>
                  <a:sym typeface="Calibri Italic" charset="0"/>
                </a:rPr>
                <a:t>Vector Space model</a:t>
              </a:r>
            </a:p>
          </p:txBody>
        </p:sp>
      </p:grpSp>
      <p:sp>
        <p:nvSpPr>
          <p:cNvPr id="39942" name="Rectangle 2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pitchFamily="34" charset="0"/>
                <a:sym typeface="Calibri" pitchFamily="34" charset="0"/>
              </a:rPr>
              <a:t>Classical approach</a:t>
            </a:r>
            <a:endParaRPr lang="en-US">
              <a:latin typeface="Calibri" pitchFamily="34" charset="0"/>
              <a:ea typeface="ヒラギノ角ゴ ProN W3" charset="-128"/>
              <a:sym typeface="Calibri" pitchFamily="34" charset="0"/>
            </a:endParaRPr>
          </a:p>
        </p:txBody>
      </p:sp>
      <p:grpSp>
        <p:nvGrpSpPr>
          <p:cNvPr id="5" name="Group 25"/>
          <p:cNvGrpSpPr>
            <a:grpSpLocks/>
          </p:cNvGrpSpPr>
          <p:nvPr/>
        </p:nvGrpSpPr>
        <p:grpSpPr bwMode="auto">
          <a:xfrm>
            <a:off x="385763" y="5805488"/>
            <a:ext cx="5949950" cy="976312"/>
            <a:chOff x="0" y="-136"/>
            <a:chExt cx="3747" cy="614"/>
          </a:xfrm>
        </p:grpSpPr>
        <p:sp>
          <p:nvSpPr>
            <p:cNvPr id="39944" name="AutoShape 23"/>
            <p:cNvSpPr>
              <a:spLocks/>
            </p:cNvSpPr>
            <p:nvPr/>
          </p:nvSpPr>
          <p:spPr bwMode="auto">
            <a:xfrm>
              <a:off x="0" y="-136"/>
              <a:ext cx="3719" cy="614"/>
            </a:xfrm>
            <a:prstGeom prst="roundRect">
              <a:avLst>
                <a:gd name="adj" fmla="val 16667"/>
              </a:avLst>
            </a:prstGeom>
            <a:solidFill>
              <a:srgbClr val="1D300D"/>
            </a:solidFill>
            <a:ln w="25400">
              <a:solidFill>
                <a:srgbClr val="1D300D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39945" name="Rectangle 24"/>
            <p:cNvSpPr>
              <a:spLocks/>
            </p:cNvSpPr>
            <p:nvPr/>
          </p:nvSpPr>
          <p:spPr bwMode="auto">
            <a:xfrm>
              <a:off x="67" y="-136"/>
              <a:ext cx="3680" cy="5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38100" tIns="38100" rIns="38100" bIns="38100" anchor="ctr"/>
            <a:lstStyle/>
            <a:p>
              <a:r>
                <a:rPr lang="en-US" sz="2400">
                  <a:solidFill>
                    <a:srgbClr val="FFFFFF"/>
                  </a:solidFill>
                  <a:latin typeface="Century Gothic" pitchFamily="34" charset="0"/>
                  <a:sym typeface="Century Gothic" pitchFamily="34" charset="0"/>
                </a:rPr>
                <a:t>Mainly term-based</a:t>
              </a:r>
              <a:r>
                <a:rPr lang="en-US" sz="1800">
                  <a:solidFill>
                    <a:srgbClr val="FFFFFF"/>
                  </a:solidFill>
                  <a:latin typeface="Century Gothic" pitchFamily="34" charset="0"/>
                  <a:sym typeface="Century Gothic" pitchFamily="34" charset="0"/>
                </a:rPr>
                <a:t>: </a:t>
              </a:r>
              <a:endParaRPr lang="en-US" sz="1800">
                <a:solidFill>
                  <a:srgbClr val="FFFFFF"/>
                </a:solidFill>
                <a:latin typeface="Calibri" pitchFamily="34" charset="0"/>
                <a:sym typeface="Calibri" pitchFamily="34" charset="0"/>
              </a:endParaRPr>
            </a:p>
            <a:p>
              <a:pPr>
                <a:lnSpc>
                  <a:spcPct val="130000"/>
                </a:lnSpc>
              </a:pPr>
              <a:r>
                <a:rPr lang="en-US" sz="1800">
                  <a:solidFill>
                    <a:srgbClr val="FFFFFF"/>
                  </a:solidFill>
                  <a:latin typeface="Century Gothic" pitchFamily="34" charset="0"/>
                  <a:sym typeface="Century Gothic" pitchFamily="34" charset="0"/>
                </a:rPr>
                <a:t>polysemy and synonymy  issues</a:t>
              </a:r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8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6" name="Connettore 2 35"/>
          <p:cNvCxnSpPr>
            <a:stCxn id="22" idx="1"/>
          </p:cNvCxnSpPr>
          <p:nvPr/>
        </p:nvCxnSpPr>
        <p:spPr>
          <a:xfrm flipH="1" flipV="1">
            <a:off x="1475656" y="2146775"/>
            <a:ext cx="302282" cy="404914"/>
          </a:xfrm>
          <a:prstGeom prst="straightConnector1">
            <a:avLst/>
          </a:prstGeom>
          <a:ln w="38100">
            <a:solidFill>
              <a:srgbClr val="1E4176"/>
            </a:solidFill>
            <a:prstDash val="sysDot"/>
            <a:headEnd type="none" w="med" len="med"/>
            <a:tailEnd type="none" w="med" len="med"/>
          </a:ln>
          <a:effectLst>
            <a:glow rad="101600">
              <a:schemeClr val="tx1"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ttore 2 36"/>
          <p:cNvCxnSpPr>
            <a:stCxn id="7" idx="1"/>
            <a:endCxn id="22" idx="3"/>
          </p:cNvCxnSpPr>
          <p:nvPr/>
        </p:nvCxnSpPr>
        <p:spPr>
          <a:xfrm rot="10800000">
            <a:off x="4659282" y="2551689"/>
            <a:ext cx="571504" cy="58308"/>
          </a:xfrm>
          <a:prstGeom prst="straightConnector1">
            <a:avLst/>
          </a:prstGeom>
          <a:ln w="38100">
            <a:solidFill>
              <a:srgbClr val="1E4176"/>
            </a:solidFill>
            <a:prstDash val="sysDot"/>
            <a:headEnd type="none" w="med" len="med"/>
            <a:tailEnd type="none" w="med" len="med"/>
          </a:ln>
          <a:effectLst>
            <a:glow rad="101600">
              <a:schemeClr val="tx1"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ttore 2 23"/>
          <p:cNvCxnSpPr>
            <a:stCxn id="10" idx="2"/>
            <a:endCxn id="12" idx="0"/>
          </p:cNvCxnSpPr>
          <p:nvPr/>
        </p:nvCxnSpPr>
        <p:spPr>
          <a:xfrm rot="5400000">
            <a:off x="2963307" y="5167034"/>
            <a:ext cx="510607" cy="1588"/>
          </a:xfrm>
          <a:prstGeom prst="straightConnector1">
            <a:avLst/>
          </a:prstGeom>
          <a:ln w="38100">
            <a:solidFill>
              <a:srgbClr val="1E4176"/>
            </a:solidFill>
            <a:tailEnd type="arrow"/>
          </a:ln>
          <a:effectLst>
            <a:glow rad="101600">
              <a:schemeClr val="tx1">
                <a:alpha val="40000"/>
              </a:schemeClr>
            </a:glo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Connettore 2 26"/>
          <p:cNvCxnSpPr>
            <a:stCxn id="22" idx="2"/>
            <a:endCxn id="8" idx="0"/>
          </p:cNvCxnSpPr>
          <p:nvPr/>
        </p:nvCxnSpPr>
        <p:spPr>
          <a:xfrm rot="5400000">
            <a:off x="2963307" y="3222490"/>
            <a:ext cx="510607" cy="1588"/>
          </a:xfrm>
          <a:prstGeom prst="straightConnector1">
            <a:avLst/>
          </a:prstGeom>
          <a:ln w="38100">
            <a:solidFill>
              <a:srgbClr val="1E4176"/>
            </a:solidFill>
            <a:tailEnd type="arrow"/>
          </a:ln>
          <a:effectLst>
            <a:glow rad="101600">
              <a:schemeClr val="tx1">
                <a:alpha val="40000"/>
              </a:schemeClr>
            </a:glo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ttore 2 13"/>
          <p:cNvCxnSpPr>
            <a:stCxn id="8" idx="2"/>
            <a:endCxn id="10" idx="0"/>
          </p:cNvCxnSpPr>
          <p:nvPr/>
        </p:nvCxnSpPr>
        <p:spPr>
          <a:xfrm rot="5400000">
            <a:off x="2963307" y="4194762"/>
            <a:ext cx="510607" cy="1588"/>
          </a:xfrm>
          <a:prstGeom prst="straightConnector1">
            <a:avLst/>
          </a:prstGeom>
          <a:ln w="38100">
            <a:solidFill>
              <a:srgbClr val="1E4176"/>
            </a:solidFill>
            <a:tailEnd type="arrow"/>
          </a:ln>
          <a:effectLst>
            <a:glow rad="101600">
              <a:schemeClr val="tx1">
                <a:alpha val="40000"/>
              </a:schemeClr>
            </a:glo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60000"/>
              <a:lumOff val="40000"/>
            </a:schemeClr>
          </a:solidFill>
          <a:ln w="63500">
            <a:solidFill>
              <a:srgbClr val="4F81B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8000" tIns="108000" rIns="108000" bIns="108000"/>
          <a:lstStyle/>
          <a:p>
            <a:pPr algn="ctr"/>
            <a:r>
              <a:rPr lang="it-IT" b="1" dirty="0" err="1"/>
              <a:t>Disambiguation</a:t>
            </a:r>
            <a:r>
              <a:rPr lang="it-IT" b="1" dirty="0"/>
              <a:t>: </a:t>
            </a:r>
            <a:r>
              <a:rPr lang="it-IT" sz="3600" b="1" dirty="0" err="1"/>
              <a:t>all</a:t>
            </a:r>
            <a:r>
              <a:rPr lang="it-IT" sz="3600" b="1" dirty="0"/>
              <a:t> </a:t>
            </a:r>
            <a:r>
              <a:rPr lang="it-IT" sz="3600" dirty="0" err="1"/>
              <a:t>steps</a:t>
            </a:r>
            <a:endParaRPr lang="it-IT" b="1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5230786" y="1895617"/>
            <a:ext cx="2928958" cy="1428760"/>
          </a:xfrm>
          <a:prstGeom prst="rect">
            <a:avLst/>
          </a:prstGeom>
          <a:solidFill>
            <a:schemeClr val="bg2"/>
          </a:solidFill>
          <a:ln w="38100">
            <a:solidFill>
              <a:srgbClr val="1E4176"/>
            </a:solidFill>
            <a:prstDash val="sysDot"/>
            <a:headEnd type="none" w="med" len="med"/>
            <a:tailEnd type="none" w="med" len="med"/>
          </a:ln>
          <a:effectLst>
            <a:glow rad="101600">
              <a:schemeClr val="tx1"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square" rtlCol="0">
            <a:noAutofit/>
          </a:bodyPr>
          <a:lstStyle/>
          <a:p>
            <a:pPr algn="ctr"/>
            <a:r>
              <a:rPr lang="it-IT" dirty="0" err="1">
                <a:solidFill>
                  <a:srgbClr val="000000"/>
                </a:solidFill>
                <a:latin typeface="Calibri"/>
              </a:rPr>
              <a:t>Commonness</a:t>
            </a:r>
            <a:r>
              <a:rPr lang="it-IT" dirty="0">
                <a:solidFill>
                  <a:srgbClr val="000000"/>
                </a:solidFill>
                <a:latin typeface="Calibri"/>
              </a:rPr>
              <a:t> </a:t>
            </a:r>
            <a:r>
              <a:rPr lang="it-IT" dirty="0" err="1">
                <a:solidFill>
                  <a:srgbClr val="000000"/>
                </a:solidFill>
                <a:latin typeface="Calibri"/>
              </a:rPr>
              <a:t>of</a:t>
            </a:r>
            <a:r>
              <a:rPr lang="it-IT" dirty="0">
                <a:solidFill>
                  <a:srgbClr val="000000"/>
                </a:solidFill>
                <a:latin typeface="Calibri"/>
              </a:rPr>
              <a:t> a </a:t>
            </a:r>
            <a:r>
              <a:rPr lang="it-IT" dirty="0" err="1">
                <a:solidFill>
                  <a:srgbClr val="000000"/>
                </a:solidFill>
                <a:latin typeface="Calibri"/>
              </a:rPr>
              <a:t>page</a:t>
            </a:r>
            <a:r>
              <a:rPr lang="it-IT" dirty="0">
                <a:solidFill>
                  <a:srgbClr val="000000"/>
                </a:solidFill>
                <a:latin typeface="Calibri"/>
              </a:rPr>
              <a:t> </a:t>
            </a:r>
            <a:br>
              <a:rPr lang="it-IT" dirty="0">
                <a:solidFill>
                  <a:srgbClr val="000000"/>
                </a:solidFill>
                <a:latin typeface="Calibri"/>
              </a:rPr>
            </a:br>
            <a:r>
              <a:rPr lang="it-IT" dirty="0">
                <a:solidFill>
                  <a:srgbClr val="000000"/>
                </a:solidFill>
                <a:latin typeface="Calibri"/>
              </a:rPr>
              <a:t>p </a:t>
            </a:r>
            <a:r>
              <a:rPr lang="it-IT" dirty="0" err="1">
                <a:solidFill>
                  <a:srgbClr val="000000"/>
                </a:solidFill>
                <a:latin typeface="Calibri"/>
              </a:rPr>
              <a:t>wrt</a:t>
            </a:r>
            <a:r>
              <a:rPr lang="it-IT" dirty="0">
                <a:solidFill>
                  <a:srgbClr val="000000"/>
                </a:solidFill>
                <a:latin typeface="Calibri"/>
              </a:rPr>
              <a:t> </a:t>
            </a:r>
            <a:r>
              <a:rPr lang="it-IT" dirty="0" err="1">
                <a:solidFill>
                  <a:srgbClr val="000000"/>
                </a:solidFill>
                <a:latin typeface="Calibri"/>
              </a:rPr>
              <a:t>an</a:t>
            </a:r>
            <a:r>
              <a:rPr lang="it-IT" dirty="0">
                <a:solidFill>
                  <a:srgbClr val="000000"/>
                </a:solidFill>
                <a:latin typeface="Calibri"/>
              </a:rPr>
              <a:t> </a:t>
            </a:r>
            <a:r>
              <a:rPr lang="it-IT" dirty="0" err="1">
                <a:solidFill>
                  <a:srgbClr val="000000"/>
                </a:solidFill>
                <a:latin typeface="Calibri"/>
              </a:rPr>
              <a:t>anchor</a:t>
            </a:r>
            <a:r>
              <a:rPr lang="it-IT" dirty="0">
                <a:solidFill>
                  <a:srgbClr val="000000"/>
                </a:solidFill>
                <a:latin typeface="Calibri"/>
              </a:rPr>
              <a:t> a</a:t>
            </a:r>
          </a:p>
          <a:p>
            <a:pPr algn="ctr"/>
            <a:endParaRPr lang="it-IT" dirty="0">
              <a:solidFill>
                <a:schemeClr val="bg1"/>
              </a:solidFill>
              <a:latin typeface="Calibri"/>
            </a:endParaRPr>
          </a:p>
        </p:txBody>
      </p:sp>
      <p:graphicFrame>
        <p:nvGraphicFramePr>
          <p:cNvPr id="3277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3134053"/>
              </p:ext>
            </p:extLst>
          </p:nvPr>
        </p:nvGraphicFramePr>
        <p:xfrm>
          <a:off x="5284751" y="2606829"/>
          <a:ext cx="2819400" cy="646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7698" name="Equation" r:id="rId4" imgW="1590840" imgH="383760" progId="Equation.3">
                  <p:embed/>
                </p:oleObj>
              </mc:Choice>
              <mc:Fallback>
                <p:oleObj name="Equation" r:id="rId4" imgW="1590840" imgH="383760" progId="Equation.3">
                  <p:embed/>
                  <p:pic>
                    <p:nvPicPr>
                      <p:cNvPr id="0" name="Picture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84751" y="2606829"/>
                        <a:ext cx="2819400" cy="646113"/>
                      </a:xfrm>
                      <a:prstGeom prst="rect">
                        <a:avLst/>
                      </a:prstGeom>
                      <a:solidFill>
                        <a:srgbClr val="EEECE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CasellaDiTesto 7"/>
          <p:cNvSpPr txBox="1"/>
          <p:nvPr/>
        </p:nvSpPr>
        <p:spPr>
          <a:xfrm>
            <a:off x="1777938" y="3477794"/>
            <a:ext cx="2881344" cy="461665"/>
          </a:xfrm>
          <a:prstGeom prst="rect">
            <a:avLst/>
          </a:prstGeom>
          <a:solidFill>
            <a:srgbClr val="C3D69B"/>
          </a:solidFill>
          <a:ln w="38100">
            <a:solidFill>
              <a:srgbClr val="1E4176"/>
            </a:solidFill>
          </a:ln>
          <a:effectLst>
            <a:glow rad="101600">
              <a:schemeClr val="tx1"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err="1"/>
              <a:t>Voting</a:t>
            </a:r>
            <a:r>
              <a:rPr lang="it-IT" sz="2400" b="1" dirty="0"/>
              <a:t> </a:t>
            </a:r>
            <a:r>
              <a:rPr lang="it-IT" sz="2400" b="1" dirty="0" err="1"/>
              <a:t>scheme</a:t>
            </a:r>
            <a:endParaRPr lang="it-IT" sz="2400" b="1" dirty="0"/>
          </a:p>
        </p:txBody>
      </p:sp>
      <p:sp>
        <p:nvSpPr>
          <p:cNvPr id="10" name="CasellaDiTesto 9"/>
          <p:cNvSpPr txBox="1"/>
          <p:nvPr/>
        </p:nvSpPr>
        <p:spPr>
          <a:xfrm>
            <a:off x="1777938" y="4450066"/>
            <a:ext cx="2881344" cy="461665"/>
          </a:xfrm>
          <a:prstGeom prst="rect">
            <a:avLst/>
          </a:prstGeom>
          <a:solidFill>
            <a:srgbClr val="C3D69B"/>
          </a:solidFill>
          <a:ln w="38100">
            <a:solidFill>
              <a:srgbClr val="1E4176"/>
            </a:solidFill>
          </a:ln>
          <a:effectLst>
            <a:glow rad="101600">
              <a:schemeClr val="tx1"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err="1"/>
              <a:t>Select</a:t>
            </a:r>
            <a:r>
              <a:rPr lang="it-IT" sz="2400" b="1" dirty="0"/>
              <a:t> top-</a:t>
            </a:r>
            <a:r>
              <a:rPr lang="el-GR" sz="2400" b="1" dirty="0"/>
              <a:t>ε</a:t>
            </a:r>
            <a:r>
              <a:rPr lang="it-IT" sz="2400" b="1" dirty="0"/>
              <a:t> </a:t>
            </a:r>
            <a:r>
              <a:rPr lang="it-IT" sz="2400" b="1" dirty="0" err="1"/>
              <a:t>pages</a:t>
            </a:r>
            <a:endParaRPr lang="it-IT" sz="2400" b="1" dirty="0"/>
          </a:p>
        </p:txBody>
      </p:sp>
      <p:sp>
        <p:nvSpPr>
          <p:cNvPr id="12" name="CasellaDiTesto 11"/>
          <p:cNvSpPr txBox="1"/>
          <p:nvPr/>
        </p:nvSpPr>
        <p:spPr>
          <a:xfrm>
            <a:off x="1777938" y="5422338"/>
            <a:ext cx="2881344" cy="830997"/>
          </a:xfrm>
          <a:prstGeom prst="rect">
            <a:avLst/>
          </a:prstGeom>
          <a:solidFill>
            <a:srgbClr val="C3D69B"/>
          </a:solidFill>
          <a:ln w="38100">
            <a:solidFill>
              <a:srgbClr val="1E4176"/>
            </a:solidFill>
          </a:ln>
          <a:effectLst>
            <a:glow rad="101600">
              <a:schemeClr val="tx1"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/>
              <a:t>Select the best in </a:t>
            </a:r>
            <a:r>
              <a:rPr lang="it-IT" sz="2400" b="1" dirty="0" err="1"/>
              <a:t>commonness</a:t>
            </a:r>
            <a:endParaRPr lang="it-IT" sz="2400" b="1" dirty="0"/>
          </a:p>
        </p:txBody>
      </p:sp>
      <p:sp>
        <p:nvSpPr>
          <p:cNvPr id="22" name="CasellaDiTesto 21"/>
          <p:cNvSpPr txBox="1"/>
          <p:nvPr/>
        </p:nvSpPr>
        <p:spPr>
          <a:xfrm>
            <a:off x="1777938" y="2136190"/>
            <a:ext cx="2881344" cy="83099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38100">
            <a:solidFill>
              <a:srgbClr val="1E4176"/>
            </a:solidFill>
          </a:ln>
          <a:effectLst>
            <a:glow rad="101600">
              <a:schemeClr val="tx1"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err="1"/>
              <a:t>Pruning</a:t>
            </a:r>
            <a:r>
              <a:rPr lang="it-IT" sz="2400" b="1" dirty="0"/>
              <a:t> by </a:t>
            </a:r>
            <a:r>
              <a:rPr lang="it-IT" sz="2400" b="1" dirty="0" err="1"/>
              <a:t>commonness</a:t>
            </a:r>
            <a:r>
              <a:rPr lang="it-IT" sz="2400" b="1" dirty="0"/>
              <a:t> &lt; </a:t>
            </a:r>
            <a:r>
              <a:rPr lang="el-GR" sz="2400" b="1" dirty="0">
                <a:latin typeface="Calibri"/>
              </a:rPr>
              <a:t>τ</a:t>
            </a:r>
            <a:endParaRPr lang="it-IT" sz="2400" b="1" dirty="0"/>
          </a:p>
        </p:txBody>
      </p:sp>
      <p:sp>
        <p:nvSpPr>
          <p:cNvPr id="33" name="CasellaDiTesto 32"/>
          <p:cNvSpPr txBox="1"/>
          <p:nvPr/>
        </p:nvSpPr>
        <p:spPr>
          <a:xfrm>
            <a:off x="179512" y="1340768"/>
            <a:ext cx="1785950" cy="646331"/>
          </a:xfrm>
          <a:prstGeom prst="rect">
            <a:avLst/>
          </a:prstGeom>
          <a:solidFill>
            <a:schemeClr val="bg2">
              <a:lumMod val="75000"/>
            </a:schemeClr>
          </a:solidFill>
          <a:ln w="38100">
            <a:solidFill>
              <a:srgbClr val="1E4176"/>
            </a:solidFill>
            <a:prstDash val="sysDot"/>
            <a:headEnd type="none" w="med" len="med"/>
            <a:tailEnd type="none" w="med" len="med"/>
          </a:ln>
          <a:effectLst>
            <a:glow rad="101600">
              <a:schemeClr val="tx1"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dirty="0">
                <a:latin typeface="Calibri"/>
              </a:rPr>
              <a:t>τ = </a:t>
            </a:r>
            <a:r>
              <a:rPr lang="it-IT" dirty="0" err="1">
                <a:latin typeface="Calibri"/>
              </a:rPr>
              <a:t>trade-off</a:t>
            </a:r>
            <a:br>
              <a:rPr lang="it-IT" dirty="0">
                <a:latin typeface="Calibri"/>
              </a:rPr>
            </a:br>
            <a:r>
              <a:rPr lang="it-IT" dirty="0" err="1">
                <a:latin typeface="Calibri"/>
              </a:rPr>
              <a:t>speed</a:t>
            </a:r>
            <a:r>
              <a:rPr lang="it-IT" dirty="0">
                <a:latin typeface="Calibri"/>
              </a:rPr>
              <a:t> vs. </a:t>
            </a:r>
            <a:r>
              <a:rPr lang="it-IT" dirty="0" err="1">
                <a:latin typeface="Calibri"/>
              </a:rPr>
              <a:t>recall</a:t>
            </a:r>
            <a:endParaRPr lang="it-IT" dirty="0"/>
          </a:p>
        </p:txBody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id="{9EF2E3E2-6019-3547-8A54-4B98433F412A}"/>
              </a:ext>
            </a:extLst>
          </p:cNvPr>
          <p:cNvSpPr/>
          <p:nvPr/>
        </p:nvSpPr>
        <p:spPr>
          <a:xfrm>
            <a:off x="7164288" y="5576226"/>
            <a:ext cx="1317990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800" b="1" dirty="0"/>
              <a:t>t = 2%</a:t>
            </a:r>
          </a:p>
          <a:p>
            <a:r>
              <a:rPr lang="el-GR" sz="2800" b="1" dirty="0"/>
              <a:t>ε</a:t>
            </a:r>
            <a:r>
              <a:rPr lang="it-IT" sz="2800" b="1" dirty="0"/>
              <a:t> = 30%</a:t>
            </a:r>
            <a:endParaRPr lang="it-IT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2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  <p:bldP spid="12" grpId="0" animBg="1"/>
      <p:bldP spid="22" grpId="0" animBg="1"/>
      <p:bldP spid="33" grpId="0" animBg="1"/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-1379785"/>
            <a:ext cx="6480720" cy="9552349"/>
          </a:xfrm>
          <a:prstGeom prst="rect">
            <a:avLst/>
          </a:prstGeom>
          <a:scene3d>
            <a:camera prst="orthographicFront">
              <a:rot lat="600000" lon="0" rev="16200000"/>
            </a:camera>
            <a:lightRig rig="threePt" dir="t"/>
          </a:scene3d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68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04664"/>
            <a:ext cx="9144000" cy="3069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968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4016" y="3923296"/>
            <a:ext cx="8999984" cy="2972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ounded Rectangle 5"/>
          <p:cNvSpPr/>
          <p:nvPr/>
        </p:nvSpPr>
        <p:spPr>
          <a:xfrm>
            <a:off x="5940152" y="2132856"/>
            <a:ext cx="2736304" cy="864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600" dirty="0" err="1"/>
              <a:t>Less</a:t>
            </a:r>
            <a:r>
              <a:rPr lang="it-IT" sz="3600" dirty="0"/>
              <a:t> </a:t>
            </a:r>
            <a:r>
              <a:rPr lang="it-IT" sz="3600" dirty="0" err="1"/>
              <a:t>links</a:t>
            </a:r>
            <a:endParaRPr lang="it-IT" sz="3600" dirty="0"/>
          </a:p>
        </p:txBody>
      </p:sp>
      <p:sp>
        <p:nvSpPr>
          <p:cNvPr id="8" name="Rounded Rectangle 7"/>
          <p:cNvSpPr/>
          <p:nvPr/>
        </p:nvSpPr>
        <p:spPr>
          <a:xfrm>
            <a:off x="6012160" y="5589240"/>
            <a:ext cx="2736304" cy="864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600" dirty="0"/>
              <a:t>More </a:t>
            </a:r>
            <a:r>
              <a:rPr lang="it-IT" sz="3600" dirty="0" err="1"/>
              <a:t>links</a:t>
            </a:r>
            <a:endParaRPr lang="it-IT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173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730552"/>
            <a:ext cx="5400600" cy="6040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8" name="Straight Connector 7"/>
          <p:cNvCxnSpPr/>
          <p:nvPr/>
        </p:nvCxnSpPr>
        <p:spPr>
          <a:xfrm>
            <a:off x="1187624" y="3140968"/>
            <a:ext cx="3816424" cy="1296144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1331640" y="2924944"/>
            <a:ext cx="2952328" cy="144016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ight Brace 10"/>
          <p:cNvSpPr/>
          <p:nvPr/>
        </p:nvSpPr>
        <p:spPr>
          <a:xfrm>
            <a:off x="6084168" y="2996952"/>
            <a:ext cx="432048" cy="1584176"/>
          </a:xfrm>
          <a:prstGeom prst="rightBrac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TextBox 11"/>
          <p:cNvSpPr txBox="1"/>
          <p:nvPr/>
        </p:nvSpPr>
        <p:spPr>
          <a:xfrm>
            <a:off x="6660232" y="3284984"/>
            <a:ext cx="148470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400" b="1" dirty="0">
                <a:solidFill>
                  <a:srgbClr val="FF0000"/>
                </a:solidFill>
              </a:rPr>
              <a:t>NLP ?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1619672" y="1772816"/>
            <a:ext cx="1080120" cy="21602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Left Arrow 14"/>
          <p:cNvSpPr/>
          <p:nvPr/>
        </p:nvSpPr>
        <p:spPr>
          <a:xfrm>
            <a:off x="2843808" y="1628800"/>
            <a:ext cx="3168352" cy="576064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err="1"/>
              <a:t>Useful</a:t>
            </a:r>
            <a:r>
              <a:rPr lang="it-IT" dirty="0"/>
              <a:t> </a:t>
            </a:r>
            <a:r>
              <a:rPr lang="it-IT" dirty="0" err="1"/>
              <a:t>for</a:t>
            </a:r>
            <a:r>
              <a:rPr lang="it-IT" dirty="0"/>
              <a:t> </a:t>
            </a:r>
            <a:r>
              <a:rPr lang="it-IT" dirty="0" err="1"/>
              <a:t>relating</a:t>
            </a:r>
            <a:r>
              <a:rPr lang="it-IT" dirty="0"/>
              <a:t> </a:t>
            </a:r>
            <a:r>
              <a:rPr lang="it-IT" dirty="0" err="1"/>
              <a:t>topics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722563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  <p:bldP spid="9" grpId="0" animBg="1"/>
      <p:bldP spid="1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3200" dirty="0" err="1"/>
              <a:t>https</a:t>
            </a:r>
            <a:r>
              <a:rPr lang="it-IT" sz="3200" dirty="0"/>
              <a:t>://services.d4science.org/web/</a:t>
            </a:r>
            <a:r>
              <a:rPr lang="it-IT" sz="3200" dirty="0" err="1"/>
              <a:t>tagme</a:t>
            </a:r>
            <a:endParaRPr lang="it-IT" sz="3200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88971"/>
            <a:ext cx="9144000" cy="3480057"/>
          </a:xfrm>
          <a:prstGeom prst="rect">
            <a:avLst/>
          </a:prstGeom>
        </p:spPr>
      </p:pic>
      <p:cxnSp>
        <p:nvCxnSpPr>
          <p:cNvPr id="6" name="Connettore 2 5"/>
          <p:cNvCxnSpPr/>
          <p:nvPr/>
        </p:nvCxnSpPr>
        <p:spPr>
          <a:xfrm flipH="1">
            <a:off x="7271792" y="3284984"/>
            <a:ext cx="1872208" cy="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ttore 2 6"/>
          <p:cNvCxnSpPr/>
          <p:nvPr/>
        </p:nvCxnSpPr>
        <p:spPr>
          <a:xfrm flipH="1">
            <a:off x="7020272" y="4365104"/>
            <a:ext cx="1872208" cy="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ttore 2 7"/>
          <p:cNvCxnSpPr/>
          <p:nvPr/>
        </p:nvCxnSpPr>
        <p:spPr>
          <a:xfrm flipH="1">
            <a:off x="1979712" y="1340768"/>
            <a:ext cx="1296144" cy="72008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3003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64EF9A30-BEA3-A44D-9F6F-7A467EFEBC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15546"/>
            <a:ext cx="9144000" cy="5226908"/>
          </a:xfrm>
          <a:prstGeom prst="rect">
            <a:avLst/>
          </a:prstGeom>
        </p:spPr>
      </p:pic>
      <p:sp>
        <p:nvSpPr>
          <p:cNvPr id="3" name="Rettangolo 2">
            <a:extLst>
              <a:ext uri="{FF2B5EF4-FFF2-40B4-BE49-F238E27FC236}">
                <a16:creationId xmlns:a16="http://schemas.microsoft.com/office/drawing/2014/main" id="{4FE6EF4C-1D40-1246-8F3D-6BC8457BBBB8}"/>
              </a:ext>
            </a:extLst>
          </p:cNvPr>
          <p:cNvSpPr/>
          <p:nvPr/>
        </p:nvSpPr>
        <p:spPr>
          <a:xfrm>
            <a:off x="4860032" y="4005064"/>
            <a:ext cx="4283968" cy="25922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55180778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7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476250"/>
            <a:ext cx="9074151" cy="604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Shape 503">
            <a:extLst>
              <a:ext uri="{FF2B5EF4-FFF2-40B4-BE49-F238E27FC236}">
                <a16:creationId xmlns:a16="http://schemas.microsoft.com/office/drawing/2014/main" id="{227FC066-E18C-8244-83B3-B97037E080E9}"/>
              </a:ext>
            </a:extLst>
          </p:cNvPr>
          <p:cNvGrpSpPr/>
          <p:nvPr/>
        </p:nvGrpSpPr>
        <p:grpSpPr>
          <a:xfrm>
            <a:off x="-36513" y="3717032"/>
            <a:ext cx="4795808" cy="3140968"/>
            <a:chOff x="5223450" y="2767790"/>
            <a:chExt cx="3920551" cy="2361692"/>
          </a:xfrm>
        </p:grpSpPr>
        <p:pic>
          <p:nvPicPr>
            <p:cNvPr id="5" name="Shape 504">
              <a:extLst>
                <a:ext uri="{FF2B5EF4-FFF2-40B4-BE49-F238E27FC236}">
                  <a16:creationId xmlns:a16="http://schemas.microsoft.com/office/drawing/2014/main" id="{F9D444A7-7D2E-8742-B30C-DC92CE19002F}"/>
                </a:ext>
              </a:extLst>
            </p:cNvPr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5223450" y="3654880"/>
              <a:ext cx="3920551" cy="147460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" name="Shape 505">
              <a:extLst>
                <a:ext uri="{FF2B5EF4-FFF2-40B4-BE49-F238E27FC236}">
                  <a16:creationId xmlns:a16="http://schemas.microsoft.com/office/drawing/2014/main" id="{FC8236EA-0F50-DA4C-9F0F-D07871CBE152}"/>
                </a:ext>
              </a:extLst>
            </p:cNvPr>
            <p:cNvSpPr txBox="1"/>
            <p:nvPr/>
          </p:nvSpPr>
          <p:spPr>
            <a:xfrm>
              <a:off x="5604375" y="3146789"/>
              <a:ext cx="2915583" cy="4721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1100"/>
                </a:spcBef>
                <a:spcAft>
                  <a:spcPts val="1100"/>
                </a:spcAft>
                <a:buNone/>
              </a:pPr>
              <a:r>
                <a:rPr lang="en-GB" sz="2800" b="1" dirty="0" err="1">
                  <a:solidFill>
                    <a:srgbClr val="A61C00"/>
                  </a:solidFill>
                </a:rPr>
                <a:t>RubyStar</a:t>
              </a:r>
              <a:endParaRPr sz="2800" b="1" u="sng" dirty="0">
                <a:solidFill>
                  <a:srgbClr val="A61C00"/>
                </a:solidFill>
                <a:hlinkClick r:id="rId4"/>
              </a:endParaRPr>
            </a:p>
          </p:txBody>
        </p:sp>
        <p:pic>
          <p:nvPicPr>
            <p:cNvPr id="7" name="Shape 506">
              <a:extLst>
                <a:ext uri="{FF2B5EF4-FFF2-40B4-BE49-F238E27FC236}">
                  <a16:creationId xmlns:a16="http://schemas.microsoft.com/office/drawing/2014/main" id="{790B84E1-885D-6742-BAF6-623D4ACBD4B1}"/>
                </a:ext>
              </a:extLst>
            </p:cNvPr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5223451" y="2767790"/>
              <a:ext cx="1000726" cy="920428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619904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92150"/>
          </a:xfrm>
        </p:spPr>
        <p:txBody>
          <a:bodyPr/>
          <a:lstStyle/>
          <a:p>
            <a:pPr defTabSz="893763" eaLnBrk="1" hangingPunct="1"/>
            <a:r>
              <a:rPr lang="en-GB" dirty="0"/>
              <a:t>Random Walks</a:t>
            </a:r>
            <a:endParaRPr lang="en-GB" sz="2000" dirty="0"/>
          </a:p>
        </p:txBody>
      </p:sp>
      <p:sp>
        <p:nvSpPr>
          <p:cNvPr id="79875" name="Textfeld 209"/>
          <p:cNvSpPr txBox="1">
            <a:spLocks noChangeArrowheads="1"/>
          </p:cNvSpPr>
          <p:nvPr/>
        </p:nvSpPr>
        <p:spPr bwMode="auto">
          <a:xfrm>
            <a:off x="153293" y="5325015"/>
            <a:ext cx="8739187" cy="129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de-DE" dirty="0"/>
              <a:t> </a:t>
            </a:r>
            <a:r>
              <a:rPr lang="de-DE" sz="2400" dirty="0" err="1"/>
              <a:t>for</a:t>
            </a:r>
            <a:r>
              <a:rPr lang="de-DE" sz="2400" dirty="0"/>
              <a:t> </a:t>
            </a:r>
            <a:r>
              <a:rPr lang="de-DE" sz="2400" dirty="0" err="1"/>
              <a:t>each</a:t>
            </a:r>
            <a:r>
              <a:rPr lang="de-DE" sz="2400" dirty="0"/>
              <a:t> </a:t>
            </a:r>
            <a:r>
              <a:rPr lang="de-DE" sz="2400" dirty="0" err="1"/>
              <a:t>mention</a:t>
            </a:r>
            <a:r>
              <a:rPr lang="de-DE" sz="2400" dirty="0"/>
              <a:t> </a:t>
            </a:r>
            <a:r>
              <a:rPr lang="de-DE" sz="2400" dirty="0" err="1"/>
              <a:t>run</a:t>
            </a:r>
            <a:r>
              <a:rPr lang="de-DE" sz="2400" dirty="0"/>
              <a:t> </a:t>
            </a:r>
            <a:r>
              <a:rPr lang="de-DE" sz="2400" dirty="0" err="1"/>
              <a:t>personalized</a:t>
            </a:r>
            <a:r>
              <a:rPr lang="de-DE" sz="2400" dirty="0"/>
              <a:t> PageRank </a:t>
            </a:r>
            <a:r>
              <a:rPr lang="de-DE" sz="2400" dirty="0" err="1"/>
              <a:t>with</a:t>
            </a:r>
            <a:r>
              <a:rPr lang="de-DE" sz="2400" dirty="0"/>
              <a:t> </a:t>
            </a:r>
            <a:r>
              <a:rPr lang="de-DE" sz="2400" dirty="0" err="1"/>
              <a:t>restart</a:t>
            </a:r>
            <a:endParaRPr lang="de-DE" sz="2400" dirty="0"/>
          </a:p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de-DE" sz="2400" dirty="0"/>
              <a:t> rank </a:t>
            </a:r>
            <a:r>
              <a:rPr lang="de-DE" sz="2400" dirty="0" err="1"/>
              <a:t>entity</a:t>
            </a:r>
            <a:r>
              <a:rPr lang="de-DE" sz="2400" dirty="0"/>
              <a:t> </a:t>
            </a:r>
            <a:r>
              <a:rPr lang="de-DE" sz="2800" b="1" dirty="0">
                <a:solidFill>
                  <a:srgbClr val="FF0000"/>
                </a:solidFill>
              </a:rPr>
              <a:t>e</a:t>
            </a:r>
            <a:r>
              <a:rPr lang="de-DE" sz="2400" dirty="0"/>
              <a:t> </a:t>
            </a:r>
            <a:r>
              <a:rPr lang="de-DE" sz="2400" dirty="0" err="1"/>
              <a:t>by</a:t>
            </a:r>
            <a:r>
              <a:rPr lang="de-DE" sz="2400" dirty="0"/>
              <a:t> </a:t>
            </a:r>
            <a:r>
              <a:rPr lang="de-DE" sz="2400" dirty="0" err="1"/>
              <a:t>stationary</a:t>
            </a:r>
            <a:r>
              <a:rPr lang="de-DE" sz="2400" dirty="0"/>
              <a:t> </a:t>
            </a:r>
            <a:r>
              <a:rPr lang="de-DE" sz="2400" dirty="0" err="1"/>
              <a:t>visiting</a:t>
            </a:r>
            <a:r>
              <a:rPr lang="de-DE" sz="2400" dirty="0"/>
              <a:t> </a:t>
            </a:r>
            <a:r>
              <a:rPr lang="de-DE" sz="2400" dirty="0" err="1"/>
              <a:t>probability</a:t>
            </a:r>
            <a:r>
              <a:rPr lang="de-DE" sz="2400" dirty="0"/>
              <a:t>, </a:t>
            </a:r>
            <a:r>
              <a:rPr lang="de-DE" sz="2400" dirty="0" err="1"/>
              <a:t>starting</a:t>
            </a:r>
            <a:r>
              <a:rPr lang="de-DE" sz="2400" dirty="0"/>
              <a:t> </a:t>
            </a:r>
            <a:r>
              <a:rPr lang="de-DE" sz="2400" dirty="0" err="1"/>
              <a:t>from</a:t>
            </a:r>
            <a:r>
              <a:rPr lang="de-DE" sz="2400" dirty="0"/>
              <a:t> </a:t>
            </a:r>
            <a:r>
              <a:rPr lang="de-DE" sz="2800" b="1" dirty="0">
                <a:solidFill>
                  <a:srgbClr val="FF0000"/>
                </a:solidFill>
              </a:rPr>
              <a:t>m</a:t>
            </a:r>
            <a:endParaRPr lang="de-DE" sz="2400" b="1" dirty="0">
              <a:solidFill>
                <a:srgbClr val="FF0000"/>
              </a:solidFill>
            </a:endParaRPr>
          </a:p>
        </p:txBody>
      </p:sp>
      <p:sp>
        <p:nvSpPr>
          <p:cNvPr id="31" name="Textfeld 17"/>
          <p:cNvSpPr txBox="1">
            <a:spLocks noChangeArrowheads="1"/>
          </p:cNvSpPr>
          <p:nvPr/>
        </p:nvSpPr>
        <p:spPr bwMode="auto">
          <a:xfrm>
            <a:off x="4167188" y="2976200"/>
            <a:ext cx="1497012" cy="314325"/>
          </a:xfrm>
          <a:prstGeom prst="rect">
            <a:avLst/>
          </a:prstGeom>
          <a:solidFill>
            <a:srgbClr val="66FFFF"/>
          </a:solidFill>
          <a:ln w="38100">
            <a:solidFill>
              <a:srgbClr val="0070C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2000">
              <a:cs typeface="Arial" charset="0"/>
            </a:endParaRPr>
          </a:p>
        </p:txBody>
      </p:sp>
      <p:sp>
        <p:nvSpPr>
          <p:cNvPr id="32" name="Textfeld 18"/>
          <p:cNvSpPr txBox="1">
            <a:spLocks noChangeArrowheads="1"/>
          </p:cNvSpPr>
          <p:nvPr/>
        </p:nvSpPr>
        <p:spPr bwMode="auto">
          <a:xfrm>
            <a:off x="4167188" y="3598500"/>
            <a:ext cx="1497012" cy="312738"/>
          </a:xfrm>
          <a:prstGeom prst="rect">
            <a:avLst/>
          </a:prstGeom>
          <a:solidFill>
            <a:srgbClr val="66FFFF"/>
          </a:solidFill>
          <a:ln w="38100">
            <a:solidFill>
              <a:srgbClr val="0070C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2000">
              <a:cs typeface="Arial" charset="0"/>
            </a:endParaRPr>
          </a:p>
        </p:txBody>
      </p:sp>
      <p:sp>
        <p:nvSpPr>
          <p:cNvPr id="33" name="Textfeld 22"/>
          <p:cNvSpPr txBox="1">
            <a:spLocks noChangeArrowheads="1"/>
          </p:cNvSpPr>
          <p:nvPr/>
        </p:nvSpPr>
        <p:spPr bwMode="auto">
          <a:xfrm>
            <a:off x="4167188" y="1788750"/>
            <a:ext cx="1438275" cy="314325"/>
          </a:xfrm>
          <a:prstGeom prst="rect">
            <a:avLst/>
          </a:prstGeom>
          <a:solidFill>
            <a:srgbClr val="66FFFF"/>
          </a:solidFill>
          <a:ln w="38100">
            <a:solidFill>
              <a:srgbClr val="0070C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2000">
              <a:cs typeface="Arial" charset="0"/>
            </a:endParaRPr>
          </a:p>
        </p:txBody>
      </p:sp>
      <p:sp>
        <p:nvSpPr>
          <p:cNvPr id="34" name="Textfeld 23"/>
          <p:cNvSpPr txBox="1">
            <a:spLocks noChangeArrowheads="1"/>
          </p:cNvSpPr>
          <p:nvPr/>
        </p:nvSpPr>
        <p:spPr bwMode="auto">
          <a:xfrm>
            <a:off x="4167188" y="1223600"/>
            <a:ext cx="1438275" cy="314325"/>
          </a:xfrm>
          <a:prstGeom prst="rect">
            <a:avLst/>
          </a:prstGeom>
          <a:solidFill>
            <a:srgbClr val="66FFFF"/>
          </a:solidFill>
          <a:ln w="38100">
            <a:solidFill>
              <a:srgbClr val="0070C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2000">
              <a:cs typeface="Arial" charset="0"/>
            </a:endParaRPr>
          </a:p>
        </p:txBody>
      </p:sp>
      <p:sp>
        <p:nvSpPr>
          <p:cNvPr id="35" name="Textfeld 25"/>
          <p:cNvSpPr txBox="1">
            <a:spLocks noChangeArrowheads="1"/>
          </p:cNvSpPr>
          <p:nvPr/>
        </p:nvSpPr>
        <p:spPr bwMode="auto">
          <a:xfrm>
            <a:off x="4167188" y="4163650"/>
            <a:ext cx="1497012" cy="314325"/>
          </a:xfrm>
          <a:prstGeom prst="rect">
            <a:avLst/>
          </a:prstGeom>
          <a:solidFill>
            <a:srgbClr val="66FFFF"/>
          </a:solidFill>
          <a:ln w="38100">
            <a:solidFill>
              <a:srgbClr val="0070C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2000">
              <a:cs typeface="Arial" charset="0"/>
            </a:endParaRPr>
          </a:p>
        </p:txBody>
      </p:sp>
      <p:sp>
        <p:nvSpPr>
          <p:cNvPr id="36" name="Abgerundetes Rechteck 32"/>
          <p:cNvSpPr/>
          <p:nvPr/>
        </p:nvSpPr>
        <p:spPr>
          <a:xfrm>
            <a:off x="936625" y="1450613"/>
            <a:ext cx="1135063" cy="45085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sz="2000"/>
          </a:p>
        </p:txBody>
      </p:sp>
      <p:sp>
        <p:nvSpPr>
          <p:cNvPr id="37" name="Abgerundetes Rechteck 34"/>
          <p:cNvSpPr/>
          <p:nvPr/>
        </p:nvSpPr>
        <p:spPr>
          <a:xfrm>
            <a:off x="936625" y="2241188"/>
            <a:ext cx="1135063" cy="452437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sz="2000"/>
          </a:p>
        </p:txBody>
      </p:sp>
      <p:sp>
        <p:nvSpPr>
          <p:cNvPr id="38" name="Abgerundetes Rechteck 36"/>
          <p:cNvSpPr/>
          <p:nvPr/>
        </p:nvSpPr>
        <p:spPr>
          <a:xfrm>
            <a:off x="936625" y="2976200"/>
            <a:ext cx="1135063" cy="452438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sz="2000"/>
          </a:p>
        </p:txBody>
      </p:sp>
      <p:sp>
        <p:nvSpPr>
          <p:cNvPr id="39" name="Abgerundetes Rechteck 40"/>
          <p:cNvSpPr/>
          <p:nvPr/>
        </p:nvSpPr>
        <p:spPr>
          <a:xfrm>
            <a:off x="936625" y="3766775"/>
            <a:ext cx="1135063" cy="452438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sz="2000"/>
          </a:p>
        </p:txBody>
      </p:sp>
      <p:cxnSp>
        <p:nvCxnSpPr>
          <p:cNvPr id="40" name="Gerade Verbindung 43"/>
          <p:cNvCxnSpPr>
            <a:stCxn id="36" idx="3"/>
            <a:endCxn id="33" idx="1"/>
          </p:cNvCxnSpPr>
          <p:nvPr/>
        </p:nvCxnSpPr>
        <p:spPr>
          <a:xfrm>
            <a:off x="2071688" y="1676038"/>
            <a:ext cx="2095500" cy="269875"/>
          </a:xfrm>
          <a:prstGeom prst="line">
            <a:avLst/>
          </a:prstGeom>
          <a:ln w="28575">
            <a:solidFill>
              <a:srgbClr val="0000FF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Gerade Verbindung 47"/>
          <p:cNvCxnSpPr>
            <a:stCxn id="37" idx="3"/>
            <a:endCxn id="31" idx="1"/>
          </p:cNvCxnSpPr>
          <p:nvPr/>
        </p:nvCxnSpPr>
        <p:spPr>
          <a:xfrm>
            <a:off x="2071688" y="2466613"/>
            <a:ext cx="2095500" cy="666750"/>
          </a:xfrm>
          <a:prstGeom prst="line">
            <a:avLst/>
          </a:prstGeom>
          <a:ln w="28575">
            <a:solidFill>
              <a:srgbClr val="0000FF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Gerade Verbindung 49"/>
          <p:cNvCxnSpPr>
            <a:endCxn id="32" idx="1"/>
          </p:cNvCxnSpPr>
          <p:nvPr/>
        </p:nvCxnSpPr>
        <p:spPr>
          <a:xfrm>
            <a:off x="2071688" y="3258775"/>
            <a:ext cx="2095500" cy="496888"/>
          </a:xfrm>
          <a:prstGeom prst="line">
            <a:avLst/>
          </a:prstGeom>
          <a:ln w="28575">
            <a:solidFill>
              <a:srgbClr val="0000FF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Gerade Verbindung 51"/>
          <p:cNvCxnSpPr>
            <a:endCxn id="35" idx="1"/>
          </p:cNvCxnSpPr>
          <p:nvPr/>
        </p:nvCxnSpPr>
        <p:spPr>
          <a:xfrm>
            <a:off x="2071688" y="3258775"/>
            <a:ext cx="2095500" cy="1062038"/>
          </a:xfrm>
          <a:prstGeom prst="line">
            <a:avLst/>
          </a:prstGeom>
          <a:ln w="28575">
            <a:solidFill>
              <a:srgbClr val="0000FF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Gerade Verbindung 53"/>
          <p:cNvCxnSpPr>
            <a:stCxn id="39" idx="3"/>
            <a:endCxn id="31" idx="1"/>
          </p:cNvCxnSpPr>
          <p:nvPr/>
        </p:nvCxnSpPr>
        <p:spPr>
          <a:xfrm flipV="1">
            <a:off x="2071688" y="3133363"/>
            <a:ext cx="2095500" cy="860425"/>
          </a:xfrm>
          <a:prstGeom prst="line">
            <a:avLst/>
          </a:prstGeom>
          <a:ln w="28575">
            <a:solidFill>
              <a:srgbClr val="0000FF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Gerade Verbindung 55"/>
          <p:cNvCxnSpPr>
            <a:stCxn id="39" idx="3"/>
            <a:endCxn id="32" idx="1"/>
          </p:cNvCxnSpPr>
          <p:nvPr/>
        </p:nvCxnSpPr>
        <p:spPr>
          <a:xfrm flipV="1">
            <a:off x="2071688" y="3755663"/>
            <a:ext cx="2095500" cy="238125"/>
          </a:xfrm>
          <a:prstGeom prst="line">
            <a:avLst/>
          </a:prstGeom>
          <a:ln w="28575">
            <a:solidFill>
              <a:srgbClr val="0000FF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Form 151"/>
          <p:cNvCxnSpPr>
            <a:cxnSpLocks noChangeShapeType="1"/>
            <a:stCxn id="34" idx="3"/>
            <a:endCxn id="33" idx="3"/>
          </p:cNvCxnSpPr>
          <p:nvPr/>
        </p:nvCxnSpPr>
        <p:spPr bwMode="auto">
          <a:xfrm>
            <a:off x="5605463" y="1380763"/>
            <a:ext cx="1587" cy="565150"/>
          </a:xfrm>
          <a:prstGeom prst="curvedConnector3">
            <a:avLst>
              <a:gd name="adj1" fmla="val 52783407"/>
            </a:avLst>
          </a:prstGeom>
          <a:noFill/>
          <a:ln w="28575" algn="ctr">
            <a:solidFill>
              <a:srgbClr val="0000FF"/>
            </a:solidFill>
            <a:round/>
            <a:headEnd/>
            <a:tailEnd/>
          </a:ln>
        </p:spPr>
      </p:cxnSp>
      <p:cxnSp>
        <p:nvCxnSpPr>
          <p:cNvPr id="59" name="Gekrümmte Verbindung 163"/>
          <p:cNvCxnSpPr>
            <a:cxnSpLocks noChangeShapeType="1"/>
            <a:stCxn id="33" idx="3"/>
            <a:endCxn id="31" idx="3"/>
          </p:cNvCxnSpPr>
          <p:nvPr/>
        </p:nvCxnSpPr>
        <p:spPr bwMode="auto">
          <a:xfrm>
            <a:off x="5605463" y="1945913"/>
            <a:ext cx="58737" cy="1187450"/>
          </a:xfrm>
          <a:prstGeom prst="curvedConnector3">
            <a:avLst>
              <a:gd name="adj1" fmla="val 1667167"/>
            </a:avLst>
          </a:prstGeom>
          <a:noFill/>
          <a:ln w="28575" algn="ctr">
            <a:solidFill>
              <a:srgbClr val="0000FF"/>
            </a:solidFill>
            <a:round/>
            <a:headEnd/>
            <a:tailEnd/>
          </a:ln>
        </p:spPr>
      </p:cxnSp>
      <p:cxnSp>
        <p:nvCxnSpPr>
          <p:cNvPr id="60" name="Gekrümmte Verbindung 166"/>
          <p:cNvCxnSpPr>
            <a:cxnSpLocks noChangeShapeType="1"/>
            <a:stCxn id="32" idx="3"/>
            <a:endCxn id="35" idx="3"/>
          </p:cNvCxnSpPr>
          <p:nvPr/>
        </p:nvCxnSpPr>
        <p:spPr bwMode="auto">
          <a:xfrm>
            <a:off x="5664200" y="3755663"/>
            <a:ext cx="1588" cy="565150"/>
          </a:xfrm>
          <a:prstGeom prst="curvedConnector3">
            <a:avLst>
              <a:gd name="adj1" fmla="val 41815375"/>
            </a:avLst>
          </a:prstGeom>
          <a:noFill/>
          <a:ln w="28575" algn="ctr">
            <a:solidFill>
              <a:srgbClr val="0000FF"/>
            </a:solidFill>
            <a:round/>
            <a:headEnd/>
            <a:tailEnd/>
          </a:ln>
        </p:spPr>
      </p:cxnSp>
      <p:cxnSp>
        <p:nvCxnSpPr>
          <p:cNvPr id="61" name="Gekrümmte Verbindung 171"/>
          <p:cNvCxnSpPr>
            <a:cxnSpLocks noChangeShapeType="1"/>
            <a:stCxn id="31" idx="3"/>
            <a:endCxn id="32" idx="3"/>
          </p:cNvCxnSpPr>
          <p:nvPr/>
        </p:nvCxnSpPr>
        <p:spPr bwMode="auto">
          <a:xfrm>
            <a:off x="5664200" y="3133363"/>
            <a:ext cx="1588" cy="622300"/>
          </a:xfrm>
          <a:prstGeom prst="curvedConnector3">
            <a:avLst>
              <a:gd name="adj1" fmla="val 82945310"/>
            </a:avLst>
          </a:prstGeom>
          <a:noFill/>
          <a:ln w="28575" algn="ctr">
            <a:solidFill>
              <a:srgbClr val="0000FF"/>
            </a:solidFill>
            <a:round/>
            <a:headEnd/>
            <a:tailEnd/>
          </a:ln>
        </p:spPr>
      </p:cxnSp>
      <p:cxnSp>
        <p:nvCxnSpPr>
          <p:cNvPr id="62" name="Gekrümmte Verbindung 174"/>
          <p:cNvCxnSpPr>
            <a:cxnSpLocks noChangeShapeType="1"/>
            <a:stCxn id="31" idx="3"/>
            <a:endCxn id="35" idx="3"/>
          </p:cNvCxnSpPr>
          <p:nvPr/>
        </p:nvCxnSpPr>
        <p:spPr bwMode="auto">
          <a:xfrm>
            <a:off x="5664200" y="3133363"/>
            <a:ext cx="1588" cy="1187450"/>
          </a:xfrm>
          <a:prstGeom prst="curvedConnector3">
            <a:avLst>
              <a:gd name="adj1" fmla="val 114935264"/>
            </a:avLst>
          </a:prstGeom>
          <a:noFill/>
          <a:ln w="28575" algn="ctr">
            <a:solidFill>
              <a:srgbClr val="0000FF"/>
            </a:solidFill>
            <a:round/>
            <a:headEnd/>
            <a:tailEnd/>
          </a:ln>
        </p:spPr>
      </p:cxnSp>
      <p:cxnSp>
        <p:nvCxnSpPr>
          <p:cNvPr id="63" name="Gekrümmte Verbindung 186"/>
          <p:cNvCxnSpPr>
            <a:cxnSpLocks noChangeShapeType="1"/>
            <a:stCxn id="34" idx="3"/>
            <a:endCxn id="31" idx="3"/>
          </p:cNvCxnSpPr>
          <p:nvPr/>
        </p:nvCxnSpPr>
        <p:spPr bwMode="auto">
          <a:xfrm>
            <a:off x="5605463" y="1380763"/>
            <a:ext cx="58737" cy="1752600"/>
          </a:xfrm>
          <a:prstGeom prst="curvedConnector3">
            <a:avLst>
              <a:gd name="adj1" fmla="val 4087250"/>
            </a:avLst>
          </a:prstGeom>
          <a:noFill/>
          <a:ln w="28575" algn="ctr">
            <a:solidFill>
              <a:srgbClr val="0000FF"/>
            </a:solidFill>
            <a:round/>
            <a:headEnd/>
            <a:tailEnd/>
          </a:ln>
        </p:spPr>
      </p:cxnSp>
      <p:grpSp>
        <p:nvGrpSpPr>
          <p:cNvPr id="2" name="Gruppieren 64"/>
          <p:cNvGrpSpPr>
            <a:grpSpLocks/>
          </p:cNvGrpSpPr>
          <p:nvPr/>
        </p:nvGrpSpPr>
        <p:grpSpPr bwMode="auto">
          <a:xfrm>
            <a:off x="2071688" y="1748046"/>
            <a:ext cx="3592512" cy="2644775"/>
            <a:chOff x="2071688" y="1394396"/>
            <a:chExt cx="3592512" cy="2644775"/>
          </a:xfrm>
        </p:grpSpPr>
        <p:sp>
          <p:nvSpPr>
            <p:cNvPr id="65" name="Textfeld 16"/>
            <p:cNvSpPr txBox="1">
              <a:spLocks noChangeArrowheads="1"/>
            </p:cNvSpPr>
            <p:nvPr/>
          </p:nvSpPr>
          <p:spPr bwMode="auto">
            <a:xfrm>
              <a:off x="4167188" y="2000250"/>
              <a:ext cx="1438275" cy="314325"/>
            </a:xfrm>
            <a:prstGeom prst="rect">
              <a:avLst/>
            </a:prstGeom>
            <a:solidFill>
              <a:srgbClr val="66FFFF"/>
            </a:solidFill>
            <a:ln w="38100">
              <a:solidFill>
                <a:srgbClr val="0070C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en-US" sz="2000">
                <a:cs typeface="Arial" charset="0"/>
              </a:endParaRPr>
            </a:p>
          </p:txBody>
        </p:sp>
        <p:cxnSp>
          <p:nvCxnSpPr>
            <p:cNvPr id="66" name="Gerade Verbindung 45"/>
            <p:cNvCxnSpPr>
              <a:stCxn id="36" idx="3"/>
              <a:endCxn id="65" idx="1"/>
            </p:cNvCxnSpPr>
            <p:nvPr/>
          </p:nvCxnSpPr>
          <p:spPr>
            <a:xfrm>
              <a:off x="2071688" y="1394396"/>
              <a:ext cx="2095500" cy="763017"/>
            </a:xfrm>
            <a:prstGeom prst="line">
              <a:avLst/>
            </a:prstGeom>
            <a:ln w="28575">
              <a:solidFill>
                <a:srgbClr val="0000FF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Gekrümmte Verbindung 160"/>
            <p:cNvCxnSpPr>
              <a:cxnSpLocks noChangeShapeType="1"/>
              <a:stCxn id="33" idx="3"/>
              <a:endCxn id="65" idx="3"/>
            </p:cNvCxnSpPr>
            <p:nvPr/>
          </p:nvCxnSpPr>
          <p:spPr bwMode="auto">
            <a:xfrm>
              <a:off x="5605463" y="1664271"/>
              <a:ext cx="12700" cy="493142"/>
            </a:xfrm>
            <a:prstGeom prst="curvedConnector3">
              <a:avLst>
                <a:gd name="adj1" fmla="val 1800000"/>
              </a:avLst>
            </a:prstGeom>
            <a:noFill/>
            <a:ln w="28575" algn="ctr">
              <a:solidFill>
                <a:srgbClr val="0000FF"/>
              </a:solidFill>
              <a:round/>
              <a:headEnd/>
              <a:tailEnd/>
            </a:ln>
          </p:spPr>
        </p:cxnSp>
        <p:cxnSp>
          <p:nvCxnSpPr>
            <p:cNvPr id="71" name="Gekrümmte Verbindung 195"/>
            <p:cNvCxnSpPr>
              <a:cxnSpLocks noChangeShapeType="1"/>
              <a:stCxn id="65" idx="3"/>
              <a:endCxn id="35" idx="3"/>
            </p:cNvCxnSpPr>
            <p:nvPr/>
          </p:nvCxnSpPr>
          <p:spPr bwMode="auto">
            <a:xfrm>
              <a:off x="5605463" y="2157413"/>
              <a:ext cx="58737" cy="1881758"/>
            </a:xfrm>
            <a:prstGeom prst="curvedConnector3">
              <a:avLst>
                <a:gd name="adj1" fmla="val 489193"/>
              </a:avLst>
            </a:prstGeom>
            <a:noFill/>
            <a:ln w="28575" algn="ctr">
              <a:solidFill>
                <a:srgbClr val="0000FF"/>
              </a:solidFill>
              <a:round/>
              <a:headEnd/>
              <a:tailEnd/>
            </a:ln>
          </p:spPr>
        </p:cxnSp>
      </p:grpSp>
      <p:cxnSp>
        <p:nvCxnSpPr>
          <p:cNvPr id="72" name="Gerade Verbindung 197"/>
          <p:cNvCxnSpPr>
            <a:endCxn id="34" idx="1"/>
          </p:cNvCxnSpPr>
          <p:nvPr/>
        </p:nvCxnSpPr>
        <p:spPr>
          <a:xfrm flipV="1">
            <a:off x="2071688" y="1380763"/>
            <a:ext cx="2095500" cy="108585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Gerade Verbindung 204"/>
          <p:cNvCxnSpPr>
            <a:endCxn id="34" idx="1"/>
          </p:cNvCxnSpPr>
          <p:nvPr/>
        </p:nvCxnSpPr>
        <p:spPr>
          <a:xfrm flipV="1">
            <a:off x="2071688" y="1380763"/>
            <a:ext cx="2095500" cy="295275"/>
          </a:xfrm>
          <a:prstGeom prst="line">
            <a:avLst/>
          </a:prstGeom>
          <a:ln w="28575">
            <a:solidFill>
              <a:srgbClr val="0000FF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uppieren 97"/>
          <p:cNvGrpSpPr/>
          <p:nvPr/>
        </p:nvGrpSpPr>
        <p:grpSpPr>
          <a:xfrm>
            <a:off x="5605463" y="1506175"/>
            <a:ext cx="2322512" cy="2632075"/>
            <a:chOff x="5605463" y="1152525"/>
            <a:chExt cx="2322512" cy="2632075"/>
          </a:xfrm>
        </p:grpSpPr>
        <p:grpSp>
          <p:nvGrpSpPr>
            <p:cNvPr id="4" name="Gruppieren 94"/>
            <p:cNvGrpSpPr/>
            <p:nvPr/>
          </p:nvGrpSpPr>
          <p:grpSpPr>
            <a:xfrm>
              <a:off x="5784850" y="1152525"/>
              <a:ext cx="2106613" cy="2632075"/>
              <a:chOff x="5784850" y="1152525"/>
              <a:chExt cx="2106613" cy="2632075"/>
            </a:xfrm>
          </p:grpSpPr>
          <p:sp>
            <p:nvSpPr>
              <p:cNvPr id="52" name="Textfeld 90"/>
              <p:cNvSpPr txBox="1">
                <a:spLocks noChangeArrowheads="1"/>
              </p:cNvSpPr>
              <p:nvPr/>
            </p:nvSpPr>
            <p:spPr bwMode="auto">
              <a:xfrm>
                <a:off x="5784850" y="1152525"/>
                <a:ext cx="449263" cy="3143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de-DE" sz="2000" dirty="0"/>
                  <a:t> 50</a:t>
                </a:r>
              </a:p>
            </p:txBody>
          </p:sp>
          <p:sp>
            <p:nvSpPr>
              <p:cNvPr id="53" name="Textfeld 92"/>
              <p:cNvSpPr txBox="1">
                <a:spLocks noChangeArrowheads="1"/>
              </p:cNvSpPr>
              <p:nvPr/>
            </p:nvSpPr>
            <p:spPr bwMode="auto">
              <a:xfrm>
                <a:off x="6143625" y="1887538"/>
                <a:ext cx="449263" cy="3143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de-DE" sz="2000" dirty="0"/>
                  <a:t> 90</a:t>
                </a:r>
              </a:p>
            </p:txBody>
          </p:sp>
          <p:sp>
            <p:nvSpPr>
              <p:cNvPr id="54" name="Textfeld 93"/>
              <p:cNvSpPr txBox="1">
                <a:spLocks noChangeArrowheads="1"/>
              </p:cNvSpPr>
              <p:nvPr/>
            </p:nvSpPr>
            <p:spPr bwMode="auto">
              <a:xfrm>
                <a:off x="6262688" y="2905125"/>
                <a:ext cx="449262" cy="3143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de-DE" sz="2000"/>
                  <a:t> 80</a:t>
                </a:r>
              </a:p>
            </p:txBody>
          </p:sp>
          <p:sp>
            <p:nvSpPr>
              <p:cNvPr id="55" name="Textfeld 94"/>
              <p:cNvSpPr txBox="1">
                <a:spLocks noChangeArrowheads="1"/>
              </p:cNvSpPr>
              <p:nvPr/>
            </p:nvSpPr>
            <p:spPr bwMode="auto">
              <a:xfrm>
                <a:off x="6740525" y="3244850"/>
                <a:ext cx="450850" cy="3143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de-DE" sz="2000"/>
                  <a:t> 90</a:t>
                </a:r>
              </a:p>
            </p:txBody>
          </p:sp>
          <p:sp>
            <p:nvSpPr>
              <p:cNvPr id="56" name="Textfeld 95"/>
              <p:cNvSpPr txBox="1">
                <a:spLocks noChangeArrowheads="1"/>
              </p:cNvSpPr>
              <p:nvPr/>
            </p:nvSpPr>
            <p:spPr bwMode="auto">
              <a:xfrm>
                <a:off x="5784850" y="3471863"/>
                <a:ext cx="717550" cy="3127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de-DE" sz="2000"/>
                  <a:t> 30</a:t>
                </a:r>
              </a:p>
            </p:txBody>
          </p:sp>
          <p:sp>
            <p:nvSpPr>
              <p:cNvPr id="57" name="Textfeld 97"/>
              <p:cNvSpPr txBox="1">
                <a:spLocks noChangeArrowheads="1"/>
              </p:cNvSpPr>
              <p:nvPr/>
            </p:nvSpPr>
            <p:spPr bwMode="auto">
              <a:xfrm>
                <a:off x="7499350" y="1717675"/>
                <a:ext cx="392113" cy="3143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de-DE" sz="2000"/>
                  <a:t>10</a:t>
                </a:r>
              </a:p>
            </p:txBody>
          </p:sp>
        </p:grpSp>
        <p:sp>
          <p:nvSpPr>
            <p:cNvPr id="96" name="Textfeld 98"/>
            <p:cNvSpPr txBox="1">
              <a:spLocks noChangeArrowheads="1"/>
            </p:cNvSpPr>
            <p:nvPr/>
          </p:nvSpPr>
          <p:spPr bwMode="auto">
            <a:xfrm>
              <a:off x="7535863" y="2852738"/>
              <a:ext cx="392112" cy="314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 sz="2000" dirty="0"/>
                <a:t>20</a:t>
              </a:r>
            </a:p>
          </p:txBody>
        </p:sp>
        <p:sp>
          <p:nvSpPr>
            <p:cNvPr id="97" name="Textfeld 96"/>
            <p:cNvSpPr txBox="1">
              <a:spLocks noChangeArrowheads="1"/>
            </p:cNvSpPr>
            <p:nvPr/>
          </p:nvSpPr>
          <p:spPr bwMode="auto">
            <a:xfrm>
              <a:off x="5605463" y="1717675"/>
              <a:ext cx="449262" cy="314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 sz="2000" dirty="0"/>
                <a:t> 10</a:t>
              </a:r>
            </a:p>
          </p:txBody>
        </p:sp>
      </p:grpSp>
      <p:grpSp>
        <p:nvGrpSpPr>
          <p:cNvPr id="5" name="Gruppieren 107"/>
          <p:cNvGrpSpPr/>
          <p:nvPr/>
        </p:nvGrpSpPr>
        <p:grpSpPr>
          <a:xfrm>
            <a:off x="5580112" y="1478394"/>
            <a:ext cx="2577087" cy="2719448"/>
            <a:chOff x="5605463" y="1152525"/>
            <a:chExt cx="2577087" cy="2719448"/>
          </a:xfrm>
        </p:grpSpPr>
        <p:grpSp>
          <p:nvGrpSpPr>
            <p:cNvPr id="6" name="Gruppieren 94"/>
            <p:cNvGrpSpPr/>
            <p:nvPr/>
          </p:nvGrpSpPr>
          <p:grpSpPr>
            <a:xfrm>
              <a:off x="5784849" y="1152525"/>
              <a:ext cx="2397701" cy="2719448"/>
              <a:chOff x="5784849" y="1152525"/>
              <a:chExt cx="2397701" cy="2719448"/>
            </a:xfrm>
          </p:grpSpPr>
          <p:sp>
            <p:nvSpPr>
              <p:cNvPr id="112" name="Textfeld 90"/>
              <p:cNvSpPr txBox="1">
                <a:spLocks noChangeArrowheads="1"/>
              </p:cNvSpPr>
              <p:nvPr/>
            </p:nvSpPr>
            <p:spPr bwMode="auto">
              <a:xfrm>
                <a:off x="5784850" y="1152525"/>
                <a:ext cx="753732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de-DE" sz="2000" dirty="0"/>
                  <a:t> 0.83</a:t>
                </a:r>
              </a:p>
            </p:txBody>
          </p:sp>
          <p:sp>
            <p:nvSpPr>
              <p:cNvPr id="113" name="Textfeld 92"/>
              <p:cNvSpPr txBox="1">
                <a:spLocks noChangeArrowheads="1"/>
              </p:cNvSpPr>
              <p:nvPr/>
            </p:nvSpPr>
            <p:spPr bwMode="auto">
              <a:xfrm>
                <a:off x="6143625" y="1887538"/>
                <a:ext cx="611065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de-DE" sz="2000" dirty="0"/>
                  <a:t> 0.7</a:t>
                </a:r>
              </a:p>
            </p:txBody>
          </p:sp>
          <p:sp>
            <p:nvSpPr>
              <p:cNvPr id="114" name="Textfeld 93"/>
              <p:cNvSpPr txBox="1">
                <a:spLocks noChangeArrowheads="1"/>
              </p:cNvSpPr>
              <p:nvPr/>
            </p:nvSpPr>
            <p:spPr bwMode="auto">
              <a:xfrm>
                <a:off x="6262688" y="2905125"/>
                <a:ext cx="611065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de-DE" sz="2000" dirty="0"/>
                  <a:t> 0.4</a:t>
                </a:r>
              </a:p>
            </p:txBody>
          </p:sp>
          <p:sp>
            <p:nvSpPr>
              <p:cNvPr id="115" name="Textfeld 94"/>
              <p:cNvSpPr txBox="1">
                <a:spLocks noChangeArrowheads="1"/>
              </p:cNvSpPr>
              <p:nvPr/>
            </p:nvSpPr>
            <p:spPr bwMode="auto">
              <a:xfrm>
                <a:off x="6740525" y="3244850"/>
                <a:ext cx="753732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de-DE" sz="2000" dirty="0"/>
                  <a:t> 0.75</a:t>
                </a:r>
              </a:p>
            </p:txBody>
          </p:sp>
          <p:sp>
            <p:nvSpPr>
              <p:cNvPr id="116" name="Textfeld 95"/>
              <p:cNvSpPr txBox="1">
                <a:spLocks noChangeArrowheads="1"/>
              </p:cNvSpPr>
              <p:nvPr/>
            </p:nvSpPr>
            <p:spPr bwMode="auto">
              <a:xfrm>
                <a:off x="5784849" y="3471863"/>
                <a:ext cx="828725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de-DE" sz="2000" dirty="0"/>
                  <a:t> 0.15</a:t>
                </a:r>
              </a:p>
            </p:txBody>
          </p:sp>
          <p:sp>
            <p:nvSpPr>
              <p:cNvPr id="117" name="Textfeld 97"/>
              <p:cNvSpPr txBox="1">
                <a:spLocks noChangeArrowheads="1"/>
              </p:cNvSpPr>
              <p:nvPr/>
            </p:nvSpPr>
            <p:spPr bwMode="auto">
              <a:xfrm>
                <a:off x="7499350" y="1717675"/>
                <a:ext cx="683200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de-DE" sz="2000" dirty="0"/>
                  <a:t>0.17</a:t>
                </a:r>
              </a:p>
            </p:txBody>
          </p:sp>
        </p:grpSp>
        <p:sp>
          <p:nvSpPr>
            <p:cNvPr id="110" name="Textfeld 98"/>
            <p:cNvSpPr txBox="1">
              <a:spLocks noChangeArrowheads="1"/>
            </p:cNvSpPr>
            <p:nvPr/>
          </p:nvSpPr>
          <p:spPr bwMode="auto">
            <a:xfrm>
              <a:off x="7535863" y="2852738"/>
              <a:ext cx="540533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 sz="2000" dirty="0"/>
                <a:t>0.2</a:t>
              </a:r>
            </a:p>
          </p:txBody>
        </p:sp>
        <p:sp>
          <p:nvSpPr>
            <p:cNvPr id="111" name="Textfeld 110"/>
            <p:cNvSpPr txBox="1">
              <a:spLocks noChangeArrowheads="1"/>
            </p:cNvSpPr>
            <p:nvPr/>
          </p:nvSpPr>
          <p:spPr bwMode="auto">
            <a:xfrm>
              <a:off x="5605463" y="1717675"/>
              <a:ext cx="611065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 sz="2000" dirty="0"/>
                <a:t> 0.1</a:t>
              </a:r>
            </a:p>
          </p:txBody>
        </p:sp>
      </p:grpSp>
      <p:grpSp>
        <p:nvGrpSpPr>
          <p:cNvPr id="7" name="Gruppieren 118"/>
          <p:cNvGrpSpPr/>
          <p:nvPr/>
        </p:nvGrpSpPr>
        <p:grpSpPr>
          <a:xfrm>
            <a:off x="2012950" y="1355363"/>
            <a:ext cx="928688" cy="2895600"/>
            <a:chOff x="2012950" y="1001713"/>
            <a:chExt cx="928688" cy="2895600"/>
          </a:xfrm>
        </p:grpSpPr>
        <p:grpSp>
          <p:nvGrpSpPr>
            <p:cNvPr id="8" name="Gruppieren 93"/>
            <p:cNvGrpSpPr/>
            <p:nvPr/>
          </p:nvGrpSpPr>
          <p:grpSpPr>
            <a:xfrm>
              <a:off x="2012950" y="1001713"/>
              <a:ext cx="928688" cy="2895600"/>
              <a:chOff x="2012950" y="1001713"/>
              <a:chExt cx="928688" cy="2895600"/>
            </a:xfrm>
          </p:grpSpPr>
          <p:sp>
            <p:nvSpPr>
              <p:cNvPr id="46" name="Textfeld 56"/>
              <p:cNvSpPr txBox="1">
                <a:spLocks noChangeArrowheads="1"/>
              </p:cNvSpPr>
              <p:nvPr/>
            </p:nvSpPr>
            <p:spPr bwMode="auto">
              <a:xfrm>
                <a:off x="2071688" y="3017838"/>
                <a:ext cx="392112" cy="3143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de-DE" sz="2000"/>
                  <a:t>90</a:t>
                </a:r>
              </a:p>
            </p:txBody>
          </p:sp>
          <p:sp>
            <p:nvSpPr>
              <p:cNvPr id="47" name="Textfeld 57"/>
              <p:cNvSpPr txBox="1">
                <a:spLocks noChangeArrowheads="1"/>
              </p:cNvSpPr>
              <p:nvPr/>
            </p:nvSpPr>
            <p:spPr bwMode="auto">
              <a:xfrm>
                <a:off x="2071688" y="2622550"/>
                <a:ext cx="392112" cy="3143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de-DE" sz="2000"/>
                  <a:t>30</a:t>
                </a:r>
              </a:p>
            </p:txBody>
          </p:sp>
          <p:sp>
            <p:nvSpPr>
              <p:cNvPr id="48" name="Textfeld 58"/>
              <p:cNvSpPr txBox="1">
                <a:spLocks noChangeArrowheads="1"/>
              </p:cNvSpPr>
              <p:nvPr/>
            </p:nvSpPr>
            <p:spPr bwMode="auto">
              <a:xfrm>
                <a:off x="2133600" y="3582988"/>
                <a:ext cx="271463" cy="3143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de-DE" sz="2000" dirty="0"/>
                  <a:t>5</a:t>
                </a:r>
              </a:p>
            </p:txBody>
          </p:sp>
          <p:sp>
            <p:nvSpPr>
              <p:cNvPr id="49" name="Textfeld 59"/>
              <p:cNvSpPr txBox="1">
                <a:spLocks noChangeArrowheads="1"/>
              </p:cNvSpPr>
              <p:nvPr/>
            </p:nvSpPr>
            <p:spPr bwMode="auto">
              <a:xfrm>
                <a:off x="2071688" y="3302000"/>
                <a:ext cx="509587" cy="3143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de-DE" sz="2000"/>
                  <a:t>100</a:t>
                </a:r>
              </a:p>
            </p:txBody>
          </p:sp>
          <p:sp>
            <p:nvSpPr>
              <p:cNvPr id="50" name="Textfeld 60"/>
              <p:cNvSpPr txBox="1">
                <a:spLocks noChangeArrowheads="1"/>
              </p:cNvSpPr>
              <p:nvPr/>
            </p:nvSpPr>
            <p:spPr bwMode="auto">
              <a:xfrm>
                <a:off x="2012950" y="2170113"/>
                <a:ext cx="509588" cy="3143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de-DE" sz="2000"/>
                  <a:t>100</a:t>
                </a:r>
              </a:p>
            </p:txBody>
          </p:sp>
          <p:sp>
            <p:nvSpPr>
              <p:cNvPr id="51" name="Textfeld 61"/>
              <p:cNvSpPr txBox="1">
                <a:spLocks noChangeArrowheads="1"/>
              </p:cNvSpPr>
              <p:nvPr/>
            </p:nvSpPr>
            <p:spPr bwMode="auto">
              <a:xfrm>
                <a:off x="2012950" y="1001713"/>
                <a:ext cx="449263" cy="3143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de-DE" sz="2000" dirty="0"/>
                  <a:t> 50</a:t>
                </a:r>
              </a:p>
            </p:txBody>
          </p:sp>
          <p:sp>
            <p:nvSpPr>
              <p:cNvPr id="73" name="Textfeld 203"/>
              <p:cNvSpPr txBox="1">
                <a:spLocks noChangeArrowheads="1"/>
              </p:cNvSpPr>
              <p:nvPr/>
            </p:nvSpPr>
            <p:spPr bwMode="auto">
              <a:xfrm>
                <a:off x="2012950" y="1717675"/>
                <a:ext cx="390525" cy="3143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de-DE" sz="2000"/>
                  <a:t>30</a:t>
                </a:r>
              </a:p>
            </p:txBody>
          </p:sp>
          <p:sp>
            <p:nvSpPr>
              <p:cNvPr id="75" name="Textfeld 208"/>
              <p:cNvSpPr txBox="1">
                <a:spLocks noChangeArrowheads="1"/>
              </p:cNvSpPr>
              <p:nvPr/>
            </p:nvSpPr>
            <p:spPr bwMode="auto">
              <a:xfrm>
                <a:off x="2492375" y="1208088"/>
                <a:ext cx="449263" cy="3143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de-DE" sz="2000"/>
                  <a:t> 30</a:t>
                </a:r>
              </a:p>
            </p:txBody>
          </p:sp>
        </p:grpSp>
        <p:sp>
          <p:nvSpPr>
            <p:cNvPr id="118" name="Textfeld 62"/>
            <p:cNvSpPr txBox="1">
              <a:spLocks noChangeArrowheads="1"/>
            </p:cNvSpPr>
            <p:nvPr/>
          </p:nvSpPr>
          <p:spPr bwMode="auto">
            <a:xfrm>
              <a:off x="2012950" y="1377950"/>
              <a:ext cx="449263" cy="314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 sz="2000" dirty="0"/>
                <a:t> 20</a:t>
              </a:r>
            </a:p>
          </p:txBody>
        </p:sp>
      </p:grpSp>
      <p:grpSp>
        <p:nvGrpSpPr>
          <p:cNvPr id="9" name="Gruppieren 119"/>
          <p:cNvGrpSpPr/>
          <p:nvPr/>
        </p:nvGrpSpPr>
        <p:grpSpPr>
          <a:xfrm>
            <a:off x="1979712" y="1334378"/>
            <a:ext cx="1090490" cy="2981385"/>
            <a:chOff x="2012950" y="1001713"/>
            <a:chExt cx="1090490" cy="2981385"/>
          </a:xfrm>
        </p:grpSpPr>
        <p:grpSp>
          <p:nvGrpSpPr>
            <p:cNvPr id="10" name="Gruppieren 93"/>
            <p:cNvGrpSpPr/>
            <p:nvPr/>
          </p:nvGrpSpPr>
          <p:grpSpPr>
            <a:xfrm>
              <a:off x="2012950" y="1001713"/>
              <a:ext cx="1090490" cy="2981385"/>
              <a:chOff x="2012950" y="1001713"/>
              <a:chExt cx="1090490" cy="2981385"/>
            </a:xfrm>
          </p:grpSpPr>
          <p:sp>
            <p:nvSpPr>
              <p:cNvPr id="123" name="Textfeld 56"/>
              <p:cNvSpPr txBox="1">
                <a:spLocks noChangeArrowheads="1"/>
              </p:cNvSpPr>
              <p:nvPr/>
            </p:nvSpPr>
            <p:spPr bwMode="auto">
              <a:xfrm>
                <a:off x="2071688" y="3017838"/>
                <a:ext cx="683200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de-DE" sz="2000" dirty="0"/>
                  <a:t>0.75</a:t>
                </a:r>
              </a:p>
            </p:txBody>
          </p:sp>
          <p:sp>
            <p:nvSpPr>
              <p:cNvPr id="124" name="Textfeld 57"/>
              <p:cNvSpPr txBox="1">
                <a:spLocks noChangeArrowheads="1"/>
              </p:cNvSpPr>
              <p:nvPr/>
            </p:nvSpPr>
            <p:spPr bwMode="auto">
              <a:xfrm>
                <a:off x="2071688" y="2622550"/>
                <a:ext cx="683200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de-DE" sz="2000" dirty="0"/>
                  <a:t>0.25</a:t>
                </a:r>
              </a:p>
            </p:txBody>
          </p:sp>
          <p:sp>
            <p:nvSpPr>
              <p:cNvPr id="125" name="Textfeld 58"/>
              <p:cNvSpPr txBox="1">
                <a:spLocks noChangeArrowheads="1"/>
              </p:cNvSpPr>
              <p:nvPr/>
            </p:nvSpPr>
            <p:spPr bwMode="auto">
              <a:xfrm>
                <a:off x="2133600" y="3582988"/>
                <a:ext cx="683200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de-DE" sz="2000" dirty="0"/>
                  <a:t>0.04</a:t>
                </a:r>
              </a:p>
            </p:txBody>
          </p:sp>
          <p:sp>
            <p:nvSpPr>
              <p:cNvPr id="126" name="Textfeld 59"/>
              <p:cNvSpPr txBox="1">
                <a:spLocks noChangeArrowheads="1"/>
              </p:cNvSpPr>
              <p:nvPr/>
            </p:nvSpPr>
            <p:spPr bwMode="auto">
              <a:xfrm>
                <a:off x="2071688" y="3302000"/>
                <a:ext cx="683200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de-DE" sz="2000" dirty="0"/>
                  <a:t>0.96</a:t>
                </a:r>
              </a:p>
            </p:txBody>
          </p:sp>
          <p:sp>
            <p:nvSpPr>
              <p:cNvPr id="127" name="Textfeld 60"/>
              <p:cNvSpPr txBox="1">
                <a:spLocks noChangeArrowheads="1"/>
              </p:cNvSpPr>
              <p:nvPr/>
            </p:nvSpPr>
            <p:spPr bwMode="auto">
              <a:xfrm>
                <a:off x="2012950" y="2170113"/>
                <a:ext cx="683200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de-DE" sz="2000" dirty="0"/>
                  <a:t>0.77</a:t>
                </a:r>
              </a:p>
            </p:txBody>
          </p:sp>
          <p:sp>
            <p:nvSpPr>
              <p:cNvPr id="128" name="Textfeld 61"/>
              <p:cNvSpPr txBox="1">
                <a:spLocks noChangeArrowheads="1"/>
              </p:cNvSpPr>
              <p:nvPr/>
            </p:nvSpPr>
            <p:spPr bwMode="auto">
              <a:xfrm>
                <a:off x="2012950" y="1001713"/>
                <a:ext cx="611065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de-DE" sz="2000" dirty="0"/>
                  <a:t> 0.5</a:t>
                </a:r>
              </a:p>
            </p:txBody>
          </p:sp>
          <p:sp>
            <p:nvSpPr>
              <p:cNvPr id="129" name="Textfeld 203"/>
              <p:cNvSpPr txBox="1">
                <a:spLocks noChangeArrowheads="1"/>
              </p:cNvSpPr>
              <p:nvPr/>
            </p:nvSpPr>
            <p:spPr bwMode="auto">
              <a:xfrm>
                <a:off x="2012950" y="1717675"/>
                <a:ext cx="683200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de-DE" sz="2000" dirty="0"/>
                  <a:t>0.23</a:t>
                </a:r>
              </a:p>
            </p:txBody>
          </p:sp>
          <p:sp>
            <p:nvSpPr>
              <p:cNvPr id="130" name="Textfeld 208"/>
              <p:cNvSpPr txBox="1">
                <a:spLocks noChangeArrowheads="1"/>
              </p:cNvSpPr>
              <p:nvPr/>
            </p:nvSpPr>
            <p:spPr bwMode="auto">
              <a:xfrm>
                <a:off x="2492375" y="1208088"/>
                <a:ext cx="611065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de-DE" sz="2000" dirty="0"/>
                  <a:t> 0.3</a:t>
                </a:r>
              </a:p>
            </p:txBody>
          </p:sp>
        </p:grpSp>
        <p:sp>
          <p:nvSpPr>
            <p:cNvPr id="122" name="Textfeld 62"/>
            <p:cNvSpPr txBox="1">
              <a:spLocks noChangeArrowheads="1"/>
            </p:cNvSpPr>
            <p:nvPr/>
          </p:nvSpPr>
          <p:spPr bwMode="auto">
            <a:xfrm>
              <a:off x="2012950" y="1377950"/>
              <a:ext cx="611065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 sz="2000" dirty="0"/>
                <a:t> 0.2</a:t>
              </a:r>
            </a:p>
          </p:txBody>
        </p:sp>
      </p:grpSp>
      <p:cxnSp>
        <p:nvCxnSpPr>
          <p:cNvPr id="133" name="Gekrümmte Verbindung 132"/>
          <p:cNvCxnSpPr>
            <a:stCxn id="35" idx="2"/>
            <a:endCxn id="36" idx="1"/>
          </p:cNvCxnSpPr>
          <p:nvPr/>
        </p:nvCxnSpPr>
        <p:spPr bwMode="auto">
          <a:xfrm rot="5400000" flipH="1">
            <a:off x="1525191" y="1087473"/>
            <a:ext cx="2801937" cy="3979069"/>
          </a:xfrm>
          <a:prstGeom prst="curvedConnector4">
            <a:avLst>
              <a:gd name="adj1" fmla="val -29915"/>
              <a:gd name="adj2" fmla="val 119971"/>
            </a:avLst>
          </a:prstGeom>
          <a:solidFill>
            <a:schemeClr val="accent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140" name="Gekrümmte Verbindung 132"/>
          <p:cNvCxnSpPr>
            <a:stCxn id="32" idx="2"/>
            <a:endCxn id="36" idx="1"/>
          </p:cNvCxnSpPr>
          <p:nvPr/>
        </p:nvCxnSpPr>
        <p:spPr bwMode="auto">
          <a:xfrm rot="5400000" flipH="1">
            <a:off x="1808560" y="804104"/>
            <a:ext cx="2235200" cy="3979069"/>
          </a:xfrm>
          <a:prstGeom prst="curvedConnector4">
            <a:avLst>
              <a:gd name="adj1" fmla="val -56331"/>
              <a:gd name="adj2" fmla="val 115959"/>
            </a:avLst>
          </a:prstGeom>
          <a:solidFill>
            <a:schemeClr val="accent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8" name="Gekrümmte Verbindung 132"/>
          <p:cNvCxnSpPr>
            <a:stCxn id="31" idx="2"/>
            <a:endCxn id="36" idx="1"/>
          </p:cNvCxnSpPr>
          <p:nvPr/>
        </p:nvCxnSpPr>
        <p:spPr bwMode="auto">
          <a:xfrm rot="5400000" flipH="1">
            <a:off x="2118916" y="493748"/>
            <a:ext cx="1614487" cy="3979069"/>
          </a:xfrm>
          <a:prstGeom prst="curvedConnector4">
            <a:avLst>
              <a:gd name="adj1" fmla="val -102261"/>
              <a:gd name="adj2" fmla="val 112676"/>
            </a:avLst>
          </a:prstGeom>
          <a:solidFill>
            <a:schemeClr val="accent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grpSp>
        <p:nvGrpSpPr>
          <p:cNvPr id="11" name="Gruppieren 161"/>
          <p:cNvGrpSpPr/>
          <p:nvPr/>
        </p:nvGrpSpPr>
        <p:grpSpPr>
          <a:xfrm>
            <a:off x="4932040" y="3206586"/>
            <a:ext cx="308098" cy="1583015"/>
            <a:chOff x="4932040" y="2852936"/>
            <a:chExt cx="308098" cy="1583015"/>
          </a:xfrm>
        </p:grpSpPr>
        <p:sp>
          <p:nvSpPr>
            <p:cNvPr id="159" name="Textfeld 158"/>
            <p:cNvSpPr txBox="1"/>
            <p:nvPr/>
          </p:nvSpPr>
          <p:spPr>
            <a:xfrm>
              <a:off x="4932040" y="2852936"/>
              <a:ext cx="308098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>
                  <a:sym typeface="Symbol"/>
                </a:rPr>
                <a:t></a:t>
              </a:r>
              <a:endParaRPr lang="de-DE" dirty="0"/>
            </a:p>
          </p:txBody>
        </p:sp>
        <p:sp>
          <p:nvSpPr>
            <p:cNvPr id="160" name="Textfeld 159"/>
            <p:cNvSpPr txBox="1"/>
            <p:nvPr/>
          </p:nvSpPr>
          <p:spPr>
            <a:xfrm>
              <a:off x="4932040" y="3429000"/>
              <a:ext cx="308098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>
                  <a:sym typeface="Symbol"/>
                </a:rPr>
                <a:t></a:t>
              </a:r>
              <a:endParaRPr lang="de-DE" dirty="0"/>
            </a:p>
          </p:txBody>
        </p:sp>
        <p:sp>
          <p:nvSpPr>
            <p:cNvPr id="161" name="Textfeld 160"/>
            <p:cNvSpPr txBox="1"/>
            <p:nvPr/>
          </p:nvSpPr>
          <p:spPr>
            <a:xfrm>
              <a:off x="4932040" y="4005064"/>
              <a:ext cx="308098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>
                  <a:sym typeface="Symbol"/>
                </a:rPr>
                <a:t></a:t>
              </a:r>
              <a:endParaRPr lang="de-DE" dirty="0"/>
            </a:p>
          </p:txBody>
        </p:sp>
      </p:grpSp>
      <p:cxnSp>
        <p:nvCxnSpPr>
          <p:cNvPr id="82" name="Gekrümmte Verbindung 132"/>
          <p:cNvCxnSpPr>
            <a:stCxn id="34" idx="0"/>
            <a:endCxn id="36" idx="1"/>
          </p:cNvCxnSpPr>
          <p:nvPr/>
        </p:nvCxnSpPr>
        <p:spPr bwMode="auto">
          <a:xfrm rot="16200000" flipH="1" flipV="1">
            <a:off x="2685257" y="-525032"/>
            <a:ext cx="452438" cy="3949701"/>
          </a:xfrm>
          <a:prstGeom prst="curvedConnector4">
            <a:avLst>
              <a:gd name="adj1" fmla="val -66568"/>
              <a:gd name="adj2" fmla="val 114240"/>
            </a:avLst>
          </a:prstGeom>
          <a:solidFill>
            <a:schemeClr val="accent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85" name="Gekrümmte Verbindung 132"/>
          <p:cNvCxnSpPr>
            <a:stCxn id="33" idx="0"/>
            <a:endCxn id="36" idx="1"/>
          </p:cNvCxnSpPr>
          <p:nvPr/>
        </p:nvCxnSpPr>
        <p:spPr bwMode="auto">
          <a:xfrm rot="16200000" flipV="1">
            <a:off x="2855120" y="-242457"/>
            <a:ext cx="112712" cy="3949701"/>
          </a:xfrm>
          <a:prstGeom prst="curvedConnector4">
            <a:avLst>
              <a:gd name="adj1" fmla="val 631590"/>
              <a:gd name="adj2" fmla="val 109463"/>
            </a:avLst>
          </a:prstGeom>
          <a:solidFill>
            <a:schemeClr val="accent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92" name="Gekrümmte Verbindung 132"/>
          <p:cNvCxnSpPr>
            <a:stCxn id="65" idx="0"/>
            <a:endCxn id="36" idx="1"/>
          </p:cNvCxnSpPr>
          <p:nvPr/>
        </p:nvCxnSpPr>
        <p:spPr bwMode="auto">
          <a:xfrm rot="16200000" flipV="1">
            <a:off x="2572545" y="40118"/>
            <a:ext cx="677862" cy="3949701"/>
          </a:xfrm>
          <a:prstGeom prst="curvedConnector4">
            <a:avLst>
              <a:gd name="adj1" fmla="val 163984"/>
              <a:gd name="adj2" fmla="val 105788"/>
            </a:avLst>
          </a:prstGeom>
          <a:solidFill>
            <a:schemeClr val="accent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grpSp>
        <p:nvGrpSpPr>
          <p:cNvPr id="12" name="Gruppieren 161"/>
          <p:cNvGrpSpPr/>
          <p:nvPr/>
        </p:nvGrpSpPr>
        <p:grpSpPr>
          <a:xfrm>
            <a:off x="4914003" y="871829"/>
            <a:ext cx="308098" cy="1583015"/>
            <a:chOff x="4932040" y="2852936"/>
            <a:chExt cx="308098" cy="1583015"/>
          </a:xfrm>
        </p:grpSpPr>
        <p:sp>
          <p:nvSpPr>
            <p:cNvPr id="102" name="Textfeld 158"/>
            <p:cNvSpPr txBox="1"/>
            <p:nvPr/>
          </p:nvSpPr>
          <p:spPr>
            <a:xfrm>
              <a:off x="4932040" y="2852936"/>
              <a:ext cx="308098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>
                  <a:sym typeface="Symbol"/>
                </a:rPr>
                <a:t></a:t>
              </a:r>
              <a:endParaRPr lang="de-DE" dirty="0"/>
            </a:p>
          </p:txBody>
        </p:sp>
        <p:sp>
          <p:nvSpPr>
            <p:cNvPr id="103" name="Textfeld 159"/>
            <p:cNvSpPr txBox="1"/>
            <p:nvPr/>
          </p:nvSpPr>
          <p:spPr>
            <a:xfrm>
              <a:off x="4932040" y="3429000"/>
              <a:ext cx="308098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>
                  <a:sym typeface="Symbol"/>
                </a:rPr>
                <a:t></a:t>
              </a:r>
              <a:endParaRPr lang="de-DE" dirty="0"/>
            </a:p>
          </p:txBody>
        </p:sp>
        <p:sp>
          <p:nvSpPr>
            <p:cNvPr id="104" name="Textfeld 160"/>
            <p:cNvSpPr txBox="1"/>
            <p:nvPr/>
          </p:nvSpPr>
          <p:spPr>
            <a:xfrm>
              <a:off x="4932040" y="4005064"/>
              <a:ext cx="308098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>
                  <a:sym typeface="Symbol"/>
                </a:rPr>
                <a:t></a:t>
              </a:r>
              <a:endParaRPr lang="de-DE" dirty="0"/>
            </a:p>
          </p:txBody>
        </p:sp>
      </p:grpSp>
      <p:sp>
        <p:nvSpPr>
          <p:cNvPr id="88" name="Slide Number Placeholder 6"/>
          <p:cNvSpPr txBox="1">
            <a:spLocks/>
          </p:cNvSpPr>
          <p:nvPr/>
        </p:nvSpPr>
        <p:spPr bwMode="auto">
          <a:xfrm>
            <a:off x="8316416" y="6453188"/>
            <a:ext cx="792857" cy="40481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000" b="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B13ED3CC-D13C-47ED-A7F5-136C255462B9}" type="slidenum">
              <a:rPr lang="en-US" sz="1600" smtClean="0">
                <a:solidFill>
                  <a:prstClr val="white">
                    <a:lumMod val="65000"/>
                  </a:prstClr>
                </a:solidFill>
              </a:rPr>
              <a:pPr>
                <a:defRPr/>
              </a:pPr>
              <a:t>27</a:t>
            </a:fld>
            <a:endParaRPr lang="en-US" sz="1600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6300192" y="6525344"/>
            <a:ext cx="2847767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it-IT" sz="1400" dirty="0" err="1">
                <a:solidFill>
                  <a:schemeClr val="accent2">
                    <a:lumMod val="75000"/>
                  </a:schemeClr>
                </a:solidFill>
              </a:rPr>
              <a:t>Thanks</a:t>
            </a:r>
            <a:r>
              <a:rPr lang="it-IT" sz="14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it-IT" sz="1400" dirty="0" err="1">
                <a:solidFill>
                  <a:schemeClr val="accent2">
                    <a:lumMod val="75000"/>
                  </a:schemeClr>
                </a:solidFill>
              </a:rPr>
              <a:t>to</a:t>
            </a:r>
            <a:r>
              <a:rPr lang="it-IT" sz="1400" dirty="0">
                <a:solidFill>
                  <a:schemeClr val="accent2">
                    <a:lumMod val="75000"/>
                  </a:schemeClr>
                </a:solidFill>
              </a:rPr>
              <a:t> G. Weikum, SIGMOD 2013</a:t>
            </a:r>
            <a:endParaRPr lang="it-IT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6459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CasellaDiTesto 3"/>
          <p:cNvSpPr txBox="1">
            <a:spLocks noChangeArrowheads="1"/>
          </p:cNvSpPr>
          <p:nvPr/>
        </p:nvSpPr>
        <p:spPr bwMode="auto">
          <a:xfrm>
            <a:off x="107950" y="3286125"/>
            <a:ext cx="87153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3200">
                <a:latin typeface="Calibri" pitchFamily="34" charset="0"/>
              </a:rPr>
              <a:t>He is using Microsoft</a:t>
            </a:r>
            <a:r>
              <a:rPr lang="it-IT" altLang="it-IT" sz="3200">
                <a:latin typeface="Calibri" pitchFamily="34" charset="0"/>
              </a:rPr>
              <a:t>’</a:t>
            </a:r>
            <a:r>
              <a:rPr lang="it-IT" sz="3200">
                <a:latin typeface="Calibri" pitchFamily="34" charset="0"/>
              </a:rPr>
              <a:t>s browser</a:t>
            </a:r>
          </a:p>
        </p:txBody>
      </p:sp>
      <p:sp>
        <p:nvSpPr>
          <p:cNvPr id="43011" name="CasellaDiTesto 4"/>
          <p:cNvSpPr txBox="1">
            <a:spLocks noChangeArrowheads="1"/>
          </p:cNvSpPr>
          <p:nvPr/>
        </p:nvSpPr>
        <p:spPr bwMode="auto">
          <a:xfrm>
            <a:off x="214313" y="4059238"/>
            <a:ext cx="87153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3200">
                <a:latin typeface="Calibri" pitchFamily="34" charset="0"/>
              </a:rPr>
              <a:t>He is a fan of Internet Explorer</a:t>
            </a:r>
          </a:p>
        </p:txBody>
      </p:sp>
      <p:grpSp>
        <p:nvGrpSpPr>
          <p:cNvPr id="2" name="Group 21"/>
          <p:cNvGrpSpPr>
            <a:grpSpLocks/>
          </p:cNvGrpSpPr>
          <p:nvPr/>
        </p:nvGrpSpPr>
        <p:grpSpPr bwMode="auto">
          <a:xfrm>
            <a:off x="3851275" y="3789363"/>
            <a:ext cx="3168650" cy="792162"/>
            <a:chOff x="3851920" y="3789040"/>
            <a:chExt cx="3168352" cy="792088"/>
          </a:xfrm>
        </p:grpSpPr>
        <p:cxnSp>
          <p:nvCxnSpPr>
            <p:cNvPr id="18" name="Straight Connector 17"/>
            <p:cNvCxnSpPr/>
            <p:nvPr/>
          </p:nvCxnSpPr>
          <p:spPr>
            <a:xfrm>
              <a:off x="3851920" y="3789040"/>
              <a:ext cx="3168352" cy="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4283679" y="4581128"/>
              <a:ext cx="2736593" cy="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013" name="Titolo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Another issue: synonymy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CasellaDiTesto 3"/>
          <p:cNvSpPr txBox="1">
            <a:spLocks noChangeArrowheads="1"/>
          </p:cNvSpPr>
          <p:nvPr/>
        </p:nvSpPr>
        <p:spPr bwMode="auto">
          <a:xfrm>
            <a:off x="107950" y="3286125"/>
            <a:ext cx="87153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3200">
                <a:latin typeface="Calibri" pitchFamily="34" charset="0"/>
              </a:rPr>
              <a:t>the   paparazzi   photographed the   star</a:t>
            </a:r>
          </a:p>
        </p:txBody>
      </p:sp>
      <p:sp>
        <p:nvSpPr>
          <p:cNvPr id="41987" name="CasellaDiTesto 4"/>
          <p:cNvSpPr txBox="1">
            <a:spLocks noChangeArrowheads="1"/>
          </p:cNvSpPr>
          <p:nvPr/>
        </p:nvSpPr>
        <p:spPr bwMode="auto">
          <a:xfrm>
            <a:off x="214313" y="4059238"/>
            <a:ext cx="87153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3200">
                <a:latin typeface="Calibri" pitchFamily="34" charset="0"/>
              </a:rPr>
              <a:t>the  astronomer  photographed the   star</a:t>
            </a:r>
          </a:p>
        </p:txBody>
      </p:sp>
      <p:sp>
        <p:nvSpPr>
          <p:cNvPr id="7" name="Ovale 6"/>
          <p:cNvSpPr/>
          <p:nvPr/>
        </p:nvSpPr>
        <p:spPr>
          <a:xfrm>
            <a:off x="7164388" y="4076700"/>
            <a:ext cx="936625" cy="566738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16" name="Ovale 6"/>
          <p:cNvSpPr/>
          <p:nvPr/>
        </p:nvSpPr>
        <p:spPr>
          <a:xfrm>
            <a:off x="6948488" y="3284538"/>
            <a:ext cx="936625" cy="576262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cxnSp>
        <p:nvCxnSpPr>
          <p:cNvPr id="19" name="Connettore 1 18"/>
          <p:cNvCxnSpPr/>
          <p:nvPr/>
        </p:nvCxnSpPr>
        <p:spPr>
          <a:xfrm>
            <a:off x="2000250" y="3857625"/>
            <a:ext cx="1571625" cy="158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ttore 1 21"/>
          <p:cNvCxnSpPr/>
          <p:nvPr/>
        </p:nvCxnSpPr>
        <p:spPr>
          <a:xfrm>
            <a:off x="1928813" y="4572000"/>
            <a:ext cx="1857375" cy="158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992" name="Titolo 2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A typical issue: polysemy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175" y="1357313"/>
            <a:ext cx="9147175" cy="55133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40963" name="Text Box 2"/>
          <p:cNvSpPr txBox="1">
            <a:spLocks noChangeArrowheads="1"/>
          </p:cNvSpPr>
          <p:nvPr/>
        </p:nvSpPr>
        <p:spPr bwMode="auto">
          <a:xfrm>
            <a:off x="8442325" y="6467475"/>
            <a:ext cx="244475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r"/>
            <a:fld id="{732DCEF2-2F02-46F2-999E-CE77F10F8CBA}" type="slidenum">
              <a:rPr lang="en-US" sz="1200">
                <a:solidFill>
                  <a:srgbClr val="878787"/>
                </a:solidFill>
                <a:latin typeface="Calibri" pitchFamily="34" charset="0"/>
                <a:sym typeface="Calibri" pitchFamily="34" charset="0"/>
              </a:rPr>
              <a:pPr algn="r"/>
              <a:t>5</a:t>
            </a:fld>
            <a:endParaRPr lang="en-US" sz="1200">
              <a:solidFill>
                <a:srgbClr val="878787"/>
              </a:solidFill>
              <a:latin typeface="Calibri" pitchFamily="34" charset="0"/>
              <a:sym typeface="Calibri" pitchFamily="34" charset="0"/>
            </a:endParaRPr>
          </a:p>
        </p:txBody>
      </p:sp>
      <p:sp>
        <p:nvSpPr>
          <p:cNvPr id="40964" name="Rectangle 3"/>
          <p:cNvSpPr>
            <a:spLocks/>
          </p:cNvSpPr>
          <p:nvPr/>
        </p:nvSpPr>
        <p:spPr bwMode="auto">
          <a:xfrm>
            <a:off x="323850" y="185738"/>
            <a:ext cx="8362950" cy="1130300"/>
          </a:xfrm>
          <a:prstGeom prst="rect">
            <a:avLst/>
          </a:prstGeom>
          <a:solidFill>
            <a:schemeClr val="tx2"/>
          </a:solidFill>
          <a:ln w="25400">
            <a:solidFill>
              <a:srgbClr val="395E89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r>
              <a:rPr lang="en-US" sz="3600">
                <a:solidFill>
                  <a:srgbClr val="FFFFFF"/>
                </a:solidFill>
                <a:latin typeface="Calibri" pitchFamily="34" charset="0"/>
                <a:sym typeface="Calibri" pitchFamily="34" charset="0"/>
              </a:rPr>
              <a:t>A new approach: </a:t>
            </a:r>
          </a:p>
          <a:p>
            <a:r>
              <a:rPr lang="en-US" sz="3600">
                <a:solidFill>
                  <a:srgbClr val="FFFFFF"/>
                </a:solidFill>
                <a:latin typeface="Calibri" pitchFamily="34" charset="0"/>
                <a:sym typeface="Calibri" pitchFamily="34" charset="0"/>
              </a:rPr>
              <a:t>Massive graphs of entities and relations</a:t>
            </a:r>
          </a:p>
        </p:txBody>
      </p:sp>
      <p:sp>
        <p:nvSpPr>
          <p:cNvPr id="40965" name="CasellaDiTesto 1"/>
          <p:cNvSpPr txBox="1">
            <a:spLocks noChangeArrowheads="1"/>
          </p:cNvSpPr>
          <p:nvPr/>
        </p:nvSpPr>
        <p:spPr bwMode="auto">
          <a:xfrm>
            <a:off x="6761163" y="2492375"/>
            <a:ext cx="23939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3600" b="1">
                <a:solidFill>
                  <a:srgbClr val="FF0000"/>
                </a:solidFill>
                <a:latin typeface="Gill Sans" charset="0"/>
                <a:ea typeface="ヒラギノ角ゴ ProN W3" charset="-128"/>
                <a:sym typeface="Gill Sans" charset="0"/>
              </a:rPr>
              <a:t>May 2012</a:t>
            </a:r>
          </a:p>
        </p:txBody>
      </p:sp>
    </p:spTree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3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175355"/>
            <a:ext cx="7920880" cy="5223122"/>
          </a:xfrm>
          <a:prstGeom prst="rect">
            <a:avLst/>
          </a:prstGeom>
        </p:spPr>
      </p:pic>
      <p:sp>
        <p:nvSpPr>
          <p:cNvPr id="4" name="TextBox 3">
            <a:hlinkClick r:id="rId4"/>
          </p:cNvPr>
          <p:cNvSpPr txBox="1"/>
          <p:nvPr/>
        </p:nvSpPr>
        <p:spPr bwMode="auto">
          <a:xfrm>
            <a:off x="179512" y="6550223"/>
            <a:ext cx="659962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>
            <a:spAutoFit/>
          </a:bodyPr>
          <a:lstStyle/>
          <a:p>
            <a:pPr eaLnBrk="0" hangingPunct="0"/>
            <a:r>
              <a:rPr lang="en-US" sz="1400" dirty="0">
                <a:hlinkClick r:id="rId4"/>
              </a:rPr>
              <a:t>http://richard.cyganiak.de/2007/10/lod/lod-datasets_2011-09-19_colored.png</a:t>
            </a:r>
            <a:endParaRPr lang="en-US" sz="1400" dirty="0"/>
          </a:p>
        </p:txBody>
      </p:sp>
      <p:sp>
        <p:nvSpPr>
          <p:cNvPr id="7170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92150"/>
          </a:xfrm>
        </p:spPr>
        <p:txBody>
          <a:bodyPr/>
          <a:lstStyle/>
          <a:p>
            <a:pPr defTabSz="893763" eaLnBrk="1" hangingPunct="1"/>
            <a:r>
              <a:rPr lang="en-GB" dirty="0"/>
              <a:t>Web of Data: RDF, Tables, </a:t>
            </a:r>
            <a:r>
              <a:rPr lang="en-GB" dirty="0" err="1"/>
              <a:t>Microdata</a:t>
            </a:r>
            <a:endParaRPr lang="en-GB" sz="2000" dirty="0"/>
          </a:p>
        </p:txBody>
      </p:sp>
      <p:sp>
        <p:nvSpPr>
          <p:cNvPr id="75" name="Ellipse 39"/>
          <p:cNvSpPr>
            <a:spLocks noChangeArrowheads="1"/>
          </p:cNvSpPr>
          <p:nvPr/>
        </p:nvSpPr>
        <p:spPr bwMode="auto">
          <a:xfrm>
            <a:off x="2555776" y="2975555"/>
            <a:ext cx="3311525" cy="1871662"/>
          </a:xfrm>
          <a:prstGeom prst="ellipse">
            <a:avLst/>
          </a:prstGeom>
          <a:solidFill>
            <a:srgbClr val="FFFFCC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" name="Gruppieren 72"/>
          <p:cNvGrpSpPr/>
          <p:nvPr/>
        </p:nvGrpSpPr>
        <p:grpSpPr>
          <a:xfrm>
            <a:off x="1476375" y="1319371"/>
            <a:ext cx="7667625" cy="3992066"/>
            <a:chOff x="1476375" y="1319371"/>
            <a:chExt cx="7667625" cy="3992066"/>
          </a:xfrm>
        </p:grpSpPr>
        <p:pic>
          <p:nvPicPr>
            <p:cNvPr id="77" name="Picture 110" descr="freebase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283968" y="4149080"/>
              <a:ext cx="1211262" cy="312737"/>
            </a:xfrm>
            <a:prstGeom prst="rect">
              <a:avLst/>
            </a:prstGeom>
            <a:solidFill>
              <a:srgbClr val="FFFF99"/>
            </a:solidFill>
            <a:ln w="9525">
              <a:noFill/>
              <a:miter lim="800000"/>
              <a:headEnd/>
              <a:tailEnd/>
            </a:ln>
          </p:spPr>
        </p:pic>
        <p:pic>
          <p:nvPicPr>
            <p:cNvPr id="78" name="Picture 113" descr="dbpedia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354413" y="3191455"/>
              <a:ext cx="1011238" cy="509587"/>
            </a:xfrm>
            <a:prstGeom prst="rect">
              <a:avLst/>
            </a:prstGeom>
            <a:solidFill>
              <a:srgbClr val="FFFF99"/>
            </a:solidFill>
            <a:ln w="9525">
              <a:noFill/>
              <a:miter lim="800000"/>
              <a:headEnd/>
              <a:tailEnd/>
            </a:ln>
          </p:spPr>
        </p:pic>
        <p:grpSp>
          <p:nvGrpSpPr>
            <p:cNvPr id="3" name="Group 179"/>
            <p:cNvGrpSpPr>
              <a:grpSpLocks/>
            </p:cNvGrpSpPr>
            <p:nvPr/>
          </p:nvGrpSpPr>
          <p:grpSpPr bwMode="auto">
            <a:xfrm>
              <a:off x="1476375" y="3047588"/>
              <a:ext cx="792163" cy="1079500"/>
              <a:chOff x="1249219" y="5328665"/>
              <a:chExt cx="714375" cy="983795"/>
            </a:xfrm>
          </p:grpSpPr>
          <p:pic>
            <p:nvPicPr>
              <p:cNvPr id="103" name="Picture 8" descr="Cycorp logo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1249219" y="5328665"/>
                <a:ext cx="714375" cy="6762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04" name="TextBox 171"/>
              <p:cNvSpPr txBox="1">
                <a:spLocks noChangeArrowheads="1"/>
              </p:cNvSpPr>
              <p:nvPr/>
            </p:nvSpPr>
            <p:spPr bwMode="auto">
              <a:xfrm>
                <a:off x="1320657" y="5971607"/>
                <a:ext cx="500579" cy="34085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de-DE" sz="2000"/>
                  <a:t>Cyc</a:t>
                </a:r>
                <a:endParaRPr lang="en-US" sz="2000"/>
              </a:p>
            </p:txBody>
          </p:sp>
        </p:grpSp>
        <p:pic>
          <p:nvPicPr>
            <p:cNvPr id="84" name="Picture 2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3131840" y="5063787"/>
              <a:ext cx="1403350" cy="247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5" name="Picture 37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4427538" y="2039526"/>
              <a:ext cx="936625" cy="61595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</p:pic>
        <p:pic>
          <p:nvPicPr>
            <p:cNvPr id="86" name="Picture 38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6011714" y="4344923"/>
              <a:ext cx="1104900" cy="50323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</p:pic>
        <p:pic>
          <p:nvPicPr>
            <p:cNvPr id="87" name="Picture 39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2987675" y="1607726"/>
              <a:ext cx="1655763" cy="288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9" name="Grafik 832" descr="pubmed.png"/>
            <p:cNvPicPr>
              <a:picLocks noChangeAspect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6156176" y="3695635"/>
              <a:ext cx="1012825" cy="36036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</p:pic>
        <p:pic>
          <p:nvPicPr>
            <p:cNvPr id="90" name="Picture 40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6227763" y="2831688"/>
              <a:ext cx="1081087" cy="381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3" name="Picture 13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6659563" y="1319371"/>
              <a:ext cx="2484437" cy="314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9" name="Picture 17" descr="Carnegie Mellon University">
              <a:hlinkClick r:id="rId15"/>
            </p:cNvPr>
            <p:cNvPicPr>
              <a:picLocks noChangeAspect="1" noChangeArrowheads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7857987" y="3192051"/>
              <a:ext cx="1071704" cy="3059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6" name="Picture 41"/>
            <p:cNvPicPr>
              <a:picLocks noChangeAspect="1" noChangeArrowheads="1"/>
            </p:cNvPicPr>
            <p:nvPr/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2654253" y="2655476"/>
              <a:ext cx="1584325" cy="269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8" name="Picture 37" descr="Europeana Think Culture"/>
            <p:cNvPicPr>
              <a:picLocks noChangeAspect="1" noChangeArrowheads="1"/>
            </p:cNvPicPr>
            <p:nvPr/>
          </p:nvPicPr>
          <p:blipFill>
            <a:blip r:embed="rId18" cstate="print"/>
            <a:srcRect/>
            <a:stretch>
              <a:fillRect/>
            </a:stretch>
          </p:blipFill>
          <p:spPr bwMode="auto">
            <a:xfrm>
              <a:off x="5580063" y="1607726"/>
              <a:ext cx="912812" cy="54451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05" name="Picture 2" descr="http://www.mpi-inf.mpg.de/yago-naga/yago/img/yago_logo_mainpage.png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2915816" y="3789040"/>
            <a:ext cx="1075961" cy="532601"/>
          </a:xfrm>
          <a:prstGeom prst="rect">
            <a:avLst/>
          </a:prstGeom>
          <a:noFill/>
        </p:spPr>
      </p:pic>
      <p:sp>
        <p:nvSpPr>
          <p:cNvPr id="41" name="Slide Number Placeholder 6"/>
          <p:cNvSpPr txBox="1">
            <a:spLocks/>
          </p:cNvSpPr>
          <p:nvPr/>
        </p:nvSpPr>
        <p:spPr bwMode="auto">
          <a:xfrm>
            <a:off x="8604448" y="6453188"/>
            <a:ext cx="504825" cy="3651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000" b="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B13ED3CC-D13C-47ED-A7F5-136C255462B9}" type="slidenum">
              <a:rPr lang="en-US" sz="1600" smtClean="0">
                <a:solidFill>
                  <a:prstClr val="white">
                    <a:lumMod val="65000"/>
                  </a:prstClr>
                </a:solidFill>
              </a:rPr>
              <a:pPr>
                <a:defRPr/>
              </a:pPr>
              <a:t>6</a:t>
            </a:fld>
            <a:endParaRPr lang="en-US" sz="1600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300192" y="6525344"/>
            <a:ext cx="2847767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it-IT" sz="1400" dirty="0" err="1">
                <a:solidFill>
                  <a:schemeClr val="accent2">
                    <a:lumMod val="75000"/>
                  </a:schemeClr>
                </a:solidFill>
              </a:rPr>
              <a:t>Thanks</a:t>
            </a:r>
            <a:r>
              <a:rPr lang="it-IT" sz="14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it-IT" sz="1400" dirty="0" err="1">
                <a:solidFill>
                  <a:schemeClr val="accent2">
                    <a:lumMod val="75000"/>
                  </a:schemeClr>
                </a:solidFill>
              </a:rPr>
              <a:t>to</a:t>
            </a:r>
            <a:r>
              <a:rPr lang="it-IT" sz="1400" dirty="0">
                <a:solidFill>
                  <a:schemeClr val="accent2">
                    <a:lumMod val="75000"/>
                  </a:schemeClr>
                </a:solidFill>
              </a:rPr>
              <a:t> G. Weikum, SIGMOD 2013</a:t>
            </a:r>
            <a:endParaRPr lang="it-IT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339139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 animBg="1"/>
      <p:bldP spid="75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Connettore 2 10">
            <a:extLst>
              <a:ext uri="{FF2B5EF4-FFF2-40B4-BE49-F238E27FC236}">
                <a16:creationId xmlns:a16="http://schemas.microsoft.com/office/drawing/2014/main" id="{D116E3B1-6350-7C48-B45E-9A32BB1A4FF5}"/>
              </a:ext>
            </a:extLst>
          </p:cNvPr>
          <p:cNvCxnSpPr>
            <a:endCxn id="33795" idx="2"/>
          </p:cNvCxnSpPr>
          <p:nvPr/>
        </p:nvCxnSpPr>
        <p:spPr>
          <a:xfrm flipV="1">
            <a:off x="7526338" y="3451225"/>
            <a:ext cx="693737" cy="625475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794" name="Immagine 1">
            <a:extLst>
              <a:ext uri="{FF2B5EF4-FFF2-40B4-BE49-F238E27FC236}">
                <a16:creationId xmlns:a16="http://schemas.microsoft.com/office/drawing/2014/main" id="{8C8BD310-2755-6742-9901-1CE377E159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059" t="39246" r="1793" b="2586"/>
          <a:stretch>
            <a:fillRect/>
          </a:stretch>
        </p:blipFill>
        <p:spPr bwMode="auto">
          <a:xfrm>
            <a:off x="6429375" y="4076700"/>
            <a:ext cx="2035175" cy="262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5" name="Immagine 4">
            <a:extLst>
              <a:ext uri="{FF2B5EF4-FFF2-40B4-BE49-F238E27FC236}">
                <a16:creationId xmlns:a16="http://schemas.microsoft.com/office/drawing/2014/main" id="{995E92F7-D9DD-DB4D-BCD6-89D266B0E9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483" t="26706" r="2109" b="3860"/>
          <a:stretch>
            <a:fillRect/>
          </a:stretch>
        </p:blipFill>
        <p:spPr bwMode="auto">
          <a:xfrm>
            <a:off x="7483475" y="1133475"/>
            <a:ext cx="1471613" cy="231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Connettore 2 6">
            <a:extLst>
              <a:ext uri="{FF2B5EF4-FFF2-40B4-BE49-F238E27FC236}">
                <a16:creationId xmlns:a16="http://schemas.microsoft.com/office/drawing/2014/main" id="{25732E29-C4AA-2041-9119-CBA668B86355}"/>
              </a:ext>
            </a:extLst>
          </p:cNvPr>
          <p:cNvCxnSpPr>
            <a:stCxn id="33804" idx="2"/>
          </p:cNvCxnSpPr>
          <p:nvPr/>
        </p:nvCxnSpPr>
        <p:spPr>
          <a:xfrm>
            <a:off x="3475038" y="3030538"/>
            <a:ext cx="2954337" cy="1947862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ttore 2 7">
            <a:extLst>
              <a:ext uri="{FF2B5EF4-FFF2-40B4-BE49-F238E27FC236}">
                <a16:creationId xmlns:a16="http://schemas.microsoft.com/office/drawing/2014/main" id="{780ACFC5-6DA8-DA42-809D-A659FB0E71B6}"/>
              </a:ext>
            </a:extLst>
          </p:cNvPr>
          <p:cNvCxnSpPr/>
          <p:nvPr/>
        </p:nvCxnSpPr>
        <p:spPr>
          <a:xfrm flipH="1" flipV="1">
            <a:off x="4400550" y="3138488"/>
            <a:ext cx="2071688" cy="1298575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ttore 2 19">
            <a:extLst>
              <a:ext uri="{FF2B5EF4-FFF2-40B4-BE49-F238E27FC236}">
                <a16:creationId xmlns:a16="http://schemas.microsoft.com/office/drawing/2014/main" id="{DC27C3B6-5FBD-4F47-BDED-83ED200D3D25}"/>
              </a:ext>
            </a:extLst>
          </p:cNvPr>
          <p:cNvCxnSpPr>
            <a:endCxn id="33802" idx="0"/>
          </p:cNvCxnSpPr>
          <p:nvPr/>
        </p:nvCxnSpPr>
        <p:spPr>
          <a:xfrm flipH="1">
            <a:off x="1304925" y="2708275"/>
            <a:ext cx="1028700" cy="1208088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ttore 2 21">
            <a:extLst>
              <a:ext uri="{FF2B5EF4-FFF2-40B4-BE49-F238E27FC236}">
                <a16:creationId xmlns:a16="http://schemas.microsoft.com/office/drawing/2014/main" id="{9F989F86-2D91-764E-87C0-61AB48C255F0}"/>
              </a:ext>
            </a:extLst>
          </p:cNvPr>
          <p:cNvCxnSpPr/>
          <p:nvPr/>
        </p:nvCxnSpPr>
        <p:spPr>
          <a:xfrm flipV="1">
            <a:off x="1884363" y="3019425"/>
            <a:ext cx="719137" cy="896938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800" name="Immagine 24">
            <a:extLst>
              <a:ext uri="{FF2B5EF4-FFF2-40B4-BE49-F238E27FC236}">
                <a16:creationId xmlns:a16="http://schemas.microsoft.com/office/drawing/2014/main" id="{E206FD4F-D8F9-FB43-A7C1-1CBCB5E3B81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264" t="20610" r="3072"/>
          <a:stretch>
            <a:fillRect/>
          </a:stretch>
        </p:blipFill>
        <p:spPr bwMode="auto">
          <a:xfrm>
            <a:off x="3030538" y="4076700"/>
            <a:ext cx="1798637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6" name="Connettore 2 25">
            <a:extLst>
              <a:ext uri="{FF2B5EF4-FFF2-40B4-BE49-F238E27FC236}">
                <a16:creationId xmlns:a16="http://schemas.microsoft.com/office/drawing/2014/main" id="{AC26C5C9-43AD-1246-A5F3-D3A8410D29E5}"/>
              </a:ext>
            </a:extLst>
          </p:cNvPr>
          <p:cNvCxnSpPr/>
          <p:nvPr/>
        </p:nvCxnSpPr>
        <p:spPr>
          <a:xfrm>
            <a:off x="1949450" y="5141913"/>
            <a:ext cx="1081088" cy="123825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802" name="Immagine 18">
            <a:extLst>
              <a:ext uri="{FF2B5EF4-FFF2-40B4-BE49-F238E27FC236}">
                <a16:creationId xmlns:a16="http://schemas.microsoft.com/office/drawing/2014/main" id="{A414EA41-9EB7-464D-B8C7-873EF0D0691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683" t="21947" r="2361"/>
          <a:stretch>
            <a:fillRect/>
          </a:stretch>
        </p:blipFill>
        <p:spPr bwMode="auto">
          <a:xfrm>
            <a:off x="481013" y="3916363"/>
            <a:ext cx="1647825" cy="253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5659" name="Titolo 25">
            <a:extLst>
              <a:ext uri="{FF2B5EF4-FFF2-40B4-BE49-F238E27FC236}">
                <a16:creationId xmlns:a16="http://schemas.microsoft.com/office/drawing/2014/main" id="{C7563234-3020-CE48-AA4E-44769C61185C}"/>
              </a:ext>
            </a:extLst>
          </p:cNvPr>
          <p:cNvSpPr txBox="1">
            <a:spLocks/>
          </p:cNvSpPr>
          <p:nvPr/>
        </p:nvSpPr>
        <p:spPr bwMode="auto">
          <a:xfrm>
            <a:off x="152400" y="76200"/>
            <a:ext cx="8496300" cy="94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rgbClr val="A50021"/>
              </a:buClr>
              <a:buSzPct val="60000"/>
              <a:buFont typeface="Wingdings" charset="2"/>
              <a:buChar char="n"/>
              <a:defRPr sz="2600">
                <a:solidFill>
                  <a:schemeClr val="tx1"/>
                </a:solidFill>
                <a:latin typeface="Lucida Sans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55000"/>
              <a:buFont typeface="Wingdings" charset="2"/>
              <a:buChar char="n"/>
              <a:defRPr sz="2400">
                <a:solidFill>
                  <a:schemeClr val="tx1"/>
                </a:solidFill>
                <a:latin typeface="Lucida Sans" charset="0"/>
              </a:defRPr>
            </a:lvl2pPr>
            <a:lvl3pPr marL="11430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charset="2"/>
              <a:buChar char="n"/>
              <a:defRPr sz="2000">
                <a:solidFill>
                  <a:schemeClr val="tx1"/>
                </a:solidFill>
                <a:latin typeface="Lucida Sans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55000"/>
              <a:buFont typeface="Wingdings" charset="2"/>
              <a:buChar char="n"/>
              <a:defRPr>
                <a:solidFill>
                  <a:schemeClr val="tx1"/>
                </a:solidFill>
                <a:latin typeface="Lucida Sans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charset="2"/>
              <a:buChar char="n"/>
              <a:defRPr>
                <a:solidFill>
                  <a:schemeClr val="tx1"/>
                </a:solidFill>
                <a:latin typeface="Lucida San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charset="2"/>
              <a:buChar char="n"/>
              <a:defRPr>
                <a:solidFill>
                  <a:schemeClr val="tx1"/>
                </a:solidFill>
                <a:latin typeface="Lucida San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charset="2"/>
              <a:buChar char="n"/>
              <a:defRPr>
                <a:solidFill>
                  <a:schemeClr val="tx1"/>
                </a:solidFill>
                <a:latin typeface="Lucida San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charset="2"/>
              <a:buChar char="n"/>
              <a:defRPr>
                <a:solidFill>
                  <a:schemeClr val="tx1"/>
                </a:solidFill>
                <a:latin typeface="Lucida San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charset="2"/>
              <a:buChar char="n"/>
              <a:defRPr>
                <a:solidFill>
                  <a:schemeClr val="tx1"/>
                </a:solidFill>
                <a:latin typeface="Lucida Sans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it-IT" altLang="x-none" sz="3600" b="1" dirty="0">
                <a:latin typeface="+mj-lt"/>
                <a:ea typeface="MS PGothic" charset="-128"/>
              </a:rPr>
              <a:t>The Wikipedia </a:t>
            </a:r>
            <a:r>
              <a:rPr lang="it-IT" altLang="x-none" sz="3600" b="1" dirty="0" err="1">
                <a:latin typeface="+mj-lt"/>
                <a:ea typeface="MS PGothic" charset="-128"/>
              </a:rPr>
              <a:t>Graph</a:t>
            </a:r>
            <a:endParaRPr lang="it-IT" altLang="x-none" sz="3200" b="1" dirty="0">
              <a:latin typeface="+mj-lt"/>
              <a:ea typeface="MS PGothic" charset="-128"/>
            </a:endParaRPr>
          </a:p>
        </p:txBody>
      </p:sp>
      <p:pic>
        <p:nvPicPr>
          <p:cNvPr id="33804" name="Immagine 2">
            <a:extLst>
              <a:ext uri="{FF2B5EF4-FFF2-40B4-BE49-F238E27FC236}">
                <a16:creationId xmlns:a16="http://schemas.microsoft.com/office/drawing/2014/main" id="{1F68FEF4-8361-2646-A8FB-3DD56D153DF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50" r="1324"/>
          <a:stretch>
            <a:fillRect/>
          </a:stretch>
        </p:blipFill>
        <p:spPr bwMode="auto">
          <a:xfrm>
            <a:off x="1760538" y="1154113"/>
            <a:ext cx="3430587" cy="187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41697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72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700808"/>
            <a:ext cx="9307513" cy="416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9698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64704"/>
          </a:xfrm>
        </p:spPr>
        <p:txBody>
          <a:bodyPr/>
          <a:lstStyle/>
          <a:p>
            <a:pPr defTabSz="893763" eaLnBrk="1" hangingPunct="1"/>
            <a:r>
              <a:rPr lang="en-GB" dirty="0"/>
              <a:t>Wikipedia is a rich source of instances</a:t>
            </a:r>
          </a:p>
        </p:txBody>
      </p:sp>
      <p:pic>
        <p:nvPicPr>
          <p:cNvPr id="29699" name="Picture 2" descr="Wikipedi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250"/>
            <a:ext cx="1008063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4355976" y="2780928"/>
            <a:ext cx="720080" cy="288032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Rectangle 7"/>
          <p:cNvSpPr/>
          <p:nvPr/>
        </p:nvSpPr>
        <p:spPr>
          <a:xfrm>
            <a:off x="6588224" y="2348880"/>
            <a:ext cx="2555776" cy="3744416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Rectangle 9"/>
          <p:cNvSpPr/>
          <p:nvPr/>
        </p:nvSpPr>
        <p:spPr>
          <a:xfrm>
            <a:off x="4283968" y="3717032"/>
            <a:ext cx="792088" cy="216024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14" name="Group 13"/>
          <p:cNvGrpSpPr/>
          <p:nvPr/>
        </p:nvGrpSpPr>
        <p:grpSpPr>
          <a:xfrm>
            <a:off x="2699792" y="3933056"/>
            <a:ext cx="3371850" cy="2924944"/>
            <a:chOff x="2699792" y="3933056"/>
            <a:chExt cx="3371850" cy="2924944"/>
          </a:xfrm>
        </p:grpSpPr>
        <p:pic>
          <p:nvPicPr>
            <p:cNvPr id="158722" name="Picture 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699792" y="5962650"/>
              <a:ext cx="3371850" cy="895350"/>
            </a:xfrm>
            <a:prstGeom prst="rect">
              <a:avLst/>
            </a:prstGeom>
            <a:noFill/>
            <a:ln w="57150">
              <a:solidFill>
                <a:srgbClr val="FF0000"/>
              </a:solidFill>
              <a:miter lim="800000"/>
              <a:headEnd/>
              <a:tailEnd/>
            </a:ln>
            <a:effectLst/>
          </p:spPr>
        </p:pic>
        <p:cxnSp>
          <p:nvCxnSpPr>
            <p:cNvPr id="13" name="Straight Arrow Connector 12"/>
            <p:cNvCxnSpPr>
              <a:stCxn id="10" idx="2"/>
              <a:endCxn id="158721" idx="2"/>
            </p:cNvCxnSpPr>
            <p:nvPr/>
          </p:nvCxnSpPr>
          <p:spPr>
            <a:xfrm flipH="1">
              <a:off x="4653757" y="3933056"/>
              <a:ext cx="26255" cy="1930177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065835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3"/>
          <p:cNvSpPr>
            <a:spLocks noGrp="1" noChangeArrowheads="1"/>
          </p:cNvSpPr>
          <p:nvPr>
            <p:ph type="title"/>
          </p:nvPr>
        </p:nvSpPr>
        <p:spPr>
          <a:xfrm>
            <a:off x="1" y="0"/>
            <a:ext cx="9144000" cy="979488"/>
          </a:xfrm>
        </p:spPr>
        <p:txBody>
          <a:bodyPr/>
          <a:lstStyle/>
          <a:p>
            <a:pPr defTabSz="893763" eaLnBrk="1" hangingPunct="1"/>
            <a:r>
              <a:rPr lang="en-GB" dirty="0"/>
              <a:t>Wikipedia's categories contain classes</a:t>
            </a:r>
          </a:p>
        </p:txBody>
      </p:sp>
      <p:pic>
        <p:nvPicPr>
          <p:cNvPr id="3277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368425"/>
            <a:ext cx="9144000" cy="285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9" name="Abgerundetes Rechteck 24"/>
          <p:cNvSpPr>
            <a:spLocks noChangeArrowheads="1"/>
          </p:cNvSpPr>
          <p:nvPr/>
        </p:nvSpPr>
        <p:spPr bwMode="auto">
          <a:xfrm>
            <a:off x="6300192" y="1412776"/>
            <a:ext cx="1944687" cy="288925"/>
          </a:xfrm>
          <a:prstGeom prst="roundRect">
            <a:avLst>
              <a:gd name="adj" fmla="val 16667"/>
            </a:avLst>
          </a:prstGeom>
          <a:noFill/>
          <a:ln w="38100" algn="ctr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80" name="Abgerundetes Rechteck 24"/>
          <p:cNvSpPr>
            <a:spLocks noChangeArrowheads="1"/>
          </p:cNvSpPr>
          <p:nvPr/>
        </p:nvSpPr>
        <p:spPr bwMode="auto">
          <a:xfrm>
            <a:off x="2555875" y="1728787"/>
            <a:ext cx="3168650" cy="287338"/>
          </a:xfrm>
          <a:prstGeom prst="roundRect">
            <a:avLst>
              <a:gd name="adj" fmla="val 16667"/>
            </a:avLst>
          </a:prstGeom>
          <a:noFill/>
          <a:ln w="38100" algn="ctr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81" name="Abgerundetes Rechteck 24"/>
          <p:cNvSpPr>
            <a:spLocks noChangeArrowheads="1"/>
          </p:cNvSpPr>
          <p:nvPr/>
        </p:nvSpPr>
        <p:spPr bwMode="auto">
          <a:xfrm>
            <a:off x="6804248" y="2376487"/>
            <a:ext cx="2195512" cy="287338"/>
          </a:xfrm>
          <a:prstGeom prst="roundRect">
            <a:avLst>
              <a:gd name="adj" fmla="val 16667"/>
            </a:avLst>
          </a:prstGeom>
          <a:noFill/>
          <a:ln w="38100" algn="ctr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82" name="Abgerundetes Rechteck 24"/>
          <p:cNvSpPr>
            <a:spLocks noChangeArrowheads="1"/>
          </p:cNvSpPr>
          <p:nvPr/>
        </p:nvSpPr>
        <p:spPr bwMode="auto">
          <a:xfrm>
            <a:off x="6156176" y="2952750"/>
            <a:ext cx="2843212" cy="287337"/>
          </a:xfrm>
          <a:prstGeom prst="roundRect">
            <a:avLst>
              <a:gd name="adj" fmla="val 16667"/>
            </a:avLst>
          </a:prstGeom>
          <a:noFill/>
          <a:ln w="38100" algn="ctr">
            <a:solidFill>
              <a:srgbClr val="00B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83" name="Abgerundetes Rechteck 24"/>
          <p:cNvSpPr>
            <a:spLocks noChangeArrowheads="1"/>
          </p:cNvSpPr>
          <p:nvPr/>
        </p:nvSpPr>
        <p:spPr bwMode="auto">
          <a:xfrm>
            <a:off x="1476375" y="3240087"/>
            <a:ext cx="1582738" cy="288925"/>
          </a:xfrm>
          <a:prstGeom prst="roundRect">
            <a:avLst>
              <a:gd name="adj" fmla="val 16667"/>
            </a:avLst>
          </a:prstGeom>
          <a:noFill/>
          <a:ln w="38100" algn="ctr">
            <a:solidFill>
              <a:srgbClr val="00B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84" name="Abgerundetes Rechteck 24"/>
          <p:cNvSpPr>
            <a:spLocks noChangeArrowheads="1"/>
          </p:cNvSpPr>
          <p:nvPr/>
        </p:nvSpPr>
        <p:spPr bwMode="auto">
          <a:xfrm>
            <a:off x="0" y="2016125"/>
            <a:ext cx="1835150" cy="288925"/>
          </a:xfrm>
          <a:prstGeom prst="roundRect">
            <a:avLst>
              <a:gd name="adj" fmla="val 16667"/>
            </a:avLst>
          </a:prstGeom>
          <a:noFill/>
          <a:ln w="38100" algn="ctr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85" name="Abgerundetes Rechteck 24"/>
          <p:cNvSpPr>
            <a:spLocks noChangeArrowheads="1"/>
          </p:cNvSpPr>
          <p:nvPr/>
        </p:nvSpPr>
        <p:spPr bwMode="auto">
          <a:xfrm>
            <a:off x="0" y="2663825"/>
            <a:ext cx="1042988" cy="288925"/>
          </a:xfrm>
          <a:prstGeom prst="roundRect">
            <a:avLst>
              <a:gd name="adj" fmla="val 16667"/>
            </a:avLst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32786" name="Abgerundetes Rechteck 24"/>
          <p:cNvSpPr>
            <a:spLocks noChangeArrowheads="1"/>
          </p:cNvSpPr>
          <p:nvPr/>
        </p:nvSpPr>
        <p:spPr bwMode="auto">
          <a:xfrm>
            <a:off x="6516216" y="3284537"/>
            <a:ext cx="792162" cy="215900"/>
          </a:xfrm>
          <a:prstGeom prst="roundRect">
            <a:avLst>
              <a:gd name="adj" fmla="val 16667"/>
            </a:avLst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32787" name="Abgerundetes Rechteck 24"/>
          <p:cNvSpPr>
            <a:spLocks noChangeArrowheads="1"/>
          </p:cNvSpPr>
          <p:nvPr/>
        </p:nvSpPr>
        <p:spPr bwMode="auto">
          <a:xfrm>
            <a:off x="0" y="3600450"/>
            <a:ext cx="2555875" cy="287337"/>
          </a:xfrm>
          <a:prstGeom prst="roundRect">
            <a:avLst>
              <a:gd name="adj" fmla="val 16667"/>
            </a:avLst>
          </a:prstGeom>
          <a:noFill/>
          <a:ln w="38100" algn="ctr">
            <a:solidFill>
              <a:srgbClr val="00B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88" name="Abgerundetes Rechteck 24"/>
          <p:cNvSpPr>
            <a:spLocks noChangeArrowheads="1"/>
          </p:cNvSpPr>
          <p:nvPr/>
        </p:nvSpPr>
        <p:spPr bwMode="auto">
          <a:xfrm>
            <a:off x="3203848" y="2348880"/>
            <a:ext cx="3598863" cy="287338"/>
          </a:xfrm>
          <a:prstGeom prst="roundRect">
            <a:avLst>
              <a:gd name="adj" fmla="val 16667"/>
            </a:avLst>
          </a:prstGeom>
          <a:noFill/>
          <a:ln w="38100" algn="ctr">
            <a:solidFill>
              <a:srgbClr val="00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467544" y="4819218"/>
            <a:ext cx="835292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latin typeface="Calibri" pitchFamily="34" charset="0"/>
              </a:rPr>
              <a:t>Categories form a taxonomic DAG (not really…)</a:t>
            </a:r>
          </a:p>
        </p:txBody>
      </p:sp>
    </p:spTree>
    <p:extLst>
      <p:ext uri="{BB962C8B-B14F-4D97-AF65-F5344CB8AC3E}">
        <p14:creationId xmlns:p14="http://schemas.microsoft.com/office/powerpoint/2010/main" val="784628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19050">
          <a:solidFill>
            <a:schemeClr val="accent3">
              <a:lumMod val="50000"/>
            </a:schemeClr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5460</TotalTime>
  <Words>696</Words>
  <Application>Microsoft Macintosh PowerPoint</Application>
  <PresentationFormat>Presentazione su schermo (4:3)</PresentationFormat>
  <Paragraphs>232</Paragraphs>
  <Slides>27</Slides>
  <Notes>23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10</vt:i4>
      </vt:variant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27</vt:i4>
      </vt:variant>
    </vt:vector>
  </HeadingPairs>
  <TitlesOfParts>
    <vt:vector size="39" baseType="lpstr">
      <vt:lpstr>Arial</vt:lpstr>
      <vt:lpstr>Calibri</vt:lpstr>
      <vt:lpstr>Calibri Bold</vt:lpstr>
      <vt:lpstr>Calibri Italic</vt:lpstr>
      <vt:lpstr>Century Gothic</vt:lpstr>
      <vt:lpstr>Gill Sans</vt:lpstr>
      <vt:lpstr>Helvetica</vt:lpstr>
      <vt:lpstr>Symbol</vt:lpstr>
      <vt:lpstr>Tw Cen MT</vt:lpstr>
      <vt:lpstr>Wingdings 2</vt:lpstr>
      <vt:lpstr>Tema di Office</vt:lpstr>
      <vt:lpstr>Equation</vt:lpstr>
      <vt:lpstr>A new era: Topic-based Annotators</vt:lpstr>
      <vt:lpstr>Classical approach</vt:lpstr>
      <vt:lpstr>Another issue: synonymy</vt:lpstr>
      <vt:lpstr>A typical issue: polysemy</vt:lpstr>
      <vt:lpstr>Presentazione standard di PowerPoint</vt:lpstr>
      <vt:lpstr>Web of Data: RDF, Tables, Microdata</vt:lpstr>
      <vt:lpstr>Presentazione standard di PowerPoint</vt:lpstr>
      <vt:lpstr>Wikipedia is a rich source of instances</vt:lpstr>
      <vt:lpstr>Wikipedia's categories contain classes</vt:lpstr>
      <vt:lpstr>DAG of categories: http://toolserver.org/~dapete/catgraph/</vt:lpstr>
      <vt:lpstr>A new approach: Topic-based annotation</vt:lpstr>
      <vt:lpstr>Polysemy</vt:lpstr>
      <vt:lpstr>Synonymy</vt:lpstr>
      <vt:lpstr>From words to concepts !</vt:lpstr>
      <vt:lpstr>Why is it a difficult problem?</vt:lpstr>
      <vt:lpstr>Features used to link a  p</vt:lpstr>
      <vt:lpstr>Relatedness between pages</vt:lpstr>
      <vt:lpstr>How TAGME works</vt:lpstr>
      <vt:lpstr>Disambiguation: The voting scheme</vt:lpstr>
      <vt:lpstr>Disambiguation: all steps</vt:lpstr>
      <vt:lpstr>Presentazione standard di PowerPoint</vt:lpstr>
      <vt:lpstr>Presentazione standard di PowerPoint</vt:lpstr>
      <vt:lpstr>Presentazione standard di PowerPoint</vt:lpstr>
      <vt:lpstr>https://services.d4science.org/web/tagme</vt:lpstr>
      <vt:lpstr>Presentazione standard di PowerPoint</vt:lpstr>
      <vt:lpstr>Presentazione standard di PowerPoint</vt:lpstr>
      <vt:lpstr>Random Walks</vt:lpstr>
    </vt:vector>
  </TitlesOfParts>
  <Company>SST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new era: Topic-based Annotators</dc:title>
  <cp:lastModifiedBy>PAOLO FERRAGINA</cp:lastModifiedBy>
  <cp:revision>284</cp:revision>
  <dcterms:created xsi:type="dcterms:W3CDTF">2011-06-16T07:48:44Z</dcterms:created>
  <dcterms:modified xsi:type="dcterms:W3CDTF">2018-12-04T09:12:12Z</dcterms:modified>
</cp:coreProperties>
</file>