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82" r:id="rId2"/>
    <p:sldId id="548" r:id="rId3"/>
    <p:sldId id="551" r:id="rId4"/>
    <p:sldId id="550" r:id="rId5"/>
    <p:sldId id="549" r:id="rId6"/>
    <p:sldId id="384" r:id="rId7"/>
    <p:sldId id="2314" r:id="rId8"/>
    <p:sldId id="386" r:id="rId9"/>
    <p:sldId id="387" r:id="rId10"/>
    <p:sldId id="388" r:id="rId11"/>
    <p:sldId id="275" r:id="rId12"/>
    <p:sldId id="392" r:id="rId13"/>
    <p:sldId id="589" r:id="rId14"/>
    <p:sldId id="1707" r:id="rId15"/>
    <p:sldId id="276" r:id="rId16"/>
    <p:sldId id="590" r:id="rId17"/>
    <p:sldId id="586" r:id="rId18"/>
    <p:sldId id="423" r:id="rId19"/>
    <p:sldId id="394" r:id="rId20"/>
    <p:sldId id="395" r:id="rId21"/>
    <p:sldId id="381" r:id="rId22"/>
    <p:sldId id="399" r:id="rId23"/>
    <p:sldId id="591" r:id="rId24"/>
    <p:sldId id="615" r:id="rId25"/>
    <p:sldId id="2315" r:id="rId26"/>
    <p:sldId id="2162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5" autoAdjust="0"/>
    <p:restoredTop sz="89349" autoAdjust="0"/>
  </p:normalViewPr>
  <p:slideViewPr>
    <p:cSldViewPr>
      <p:cViewPr varScale="1">
        <p:scale>
          <a:sx n="86" d="100"/>
          <a:sy n="86" d="100"/>
        </p:scale>
        <p:origin x="15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F6B3-1B14-4BA4-A4FD-EE44ACA2735F}" type="datetimeFigureOut">
              <a:rPr lang="it-IT" smtClean="0"/>
              <a:pPr/>
              <a:t>03/12/19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83D9-645B-434D-B362-38FA703DA8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29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5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1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E5FFA-218A-4982-8300-9F8AB0EF389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6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411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CFDA8883-F9EE-5E46-A688-D1997C317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540E5397-E631-1748-BC91-9A88BB831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9086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111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339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215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786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662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2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F246A-803C-40EF-B506-55160E6E1F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4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521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109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88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80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DA4C4-CE5F-40A6-AF86-4DEF90F905A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95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98A68-7B6B-4DD4-BC8A-C357A09657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1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500" y="4359897"/>
            <a:ext cx="4871768" cy="4136010"/>
          </a:xfrm>
          <a:noFill/>
          <a:ln/>
        </p:spPr>
        <p:txBody>
          <a:bodyPr/>
          <a:lstStyle/>
          <a:p>
            <a:pPr defTabSz="794353"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270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3BBAF-AA72-480E-9032-02CB1DD0784D}" type="slidenum">
              <a:rPr lang="de-DE" sz="1200" b="0"/>
              <a:pPr eaLnBrk="1" hangingPunct="1"/>
              <a:t>8</a:t>
            </a:fld>
            <a:endParaRPr lang="de-DE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1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9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8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10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03/12/19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03/12/19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03/12/19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03/12/19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03/12/19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03/12/19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03/12/19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03/12/19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03/12/19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03/12/19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03/12/19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E529-E0C9-4A7E-899E-2CE8020A2C62}" type="datetimeFigureOut">
              <a:rPr lang="it-IT" smtClean="0"/>
              <a:pPr/>
              <a:t>03/12/19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hyperlink" Target="https://developer.amazon.com/alexaprize/proceedings#collapseThre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hyperlink" Target="http://www.cmu.edu/index.shtml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hyperlink" Target="http://richard.cyganiak.de/2007/10/lod/lod-datasets_2011-09-19_colored.png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>
                <a:latin typeface="+mj-lt"/>
              </a:rPr>
              <a:t>A </a:t>
            </a:r>
            <a:r>
              <a:rPr lang="it-IT" sz="4000" dirty="0" err="1">
                <a:latin typeface="+mj-lt"/>
              </a:rPr>
              <a:t>new</a:t>
            </a:r>
            <a:r>
              <a:rPr lang="it-IT" sz="4000" dirty="0">
                <a:latin typeface="+mj-lt"/>
              </a:rPr>
              <a:t> era:</a:t>
            </a:r>
            <a:br>
              <a:rPr lang="it-IT" sz="4000" dirty="0">
                <a:latin typeface="+mj-lt"/>
              </a:rPr>
            </a:br>
            <a:r>
              <a:rPr lang="it-IT" sz="4000" dirty="0" err="1">
                <a:latin typeface="+mj-lt"/>
              </a:rPr>
              <a:t>Topic-based</a:t>
            </a:r>
            <a:r>
              <a:rPr lang="it-IT" sz="4000" dirty="0">
                <a:latin typeface="+mj-lt"/>
              </a:rPr>
              <a:t> </a:t>
            </a:r>
            <a:r>
              <a:rPr lang="it-IT" sz="4000" dirty="0" err="1">
                <a:latin typeface="+mj-lt"/>
              </a:rPr>
              <a:t>Annotators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300788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1556792"/>
          </a:xfrm>
        </p:spPr>
        <p:txBody>
          <a:bodyPr/>
          <a:lstStyle/>
          <a:p>
            <a:pPr defTabSz="893763"/>
            <a:r>
              <a:rPr lang="en-GB" dirty="0"/>
              <a:t>DAG of categories: </a:t>
            </a:r>
            <a:r>
              <a:rPr lang="it-IT" sz="2400" dirty="0"/>
              <a:t>http://toolserver.org/~dapete/catgraph</a:t>
            </a:r>
            <a:r>
              <a:rPr lang="it-IT" sz="2400" b="0" dirty="0"/>
              <a:t>/</a:t>
            </a:r>
            <a:endParaRPr lang="en-GB" b="0" dirty="0"/>
          </a:p>
        </p:txBody>
      </p:sp>
      <p:sp>
        <p:nvSpPr>
          <p:cNvPr id="18" name="Rectangle 17"/>
          <p:cNvSpPr/>
          <p:nvPr/>
        </p:nvSpPr>
        <p:spPr>
          <a:xfrm>
            <a:off x="0" y="3933056"/>
            <a:ext cx="9716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296144" y="4797152"/>
            <a:ext cx="14756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3240360" y="4797152"/>
            <a:ext cx="21237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3419872" y="5589240"/>
            <a:ext cx="18002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3995936" y="6381328"/>
            <a:ext cx="5760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576" y="4437112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28932"/>
          </a:xfrm>
        </p:spPr>
        <p:txBody>
          <a:bodyPr/>
          <a:lstStyle/>
          <a:p>
            <a:pPr marL="360000">
              <a:buNone/>
            </a:pPr>
            <a:endParaRPr lang="it-IT" dirty="0"/>
          </a:p>
          <a:p>
            <a:pPr marL="360000">
              <a:buNone/>
            </a:pPr>
            <a:r>
              <a:rPr lang="it-IT" dirty="0"/>
              <a:t>“Diego Maradona won against Mexico</a:t>
            </a:r>
            <a:r>
              <a:rPr lang="en-US" dirty="0"/>
              <a:t>”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3392" y="4402847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/>
              <a:t>Find</a:t>
            </a:r>
            <a:r>
              <a:rPr lang="it-IT" sz="3200" dirty="0"/>
              <a:t> </a:t>
            </a:r>
            <a:r>
              <a:rPr lang="it-IT" sz="3200" i="1" dirty="0" err="1">
                <a:solidFill>
                  <a:srgbClr val="FF0000"/>
                </a:solidFill>
              </a:rPr>
              <a:t>mentions</a:t>
            </a:r>
            <a:r>
              <a:rPr lang="it-IT" sz="3200" i="1" dirty="0">
                <a:solidFill>
                  <a:srgbClr val="FF0000"/>
                </a:solidFill>
              </a:rPr>
              <a:t> </a:t>
            </a:r>
            <a:r>
              <a:rPr lang="it-IT" sz="3200" dirty="0"/>
              <a:t>and annotate </a:t>
            </a:r>
            <a:r>
              <a:rPr lang="it-IT" sz="3200" dirty="0" err="1"/>
              <a:t>them</a:t>
            </a:r>
            <a:r>
              <a:rPr lang="it-IT" sz="3200" dirty="0"/>
              <a:t> </a:t>
            </a:r>
          </a:p>
          <a:p>
            <a:pPr algn="ctr"/>
            <a:r>
              <a:rPr lang="it-IT" sz="3200" dirty="0" err="1"/>
              <a:t>with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i="1" dirty="0" err="1">
                <a:solidFill>
                  <a:srgbClr val="FF0000"/>
                </a:solidFill>
              </a:rPr>
              <a:t>topics</a:t>
            </a:r>
            <a:r>
              <a:rPr lang="it-IT" sz="3200" i="1" dirty="0">
                <a:solidFill>
                  <a:srgbClr val="FF0000"/>
                </a:solidFill>
              </a:rPr>
              <a:t> </a:t>
            </a:r>
            <a:r>
              <a:rPr lang="it-IT" sz="3200" dirty="0"/>
              <a:t>drawn from a </a:t>
            </a:r>
            <a:r>
              <a:rPr lang="it-IT" sz="3200" dirty="0" err="1">
                <a:solidFill>
                  <a:srgbClr val="FF0000"/>
                </a:solidFill>
              </a:rPr>
              <a:t>catalog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42910" y="2214554"/>
            <a:ext cx="2848970" cy="566374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589802" y="2214554"/>
            <a:ext cx="1286454" cy="494366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-36512" y="2492896"/>
            <a:ext cx="4608512" cy="1440160"/>
            <a:chOff x="-36512" y="2492896"/>
            <a:chExt cx="4608512" cy="1440160"/>
          </a:xfrm>
        </p:grpSpPr>
        <p:sp>
          <p:nvSpPr>
            <p:cNvPr id="7" name="Curved Right Arrow 6"/>
            <p:cNvSpPr/>
            <p:nvPr/>
          </p:nvSpPr>
          <p:spPr>
            <a:xfrm>
              <a:off x="107504" y="2492896"/>
              <a:ext cx="504056" cy="1368152"/>
            </a:xfrm>
            <a:prstGeom prst="curved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10"/>
            <p:cNvSpPr txBox="1"/>
            <p:nvPr/>
          </p:nvSpPr>
          <p:spPr>
            <a:xfrm>
              <a:off x="-36512" y="3471391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>
                  <a:solidFill>
                    <a:schemeClr val="accent3">
                      <a:lumMod val="75000"/>
                    </a:schemeClr>
                  </a:solidFill>
                </a:rPr>
                <a:t>Ex-Argentina’s player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1840" y="2420888"/>
            <a:ext cx="4320480" cy="1109737"/>
            <a:chOff x="3131840" y="2492896"/>
            <a:chExt cx="4320480" cy="1109737"/>
          </a:xfrm>
        </p:grpSpPr>
        <p:sp>
          <p:nvSpPr>
            <p:cNvPr id="9" name="Curved Left Arrow 8"/>
            <p:cNvSpPr/>
            <p:nvPr/>
          </p:nvSpPr>
          <p:spPr>
            <a:xfrm>
              <a:off x="6948264" y="2492896"/>
              <a:ext cx="504056" cy="1008112"/>
            </a:xfrm>
            <a:prstGeom prst="curvedLef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0"/>
            <p:cNvSpPr txBox="1"/>
            <p:nvPr/>
          </p:nvSpPr>
          <p:spPr>
            <a:xfrm>
              <a:off x="3131840" y="31409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>
                  <a:solidFill>
                    <a:schemeClr val="accent3">
                      <a:lumMod val="75000"/>
                    </a:schemeClr>
                  </a:solidFill>
                </a:rPr>
                <a:t>Mexico’s football team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new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Topic-based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annotation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5796136" y="4941168"/>
            <a:ext cx="2430016" cy="647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Wikipedia!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2627784" y="4365104"/>
            <a:ext cx="1512168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anchors</a:t>
            </a: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27784" y="4869160"/>
            <a:ext cx="1151384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err="1">
                <a:latin typeface="Century Gothic" pitchFamily="34" charset="0"/>
              </a:rPr>
              <a:t>Polysemy</a:t>
            </a:r>
            <a:endParaRPr lang="it-IT" b="0" dirty="0">
              <a:latin typeface="Century Gothic" pitchFamily="34" charset="0"/>
            </a:endParaRPr>
          </a:p>
        </p:txBody>
      </p:sp>
      <p:pic>
        <p:nvPicPr>
          <p:cNvPr id="13" name="Immagine 12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072074"/>
            <a:ext cx="538162" cy="538162"/>
          </a:xfrm>
          <a:prstGeom prst="rect">
            <a:avLst/>
          </a:prstGeom>
        </p:spPr>
      </p:pic>
      <p:sp>
        <p:nvSpPr>
          <p:cNvPr id="16" name="CasellaDiTesto 3"/>
          <p:cNvSpPr txBox="1"/>
          <p:nvPr/>
        </p:nvSpPr>
        <p:spPr>
          <a:xfrm>
            <a:off x="107504" y="32861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alibri" pitchFamily="34" charset="0"/>
              </a:rPr>
              <a:t>the   paparazzi   photographed the   star</a:t>
            </a:r>
          </a:p>
        </p:txBody>
      </p:sp>
      <p:sp>
        <p:nvSpPr>
          <p:cNvPr id="18" name="CasellaDiTesto 4"/>
          <p:cNvSpPr txBox="1"/>
          <p:nvPr/>
        </p:nvSpPr>
        <p:spPr>
          <a:xfrm>
            <a:off x="214282" y="4058671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alibri" pitchFamily="34" charset="0"/>
              </a:rPr>
              <a:t>the  astronomer  photographed the   star</a:t>
            </a:r>
          </a:p>
        </p:txBody>
      </p:sp>
      <p:grpSp>
        <p:nvGrpSpPr>
          <p:cNvPr id="3" name="Group 24"/>
          <p:cNvGrpSpPr/>
          <p:nvPr/>
        </p:nvGrpSpPr>
        <p:grpSpPr>
          <a:xfrm>
            <a:off x="6000760" y="4143380"/>
            <a:ext cx="2928958" cy="2500330"/>
            <a:chOff x="6000760" y="4143380"/>
            <a:chExt cx="2928958" cy="2500330"/>
          </a:xfrm>
        </p:grpSpPr>
        <p:grpSp>
          <p:nvGrpSpPr>
            <p:cNvPr id="4" name="Group 19"/>
            <p:cNvGrpSpPr/>
            <p:nvPr/>
          </p:nvGrpSpPr>
          <p:grpSpPr>
            <a:xfrm>
              <a:off x="6000760" y="4143380"/>
              <a:ext cx="2928958" cy="2500330"/>
              <a:chOff x="6000760" y="4143380"/>
              <a:chExt cx="2928958" cy="2500330"/>
            </a:xfrm>
          </p:grpSpPr>
          <p:sp>
            <p:nvSpPr>
              <p:cNvPr id="7" name="Ovale 6"/>
              <p:cNvSpPr/>
              <p:nvPr/>
            </p:nvSpPr>
            <p:spPr>
              <a:xfrm>
                <a:off x="7164288" y="4143380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Documento 11"/>
              <p:cNvSpPr/>
              <p:nvPr/>
            </p:nvSpPr>
            <p:spPr>
              <a:xfrm>
                <a:off x="6000760" y="5072074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       Star </a:t>
                </a:r>
                <a:r>
                  <a:rPr lang="en-US" sz="2400" i="1" dirty="0">
                    <a:latin typeface="Calibri" pitchFamily="34" charset="0"/>
                  </a:rPr>
                  <a:t>is a massive, luminous ball of plasma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9" name="Connettore 2 18"/>
              <p:cNvCxnSpPr>
                <a:stCxn id="7" idx="4"/>
              </p:cNvCxnSpPr>
              <p:nvPr/>
            </p:nvCxnSpPr>
            <p:spPr>
              <a:xfrm rot="5400000">
                <a:off x="7414321" y="4822041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5085184"/>
              <a:ext cx="538162" cy="538162"/>
            </a:xfrm>
            <a:prstGeom prst="rect">
              <a:avLst/>
            </a:prstGeom>
          </p:spPr>
        </p:pic>
      </p:grpSp>
      <p:grpSp>
        <p:nvGrpSpPr>
          <p:cNvPr id="5" name="Group 23"/>
          <p:cNvGrpSpPr/>
          <p:nvPr/>
        </p:nvGrpSpPr>
        <p:grpSpPr>
          <a:xfrm>
            <a:off x="5857884" y="1571612"/>
            <a:ext cx="2928958" cy="2286016"/>
            <a:chOff x="5857884" y="1571612"/>
            <a:chExt cx="2928958" cy="2286016"/>
          </a:xfrm>
        </p:grpSpPr>
        <p:pic>
          <p:nvPicPr>
            <p:cNvPr id="15" name="Immagine 14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8" name="Group 20"/>
            <p:cNvGrpSpPr/>
            <p:nvPr/>
          </p:nvGrpSpPr>
          <p:grpSpPr>
            <a:xfrm>
              <a:off x="5857884" y="1571612"/>
              <a:ext cx="2928958" cy="2286016"/>
              <a:chOff x="5857884" y="1571612"/>
              <a:chExt cx="2928958" cy="2286016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7020272" y="3357562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Documento 13"/>
              <p:cNvSpPr/>
              <p:nvPr/>
            </p:nvSpPr>
            <p:spPr>
              <a:xfrm>
                <a:off x="5857884" y="1571612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       </a:t>
                </a:r>
                <a:r>
                  <a:rPr lang="it-IT" sz="2400" b="1" dirty="0" err="1">
                    <a:latin typeface="Calibri" pitchFamily="34" charset="0"/>
                  </a:rPr>
                  <a:t>Celebrity</a:t>
                </a:r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en-US" sz="2400" i="1" dirty="0">
                    <a:latin typeface="Calibri" pitchFamily="34" charset="0"/>
                  </a:rPr>
                  <a:t>is a person who is </a:t>
                </a:r>
                <a:r>
                  <a:rPr lang="en-US" sz="2400" i="1" dirty="0" err="1">
                    <a:latin typeface="Calibri" pitchFamily="34" charset="0"/>
                  </a:rPr>
                  <a:t>famou</a:t>
                </a:r>
                <a:r>
                  <a:rPr lang="en-US" sz="2400" i="1" dirty="0">
                    <a:latin typeface="Calibri" pitchFamily="34" charset="0"/>
                  </a:rPr>
                  <a:t>-sly recognized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7" name="Connettore 2 16"/>
              <p:cNvCxnSpPr>
                <a:stCxn id="6" idx="0"/>
              </p:cNvCxnSpPr>
              <p:nvPr/>
            </p:nvCxnSpPr>
            <p:spPr>
              <a:xfrm rot="5400000" flipH="1" flipV="1">
                <a:off x="7270305" y="3178967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6046" y="1594694"/>
              <a:ext cx="538162" cy="5381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err="1">
                <a:latin typeface="Calibri" pitchFamily="34" charset="0"/>
              </a:rPr>
              <a:t>She</a:t>
            </a:r>
            <a:r>
              <a:rPr lang="it-IT" sz="3200" dirty="0">
                <a:latin typeface="Calibri" pitchFamily="34" charset="0"/>
              </a:rPr>
              <a:t> </a:t>
            </a:r>
            <a:r>
              <a:rPr lang="it-IT" sz="3200" dirty="0" err="1">
                <a:latin typeface="Calibri" pitchFamily="34" charset="0"/>
              </a:rPr>
              <a:t>plays</a:t>
            </a:r>
            <a:r>
              <a:rPr lang="it-IT" sz="3200" dirty="0">
                <a:latin typeface="Calibri" pitchFamily="34" charset="0"/>
              </a:rPr>
              <a:t> with Internet 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313013" cy="792162"/>
            <a:chOff x="3851920" y="3789040"/>
            <a:chExt cx="3312701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28028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Synonymy</a:t>
            </a:r>
            <a:endParaRPr lang="it-IT" dirty="0"/>
          </a:p>
        </p:txBody>
      </p:sp>
      <p:grpSp>
        <p:nvGrpSpPr>
          <p:cNvPr id="8" name="Group 23"/>
          <p:cNvGrpSpPr/>
          <p:nvPr/>
        </p:nvGrpSpPr>
        <p:grpSpPr>
          <a:xfrm>
            <a:off x="4860032" y="1268760"/>
            <a:ext cx="3926810" cy="2376264"/>
            <a:chOff x="4860032" y="1571612"/>
            <a:chExt cx="3926810" cy="2073412"/>
          </a:xfrm>
        </p:grpSpPr>
        <p:pic>
          <p:nvPicPr>
            <p:cNvPr id="9" name="Immagine 8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10" name="Group 20"/>
            <p:cNvGrpSpPr/>
            <p:nvPr/>
          </p:nvGrpSpPr>
          <p:grpSpPr>
            <a:xfrm>
              <a:off x="4860032" y="1571612"/>
              <a:ext cx="3926810" cy="2073412"/>
              <a:chOff x="4860032" y="1571612"/>
              <a:chExt cx="3926810" cy="2073412"/>
            </a:xfrm>
          </p:grpSpPr>
          <p:sp>
            <p:nvSpPr>
              <p:cNvPr id="13" name="Documento 12"/>
              <p:cNvSpPr/>
              <p:nvPr/>
            </p:nvSpPr>
            <p:spPr>
              <a:xfrm>
                <a:off x="4860032" y="1571612"/>
                <a:ext cx="3926810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       </a:t>
                </a:r>
                <a:r>
                  <a:rPr lang="en-US" b="1" dirty="0"/>
                  <a:t>Internet Explorer</a:t>
                </a:r>
                <a:r>
                  <a:rPr lang="en-US" dirty="0"/>
                  <a:t> (</a:t>
                </a:r>
                <a:r>
                  <a:rPr lang="en-US" b="1" dirty="0"/>
                  <a:t>IE</a:t>
                </a:r>
                <a:r>
                  <a:rPr lang="en-US" dirty="0"/>
                  <a:t> o </a:t>
                </a:r>
                <a:r>
                  <a:rPr lang="en-US" b="1" dirty="0"/>
                  <a:t>MSIE</a:t>
                </a:r>
                <a:r>
                  <a:rPr lang="en-US" dirty="0"/>
                  <a:t>), </a:t>
                </a:r>
                <a:r>
                  <a:rPr lang="en-US" dirty="0" err="1"/>
                  <a:t>oggi</a:t>
                </a:r>
                <a:r>
                  <a:rPr lang="en-US" dirty="0"/>
                  <a:t> </a:t>
                </a:r>
                <a:r>
                  <a:rPr lang="en-US" dirty="0" err="1"/>
                  <a:t>noto</a:t>
                </a:r>
                <a:r>
                  <a:rPr lang="en-US" dirty="0"/>
                  <a:t> </a:t>
                </a:r>
                <a:r>
                  <a:rPr lang="en-US" dirty="0" err="1"/>
                  <a:t>anche</a:t>
                </a:r>
                <a:r>
                  <a:rPr lang="en-US" dirty="0"/>
                  <a:t> con </a:t>
                </a:r>
                <a:r>
                  <a:rPr lang="en-US" dirty="0" err="1"/>
                  <a:t>il</a:t>
                </a:r>
                <a:r>
                  <a:rPr lang="en-US" dirty="0"/>
                  <a:t> </a:t>
                </a:r>
                <a:r>
                  <a:rPr lang="en-US" dirty="0" err="1"/>
                  <a:t>nome</a:t>
                </a:r>
                <a:r>
                  <a:rPr lang="en-US" dirty="0"/>
                  <a:t> Windows Internet Explorer (WIE), è un browser web </a:t>
                </a:r>
                <a:r>
                  <a:rPr lang="en-US" dirty="0" err="1"/>
                  <a:t>grafico</a:t>
                </a:r>
                <a:r>
                  <a:rPr lang="en-US" dirty="0"/>
                  <a:t> </a:t>
                </a:r>
                <a:r>
                  <a:rPr lang="en-US" dirty="0" err="1"/>
                  <a:t>proprietario</a:t>
                </a:r>
                <a:r>
                  <a:rPr lang="en-US" dirty="0"/>
                  <a:t> </a:t>
                </a:r>
                <a:r>
                  <a:rPr lang="en-US" dirty="0" err="1"/>
                  <a:t>sviluppato</a:t>
                </a:r>
                <a:r>
                  <a:rPr lang="en-US" dirty="0"/>
                  <a:t> da Microsoft</a:t>
                </a:r>
                <a:r>
                  <a:rPr lang="en-US" sz="2400" dirty="0"/>
                  <a:t> 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4" name="Connettore 2 13"/>
              <p:cNvCxnSpPr/>
              <p:nvPr/>
            </p:nvCxnSpPr>
            <p:spPr>
              <a:xfrm flipV="1">
                <a:off x="7019925" y="3001166"/>
                <a:ext cx="429769" cy="64385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040" y="1594694"/>
              <a:ext cx="432048" cy="432048"/>
            </a:xfrm>
            <a:prstGeom prst="rect">
              <a:avLst/>
            </a:prstGeom>
          </p:spPr>
        </p:pic>
      </p:grpSp>
      <p:cxnSp>
        <p:nvCxnSpPr>
          <p:cNvPr id="16" name="Connettore 2 15"/>
          <p:cNvCxnSpPr/>
          <p:nvPr/>
        </p:nvCxnSpPr>
        <p:spPr>
          <a:xfrm flipV="1">
            <a:off x="7163941" y="2907121"/>
            <a:ext cx="576411" cy="1674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3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E10DD1C-8D7D-6E4D-AA93-814677859F7E}"/>
              </a:ext>
            </a:extLst>
          </p:cNvPr>
          <p:cNvSpPr/>
          <p:nvPr/>
        </p:nvSpPr>
        <p:spPr>
          <a:xfrm>
            <a:off x="0" y="4775200"/>
            <a:ext cx="5697538" cy="2082800"/>
          </a:xfrm>
          <a:prstGeom prst="rect">
            <a:avLst/>
          </a:prstGeom>
          <a:ln>
            <a:noFill/>
          </a:ln>
          <a:effectLst>
            <a:outerShdw blurRad="38100" dist="3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44036" name="Rectangle 1">
            <a:extLst>
              <a:ext uri="{FF2B5EF4-FFF2-40B4-BE49-F238E27FC236}">
                <a16:creationId xmlns:a16="http://schemas.microsoft.com/office/drawing/2014/main" id="{BD445574-4915-6D4C-85F7-B1EB148CACBB}"/>
              </a:ext>
            </a:extLst>
          </p:cNvPr>
          <p:cNvSpPr>
            <a:spLocks/>
          </p:cNvSpPr>
          <p:nvPr/>
        </p:nvSpPr>
        <p:spPr bwMode="auto">
          <a:xfrm>
            <a:off x="266700" y="1616075"/>
            <a:ext cx="8724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latin typeface="Calibri" panose="020F0502020204030204" pitchFamily="34" charset="0"/>
                <a:sym typeface="Calibri" panose="020F0502020204030204" pitchFamily="34" charset="0"/>
              </a:rPr>
              <a:t>“Obama  asks Iran for RQ-170 sentinel drone back”</a:t>
            </a:r>
          </a:p>
        </p:txBody>
      </p:sp>
      <p:sp>
        <p:nvSpPr>
          <p:cNvPr id="40966" name="Rectangle 2">
            <a:extLst>
              <a:ext uri="{FF2B5EF4-FFF2-40B4-BE49-F238E27FC236}">
                <a16:creationId xmlns:a16="http://schemas.microsoft.com/office/drawing/2014/main" id="{4EAB077E-2241-7A47-96C3-0DE3E580C89C}"/>
              </a:ext>
            </a:extLst>
          </p:cNvPr>
          <p:cNvSpPr>
            <a:spLocks/>
          </p:cNvSpPr>
          <p:nvPr/>
        </p:nvSpPr>
        <p:spPr bwMode="auto">
          <a:xfrm>
            <a:off x="466725" y="5854700"/>
            <a:ext cx="8394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A740"/>
                </a:solidFill>
                <a:latin typeface="Helvetica" pitchFamily="2" charset="0"/>
                <a:sym typeface="Helvetica" pitchFamily="2" charset="0"/>
              </a:rPr>
              <a:t>Query = USA president  Ahmadinejad</a:t>
            </a:r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5F2D1CD9-54AF-2B4D-8582-D497651D4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8" y="2128838"/>
            <a:ext cx="114300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5D6FD2A6-98E0-594E-82DF-5971FFFB809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635250" y="2108200"/>
            <a:ext cx="59690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B47521B9-6203-9243-B778-7283EA2AB875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943350" y="2133600"/>
            <a:ext cx="3683000" cy="206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2534" name="AutoShape 6">
            <a:extLst>
              <a:ext uri="{FF2B5EF4-FFF2-40B4-BE49-F238E27FC236}">
                <a16:creationId xmlns:a16="http://schemas.microsoft.com/office/drawing/2014/main" id="{F7B79EFF-9321-944C-AA27-37CDE84B81D7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854075" y="2182813"/>
            <a:ext cx="642937" cy="5349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2535" name="AutoShape 7">
            <a:extLst>
              <a:ext uri="{FF2B5EF4-FFF2-40B4-BE49-F238E27FC236}">
                <a16:creationId xmlns:a16="http://schemas.microsoft.com/office/drawing/2014/main" id="{B3259265-DD3E-A049-BC45-AD25A81BDE6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230563" y="1884363"/>
            <a:ext cx="647700" cy="11303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33D7F0C5-3E71-5B44-9EE4-F92FCA7EAD36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2771775"/>
            <a:ext cx="2501900" cy="776288"/>
            <a:chOff x="0" y="0"/>
            <a:chExt cx="1576" cy="488"/>
          </a:xfrm>
        </p:grpSpPr>
        <p:sp>
          <p:nvSpPr>
            <p:cNvPr id="44071" name="AutoShape 8">
              <a:extLst>
                <a:ext uri="{FF2B5EF4-FFF2-40B4-BE49-F238E27FC236}">
                  <a16:creationId xmlns:a16="http://schemas.microsoft.com/office/drawing/2014/main" id="{B8385BCB-E0BE-1945-9EAB-4ECC34646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75" cy="488"/>
            </a:xfrm>
            <a:custGeom>
              <a:avLst/>
              <a:gdLst>
                <a:gd name="T0" fmla="*/ 0 w 21600"/>
                <a:gd name="T1" fmla="*/ 0 h 19255"/>
                <a:gd name="T2" fmla="*/ 0 w 21600"/>
                <a:gd name="T3" fmla="*/ 0 h 19255"/>
                <a:gd name="T4" fmla="*/ 0 w 21600"/>
                <a:gd name="T5" fmla="*/ 0 h 19255"/>
                <a:gd name="T6" fmla="*/ 0 w 21600"/>
                <a:gd name="T7" fmla="*/ 0 h 19255"/>
                <a:gd name="T8" fmla="*/ 0 w 21600"/>
                <a:gd name="T9" fmla="*/ 0 h 19255"/>
                <a:gd name="T10" fmla="*/ 0 w 21600"/>
                <a:gd name="T11" fmla="*/ 0 h 19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9255"/>
                <a:gd name="T20" fmla="*/ 21600 w 21600"/>
                <a:gd name="T21" fmla="*/ 19255 h 19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9255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72" name="Rectangle 9">
              <a:extLst>
                <a:ext uri="{FF2B5EF4-FFF2-40B4-BE49-F238E27FC236}">
                  <a16:creationId xmlns:a16="http://schemas.microsoft.com/office/drawing/2014/main" id="{74CE17B4-5C68-054D-97F1-E3CCF871D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7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Calibri Bold" pitchFamily="34" charset="0"/>
                  <a:sym typeface="Calibri Bold" pitchFamily="34" charset="0"/>
                </a:rPr>
                <a:t>      Barack Obama</a:t>
              </a:r>
            </a:p>
          </p:txBody>
        </p:sp>
      </p:grpSp>
      <p:pic>
        <p:nvPicPr>
          <p:cNvPr id="22539" name="Picture 11">
            <a:extLst>
              <a:ext uri="{FF2B5EF4-FFF2-40B4-BE49-F238E27FC236}">
                <a16:creationId xmlns:a16="http://schemas.microsoft.com/office/drawing/2014/main" id="{9B18AB9C-AB16-E642-A226-52E80015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771775"/>
            <a:ext cx="4730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E2370F7C-E9FA-DA48-A9DF-5866CA541822}"/>
              </a:ext>
            </a:extLst>
          </p:cNvPr>
          <p:cNvGrpSpPr>
            <a:grpSpLocks/>
          </p:cNvGrpSpPr>
          <p:nvPr/>
        </p:nvGrpSpPr>
        <p:grpSpPr bwMode="auto">
          <a:xfrm>
            <a:off x="3406775" y="2784475"/>
            <a:ext cx="2071688" cy="927100"/>
            <a:chOff x="0" y="0"/>
            <a:chExt cx="1304" cy="584"/>
          </a:xfrm>
        </p:grpSpPr>
        <p:sp>
          <p:nvSpPr>
            <p:cNvPr id="44069" name="AutoShape 12">
              <a:extLst>
                <a:ext uri="{FF2B5EF4-FFF2-40B4-BE49-F238E27FC236}">
                  <a16:creationId xmlns:a16="http://schemas.microsoft.com/office/drawing/2014/main" id="{94780402-EB3F-0645-A102-44C08918D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04" cy="584"/>
            </a:xfrm>
            <a:custGeom>
              <a:avLst/>
              <a:gdLst>
                <a:gd name="T0" fmla="*/ 0 w 21600"/>
                <a:gd name="T1" fmla="*/ 0 h 19255"/>
                <a:gd name="T2" fmla="*/ 0 w 21600"/>
                <a:gd name="T3" fmla="*/ 0 h 19255"/>
                <a:gd name="T4" fmla="*/ 0 w 21600"/>
                <a:gd name="T5" fmla="*/ 0 h 19255"/>
                <a:gd name="T6" fmla="*/ 0 w 21600"/>
                <a:gd name="T7" fmla="*/ 0 h 19255"/>
                <a:gd name="T8" fmla="*/ 0 w 21600"/>
                <a:gd name="T9" fmla="*/ 0 h 19255"/>
                <a:gd name="T10" fmla="*/ 0 w 21600"/>
                <a:gd name="T11" fmla="*/ 0 h 19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9255"/>
                <a:gd name="T20" fmla="*/ 21600 w 21600"/>
                <a:gd name="T21" fmla="*/ 19255 h 19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9255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70" name="Rectangle 13">
              <a:extLst>
                <a:ext uri="{FF2B5EF4-FFF2-40B4-BE49-F238E27FC236}">
                  <a16:creationId xmlns:a16="http://schemas.microsoft.com/office/drawing/2014/main" id="{5ACE87A8-BC1D-7D44-AE52-9ADE4AA38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0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Calibri Bold" pitchFamily="34" charset="0"/>
                  <a:sym typeface="Calibri Bold" pitchFamily="34" charset="0"/>
                </a:rPr>
                <a:t>       Iran</a:t>
              </a:r>
            </a:p>
          </p:txBody>
        </p:sp>
      </p:grpSp>
      <p:pic>
        <p:nvPicPr>
          <p:cNvPr id="22543" name="Picture 15">
            <a:extLst>
              <a:ext uri="{FF2B5EF4-FFF2-40B4-BE49-F238E27FC236}">
                <a16:creationId xmlns:a16="http://schemas.microsoft.com/office/drawing/2014/main" id="{44D17A2C-BD0A-5C41-A16F-F2F1496A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771775"/>
            <a:ext cx="5000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" name="Group 18">
            <a:extLst>
              <a:ext uri="{FF2B5EF4-FFF2-40B4-BE49-F238E27FC236}">
                <a16:creationId xmlns:a16="http://schemas.microsoft.com/office/drawing/2014/main" id="{1EA690E2-D4D5-F449-935E-DEAC8F4111D5}"/>
              </a:ext>
            </a:extLst>
          </p:cNvPr>
          <p:cNvGrpSpPr>
            <a:grpSpLocks/>
          </p:cNvGrpSpPr>
          <p:nvPr/>
        </p:nvGrpSpPr>
        <p:grpSpPr bwMode="auto">
          <a:xfrm>
            <a:off x="6551613" y="2771775"/>
            <a:ext cx="2400300" cy="1778000"/>
            <a:chOff x="0" y="0"/>
            <a:chExt cx="1512" cy="1119"/>
          </a:xfrm>
        </p:grpSpPr>
        <p:sp>
          <p:nvSpPr>
            <p:cNvPr id="44067" name="AutoShape 16">
              <a:extLst>
                <a:ext uri="{FF2B5EF4-FFF2-40B4-BE49-F238E27FC236}">
                  <a16:creationId xmlns:a16="http://schemas.microsoft.com/office/drawing/2014/main" id="{C925EBE1-3A24-5548-B808-37468D04C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12" cy="903"/>
            </a:xfrm>
            <a:custGeom>
              <a:avLst/>
              <a:gdLst>
                <a:gd name="T0" fmla="*/ 0 w 21600"/>
                <a:gd name="T1" fmla="*/ 0 h 19255"/>
                <a:gd name="T2" fmla="*/ 0 w 21600"/>
                <a:gd name="T3" fmla="*/ 0 h 19255"/>
                <a:gd name="T4" fmla="*/ 0 w 21600"/>
                <a:gd name="T5" fmla="*/ 0 h 19255"/>
                <a:gd name="T6" fmla="*/ 0 w 21600"/>
                <a:gd name="T7" fmla="*/ 0 h 19255"/>
                <a:gd name="T8" fmla="*/ 0 w 21600"/>
                <a:gd name="T9" fmla="*/ 0 h 19255"/>
                <a:gd name="T10" fmla="*/ 0 w 21600"/>
                <a:gd name="T11" fmla="*/ 0 h 19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9255"/>
                <a:gd name="T20" fmla="*/ 21600 w 21600"/>
                <a:gd name="T21" fmla="*/ 19255 h 19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9255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68" name="Rectangle 17">
              <a:extLst>
                <a:ext uri="{FF2B5EF4-FFF2-40B4-BE49-F238E27FC236}">
                  <a16:creationId xmlns:a16="http://schemas.microsoft.com/office/drawing/2014/main" id="{7616BA4D-4AE4-AF41-B102-FF438100E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11" cy="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en-US" sz="2400">
                  <a:latin typeface="Calibri Bold" pitchFamily="34" charset="0"/>
                  <a:sym typeface="Calibri Bold" pitchFamily="34" charset="0"/>
                </a:rPr>
                <a:t>       Lockheed Martin RQ-170 Sentinel</a:t>
              </a:r>
            </a:p>
            <a:p>
              <a:pPr>
                <a:lnSpc>
                  <a:spcPct val="110000"/>
                </a:lnSpc>
              </a:pPr>
              <a:endParaRPr lang="en-US" altLang="en-US" sz="2400">
                <a:latin typeface="Calibri Bold" pitchFamily="34" charset="0"/>
                <a:sym typeface="Calibri Bold" pitchFamily="34" charset="0"/>
              </a:endParaRPr>
            </a:p>
          </p:txBody>
        </p:sp>
      </p:grpSp>
      <p:pic>
        <p:nvPicPr>
          <p:cNvPr id="22547" name="Picture 19">
            <a:extLst>
              <a:ext uri="{FF2B5EF4-FFF2-40B4-BE49-F238E27FC236}">
                <a16:creationId xmlns:a16="http://schemas.microsoft.com/office/drawing/2014/main" id="{587B8370-6FA4-8940-9864-714451B3A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770188"/>
            <a:ext cx="50006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48" name="Line 20">
            <a:extLst>
              <a:ext uri="{FF2B5EF4-FFF2-40B4-BE49-F238E27FC236}">
                <a16:creationId xmlns:a16="http://schemas.microsoft.com/office/drawing/2014/main" id="{F98E59E9-30DE-8540-99D0-4ACBBFC3D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8863" y="2128838"/>
            <a:ext cx="0" cy="642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2549" name="Line 21">
            <a:extLst>
              <a:ext uri="{FF2B5EF4-FFF2-40B4-BE49-F238E27FC236}">
                <a16:creationId xmlns:a16="http://schemas.microsoft.com/office/drawing/2014/main" id="{BED26FDA-4109-4247-8CB5-3588C5FE888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168525" y="6335713"/>
            <a:ext cx="2122488" cy="1111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2550" name="Line 22">
            <a:extLst>
              <a:ext uri="{FF2B5EF4-FFF2-40B4-BE49-F238E27FC236}">
                <a16:creationId xmlns:a16="http://schemas.microsoft.com/office/drawing/2014/main" id="{6E33BE4E-8D5F-5346-8F9A-0B1EEE2C7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2525" y="6337300"/>
            <a:ext cx="2273300" cy="23813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AE9ECF00-2237-E940-8F50-B278BC69F317}"/>
              </a:ext>
            </a:extLst>
          </p:cNvPr>
          <p:cNvGrpSpPr>
            <a:grpSpLocks/>
          </p:cNvGrpSpPr>
          <p:nvPr/>
        </p:nvGrpSpPr>
        <p:grpSpPr bwMode="auto">
          <a:xfrm>
            <a:off x="230188" y="4449763"/>
            <a:ext cx="2679700" cy="965200"/>
            <a:chOff x="0" y="0"/>
            <a:chExt cx="1688" cy="608"/>
          </a:xfrm>
        </p:grpSpPr>
        <p:sp>
          <p:nvSpPr>
            <p:cNvPr id="44065" name="AutoShape 24">
              <a:extLst>
                <a:ext uri="{FF2B5EF4-FFF2-40B4-BE49-F238E27FC236}">
                  <a16:creationId xmlns:a16="http://schemas.microsoft.com/office/drawing/2014/main" id="{8386D5F6-EB0A-464A-B157-6B622090F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86" cy="608"/>
            </a:xfrm>
            <a:custGeom>
              <a:avLst/>
              <a:gdLst>
                <a:gd name="T0" fmla="*/ 0 w 21600"/>
                <a:gd name="T1" fmla="*/ 0 h 19255"/>
                <a:gd name="T2" fmla="*/ 0 w 21600"/>
                <a:gd name="T3" fmla="*/ 0 h 19255"/>
                <a:gd name="T4" fmla="*/ 0 w 21600"/>
                <a:gd name="T5" fmla="*/ 0 h 19255"/>
                <a:gd name="T6" fmla="*/ 0 w 21600"/>
                <a:gd name="T7" fmla="*/ 0 h 19255"/>
                <a:gd name="T8" fmla="*/ 0 w 21600"/>
                <a:gd name="T9" fmla="*/ 0 h 19255"/>
                <a:gd name="T10" fmla="*/ 0 w 21600"/>
                <a:gd name="T11" fmla="*/ 0 h 19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9255"/>
                <a:gd name="T20" fmla="*/ 21600 w 21600"/>
                <a:gd name="T21" fmla="*/ 19255 h 19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9255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66" name="Rectangle 25">
              <a:extLst>
                <a:ext uri="{FF2B5EF4-FFF2-40B4-BE49-F238E27FC236}">
                  <a16:creationId xmlns:a16="http://schemas.microsoft.com/office/drawing/2014/main" id="{0974AE03-9897-C243-B6A5-30666F3EA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8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400">
                  <a:latin typeface="Calibri Bold" pitchFamily="34" charset="0"/>
                  <a:sym typeface="Calibri Bold" pitchFamily="34" charset="0"/>
                </a:rPr>
                <a:t>      President of the</a:t>
              </a:r>
              <a:br>
                <a:rPr lang="en-US" altLang="en-US" sz="2400">
                  <a:latin typeface="Calibri Bold" pitchFamily="34" charset="0"/>
                  <a:sym typeface="Calibri Bold" pitchFamily="34" charset="0"/>
                </a:rPr>
              </a:br>
              <a:r>
                <a:rPr lang="en-US" altLang="en-US" sz="2400">
                  <a:latin typeface="Calibri Bold" pitchFamily="34" charset="0"/>
                  <a:sym typeface="Calibri Bold" pitchFamily="34" charset="0"/>
                </a:rPr>
                <a:t>      United States</a:t>
              </a:r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4FC60F2B-6A0B-1D4A-AE01-497748EF4F3A}"/>
              </a:ext>
            </a:extLst>
          </p:cNvPr>
          <p:cNvGrpSpPr>
            <a:grpSpLocks/>
          </p:cNvGrpSpPr>
          <p:nvPr/>
        </p:nvGrpSpPr>
        <p:grpSpPr bwMode="auto">
          <a:xfrm>
            <a:off x="3444875" y="4424363"/>
            <a:ext cx="2284413" cy="1957387"/>
            <a:chOff x="0" y="0"/>
            <a:chExt cx="1438" cy="1232"/>
          </a:xfrm>
        </p:grpSpPr>
        <p:sp>
          <p:nvSpPr>
            <p:cNvPr id="44063" name="AutoShape 27">
              <a:extLst>
                <a:ext uri="{FF2B5EF4-FFF2-40B4-BE49-F238E27FC236}">
                  <a16:creationId xmlns:a16="http://schemas.microsoft.com/office/drawing/2014/main" id="{B1CC85AA-E325-464F-A47C-46016BCA9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96" cy="652"/>
            </a:xfrm>
            <a:custGeom>
              <a:avLst/>
              <a:gdLst>
                <a:gd name="T0" fmla="*/ 0 w 21600"/>
                <a:gd name="T1" fmla="*/ 0 h 19255"/>
                <a:gd name="T2" fmla="*/ 0 w 21600"/>
                <a:gd name="T3" fmla="*/ 0 h 19255"/>
                <a:gd name="T4" fmla="*/ 0 w 21600"/>
                <a:gd name="T5" fmla="*/ 0 h 19255"/>
                <a:gd name="T6" fmla="*/ 0 w 21600"/>
                <a:gd name="T7" fmla="*/ 0 h 19255"/>
                <a:gd name="T8" fmla="*/ 0 w 21600"/>
                <a:gd name="T9" fmla="*/ 0 h 19255"/>
                <a:gd name="T10" fmla="*/ 0 w 21600"/>
                <a:gd name="T11" fmla="*/ 0 h 19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19255"/>
                <a:gd name="T20" fmla="*/ 21600 w 21600"/>
                <a:gd name="T21" fmla="*/ 19255 h 19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19255">
                  <a:moveTo>
                    <a:pt x="0" y="0"/>
                  </a:moveTo>
                  <a:lnTo>
                    <a:pt x="21600" y="0"/>
                  </a:lnTo>
                  <a:lnTo>
                    <a:pt x="21600" y="15641"/>
                  </a:lnTo>
                  <a:cubicBezTo>
                    <a:pt x="10800" y="15641"/>
                    <a:pt x="10800" y="21600"/>
                    <a:pt x="0" y="18214"/>
                  </a:cubicBez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64" name="Rectangle 28">
              <a:extLst>
                <a:ext uri="{FF2B5EF4-FFF2-40B4-BE49-F238E27FC236}">
                  <a16:creationId xmlns:a16="http://schemas.microsoft.com/office/drawing/2014/main" id="{8B2319C2-9A15-E24A-974D-F070296BA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37"/>
              <a:ext cx="1294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>
              <a:lvl1pPr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ts val="2300"/>
                </a:lnSpc>
                <a:spcBef>
                  <a:spcPts val="100"/>
                </a:spcBef>
              </a:pPr>
              <a:r>
                <a:rPr lang="en-US" altLang="en-US" sz="2400">
                  <a:latin typeface="Calibri" panose="020F0502020204030204" pitchFamily="34" charset="0"/>
                  <a:sym typeface="Calibri" panose="020F0502020204030204" pitchFamily="34" charset="0"/>
                </a:rPr>
                <a:t>    </a:t>
              </a:r>
              <a:r>
                <a:rPr lang="en-US" altLang="en-US" sz="2400">
                  <a:latin typeface="Calibri Bold" pitchFamily="34" charset="0"/>
                  <a:sym typeface="Calibri Bold" pitchFamily="34" charset="0"/>
                </a:rPr>
                <a:t>Mahmoud Ahmadinejad</a:t>
              </a:r>
            </a:p>
            <a:p>
              <a:pPr>
                <a:lnSpc>
                  <a:spcPts val="2300"/>
                </a:lnSpc>
                <a:spcBef>
                  <a:spcPts val="100"/>
                </a:spcBef>
              </a:pPr>
              <a:endParaRPr lang="en-US" altLang="en-US" sz="24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22561" name="Picture 33">
            <a:extLst>
              <a:ext uri="{FF2B5EF4-FFF2-40B4-BE49-F238E27FC236}">
                <a16:creationId xmlns:a16="http://schemas.microsoft.com/office/drawing/2014/main" id="{970B3FD7-A06F-B641-BA48-EF8FA40C2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414838"/>
            <a:ext cx="4730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62" name="Picture 34">
            <a:extLst>
              <a:ext uri="{FF2B5EF4-FFF2-40B4-BE49-F238E27FC236}">
                <a16:creationId xmlns:a16="http://schemas.microsoft.com/office/drawing/2014/main" id="{76DF1F45-3628-FA4F-9A23-2FEECDB7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4414838"/>
            <a:ext cx="5715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64" name="AutoShape 36">
            <a:extLst>
              <a:ext uri="{FF2B5EF4-FFF2-40B4-BE49-F238E27FC236}">
                <a16:creationId xmlns:a16="http://schemas.microsoft.com/office/drawing/2014/main" id="{7F4657F1-4743-0E48-8E36-84D2642453E5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619625" y="5284788"/>
            <a:ext cx="584200" cy="863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rgbClr val="00B05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79896" name="Rectangle 38">
            <a:extLst>
              <a:ext uri="{FF2B5EF4-FFF2-40B4-BE49-F238E27FC236}">
                <a16:creationId xmlns:a16="http://schemas.microsoft.com/office/drawing/2014/main" id="{D0A2B2C9-BE53-1541-A65A-AF4E07DE5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550863"/>
            <a:ext cx="8728075" cy="866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ym typeface="Calibri" panose="020F0502020204030204" pitchFamily="34" charset="0"/>
              </a:rPr>
              <a:t>From words to concepts !</a:t>
            </a:r>
            <a:endParaRPr lang="en-US" altLang="en-US" b="1" dirty="0">
              <a:ea typeface="ヒラギノ角ゴ ProN W3"/>
              <a:cs typeface="ヒラギノ角ゴ ProN W3"/>
              <a:sym typeface="Calibri" panose="020F0502020204030204" pitchFamily="34" charset="0"/>
            </a:endParaRPr>
          </a:p>
        </p:txBody>
      </p:sp>
      <p:sp>
        <p:nvSpPr>
          <p:cNvPr id="22569" name="AutoShape 41">
            <a:extLst>
              <a:ext uri="{FF2B5EF4-FFF2-40B4-BE49-F238E27FC236}">
                <a16:creationId xmlns:a16="http://schemas.microsoft.com/office/drawing/2014/main" id="{4C841E57-F0F1-7D4E-AC4B-B39242E0C0CE}"/>
              </a:ext>
            </a:extLst>
          </p:cNvPr>
          <p:cNvSpPr>
            <a:spLocks/>
          </p:cNvSpPr>
          <p:nvPr/>
        </p:nvSpPr>
        <p:spPr bwMode="auto">
          <a:xfrm rot="-5400000">
            <a:off x="2166938" y="5640388"/>
            <a:ext cx="673100" cy="25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rgbClr val="00B05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5B79D62F-7F38-1243-97A8-1CE512236316}"/>
              </a:ext>
            </a:extLst>
          </p:cNvPr>
          <p:cNvSpPr/>
          <p:nvPr/>
        </p:nvSpPr>
        <p:spPr>
          <a:xfrm>
            <a:off x="65088" y="2476500"/>
            <a:ext cx="9004300" cy="3267075"/>
          </a:xfrm>
          <a:custGeom>
            <a:avLst/>
            <a:gdLst>
              <a:gd name="connsiteX0" fmla="*/ 0 w 9003749"/>
              <a:gd name="connsiteY0" fmla="*/ 259308 h 3267720"/>
              <a:gd name="connsiteX1" fmla="*/ 122830 w 9003749"/>
              <a:gd name="connsiteY1" fmla="*/ 136478 h 3267720"/>
              <a:gd name="connsiteX2" fmla="*/ 163773 w 9003749"/>
              <a:gd name="connsiteY2" fmla="*/ 81887 h 3267720"/>
              <a:gd name="connsiteX3" fmla="*/ 586854 w 9003749"/>
              <a:gd name="connsiteY3" fmla="*/ 0 h 3267720"/>
              <a:gd name="connsiteX4" fmla="*/ 4804012 w 9003749"/>
              <a:gd name="connsiteY4" fmla="*/ 81887 h 3267720"/>
              <a:gd name="connsiteX5" fmla="*/ 6864824 w 9003749"/>
              <a:gd name="connsiteY5" fmla="*/ 95535 h 3267720"/>
              <a:gd name="connsiteX6" fmla="*/ 8134066 w 9003749"/>
              <a:gd name="connsiteY6" fmla="*/ 109182 h 3267720"/>
              <a:gd name="connsiteX7" fmla="*/ 8625385 w 9003749"/>
              <a:gd name="connsiteY7" fmla="*/ 150126 h 3267720"/>
              <a:gd name="connsiteX8" fmla="*/ 8802806 w 9003749"/>
              <a:gd name="connsiteY8" fmla="*/ 300251 h 3267720"/>
              <a:gd name="connsiteX9" fmla="*/ 8939284 w 9003749"/>
              <a:gd name="connsiteY9" fmla="*/ 600502 h 3267720"/>
              <a:gd name="connsiteX10" fmla="*/ 8939284 w 9003749"/>
              <a:gd name="connsiteY10" fmla="*/ 2006221 h 3267720"/>
              <a:gd name="connsiteX11" fmla="*/ 8871045 w 9003749"/>
              <a:gd name="connsiteY11" fmla="*/ 2579427 h 3267720"/>
              <a:gd name="connsiteX12" fmla="*/ 8775510 w 9003749"/>
              <a:gd name="connsiteY12" fmla="*/ 2852382 h 3267720"/>
              <a:gd name="connsiteX13" fmla="*/ 8598090 w 9003749"/>
              <a:gd name="connsiteY13" fmla="*/ 3084394 h 3267720"/>
              <a:gd name="connsiteX14" fmla="*/ 8488907 w 9003749"/>
              <a:gd name="connsiteY14" fmla="*/ 3138985 h 3267720"/>
              <a:gd name="connsiteX15" fmla="*/ 7656394 w 9003749"/>
              <a:gd name="connsiteY15" fmla="*/ 3248167 h 3267720"/>
              <a:gd name="connsiteX16" fmla="*/ 6591869 w 9003749"/>
              <a:gd name="connsiteY16" fmla="*/ 3207224 h 3267720"/>
              <a:gd name="connsiteX17" fmla="*/ 5895833 w 9003749"/>
              <a:gd name="connsiteY17" fmla="*/ 3084394 h 3267720"/>
              <a:gd name="connsiteX18" fmla="*/ 5008728 w 9003749"/>
              <a:gd name="connsiteY18" fmla="*/ 2934269 h 3267720"/>
              <a:gd name="connsiteX19" fmla="*/ 2743200 w 9003749"/>
              <a:gd name="connsiteY19" fmla="*/ 2866030 h 3267720"/>
              <a:gd name="connsiteX20" fmla="*/ 1951630 w 9003749"/>
              <a:gd name="connsiteY20" fmla="*/ 2893326 h 3267720"/>
              <a:gd name="connsiteX21" fmla="*/ 1692322 w 9003749"/>
              <a:gd name="connsiteY21" fmla="*/ 2934269 h 3267720"/>
              <a:gd name="connsiteX22" fmla="*/ 1023582 w 9003749"/>
              <a:gd name="connsiteY22" fmla="*/ 3002508 h 3267720"/>
              <a:gd name="connsiteX23" fmla="*/ 641445 w 9003749"/>
              <a:gd name="connsiteY23" fmla="*/ 3111690 h 3267720"/>
              <a:gd name="connsiteX24" fmla="*/ 532263 w 9003749"/>
              <a:gd name="connsiteY24" fmla="*/ 3152633 h 3267720"/>
              <a:gd name="connsiteX25" fmla="*/ 382137 w 9003749"/>
              <a:gd name="connsiteY25" fmla="*/ 3193576 h 3267720"/>
              <a:gd name="connsiteX26" fmla="*/ 109182 w 9003749"/>
              <a:gd name="connsiteY26" fmla="*/ 3029803 h 3267720"/>
              <a:gd name="connsiteX27" fmla="*/ 95534 w 9003749"/>
              <a:gd name="connsiteY27" fmla="*/ 177421 h 326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03749" h="3267720">
                <a:moveTo>
                  <a:pt x="0" y="259308"/>
                </a:moveTo>
                <a:cubicBezTo>
                  <a:pt x="40943" y="218365"/>
                  <a:pt x="83556" y="179025"/>
                  <a:pt x="122830" y="136478"/>
                </a:cubicBezTo>
                <a:cubicBezTo>
                  <a:pt x="138258" y="119764"/>
                  <a:pt x="142475" y="89874"/>
                  <a:pt x="163773" y="81887"/>
                </a:cubicBezTo>
                <a:cubicBezTo>
                  <a:pt x="330029" y="19541"/>
                  <a:pt x="429393" y="15746"/>
                  <a:pt x="586854" y="0"/>
                </a:cubicBezTo>
                <a:lnTo>
                  <a:pt x="4804012" y="81887"/>
                </a:lnTo>
                <a:lnTo>
                  <a:pt x="6864824" y="95535"/>
                </a:lnTo>
                <a:lnTo>
                  <a:pt x="8134066" y="109182"/>
                </a:lnTo>
                <a:cubicBezTo>
                  <a:pt x="8297839" y="122830"/>
                  <a:pt x="8467368" y="104978"/>
                  <a:pt x="8625385" y="150126"/>
                </a:cubicBezTo>
                <a:cubicBezTo>
                  <a:pt x="8699875" y="171409"/>
                  <a:pt x="8752389" y="241431"/>
                  <a:pt x="8802806" y="300251"/>
                </a:cubicBezTo>
                <a:cubicBezTo>
                  <a:pt x="8833515" y="336078"/>
                  <a:pt x="8925874" y="568317"/>
                  <a:pt x="8939284" y="600502"/>
                </a:cubicBezTo>
                <a:cubicBezTo>
                  <a:pt x="9003749" y="1116249"/>
                  <a:pt x="8986164" y="935796"/>
                  <a:pt x="8939284" y="2006221"/>
                </a:cubicBezTo>
                <a:cubicBezTo>
                  <a:pt x="8930865" y="2198455"/>
                  <a:pt x="8907609" y="2390515"/>
                  <a:pt x="8871045" y="2579427"/>
                </a:cubicBezTo>
                <a:cubicBezTo>
                  <a:pt x="8852727" y="2674068"/>
                  <a:pt x="8813838" y="2763932"/>
                  <a:pt x="8775510" y="2852382"/>
                </a:cubicBezTo>
                <a:cubicBezTo>
                  <a:pt x="8739776" y="2934845"/>
                  <a:pt x="8672292" y="3029979"/>
                  <a:pt x="8598090" y="3084394"/>
                </a:cubicBezTo>
                <a:cubicBezTo>
                  <a:pt x="8565277" y="3108457"/>
                  <a:pt x="8527821" y="3127095"/>
                  <a:pt x="8488907" y="3138985"/>
                </a:cubicBezTo>
                <a:cubicBezTo>
                  <a:pt x="8067595" y="3267720"/>
                  <a:pt x="8116143" y="3234236"/>
                  <a:pt x="7656394" y="3248167"/>
                </a:cubicBezTo>
                <a:cubicBezTo>
                  <a:pt x="7301552" y="3234519"/>
                  <a:pt x="6945447" y="3240115"/>
                  <a:pt x="6591869" y="3207224"/>
                </a:cubicBezTo>
                <a:cubicBezTo>
                  <a:pt x="6357285" y="3185402"/>
                  <a:pt x="6127423" y="3127658"/>
                  <a:pt x="5895833" y="3084394"/>
                </a:cubicBezTo>
                <a:cubicBezTo>
                  <a:pt x="5384439" y="2988859"/>
                  <a:pt x="5443536" y="2975032"/>
                  <a:pt x="5008728" y="2934269"/>
                </a:cubicBezTo>
                <a:cubicBezTo>
                  <a:pt x="4139448" y="2852774"/>
                  <a:pt x="3877955" y="2883900"/>
                  <a:pt x="2743200" y="2866030"/>
                </a:cubicBezTo>
                <a:cubicBezTo>
                  <a:pt x="2479343" y="2875129"/>
                  <a:pt x="2215089" y="2876218"/>
                  <a:pt x="1951630" y="2893326"/>
                </a:cubicBezTo>
                <a:cubicBezTo>
                  <a:pt x="1864307" y="2898996"/>
                  <a:pt x="1778907" y="2921598"/>
                  <a:pt x="1692322" y="2934269"/>
                </a:cubicBezTo>
                <a:cubicBezTo>
                  <a:pt x="1328339" y="2987534"/>
                  <a:pt x="1421712" y="2973016"/>
                  <a:pt x="1023582" y="3002508"/>
                </a:cubicBezTo>
                <a:lnTo>
                  <a:pt x="641445" y="3111690"/>
                </a:lnTo>
                <a:cubicBezTo>
                  <a:pt x="604273" y="3123048"/>
                  <a:pt x="569328" y="3140928"/>
                  <a:pt x="532263" y="3152633"/>
                </a:cubicBezTo>
                <a:cubicBezTo>
                  <a:pt x="482801" y="3168252"/>
                  <a:pt x="432179" y="3179928"/>
                  <a:pt x="382137" y="3193576"/>
                </a:cubicBezTo>
                <a:cubicBezTo>
                  <a:pt x="291152" y="3138985"/>
                  <a:pt x="119219" y="3135433"/>
                  <a:pt x="109182" y="3029803"/>
                </a:cubicBezTo>
                <a:cubicBezTo>
                  <a:pt x="19239" y="2083262"/>
                  <a:pt x="95534" y="177421"/>
                  <a:pt x="95534" y="177421"/>
                </a:cubicBezTo>
              </a:path>
            </a:pathLst>
          </a:custGeom>
          <a:solidFill>
            <a:srgbClr val="9966FF">
              <a:alpha val="20000"/>
            </a:srgbClr>
          </a:solidFill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8" name="Picture 8" descr="http://upload.wikimedia.org/wikipedia/commons/archive/6/63/20081217044913!Wikipedia-logo.png">
            <a:extLst>
              <a:ext uri="{FF2B5EF4-FFF2-40B4-BE49-F238E27FC236}">
                <a16:creationId xmlns:a16="http://schemas.microsoft.com/office/drawing/2014/main" id="{D1BEF85B-330C-0440-BA67-0C3DA0E2C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4641850"/>
            <a:ext cx="1282700" cy="1282700"/>
          </a:xfrm>
          <a:prstGeom prst="rect">
            <a:avLst/>
          </a:prstGeom>
          <a:solidFill>
            <a:srgbClr val="9966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igura a mano libera 39">
            <a:extLst>
              <a:ext uri="{FF2B5EF4-FFF2-40B4-BE49-F238E27FC236}">
                <a16:creationId xmlns:a16="http://schemas.microsoft.com/office/drawing/2014/main" id="{780C69A5-BE34-2E4F-ABE3-71651563D799}"/>
              </a:ext>
            </a:extLst>
          </p:cNvPr>
          <p:cNvSpPr/>
          <p:nvPr/>
        </p:nvSpPr>
        <p:spPr>
          <a:xfrm>
            <a:off x="1155700" y="3556000"/>
            <a:ext cx="374650" cy="901700"/>
          </a:xfrm>
          <a:custGeom>
            <a:avLst/>
            <a:gdLst>
              <a:gd name="connsiteX0" fmla="*/ 0 w 374650"/>
              <a:gd name="connsiteY0" fmla="*/ 0 h 901700"/>
              <a:gd name="connsiteX1" fmla="*/ 107950 w 374650"/>
              <a:gd name="connsiteY1" fmla="*/ 19050 h 901700"/>
              <a:gd name="connsiteX2" fmla="*/ 171450 w 374650"/>
              <a:gd name="connsiteY2" fmla="*/ 38100 h 901700"/>
              <a:gd name="connsiteX3" fmla="*/ 247650 w 374650"/>
              <a:gd name="connsiteY3" fmla="*/ 95250 h 901700"/>
              <a:gd name="connsiteX4" fmla="*/ 273050 w 374650"/>
              <a:gd name="connsiteY4" fmla="*/ 120650 h 901700"/>
              <a:gd name="connsiteX5" fmla="*/ 254000 w 374650"/>
              <a:gd name="connsiteY5" fmla="*/ 203200 h 901700"/>
              <a:gd name="connsiteX6" fmla="*/ 215900 w 374650"/>
              <a:gd name="connsiteY6" fmla="*/ 247650 h 901700"/>
              <a:gd name="connsiteX7" fmla="*/ 107950 w 374650"/>
              <a:gd name="connsiteY7" fmla="*/ 317500 h 901700"/>
              <a:gd name="connsiteX8" fmla="*/ 88900 w 374650"/>
              <a:gd name="connsiteY8" fmla="*/ 336550 h 901700"/>
              <a:gd name="connsiteX9" fmla="*/ 82550 w 374650"/>
              <a:gd name="connsiteY9" fmla="*/ 355600 h 901700"/>
              <a:gd name="connsiteX10" fmla="*/ 101600 w 374650"/>
              <a:gd name="connsiteY10" fmla="*/ 400050 h 901700"/>
              <a:gd name="connsiteX11" fmla="*/ 120650 w 374650"/>
              <a:gd name="connsiteY11" fmla="*/ 406400 h 901700"/>
              <a:gd name="connsiteX12" fmla="*/ 209550 w 374650"/>
              <a:gd name="connsiteY12" fmla="*/ 419100 h 901700"/>
              <a:gd name="connsiteX13" fmla="*/ 241300 w 374650"/>
              <a:gd name="connsiteY13" fmla="*/ 431800 h 901700"/>
              <a:gd name="connsiteX14" fmla="*/ 292100 w 374650"/>
              <a:gd name="connsiteY14" fmla="*/ 476250 h 901700"/>
              <a:gd name="connsiteX15" fmla="*/ 349250 w 374650"/>
              <a:gd name="connsiteY15" fmla="*/ 539750 h 901700"/>
              <a:gd name="connsiteX16" fmla="*/ 368300 w 374650"/>
              <a:gd name="connsiteY16" fmla="*/ 565150 h 901700"/>
              <a:gd name="connsiteX17" fmla="*/ 374650 w 374650"/>
              <a:gd name="connsiteY17" fmla="*/ 635000 h 901700"/>
              <a:gd name="connsiteX18" fmla="*/ 342900 w 374650"/>
              <a:gd name="connsiteY18" fmla="*/ 679450 h 901700"/>
              <a:gd name="connsiteX19" fmla="*/ 311150 w 374650"/>
              <a:gd name="connsiteY19" fmla="*/ 717550 h 901700"/>
              <a:gd name="connsiteX20" fmla="*/ 304800 w 374650"/>
              <a:gd name="connsiteY20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4650" h="901700">
                <a:moveTo>
                  <a:pt x="0" y="0"/>
                </a:moveTo>
                <a:cubicBezTo>
                  <a:pt x="35983" y="6350"/>
                  <a:pt x="72179" y="11598"/>
                  <a:pt x="107950" y="19050"/>
                </a:cubicBezTo>
                <a:cubicBezTo>
                  <a:pt x="127335" y="23089"/>
                  <a:pt x="151464" y="31438"/>
                  <a:pt x="171450" y="38100"/>
                </a:cubicBezTo>
                <a:cubicBezTo>
                  <a:pt x="195489" y="55271"/>
                  <a:pt x="225084" y="75191"/>
                  <a:pt x="247650" y="95250"/>
                </a:cubicBezTo>
                <a:cubicBezTo>
                  <a:pt x="256599" y="103205"/>
                  <a:pt x="264583" y="112183"/>
                  <a:pt x="273050" y="120650"/>
                </a:cubicBezTo>
                <a:cubicBezTo>
                  <a:pt x="266700" y="148167"/>
                  <a:pt x="265589" y="177447"/>
                  <a:pt x="254000" y="203200"/>
                </a:cubicBezTo>
                <a:cubicBezTo>
                  <a:pt x="245992" y="220996"/>
                  <a:pt x="230769" y="235011"/>
                  <a:pt x="215900" y="247650"/>
                </a:cubicBezTo>
                <a:cubicBezTo>
                  <a:pt x="146336" y="306780"/>
                  <a:pt x="156993" y="301152"/>
                  <a:pt x="107950" y="317500"/>
                </a:cubicBezTo>
                <a:cubicBezTo>
                  <a:pt x="101600" y="323850"/>
                  <a:pt x="93881" y="329078"/>
                  <a:pt x="88900" y="336550"/>
                </a:cubicBezTo>
                <a:cubicBezTo>
                  <a:pt x="85187" y="342119"/>
                  <a:pt x="81237" y="349036"/>
                  <a:pt x="82550" y="355600"/>
                </a:cubicBezTo>
                <a:cubicBezTo>
                  <a:pt x="85711" y="371407"/>
                  <a:pt x="91928" y="387154"/>
                  <a:pt x="101600" y="400050"/>
                </a:cubicBezTo>
                <a:cubicBezTo>
                  <a:pt x="105616" y="405405"/>
                  <a:pt x="114058" y="405237"/>
                  <a:pt x="120650" y="406400"/>
                </a:cubicBezTo>
                <a:cubicBezTo>
                  <a:pt x="150129" y="411602"/>
                  <a:pt x="179917" y="414867"/>
                  <a:pt x="209550" y="419100"/>
                </a:cubicBezTo>
                <a:cubicBezTo>
                  <a:pt x="220133" y="423333"/>
                  <a:pt x="232399" y="424679"/>
                  <a:pt x="241300" y="431800"/>
                </a:cubicBezTo>
                <a:cubicBezTo>
                  <a:pt x="308222" y="485338"/>
                  <a:pt x="244861" y="460504"/>
                  <a:pt x="292100" y="476250"/>
                </a:cubicBezTo>
                <a:cubicBezTo>
                  <a:pt x="311150" y="497417"/>
                  <a:pt x="330718" y="518129"/>
                  <a:pt x="349250" y="539750"/>
                </a:cubicBezTo>
                <a:cubicBezTo>
                  <a:pt x="356138" y="547785"/>
                  <a:pt x="365573" y="554924"/>
                  <a:pt x="368300" y="565150"/>
                </a:cubicBezTo>
                <a:cubicBezTo>
                  <a:pt x="374324" y="587740"/>
                  <a:pt x="372533" y="611717"/>
                  <a:pt x="374650" y="635000"/>
                </a:cubicBezTo>
                <a:cubicBezTo>
                  <a:pt x="364067" y="649817"/>
                  <a:pt x="354997" y="665841"/>
                  <a:pt x="342900" y="679450"/>
                </a:cubicBezTo>
                <a:cubicBezTo>
                  <a:pt x="301870" y="725609"/>
                  <a:pt x="344757" y="650336"/>
                  <a:pt x="311150" y="717550"/>
                </a:cubicBezTo>
                <a:cubicBezTo>
                  <a:pt x="294837" y="799113"/>
                  <a:pt x="304800" y="738507"/>
                  <a:pt x="304800" y="901700"/>
                </a:cubicBezTo>
              </a:path>
            </a:pathLst>
          </a:custGeom>
          <a:noFill/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1" name="Figura a mano libera 40">
            <a:extLst>
              <a:ext uri="{FF2B5EF4-FFF2-40B4-BE49-F238E27FC236}">
                <a16:creationId xmlns:a16="http://schemas.microsoft.com/office/drawing/2014/main" id="{7CEE03F7-3D76-8146-830B-36A47DC47B10}"/>
              </a:ext>
            </a:extLst>
          </p:cNvPr>
          <p:cNvSpPr/>
          <p:nvPr/>
        </p:nvSpPr>
        <p:spPr>
          <a:xfrm>
            <a:off x="4845050" y="3500438"/>
            <a:ext cx="374650" cy="901700"/>
          </a:xfrm>
          <a:custGeom>
            <a:avLst/>
            <a:gdLst>
              <a:gd name="connsiteX0" fmla="*/ 0 w 374650"/>
              <a:gd name="connsiteY0" fmla="*/ 0 h 901700"/>
              <a:gd name="connsiteX1" fmla="*/ 107950 w 374650"/>
              <a:gd name="connsiteY1" fmla="*/ 19050 h 901700"/>
              <a:gd name="connsiteX2" fmla="*/ 171450 w 374650"/>
              <a:gd name="connsiteY2" fmla="*/ 38100 h 901700"/>
              <a:gd name="connsiteX3" fmla="*/ 247650 w 374650"/>
              <a:gd name="connsiteY3" fmla="*/ 95250 h 901700"/>
              <a:gd name="connsiteX4" fmla="*/ 273050 w 374650"/>
              <a:gd name="connsiteY4" fmla="*/ 120650 h 901700"/>
              <a:gd name="connsiteX5" fmla="*/ 254000 w 374650"/>
              <a:gd name="connsiteY5" fmla="*/ 203200 h 901700"/>
              <a:gd name="connsiteX6" fmla="*/ 215900 w 374650"/>
              <a:gd name="connsiteY6" fmla="*/ 247650 h 901700"/>
              <a:gd name="connsiteX7" fmla="*/ 107950 w 374650"/>
              <a:gd name="connsiteY7" fmla="*/ 317500 h 901700"/>
              <a:gd name="connsiteX8" fmla="*/ 88900 w 374650"/>
              <a:gd name="connsiteY8" fmla="*/ 336550 h 901700"/>
              <a:gd name="connsiteX9" fmla="*/ 82550 w 374650"/>
              <a:gd name="connsiteY9" fmla="*/ 355600 h 901700"/>
              <a:gd name="connsiteX10" fmla="*/ 101600 w 374650"/>
              <a:gd name="connsiteY10" fmla="*/ 400050 h 901700"/>
              <a:gd name="connsiteX11" fmla="*/ 120650 w 374650"/>
              <a:gd name="connsiteY11" fmla="*/ 406400 h 901700"/>
              <a:gd name="connsiteX12" fmla="*/ 209550 w 374650"/>
              <a:gd name="connsiteY12" fmla="*/ 419100 h 901700"/>
              <a:gd name="connsiteX13" fmla="*/ 241300 w 374650"/>
              <a:gd name="connsiteY13" fmla="*/ 431800 h 901700"/>
              <a:gd name="connsiteX14" fmla="*/ 292100 w 374650"/>
              <a:gd name="connsiteY14" fmla="*/ 476250 h 901700"/>
              <a:gd name="connsiteX15" fmla="*/ 349250 w 374650"/>
              <a:gd name="connsiteY15" fmla="*/ 539750 h 901700"/>
              <a:gd name="connsiteX16" fmla="*/ 368300 w 374650"/>
              <a:gd name="connsiteY16" fmla="*/ 565150 h 901700"/>
              <a:gd name="connsiteX17" fmla="*/ 374650 w 374650"/>
              <a:gd name="connsiteY17" fmla="*/ 635000 h 901700"/>
              <a:gd name="connsiteX18" fmla="*/ 342900 w 374650"/>
              <a:gd name="connsiteY18" fmla="*/ 679450 h 901700"/>
              <a:gd name="connsiteX19" fmla="*/ 311150 w 374650"/>
              <a:gd name="connsiteY19" fmla="*/ 717550 h 901700"/>
              <a:gd name="connsiteX20" fmla="*/ 304800 w 374650"/>
              <a:gd name="connsiteY20" fmla="*/ 90170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4650" h="901700">
                <a:moveTo>
                  <a:pt x="0" y="0"/>
                </a:moveTo>
                <a:cubicBezTo>
                  <a:pt x="35983" y="6350"/>
                  <a:pt x="72179" y="11598"/>
                  <a:pt x="107950" y="19050"/>
                </a:cubicBezTo>
                <a:cubicBezTo>
                  <a:pt x="127335" y="23089"/>
                  <a:pt x="151464" y="31438"/>
                  <a:pt x="171450" y="38100"/>
                </a:cubicBezTo>
                <a:cubicBezTo>
                  <a:pt x="195489" y="55271"/>
                  <a:pt x="225084" y="75191"/>
                  <a:pt x="247650" y="95250"/>
                </a:cubicBezTo>
                <a:cubicBezTo>
                  <a:pt x="256599" y="103205"/>
                  <a:pt x="264583" y="112183"/>
                  <a:pt x="273050" y="120650"/>
                </a:cubicBezTo>
                <a:cubicBezTo>
                  <a:pt x="266700" y="148167"/>
                  <a:pt x="265589" y="177447"/>
                  <a:pt x="254000" y="203200"/>
                </a:cubicBezTo>
                <a:cubicBezTo>
                  <a:pt x="245992" y="220996"/>
                  <a:pt x="230769" y="235011"/>
                  <a:pt x="215900" y="247650"/>
                </a:cubicBezTo>
                <a:cubicBezTo>
                  <a:pt x="146336" y="306780"/>
                  <a:pt x="156993" y="301152"/>
                  <a:pt x="107950" y="317500"/>
                </a:cubicBezTo>
                <a:cubicBezTo>
                  <a:pt x="101600" y="323850"/>
                  <a:pt x="93881" y="329078"/>
                  <a:pt x="88900" y="336550"/>
                </a:cubicBezTo>
                <a:cubicBezTo>
                  <a:pt x="85187" y="342119"/>
                  <a:pt x="81237" y="349036"/>
                  <a:pt x="82550" y="355600"/>
                </a:cubicBezTo>
                <a:cubicBezTo>
                  <a:pt x="85711" y="371407"/>
                  <a:pt x="91928" y="387154"/>
                  <a:pt x="101600" y="400050"/>
                </a:cubicBezTo>
                <a:cubicBezTo>
                  <a:pt x="105616" y="405405"/>
                  <a:pt x="114058" y="405237"/>
                  <a:pt x="120650" y="406400"/>
                </a:cubicBezTo>
                <a:cubicBezTo>
                  <a:pt x="150129" y="411602"/>
                  <a:pt x="179917" y="414867"/>
                  <a:pt x="209550" y="419100"/>
                </a:cubicBezTo>
                <a:cubicBezTo>
                  <a:pt x="220133" y="423333"/>
                  <a:pt x="232399" y="424679"/>
                  <a:pt x="241300" y="431800"/>
                </a:cubicBezTo>
                <a:cubicBezTo>
                  <a:pt x="308222" y="485338"/>
                  <a:pt x="244861" y="460504"/>
                  <a:pt x="292100" y="476250"/>
                </a:cubicBezTo>
                <a:cubicBezTo>
                  <a:pt x="311150" y="497417"/>
                  <a:pt x="330718" y="518129"/>
                  <a:pt x="349250" y="539750"/>
                </a:cubicBezTo>
                <a:cubicBezTo>
                  <a:pt x="356138" y="547785"/>
                  <a:pt x="365573" y="554924"/>
                  <a:pt x="368300" y="565150"/>
                </a:cubicBezTo>
                <a:cubicBezTo>
                  <a:pt x="374324" y="587740"/>
                  <a:pt x="372533" y="611717"/>
                  <a:pt x="374650" y="635000"/>
                </a:cubicBezTo>
                <a:cubicBezTo>
                  <a:pt x="364067" y="649817"/>
                  <a:pt x="354997" y="665841"/>
                  <a:pt x="342900" y="679450"/>
                </a:cubicBezTo>
                <a:cubicBezTo>
                  <a:pt x="301870" y="725609"/>
                  <a:pt x="344757" y="650336"/>
                  <a:pt x="311150" y="717550"/>
                </a:cubicBezTo>
                <a:cubicBezTo>
                  <a:pt x="294837" y="799113"/>
                  <a:pt x="304800" y="738507"/>
                  <a:pt x="304800" y="901700"/>
                </a:cubicBezTo>
              </a:path>
            </a:pathLst>
          </a:custGeom>
          <a:noFill/>
          <a:ln w="5715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924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3797632" presetClass="entr" presetSubtype="3943517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3797632" presetClass="entr" presetSubtype="753808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3797632" presetClass="entr" presetSubtype="75381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3797632" presetClass="entr" presetSubtype="7538137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3797632" presetClass="entr" presetSubtype="753812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3797632" presetClass="entr" presetSubtype="753810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3797632" presetClass="entr" presetSubtype="753813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3797632" presetClass="entr" presetSubtype="75381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3797632" presetClass="entr" presetSubtype="7538176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3797632" presetClass="entr" presetSubtype="753814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3797632" presetClass="entr" presetSubtype="753820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3797632" presetClass="entr" presetSubtype="753809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3797632" presetClass="entr" presetSubtype="7538196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3797632" presetClass="entr" presetSubtype="753816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3797632" presetClass="entr" presetSubtype="7538209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3797632" presetClass="entr" presetSubtype="7538218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3797632" presetClass="entr" presetSubtype="7538256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3797632" presetClass="entr" presetSubtype="75382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3797632" presetClass="entr" presetSubtype="7544836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3797632" presetClass="entr" presetSubtype="7538269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won against Mexico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964292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3214686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/>
              <a:t>Ex-Argentina</a:t>
            </a:r>
            <a:r>
              <a:rPr lang="it-IT" sz="2400" dirty="0"/>
              <a:t>’s coach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His nephew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Maradona </a:t>
            </a:r>
            <a:r>
              <a:rPr lang="it-IT" sz="2400" dirty="0" err="1"/>
              <a:t>Stadium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/>
              <a:t>Maradona Movie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…</a:t>
            </a:r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964653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3214687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/>
              <a:t>Mexico </a:t>
            </a:r>
            <a:r>
              <a:rPr lang="it-IT" sz="2400" dirty="0" err="1"/>
              <a:t>nation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…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642910" y="2214554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2214554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>
            <a:off x="3428992" y="2643182"/>
            <a:ext cx="57150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214810" y="2643182"/>
            <a:ext cx="92869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143240" y="5572140"/>
            <a:ext cx="2500330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FF0000"/>
                </a:solidFill>
              </a:rPr>
              <a:t>Don’t annotate!</a:t>
            </a: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643976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o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a </a:t>
            </a:r>
            <a:r>
              <a:rPr lang="it-IT" dirty="0" err="1"/>
              <a:t>difficult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?</a:t>
            </a:r>
          </a:p>
        </p:txBody>
      </p:sp>
      <p:cxnSp>
        <p:nvCxnSpPr>
          <p:cNvPr id="21" name="Connettore 1 24"/>
          <p:cNvCxnSpPr/>
          <p:nvPr/>
        </p:nvCxnSpPr>
        <p:spPr>
          <a:xfrm>
            <a:off x="714348" y="3865160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9"/>
          <p:cNvCxnSpPr/>
          <p:nvPr/>
        </p:nvCxnSpPr>
        <p:spPr>
          <a:xfrm>
            <a:off x="714348" y="4220762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31"/>
          <p:cNvCxnSpPr/>
          <p:nvPr/>
        </p:nvCxnSpPr>
        <p:spPr>
          <a:xfrm>
            <a:off x="714348" y="4577952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35"/>
          <p:cNvCxnSpPr/>
          <p:nvPr/>
        </p:nvCxnSpPr>
        <p:spPr>
          <a:xfrm>
            <a:off x="5572132" y="3507970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37"/>
          <p:cNvCxnSpPr/>
          <p:nvPr/>
        </p:nvCxnSpPr>
        <p:spPr>
          <a:xfrm>
            <a:off x="5572132" y="3863572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39"/>
          <p:cNvCxnSpPr/>
          <p:nvPr/>
        </p:nvCxnSpPr>
        <p:spPr>
          <a:xfrm>
            <a:off x="5572132" y="4579540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Features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to link a </a:t>
            </a:r>
            <a:r>
              <a:rPr lang="it-IT" dirty="0">
                <a:sym typeface="Wingdings" panose="05000000000000000000" pitchFamily="2" charset="2"/>
              </a:rPr>
              <a:t> p</a:t>
            </a:r>
            <a:endParaRPr lang="it-IT" dirty="0"/>
          </a:p>
        </p:txBody>
      </p:sp>
      <p:sp>
        <p:nvSpPr>
          <p:cNvPr id="34" name="CasellaDiTesto 6"/>
          <p:cNvSpPr txBox="1"/>
          <p:nvPr/>
        </p:nvSpPr>
        <p:spPr>
          <a:xfrm>
            <a:off x="611560" y="1628800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>
                <a:solidFill>
                  <a:srgbClr val="000000"/>
                </a:solidFill>
                <a:latin typeface="Calibri"/>
              </a:rPr>
            </a:br>
            <a:r>
              <a:rPr lang="it-IT" dirty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672480" y="2412020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70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80" y="2412020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uppo 9"/>
          <p:cNvGrpSpPr/>
          <p:nvPr/>
        </p:nvGrpSpPr>
        <p:grpSpPr>
          <a:xfrm>
            <a:off x="323528" y="414908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42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43" name="Object 4"/>
            <p:cNvGraphicFramePr>
              <a:graphicFrameLocks noChangeAspect="1"/>
            </p:cNvGraphicFramePr>
            <p:nvPr/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71" name="Equation" r:id="rId6" imgW="1701800" imgH="419100" progId="Equation.3">
                    <p:embed/>
                  </p:oleObj>
                </mc:Choice>
                <mc:Fallback>
                  <p:oleObj name="Equation" r:id="rId6" imgW="17018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826" y="2404997"/>
                          <a:ext cx="2995612" cy="6620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CasellaDiTesto 7"/>
          <p:cNvSpPr txBox="1"/>
          <p:nvPr/>
        </p:nvSpPr>
        <p:spPr>
          <a:xfrm>
            <a:off x="3779912" y="2060848"/>
            <a:ext cx="5112568" cy="204360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>
                <a:solidFill>
                  <a:schemeClr val="bg1"/>
                </a:solidFill>
                <a:latin typeface="Calibri"/>
              </a:rPr>
              <a:t>Context</a:t>
            </a:r>
            <a:r>
              <a:rPr lang="it-IT" sz="2400" dirty="0">
                <a:solidFill>
                  <a:schemeClr val="bg1"/>
                </a:solidFill>
                <a:latin typeface="Calibri"/>
              </a:rPr>
              <a:t> of </a:t>
            </a:r>
            <a:r>
              <a:rPr lang="it-IT" sz="2400" i="1" dirty="0">
                <a:solidFill>
                  <a:schemeClr val="bg1"/>
                </a:solidFill>
                <a:latin typeface="Calibri"/>
              </a:rPr>
              <a:t>a </a:t>
            </a:r>
            <a:r>
              <a:rPr lang="it-IT" sz="2400" dirty="0" err="1">
                <a:solidFill>
                  <a:schemeClr val="bg1"/>
                </a:solidFill>
                <a:latin typeface="Calibri"/>
              </a:rPr>
              <a:t>around</a:t>
            </a:r>
            <a:r>
              <a:rPr lang="it-IT" sz="2400" dirty="0">
                <a:solidFill>
                  <a:schemeClr val="bg1"/>
                </a:solidFill>
                <a:latin typeface="Calibri"/>
              </a:rPr>
              <a:t> the </a:t>
            </a:r>
            <a:r>
              <a:rPr lang="it-IT" sz="2400" dirty="0" err="1">
                <a:solidFill>
                  <a:schemeClr val="bg1"/>
                </a:solidFill>
                <a:latin typeface="Calibri"/>
              </a:rPr>
              <a:t>mention</a:t>
            </a:r>
            <a:r>
              <a:rPr lang="it-IT" sz="2400" dirty="0">
                <a:solidFill>
                  <a:schemeClr val="bg1"/>
                </a:solidFill>
                <a:latin typeface="Calibri"/>
              </a:rPr>
              <a:t>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Calibri"/>
              </a:rPr>
              <a:t>T = </a:t>
            </a:r>
            <a:r>
              <a:rPr lang="it-IT" sz="2000" i="1" dirty="0">
                <a:solidFill>
                  <a:schemeClr val="bg1"/>
                </a:solidFill>
                <a:latin typeface="Calibri"/>
              </a:rPr>
              <a:t>…w</a:t>
            </a:r>
            <a:r>
              <a:rPr lang="it-IT" sz="2000" i="1" baseline="-25000" dirty="0">
                <a:solidFill>
                  <a:schemeClr val="bg1"/>
                </a:solidFill>
                <a:latin typeface="Calibri"/>
              </a:rPr>
              <a:t>1</a:t>
            </a:r>
            <a:r>
              <a:rPr lang="it-IT" sz="2000" i="1" dirty="0">
                <a:solidFill>
                  <a:schemeClr val="bg1"/>
                </a:solidFill>
              </a:rPr>
              <a:t> w</a:t>
            </a:r>
            <a:r>
              <a:rPr lang="it-IT" sz="2000" i="1" baseline="-25000" dirty="0">
                <a:solidFill>
                  <a:schemeClr val="bg1"/>
                </a:solidFill>
              </a:rPr>
              <a:t>2</a:t>
            </a:r>
            <a:r>
              <a:rPr lang="it-IT" sz="2000" i="1" dirty="0">
                <a:solidFill>
                  <a:schemeClr val="bg1"/>
                </a:solidFill>
              </a:rPr>
              <a:t> w</a:t>
            </a:r>
            <a:r>
              <a:rPr lang="it-IT" sz="2000" i="1" baseline="-25000" dirty="0">
                <a:solidFill>
                  <a:schemeClr val="bg1"/>
                </a:solidFill>
              </a:rPr>
              <a:t>3  </a:t>
            </a:r>
            <a:r>
              <a:rPr lang="it-IT" sz="2000" i="1" u="sng" dirty="0">
                <a:solidFill>
                  <a:schemeClr val="bg1"/>
                </a:solidFill>
              </a:rPr>
              <a:t>a</a:t>
            </a:r>
            <a:r>
              <a:rPr lang="it-IT" sz="2000" i="1" baseline="-25000" dirty="0">
                <a:solidFill>
                  <a:schemeClr val="bg1"/>
                </a:solidFill>
              </a:rPr>
              <a:t>  </a:t>
            </a:r>
            <a:r>
              <a:rPr lang="it-IT" sz="2000" i="1" dirty="0">
                <a:solidFill>
                  <a:schemeClr val="bg1"/>
                </a:solidFill>
              </a:rPr>
              <a:t>w</a:t>
            </a:r>
            <a:r>
              <a:rPr lang="it-IT" sz="2000" i="1" baseline="-25000" dirty="0">
                <a:solidFill>
                  <a:schemeClr val="bg1"/>
                </a:solidFill>
              </a:rPr>
              <a:t>4</a:t>
            </a:r>
            <a:r>
              <a:rPr lang="it-IT" sz="2000" i="1" dirty="0">
                <a:solidFill>
                  <a:schemeClr val="bg1"/>
                </a:solidFill>
              </a:rPr>
              <a:t> w</a:t>
            </a:r>
            <a:r>
              <a:rPr lang="it-IT" sz="2000" i="1" baseline="-25000" dirty="0">
                <a:solidFill>
                  <a:schemeClr val="bg1"/>
                </a:solidFill>
              </a:rPr>
              <a:t>5</a:t>
            </a:r>
            <a:r>
              <a:rPr lang="it-IT" sz="2000" i="1" dirty="0">
                <a:solidFill>
                  <a:schemeClr val="bg1"/>
                </a:solidFill>
              </a:rPr>
              <a:t> w</a:t>
            </a:r>
            <a:r>
              <a:rPr lang="it-IT" sz="2000" i="1" baseline="-25000" dirty="0">
                <a:solidFill>
                  <a:schemeClr val="bg1"/>
                </a:solidFill>
              </a:rPr>
              <a:t>6</a:t>
            </a:r>
            <a:r>
              <a:rPr lang="it-IT" sz="2000" i="1" dirty="0">
                <a:solidFill>
                  <a:schemeClr val="bg1"/>
                </a:solidFill>
              </a:rPr>
              <a:t> …</a:t>
            </a:r>
            <a:endParaRPr lang="it-IT" sz="2400" i="1" baseline="-25000" dirty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and the </a:t>
            </a:r>
            <a:r>
              <a:rPr lang="it-IT" sz="2400" dirty="0" err="1">
                <a:solidFill>
                  <a:schemeClr val="bg1"/>
                </a:solidFill>
              </a:rPr>
              <a:t>content</a:t>
            </a:r>
            <a:r>
              <a:rPr lang="it-IT" sz="2400" dirty="0">
                <a:solidFill>
                  <a:schemeClr val="bg1"/>
                </a:solidFill>
              </a:rPr>
              <a:t> of a </a:t>
            </a:r>
            <a:r>
              <a:rPr lang="it-IT" sz="2400" i="1" dirty="0">
                <a:solidFill>
                  <a:schemeClr val="bg1"/>
                </a:solidFill>
              </a:rPr>
              <a:t>page/</a:t>
            </a:r>
            <a:r>
              <a:rPr lang="it-IT" sz="2400" i="1" dirty="0" err="1">
                <a:solidFill>
                  <a:schemeClr val="bg1"/>
                </a:solidFill>
              </a:rPr>
              <a:t>entity</a:t>
            </a:r>
            <a:r>
              <a:rPr lang="it-IT" sz="2400" i="1" dirty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Page p = z</a:t>
            </a:r>
            <a:r>
              <a:rPr lang="it-IT" sz="2000" i="1" baseline="-25000" dirty="0">
                <a:solidFill>
                  <a:schemeClr val="bg1"/>
                </a:solidFill>
              </a:rPr>
              <a:t>1</a:t>
            </a:r>
            <a:r>
              <a:rPr lang="it-IT" sz="2000" i="1" dirty="0">
                <a:solidFill>
                  <a:schemeClr val="bg1"/>
                </a:solidFill>
              </a:rPr>
              <a:t> z</a:t>
            </a:r>
            <a:r>
              <a:rPr lang="it-IT" sz="2000" i="1" baseline="-25000" dirty="0">
                <a:solidFill>
                  <a:schemeClr val="bg1"/>
                </a:solidFill>
              </a:rPr>
              <a:t>2</a:t>
            </a:r>
            <a:r>
              <a:rPr lang="it-IT" sz="2000" i="1" dirty="0">
                <a:solidFill>
                  <a:schemeClr val="bg1"/>
                </a:solidFill>
              </a:rPr>
              <a:t> z</a:t>
            </a:r>
            <a:r>
              <a:rPr lang="it-IT" sz="2000" i="1" baseline="-25000" dirty="0">
                <a:solidFill>
                  <a:schemeClr val="bg1"/>
                </a:solidFill>
              </a:rPr>
              <a:t>3   </a:t>
            </a:r>
            <a:r>
              <a:rPr lang="it-IT" sz="2000" i="1" dirty="0">
                <a:solidFill>
                  <a:schemeClr val="bg1"/>
                </a:solidFill>
              </a:rPr>
              <a:t>z</a:t>
            </a:r>
            <a:r>
              <a:rPr lang="it-IT" sz="2000" i="1" baseline="-25000" dirty="0">
                <a:solidFill>
                  <a:schemeClr val="bg1"/>
                </a:solidFill>
              </a:rPr>
              <a:t>4</a:t>
            </a:r>
            <a:r>
              <a:rPr lang="it-IT" sz="2000" i="1" dirty="0">
                <a:solidFill>
                  <a:schemeClr val="bg1"/>
                </a:solidFill>
              </a:rPr>
              <a:t> z</a:t>
            </a:r>
            <a:r>
              <a:rPr lang="it-IT" sz="2000" i="1" baseline="-25000" dirty="0">
                <a:solidFill>
                  <a:schemeClr val="bg1"/>
                </a:solidFill>
              </a:rPr>
              <a:t>5</a:t>
            </a:r>
            <a:r>
              <a:rPr lang="it-IT" sz="2000" i="1" dirty="0">
                <a:solidFill>
                  <a:schemeClr val="bg1"/>
                </a:solidFill>
              </a:rPr>
              <a:t> z</a:t>
            </a:r>
            <a:r>
              <a:rPr lang="it-IT" sz="2000" i="1" baseline="-25000" dirty="0">
                <a:solidFill>
                  <a:schemeClr val="bg1"/>
                </a:solidFill>
              </a:rPr>
              <a:t>6</a:t>
            </a:r>
            <a:r>
              <a:rPr lang="it-IT" sz="2000" i="1" dirty="0">
                <a:solidFill>
                  <a:schemeClr val="bg1"/>
                </a:solidFill>
              </a:rPr>
              <a:t> …</a:t>
            </a:r>
            <a:endParaRPr lang="it-IT" sz="2400" i="1" dirty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sp>
        <p:nvSpPr>
          <p:cNvPr id="53" name="CasellaDiTesto 7"/>
          <p:cNvSpPr txBox="1"/>
          <p:nvPr/>
        </p:nvSpPr>
        <p:spPr>
          <a:xfrm>
            <a:off x="4572000" y="4365104"/>
            <a:ext cx="3960440" cy="2232248"/>
          </a:xfrm>
          <a:prstGeom prst="rect">
            <a:avLst/>
          </a:prstGeom>
          <a:solidFill>
            <a:srgbClr val="AFAD5F"/>
          </a:solidFill>
          <a:ln w="38100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>
                <a:latin typeface="Calibri"/>
              </a:rPr>
              <a:t>Graph-based</a:t>
            </a:r>
            <a:r>
              <a:rPr lang="it-IT" sz="2400" dirty="0">
                <a:latin typeface="Calibri"/>
              </a:rPr>
              <a:t> </a:t>
            </a:r>
            <a:r>
              <a:rPr lang="it-IT" sz="2400" dirty="0" err="1">
                <a:latin typeface="Calibri"/>
              </a:rPr>
              <a:t>features</a:t>
            </a:r>
            <a:endParaRPr lang="it-IT" sz="2400" i="1" dirty="0"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lang="it-IT" sz="2400" i="1" dirty="0">
                <a:latin typeface="Calibri"/>
              </a:rPr>
              <a:t>a </a:t>
            </a:r>
            <a:r>
              <a:rPr lang="it-IT" sz="2400" i="1" dirty="0" err="1">
                <a:latin typeface="Calibri"/>
              </a:rPr>
              <a:t>is</a:t>
            </a:r>
            <a:r>
              <a:rPr lang="it-IT" sz="2400" i="1" dirty="0">
                <a:latin typeface="Calibri"/>
              </a:rPr>
              <a:t> a </a:t>
            </a:r>
            <a:r>
              <a:rPr lang="it-IT" sz="2400" i="1" dirty="0" err="1">
                <a:latin typeface="Calibri"/>
              </a:rPr>
              <a:t>mention-node</a:t>
            </a:r>
            <a:endParaRPr lang="it-IT" sz="2400" i="1" dirty="0">
              <a:latin typeface="Calibri"/>
            </a:endParaRPr>
          </a:p>
          <a:p>
            <a:pPr algn="ctr"/>
            <a:r>
              <a:rPr lang="it-IT" sz="2400" i="1" dirty="0">
                <a:latin typeface="Calibri"/>
              </a:rPr>
              <a:t>p </a:t>
            </a:r>
            <a:r>
              <a:rPr lang="it-IT" sz="2400" i="1" dirty="0" err="1">
                <a:latin typeface="Calibri"/>
              </a:rPr>
              <a:t>is</a:t>
            </a:r>
            <a:r>
              <a:rPr lang="it-IT" sz="2400" i="1" dirty="0">
                <a:latin typeface="Calibri"/>
              </a:rPr>
              <a:t> </a:t>
            </a:r>
            <a:r>
              <a:rPr lang="it-IT" sz="2400" i="1" dirty="0" err="1">
                <a:latin typeface="Calibri"/>
              </a:rPr>
              <a:t>an</a:t>
            </a:r>
            <a:r>
              <a:rPr lang="it-IT" sz="2400" i="1" dirty="0">
                <a:latin typeface="Calibri"/>
              </a:rPr>
              <a:t> </a:t>
            </a:r>
            <a:r>
              <a:rPr lang="it-IT" sz="2400" i="1" dirty="0" err="1">
                <a:latin typeface="Calibri"/>
              </a:rPr>
              <a:t>entity-node</a:t>
            </a:r>
            <a:endParaRPr lang="it-IT" sz="2400" i="1" dirty="0">
              <a:latin typeface="Calibri"/>
            </a:endParaRPr>
          </a:p>
          <a:p>
            <a:pPr algn="ctr"/>
            <a:r>
              <a:rPr lang="it-IT" sz="2400" i="1" dirty="0" err="1">
                <a:latin typeface="Calibri"/>
              </a:rPr>
              <a:t>Links</a:t>
            </a:r>
            <a:r>
              <a:rPr lang="it-IT" sz="2400" i="1" dirty="0">
                <a:latin typeface="Calibri"/>
              </a:rPr>
              <a:t> a </a:t>
            </a:r>
            <a:r>
              <a:rPr lang="it-IT" sz="2400" i="1" dirty="0">
                <a:latin typeface="Calibri"/>
                <a:sym typeface="Wingdings 3"/>
              </a:rPr>
              <a:t> p and </a:t>
            </a:r>
            <a:r>
              <a:rPr lang="it-IT" sz="2400" i="1" dirty="0" err="1">
                <a:latin typeface="Calibri"/>
                <a:sym typeface="Wingdings 3"/>
              </a:rPr>
              <a:t>paths</a:t>
            </a:r>
            <a:r>
              <a:rPr lang="it-IT" sz="2400" i="1" dirty="0">
                <a:latin typeface="Calibri"/>
                <a:sym typeface="Wingdings 3"/>
              </a:rPr>
              <a:t> </a:t>
            </a:r>
            <a:r>
              <a:rPr lang="it-IT" sz="2400" i="1" dirty="0" err="1">
                <a:latin typeface="Calibri"/>
                <a:sym typeface="Wingdings 3"/>
              </a:rPr>
              <a:t>between</a:t>
            </a:r>
            <a:r>
              <a:rPr lang="it-IT" sz="2400" i="1" dirty="0">
                <a:latin typeface="Calibri"/>
                <a:sym typeface="Wingdings 3"/>
              </a:rPr>
              <a:t> </a:t>
            </a:r>
            <a:r>
              <a:rPr lang="it-IT" sz="2400" i="1" dirty="0" err="1">
                <a:latin typeface="Calibri"/>
                <a:sym typeface="Wingdings 3"/>
              </a:rPr>
              <a:t>pages</a:t>
            </a:r>
            <a:endParaRPr lang="it-IT" sz="2400" i="1" dirty="0">
              <a:latin typeface="Calibri"/>
            </a:endParaRPr>
          </a:p>
          <a:p>
            <a:pPr algn="ctr"/>
            <a:endParaRPr lang="it-IT" sz="2400" i="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pic>
        <p:nvPicPr>
          <p:cNvPr id="54" name="Picture 2" descr="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9" y="5849937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Relatedness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pages</a:t>
            </a:r>
            <a:endParaRPr lang="it-IT" dirty="0"/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1484784"/>
            <a:ext cx="86979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771800" y="2708920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2699792" y="3861048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2627784" y="4941168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sellaDiTesto 61"/>
          <p:cNvSpPr txBox="1"/>
          <p:nvPr/>
        </p:nvSpPr>
        <p:spPr>
          <a:xfrm>
            <a:off x="3500430" y="27044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/>
              <a:t> …</a:t>
            </a:r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Mexico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431189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2681583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Maradona </a:t>
            </a:r>
            <a:r>
              <a:rPr lang="it-IT" sz="2400" dirty="0" err="1"/>
              <a:t>Stadium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…</a:t>
            </a:r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431550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2681584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/>
              <a:t>Mexico </a:t>
            </a:r>
            <a:r>
              <a:rPr lang="it-IT" sz="2400" dirty="0" err="1"/>
              <a:t>nation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…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642910" y="1697969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3214678" y="5039037"/>
            <a:ext cx="235745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chemeClr val="bg1"/>
                </a:solidFill>
              </a:rPr>
              <a:t>No </a:t>
            </a:r>
            <a:r>
              <a:rPr lang="it-IT" sz="2400" i="1" dirty="0" err="1">
                <a:solidFill>
                  <a:schemeClr val="bg1"/>
                </a:solidFill>
              </a:rPr>
              <a:t>Annotation</a:t>
            </a:r>
            <a:endParaRPr lang="it-IT" sz="2400" i="1" dirty="0">
              <a:solidFill>
                <a:schemeClr val="bg1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110873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4071934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286116" y="1697969"/>
            <a:ext cx="785818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714348" y="3286124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714348" y="3641726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14348" y="3998916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572132" y="2928934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5572132" y="3284536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5572132" y="4000504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57158" y="6011780"/>
            <a:ext cx="16445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PARSING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6429388" y="5857892"/>
            <a:ext cx="2357454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PRUNING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2 </a:t>
            </a:r>
            <a:r>
              <a:rPr lang="it-IT" sz="2000" i="1" dirty="0" err="1">
                <a:solidFill>
                  <a:schemeClr val="bg1"/>
                </a:solidFill>
              </a:rPr>
              <a:t>simple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features</a:t>
            </a:r>
            <a:endParaRPr lang="it-IT" sz="2000" i="1" dirty="0">
              <a:solidFill>
                <a:schemeClr val="bg1"/>
              </a:solidFill>
            </a:endParaRPr>
          </a:p>
        </p:txBody>
      </p:sp>
      <p:cxnSp>
        <p:nvCxnSpPr>
          <p:cNvPr id="49" name="Connettore 2 48"/>
          <p:cNvCxnSpPr>
            <a:stCxn id="44" idx="3"/>
            <a:endCxn id="45" idx="1"/>
          </p:cNvCxnSpPr>
          <p:nvPr/>
        </p:nvCxnSpPr>
        <p:spPr>
          <a:xfrm>
            <a:off x="2001674" y="6242613"/>
            <a:ext cx="8200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45" idx="3"/>
            <a:endCxn id="46" idx="1"/>
          </p:cNvCxnSpPr>
          <p:nvPr/>
        </p:nvCxnSpPr>
        <p:spPr>
          <a:xfrm>
            <a:off x="5643569" y="6242613"/>
            <a:ext cx="78581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rot="5400000">
            <a:off x="3608381" y="2393149"/>
            <a:ext cx="499272" cy="794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4214810" y="28568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/>
              <a:t> …</a:t>
            </a:r>
          </a:p>
        </p:txBody>
      </p:sp>
      <p:cxnSp>
        <p:nvCxnSpPr>
          <p:cNvPr id="71" name="Connettore 2 70"/>
          <p:cNvCxnSpPr/>
          <p:nvPr/>
        </p:nvCxnSpPr>
        <p:spPr>
          <a:xfrm rot="5400000">
            <a:off x="4245767" y="2469349"/>
            <a:ext cx="652466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2821768" y="5857892"/>
            <a:ext cx="2821801" cy="76944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DISAMBIGUATION</a:t>
            </a:r>
          </a:p>
          <a:p>
            <a:pPr algn="ctr"/>
            <a:r>
              <a:rPr lang="it-IT" sz="2000" i="1" dirty="0" err="1">
                <a:solidFill>
                  <a:schemeClr val="bg1"/>
                </a:solidFill>
              </a:rPr>
              <a:t>by</a:t>
            </a:r>
            <a:r>
              <a:rPr lang="it-IT" sz="2000" i="1" dirty="0">
                <a:solidFill>
                  <a:schemeClr val="bg1"/>
                </a:solidFill>
              </a:rPr>
              <a:t> a </a:t>
            </a:r>
            <a:r>
              <a:rPr lang="it-IT" sz="2000" i="1" dirty="0" err="1">
                <a:solidFill>
                  <a:schemeClr val="bg1"/>
                </a:solidFill>
              </a:rPr>
              <a:t>voting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scheme</a:t>
            </a:r>
            <a:endParaRPr lang="it-IT" sz="2000" i="1" dirty="0">
              <a:solidFill>
                <a:schemeClr val="bg1"/>
              </a:solidFill>
            </a:endParaRPr>
          </a:p>
        </p:txBody>
      </p:sp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How</a:t>
            </a:r>
            <a:r>
              <a:rPr lang="it-IT" dirty="0"/>
              <a:t> TAGME </a:t>
            </a:r>
            <a:r>
              <a:rPr lang="it-IT" dirty="0" err="1"/>
              <a:t>works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0" grpId="0" animBg="1"/>
      <p:bldP spid="19" grpId="0" animBg="1"/>
      <p:bldP spid="28" grpId="0" animBg="1"/>
      <p:bldP spid="29" grpId="0" animBg="1"/>
      <p:bldP spid="41" grpId="0" animBg="1"/>
      <p:bldP spid="21" grpId="0" animBg="1"/>
      <p:bldP spid="23" grpId="0" animBg="1"/>
      <p:bldP spid="44" grpId="0" animBg="1"/>
      <p:bldP spid="46" grpId="0" animBg="1"/>
      <p:bldP spid="70" grpId="0" animBg="1"/>
      <p:bldP spid="70" grpId="1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1-08-22 a 09.20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33256"/>
            <a:ext cx="5480101" cy="107041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dirty="0" err="1"/>
              <a:t>Disambiguation</a:t>
            </a:r>
            <a:r>
              <a:rPr lang="it-IT" dirty="0"/>
              <a:t>: </a:t>
            </a:r>
            <a:r>
              <a:rPr lang="it-IT" sz="3600" dirty="0"/>
              <a:t>The </a:t>
            </a:r>
            <a:r>
              <a:rPr lang="it-IT" sz="3600" dirty="0" err="1"/>
              <a:t>voting</a:t>
            </a:r>
            <a:r>
              <a:rPr lang="it-IT" sz="3600" dirty="0"/>
              <a:t> </a:t>
            </a:r>
            <a:r>
              <a:rPr lang="it-IT" sz="3600" dirty="0" err="1"/>
              <a:t>scheme</a:t>
            </a:r>
            <a:endParaRPr lang="it-IT" sz="36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" y="1600200"/>
            <a:ext cx="8291264" cy="2328866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it-IT" dirty="0"/>
              <a:t>    </a:t>
            </a:r>
            <a:r>
              <a:rPr lang="it-IT" dirty="0" err="1"/>
              <a:t>Collective</a:t>
            </a:r>
            <a:r>
              <a:rPr lang="it-IT" dirty="0"/>
              <a:t> agreement among topics via voting</a:t>
            </a:r>
          </a:p>
          <a:p>
            <a:pPr marL="550926" indent="-514350">
              <a:buNone/>
            </a:pPr>
            <a:endParaRPr lang="it-IT" dirty="0"/>
          </a:p>
          <a:p>
            <a:pPr marL="550926" indent="-514350" algn="ctr">
              <a:lnSpc>
                <a:spcPct val="150000"/>
              </a:lnSpc>
              <a:buNone/>
            </a:pPr>
            <a:r>
              <a:rPr lang="it-IT" dirty="0"/>
              <a:t>“Diego Maradona won against Mexico”</a:t>
            </a:r>
          </a:p>
          <a:p>
            <a:pPr marL="550926" indent="-514350"/>
            <a:endParaRPr lang="it-IT" dirty="0"/>
          </a:p>
          <a:p>
            <a:pPr marL="550926" indent="-514350"/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86449"/>
              </p:ext>
            </p:extLst>
          </p:nvPr>
        </p:nvGraphicFramePr>
        <p:xfrm>
          <a:off x="5250282" y="4348688"/>
          <a:ext cx="3786214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Wiki-articles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Votes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State </a:t>
                      </a:r>
                      <a:r>
                        <a:rPr lang="it-IT" dirty="0" err="1"/>
                        <a:t>of</a:t>
                      </a:r>
                      <a:r>
                        <a:rPr lang="it-IT" dirty="0"/>
                        <a:t> 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2060"/>
                          </a:solidFill>
                        </a:rPr>
                        <a:t>Mexico National Football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0.29</a:t>
                      </a:r>
                      <a:endParaRPr lang="it-I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Mexico National</a:t>
                      </a:r>
                      <a:r>
                        <a:rPr lang="it-IT" baseline="0" dirty="0"/>
                        <a:t> Baseball Team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ttangolo 17"/>
          <p:cNvSpPr/>
          <p:nvPr/>
        </p:nvSpPr>
        <p:spPr>
          <a:xfrm>
            <a:off x="6012160" y="2996952"/>
            <a:ext cx="1368152" cy="50405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>
            <a:stCxn id="18" idx="2"/>
          </p:cNvCxnSpPr>
          <p:nvPr/>
        </p:nvCxnSpPr>
        <p:spPr>
          <a:xfrm flipH="1">
            <a:off x="6444208" y="3501008"/>
            <a:ext cx="252028" cy="792088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499992" y="5229200"/>
            <a:ext cx="57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FF0000"/>
                </a:solidFill>
              </a:rPr>
              <a:t>p</a:t>
            </a:r>
            <a:r>
              <a:rPr lang="it-IT" sz="3600" baseline="-25000" dirty="0" err="1">
                <a:solidFill>
                  <a:srgbClr val="FF0000"/>
                </a:solidFill>
              </a:rPr>
              <a:t>a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3653408"/>
            <a:ext cx="58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FF0000"/>
                </a:solidFill>
              </a:rPr>
              <a:t>p</a:t>
            </a:r>
            <a:r>
              <a:rPr lang="it-IT" sz="3600" baseline="-25000" dirty="0" err="1">
                <a:solidFill>
                  <a:srgbClr val="FF0000"/>
                </a:solidFill>
              </a:rPr>
              <a:t>b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392046" y="4257656"/>
            <a:ext cx="132812" cy="1157783"/>
          </a:xfrm>
          <a:custGeom>
            <a:avLst/>
            <a:gdLst>
              <a:gd name="connsiteX0" fmla="*/ 18815 w 132812"/>
              <a:gd name="connsiteY0" fmla="*/ 0 h 1157783"/>
              <a:gd name="connsiteX1" fmla="*/ 93517 w 132812"/>
              <a:gd name="connsiteY1" fmla="*/ 298782 h 1157783"/>
              <a:gd name="connsiteX2" fmla="*/ 37491 w 132812"/>
              <a:gd name="connsiteY2" fmla="*/ 317456 h 1157783"/>
              <a:gd name="connsiteX3" fmla="*/ 18815 w 132812"/>
              <a:gd name="connsiteY3" fmla="*/ 504196 h 1157783"/>
              <a:gd name="connsiteX4" fmla="*/ 56166 w 132812"/>
              <a:gd name="connsiteY4" fmla="*/ 560217 h 1157783"/>
              <a:gd name="connsiteX5" fmla="*/ 112193 w 132812"/>
              <a:gd name="connsiteY5" fmla="*/ 597565 h 1157783"/>
              <a:gd name="connsiteX6" fmla="*/ 112193 w 132812"/>
              <a:gd name="connsiteY6" fmla="*/ 728283 h 1157783"/>
              <a:gd name="connsiteX7" fmla="*/ 56166 w 132812"/>
              <a:gd name="connsiteY7" fmla="*/ 765631 h 1157783"/>
              <a:gd name="connsiteX8" fmla="*/ 18815 w 132812"/>
              <a:gd name="connsiteY8" fmla="*/ 821652 h 1157783"/>
              <a:gd name="connsiteX9" fmla="*/ 74842 w 132812"/>
              <a:gd name="connsiteY9" fmla="*/ 933696 h 1157783"/>
              <a:gd name="connsiteX10" fmla="*/ 93517 w 132812"/>
              <a:gd name="connsiteY10" fmla="*/ 1157783 h 11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812" h="1157783">
                <a:moveTo>
                  <a:pt x="18815" y="0"/>
                </a:moveTo>
                <a:cubicBezTo>
                  <a:pt x="93424" y="119363"/>
                  <a:pt x="158249" y="153148"/>
                  <a:pt x="93517" y="298782"/>
                </a:cubicBezTo>
                <a:cubicBezTo>
                  <a:pt x="85521" y="316770"/>
                  <a:pt x="56166" y="311231"/>
                  <a:pt x="37491" y="317456"/>
                </a:cubicBezTo>
                <a:cubicBezTo>
                  <a:pt x="5553" y="413261"/>
                  <a:pt x="-18229" y="417766"/>
                  <a:pt x="18815" y="504196"/>
                </a:cubicBezTo>
                <a:cubicBezTo>
                  <a:pt x="27657" y="524825"/>
                  <a:pt x="40295" y="544348"/>
                  <a:pt x="56166" y="560217"/>
                </a:cubicBezTo>
                <a:cubicBezTo>
                  <a:pt x="72038" y="576087"/>
                  <a:pt x="93517" y="585116"/>
                  <a:pt x="112193" y="597565"/>
                </a:cubicBezTo>
                <a:cubicBezTo>
                  <a:pt x="128993" y="647961"/>
                  <a:pt x="148670" y="673572"/>
                  <a:pt x="112193" y="728283"/>
                </a:cubicBezTo>
                <a:cubicBezTo>
                  <a:pt x="99742" y="746958"/>
                  <a:pt x="74842" y="753182"/>
                  <a:pt x="56166" y="765631"/>
                </a:cubicBezTo>
                <a:cubicBezTo>
                  <a:pt x="43716" y="784305"/>
                  <a:pt x="22505" y="799514"/>
                  <a:pt x="18815" y="821652"/>
                </a:cubicBezTo>
                <a:cubicBezTo>
                  <a:pt x="13661" y="852577"/>
                  <a:pt x="61836" y="914188"/>
                  <a:pt x="74842" y="933696"/>
                </a:cubicBezTo>
                <a:cubicBezTo>
                  <a:pt x="111233" y="1042865"/>
                  <a:pt x="93517" y="970034"/>
                  <a:pt x="93517" y="1157783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236296" y="4365104"/>
            <a:ext cx="1907704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1691680" y="3501008"/>
            <a:ext cx="648072" cy="36004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99592" y="3866272"/>
            <a:ext cx="273630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Maradona </a:t>
            </a:r>
            <a:r>
              <a:rPr lang="it-IT" sz="2400" dirty="0" err="1"/>
              <a:t>Stadium</a:t>
            </a:r>
            <a:endParaRPr lang="it-IT" sz="2400" dirty="0"/>
          </a:p>
          <a:p>
            <a:pPr>
              <a:buFont typeface="Arial" pitchFamily="34" charset="0"/>
              <a:buChar char="•"/>
            </a:pPr>
            <a:r>
              <a:rPr lang="it-IT" sz="2400" dirty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/>
              <a:t>…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1115616" y="2996952"/>
            <a:ext cx="2880320" cy="504056"/>
          </a:xfrm>
          <a:prstGeom prst="rect">
            <a:avLst/>
          </a:prstGeom>
          <a:noFill/>
          <a:ln w="38100">
            <a:solidFill>
              <a:srgbClr val="1F497D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61445" y="2492896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380312" y="2420888"/>
            <a:ext cx="43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046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4" grpId="0"/>
      <p:bldP spid="27" grpId="0" animBg="1"/>
      <p:bldP spid="29" grpId="0" animBg="1"/>
      <p:bldP spid="15" grpId="0" animBg="1"/>
      <p:bldP spid="37" grpId="0" animBg="1"/>
      <p:bldP spid="3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47725" y="1600200"/>
            <a:ext cx="7467600" cy="2828925"/>
          </a:xfrm>
        </p:spPr>
        <p:txBody>
          <a:bodyPr/>
          <a:lstStyle/>
          <a:p>
            <a:pPr marL="320675" indent="-320675" eaLnBrk="1" hangingPunct="1">
              <a:spcBef>
                <a:spcPct val="0"/>
              </a:spcBef>
            </a:pPr>
            <a:endParaRPr lang="en-US"/>
          </a:p>
          <a:p>
            <a:pPr marL="320675" indent="-320675" eaLnBrk="1" hangingPunct="1">
              <a:buFont typeface="Arial" pitchFamily="34" charset="0"/>
              <a:buNone/>
            </a:pPr>
            <a:r>
              <a:rPr lang="ja-JP" altLang="en-US">
                <a:latin typeface="Arial" pitchFamily="34" charset="0"/>
              </a:rPr>
              <a:t>“</a:t>
            </a:r>
            <a:r>
              <a:rPr lang="en-US" altLang="ja-JP"/>
              <a:t>Diego Maradona won against Mexico</a:t>
            </a:r>
            <a:r>
              <a:rPr lang="ja-JP" altLang="en-US">
                <a:latin typeface="Arial" pitchFamily="34" charset="0"/>
              </a:rPr>
              <a:t>”</a:t>
            </a:r>
            <a:endParaRPr lang="en-US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387350" y="3314700"/>
            <a:ext cx="3048000" cy="1968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400">
                <a:solidFill>
                  <a:srgbClr val="C00000"/>
                </a:solidFill>
                <a:latin typeface="Calibri Italic" charset="0"/>
                <a:sym typeface="Calibri Italic" charset="0"/>
              </a:rPr>
              <a:t>Dictionary of terms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against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Diego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Maradona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Mexico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won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86213" y="3284538"/>
            <a:ext cx="1752600" cy="2262187"/>
            <a:chOff x="0" y="0"/>
            <a:chExt cx="1104" cy="1424"/>
          </a:xfrm>
        </p:grpSpPr>
        <p:sp>
          <p:nvSpPr>
            <p:cNvPr id="39961" name="Rectangle 3"/>
            <p:cNvSpPr>
              <a:spLocks/>
            </p:cNvSpPr>
            <p:nvPr/>
          </p:nvSpPr>
          <p:spPr bwMode="auto">
            <a:xfrm>
              <a:off x="277" y="290"/>
              <a:ext cx="507" cy="1134"/>
            </a:xfrm>
            <a:prstGeom prst="rect">
              <a:avLst/>
            </a:prstGeom>
            <a:noFill/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>
                  <a:latin typeface="Calibri" pitchFamily="34" charset="0"/>
                  <a:sym typeface="Calibri" pitchFamily="34" charset="0"/>
                </a:rPr>
                <a:t>2.2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5.1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9.1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1.0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0.1</a:t>
              </a:r>
            </a:p>
          </p:txBody>
        </p:sp>
        <p:sp>
          <p:nvSpPr>
            <p:cNvPr id="39962" name="Rectangle 4"/>
            <p:cNvSpPr>
              <a:spLocks/>
            </p:cNvSpPr>
            <p:nvPr/>
          </p:nvSpPr>
          <p:spPr bwMode="auto">
            <a:xfrm>
              <a:off x="0" y="0"/>
              <a:ext cx="1104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Term Vector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227763" y="3417888"/>
            <a:ext cx="2928937" cy="2425700"/>
            <a:chOff x="0" y="0"/>
            <a:chExt cx="1844" cy="1527"/>
          </a:xfrm>
        </p:grpSpPr>
        <p:sp>
          <p:nvSpPr>
            <p:cNvPr id="39946" name="Rectangle 6"/>
            <p:cNvSpPr>
              <a:spLocks/>
            </p:cNvSpPr>
            <p:nvPr/>
          </p:nvSpPr>
          <p:spPr bwMode="auto">
            <a:xfrm>
              <a:off x="136" y="1295"/>
              <a:ext cx="170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1800" dirty="0">
                  <a:latin typeface="Calibri" pitchFamily="34" charset="0"/>
                  <a:sym typeface="Calibri" pitchFamily="34" charset="0"/>
                </a:rPr>
                <a:t>Similarity(</a:t>
              </a:r>
              <a:r>
                <a:rPr lang="en-US" sz="1800" dirty="0" err="1">
                  <a:latin typeface="Calibri" pitchFamily="34" charset="0"/>
                  <a:sym typeface="Calibri" pitchFamily="34" charset="0"/>
                </a:rPr>
                <a:t>v,w</a:t>
              </a:r>
              <a:r>
                <a:rPr lang="en-US" sz="1800" dirty="0">
                  <a:latin typeface="Calibri" pitchFamily="34" charset="0"/>
                  <a:sym typeface="Calibri" pitchFamily="34" charset="0"/>
                </a:rPr>
                <a:t>) ≈ cos(</a:t>
              </a:r>
              <a:r>
                <a:rPr lang="en-US" sz="1800" dirty="0">
                  <a:latin typeface="Symbol" pitchFamily="18" charset="2"/>
                  <a:sym typeface="Symbol" pitchFamily="18" charset="2"/>
                </a:rPr>
                <a:t>a</a:t>
              </a:r>
              <a:r>
                <a:rPr lang="en-US" sz="1800" dirty="0">
                  <a:latin typeface="Calibri" pitchFamily="34" charset="0"/>
                  <a:sym typeface="Calibri" pitchFamily="34" charset="0"/>
                </a:rPr>
                <a:t>)</a:t>
              </a:r>
              <a:r>
                <a:rPr lang="en-US" sz="1200" dirty="0">
                  <a:latin typeface="Calibri" pitchFamily="34" charset="0"/>
                  <a:sym typeface="Calibri" pitchFamily="34" charset="0"/>
                </a:rPr>
                <a:t> 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80" y="252"/>
              <a:ext cx="1552" cy="1025"/>
              <a:chOff x="0" y="0"/>
              <a:chExt cx="1552" cy="1025"/>
            </a:xfrm>
          </p:grpSpPr>
          <p:sp>
            <p:nvSpPr>
              <p:cNvPr id="39949" name="Line 7"/>
              <p:cNvSpPr>
                <a:spLocks noChangeShapeType="1"/>
              </p:cNvSpPr>
              <p:nvPr/>
            </p:nvSpPr>
            <p:spPr bwMode="auto">
              <a:xfrm>
                <a:off x="446" y="784"/>
                <a:ext cx="1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0" name="Line 8"/>
              <p:cNvSpPr>
                <a:spLocks noChangeShapeType="1"/>
              </p:cNvSpPr>
              <p:nvPr/>
            </p:nvSpPr>
            <p:spPr bwMode="auto">
              <a:xfrm rot="10800000" flipH="1">
                <a:off x="446" y="30"/>
                <a:ext cx="0" cy="7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1" name="Line 9"/>
              <p:cNvSpPr>
                <a:spLocks noChangeShapeType="1"/>
              </p:cNvSpPr>
              <p:nvPr/>
            </p:nvSpPr>
            <p:spPr bwMode="auto">
              <a:xfrm flipH="1">
                <a:off x="89" y="784"/>
                <a:ext cx="357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2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446" y="512"/>
                <a:ext cx="790" cy="27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3" name="Line 11"/>
              <p:cNvSpPr>
                <a:spLocks noChangeShapeType="1"/>
              </p:cNvSpPr>
              <p:nvPr/>
            </p:nvSpPr>
            <p:spPr bwMode="auto">
              <a:xfrm rot="10800000" flipH="1">
                <a:off x="446" y="171"/>
                <a:ext cx="270" cy="61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4" name="Rectangle 12"/>
              <p:cNvSpPr>
                <a:spLocks/>
              </p:cNvSpPr>
              <p:nvPr/>
            </p:nvSpPr>
            <p:spPr bwMode="auto">
              <a:xfrm>
                <a:off x="1324" y="769"/>
                <a:ext cx="15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1</a:t>
                </a:r>
              </a:p>
            </p:txBody>
          </p:sp>
          <p:sp>
            <p:nvSpPr>
              <p:cNvPr id="39955" name="Rectangle 13"/>
              <p:cNvSpPr>
                <a:spLocks/>
              </p:cNvSpPr>
              <p:nvPr/>
            </p:nvSpPr>
            <p:spPr bwMode="auto">
              <a:xfrm>
                <a:off x="735" y="60"/>
                <a:ext cx="20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v</a:t>
                </a:r>
              </a:p>
            </p:txBody>
          </p:sp>
          <p:sp>
            <p:nvSpPr>
              <p:cNvPr id="39956" name="Rectangle 14"/>
              <p:cNvSpPr>
                <a:spLocks/>
              </p:cNvSpPr>
              <p:nvPr/>
            </p:nvSpPr>
            <p:spPr bwMode="auto">
              <a:xfrm>
                <a:off x="1204" y="422"/>
                <a:ext cx="15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w</a:t>
                </a:r>
              </a:p>
            </p:txBody>
          </p:sp>
          <p:sp>
            <p:nvSpPr>
              <p:cNvPr id="39957" name="Rectangle 15"/>
              <p:cNvSpPr>
                <a:spLocks/>
              </p:cNvSpPr>
              <p:nvPr/>
            </p:nvSpPr>
            <p:spPr bwMode="auto">
              <a:xfrm>
                <a:off x="257" y="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3</a:t>
                </a:r>
              </a:p>
            </p:txBody>
          </p:sp>
          <p:sp>
            <p:nvSpPr>
              <p:cNvPr id="39958" name="Rectangle 16"/>
              <p:cNvSpPr>
                <a:spLocks/>
              </p:cNvSpPr>
              <p:nvPr/>
            </p:nvSpPr>
            <p:spPr bwMode="auto">
              <a:xfrm>
                <a:off x="0" y="68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2</a:t>
                </a:r>
              </a:p>
            </p:txBody>
          </p:sp>
          <p:sp>
            <p:nvSpPr>
              <p:cNvPr id="39959" name="Rectangle 17"/>
              <p:cNvSpPr>
                <a:spLocks/>
              </p:cNvSpPr>
              <p:nvPr/>
            </p:nvSpPr>
            <p:spPr bwMode="auto">
              <a:xfrm>
                <a:off x="563" y="454"/>
                <a:ext cx="27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Symbol" pitchFamily="18" charset="2"/>
                    <a:sym typeface="Calibri Italic" charset="0"/>
                  </a:rPr>
                  <a:t>a</a:t>
                </a:r>
              </a:p>
            </p:txBody>
          </p:sp>
          <p:sp>
            <p:nvSpPr>
              <p:cNvPr id="39960" name="Freeform 18"/>
              <p:cNvSpPr>
                <a:spLocks/>
              </p:cNvSpPr>
              <p:nvPr/>
            </p:nvSpPr>
            <p:spPr bwMode="auto">
              <a:xfrm>
                <a:off x="514" y="616"/>
                <a:ext cx="80" cy="133"/>
              </a:xfrm>
              <a:custGeom>
                <a:avLst/>
                <a:gdLst>
                  <a:gd name="T0" fmla="*/ 0 w 17995"/>
                  <a:gd name="T1" fmla="*/ 0 h 20739"/>
                  <a:gd name="T2" fmla="*/ 0 w 17995"/>
                  <a:gd name="T3" fmla="*/ 0 h 20739"/>
                  <a:gd name="T4" fmla="*/ 0 w 17995"/>
                  <a:gd name="T5" fmla="*/ 0 h 20739"/>
                  <a:gd name="T6" fmla="*/ 0 w 17995"/>
                  <a:gd name="T7" fmla="*/ 0 h 207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95"/>
                  <a:gd name="T13" fmla="*/ 0 h 20739"/>
                  <a:gd name="T14" fmla="*/ 17995 w 17995"/>
                  <a:gd name="T15" fmla="*/ 20739 h 207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95" h="20739">
                    <a:moveTo>
                      <a:pt x="0" y="0"/>
                    </a:moveTo>
                    <a:cubicBezTo>
                      <a:pt x="9248" y="914"/>
                      <a:pt x="10494" y="-518"/>
                      <a:pt x="13992" y="4148"/>
                    </a:cubicBezTo>
                    <a:cubicBezTo>
                      <a:pt x="15490" y="6145"/>
                      <a:pt x="17490" y="10369"/>
                      <a:pt x="17490" y="10369"/>
                    </a:cubicBezTo>
                    <a:cubicBezTo>
                      <a:pt x="15683" y="21082"/>
                      <a:pt x="21600" y="20738"/>
                      <a:pt x="13992" y="20738"/>
                    </a:cubicBezTo>
                  </a:path>
                </a:pathLst>
              </a:custGeom>
              <a:noFill/>
              <a:ln w="38100" cap="flat">
                <a:solidFill>
                  <a:srgbClr val="7030A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  <p:sp>
          <p:nvSpPr>
            <p:cNvPr id="39948" name="Rectangle 20"/>
            <p:cNvSpPr>
              <a:spLocks/>
            </p:cNvSpPr>
            <p:nvPr/>
          </p:nvSpPr>
          <p:spPr bwMode="auto">
            <a:xfrm>
              <a:off x="0" y="0"/>
              <a:ext cx="1752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Vector Space model</a:t>
              </a:r>
            </a:p>
          </p:txBody>
        </p:sp>
      </p:grpSp>
      <p:sp>
        <p:nvSpPr>
          <p:cNvPr id="3994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pitchFamily="34" charset="0"/>
                <a:sym typeface="Calibri" pitchFamily="34" charset="0"/>
              </a:rPr>
              <a:t>Classical approach</a:t>
            </a:r>
            <a:endParaRPr lang="en-US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85763" y="5805488"/>
            <a:ext cx="5949950" cy="976312"/>
            <a:chOff x="0" y="-136"/>
            <a:chExt cx="3747" cy="614"/>
          </a:xfrm>
        </p:grpSpPr>
        <p:sp>
          <p:nvSpPr>
            <p:cNvPr id="39944" name="AutoShape 23"/>
            <p:cNvSpPr>
              <a:spLocks/>
            </p:cNvSpPr>
            <p:nvPr/>
          </p:nvSpPr>
          <p:spPr bwMode="auto">
            <a:xfrm>
              <a:off x="0" y="-136"/>
              <a:ext cx="3719" cy="614"/>
            </a:xfrm>
            <a:prstGeom prst="roundRect">
              <a:avLst>
                <a:gd name="adj" fmla="val 16667"/>
              </a:avLst>
            </a:prstGeom>
            <a:solidFill>
              <a:srgbClr val="1D300D"/>
            </a:solidFill>
            <a:ln w="25400">
              <a:solidFill>
                <a:srgbClr val="1D300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945" name="Rectangle 24"/>
            <p:cNvSpPr>
              <a:spLocks/>
            </p:cNvSpPr>
            <p:nvPr/>
          </p:nvSpPr>
          <p:spPr bwMode="auto">
            <a:xfrm>
              <a:off x="67" y="-136"/>
              <a:ext cx="3680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24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Mainly term-based</a:t>
              </a: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: 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polysemy and synonymy  issues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ttore 2 35"/>
          <p:cNvCxnSpPr>
            <a:stCxn id="22" idx="1"/>
          </p:cNvCxnSpPr>
          <p:nvPr/>
        </p:nvCxnSpPr>
        <p:spPr>
          <a:xfrm flipH="1" flipV="1">
            <a:off x="1475656" y="2146775"/>
            <a:ext cx="302282" cy="404914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7" idx="1"/>
            <a:endCxn id="22" idx="3"/>
          </p:cNvCxnSpPr>
          <p:nvPr/>
        </p:nvCxnSpPr>
        <p:spPr>
          <a:xfrm rot="10800000">
            <a:off x="4659282" y="2551689"/>
            <a:ext cx="571504" cy="58308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0" idx="2"/>
            <a:endCxn id="12" idx="0"/>
          </p:cNvCxnSpPr>
          <p:nvPr/>
        </p:nvCxnSpPr>
        <p:spPr>
          <a:xfrm rot="5400000">
            <a:off x="2963307" y="5167034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2" idx="2"/>
            <a:endCxn id="8" idx="0"/>
          </p:cNvCxnSpPr>
          <p:nvPr/>
        </p:nvCxnSpPr>
        <p:spPr>
          <a:xfrm rot="5400000">
            <a:off x="2963307" y="3222490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2"/>
            <a:endCxn id="10" idx="0"/>
          </p:cNvCxnSpPr>
          <p:nvPr/>
        </p:nvCxnSpPr>
        <p:spPr>
          <a:xfrm rot="5400000">
            <a:off x="2963307" y="4194762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63500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/>
              <a:t>Disambiguation</a:t>
            </a:r>
            <a:r>
              <a:rPr lang="it-IT" b="1" dirty="0"/>
              <a:t>: </a:t>
            </a:r>
            <a:r>
              <a:rPr lang="it-IT" sz="3600" b="1" dirty="0" err="1"/>
              <a:t>all</a:t>
            </a:r>
            <a:r>
              <a:rPr lang="it-IT" sz="3600" b="1" dirty="0"/>
              <a:t> </a:t>
            </a:r>
            <a:r>
              <a:rPr lang="it-IT" sz="3600" dirty="0" err="1"/>
              <a:t>steps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30786" y="1895617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>
                <a:solidFill>
                  <a:srgbClr val="000000"/>
                </a:solidFill>
                <a:latin typeface="Calibri"/>
              </a:rPr>
            </a:br>
            <a:r>
              <a:rPr lang="it-IT" dirty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34053"/>
              </p:ext>
            </p:extLst>
          </p:nvPr>
        </p:nvGraphicFramePr>
        <p:xfrm>
          <a:off x="5284751" y="2606829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9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51" y="2606829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777938" y="3477794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Voting</a:t>
            </a:r>
            <a:r>
              <a:rPr lang="it-IT" sz="2400" b="1" dirty="0"/>
              <a:t> </a:t>
            </a:r>
            <a:r>
              <a:rPr lang="it-IT" sz="2400" b="1" dirty="0" err="1"/>
              <a:t>scheme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77938" y="4450066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Select</a:t>
            </a:r>
            <a:r>
              <a:rPr lang="it-IT" sz="2400" b="1" dirty="0"/>
              <a:t> top-</a:t>
            </a:r>
            <a:r>
              <a:rPr lang="el-GR" sz="2400" b="1" dirty="0"/>
              <a:t>ε</a:t>
            </a:r>
            <a:r>
              <a:rPr lang="it-IT" sz="2400" b="1" dirty="0"/>
              <a:t> </a:t>
            </a:r>
            <a:r>
              <a:rPr lang="it-IT" sz="2400" b="1" dirty="0" err="1"/>
              <a:t>pages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777938" y="5422338"/>
            <a:ext cx="2881344" cy="830997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Select the best in </a:t>
            </a:r>
            <a:r>
              <a:rPr lang="it-IT" sz="2400" b="1" dirty="0" err="1"/>
              <a:t>commonness</a:t>
            </a:r>
            <a:endParaRPr lang="it-IT" sz="2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777938" y="2136190"/>
            <a:ext cx="28813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Pruning</a:t>
            </a:r>
            <a:r>
              <a:rPr lang="it-IT" sz="2400" b="1" dirty="0"/>
              <a:t> by </a:t>
            </a:r>
            <a:r>
              <a:rPr lang="it-IT" sz="2400" b="1" dirty="0" err="1"/>
              <a:t>commonness</a:t>
            </a:r>
            <a:r>
              <a:rPr lang="it-IT" sz="2400" b="1" dirty="0"/>
              <a:t> &lt; </a:t>
            </a:r>
            <a:r>
              <a:rPr lang="el-GR" sz="2400" b="1" dirty="0">
                <a:latin typeface="Calibri"/>
              </a:rPr>
              <a:t>τ</a:t>
            </a:r>
            <a:endParaRPr lang="it-IT" sz="24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79512" y="1340768"/>
            <a:ext cx="178595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libri"/>
              </a:rPr>
              <a:t>τ = </a:t>
            </a:r>
            <a:r>
              <a:rPr lang="it-IT" dirty="0" err="1">
                <a:latin typeface="Calibri"/>
              </a:rPr>
              <a:t>trade-off</a:t>
            </a:r>
            <a:br>
              <a:rPr lang="it-IT" dirty="0">
                <a:latin typeface="Calibri"/>
              </a:rPr>
            </a:br>
            <a:r>
              <a:rPr lang="it-IT" dirty="0" err="1">
                <a:latin typeface="Calibri"/>
              </a:rPr>
              <a:t>speed</a:t>
            </a:r>
            <a:r>
              <a:rPr lang="it-IT" dirty="0">
                <a:latin typeface="Calibri"/>
              </a:rPr>
              <a:t> vs. </a:t>
            </a:r>
            <a:r>
              <a:rPr lang="it-IT" dirty="0" err="1">
                <a:latin typeface="Calibri"/>
              </a:rPr>
              <a:t>recall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EF2E3E2-6019-3547-8A54-4B98433F412A}"/>
              </a:ext>
            </a:extLst>
          </p:cNvPr>
          <p:cNvSpPr/>
          <p:nvPr/>
        </p:nvSpPr>
        <p:spPr>
          <a:xfrm>
            <a:off x="7164288" y="5576226"/>
            <a:ext cx="1317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t = 2%</a:t>
            </a:r>
          </a:p>
          <a:p>
            <a:r>
              <a:rPr lang="el-GR" sz="2800" b="1" dirty="0"/>
              <a:t>ε</a:t>
            </a:r>
            <a:r>
              <a:rPr lang="it-IT" sz="2800" b="1" dirty="0"/>
              <a:t> = 30%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22" grpId="0" animBg="1"/>
      <p:bldP spid="33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379785"/>
            <a:ext cx="6480720" cy="9552349"/>
          </a:xfrm>
          <a:prstGeom prst="rect">
            <a:avLst/>
          </a:prstGeom>
          <a:scene3d>
            <a:camera prst="orthographicFront">
              <a:rot lat="60000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306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3923296"/>
            <a:ext cx="8999984" cy="297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940152" y="2132856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/>
              <a:t>Less</a:t>
            </a:r>
            <a:r>
              <a:rPr lang="it-IT" sz="3600" dirty="0"/>
              <a:t> </a:t>
            </a:r>
            <a:r>
              <a:rPr lang="it-IT" sz="3600" dirty="0" err="1"/>
              <a:t>links</a:t>
            </a:r>
            <a:endParaRPr lang="it-IT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012160" y="5589240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More </a:t>
            </a:r>
            <a:r>
              <a:rPr lang="it-IT" sz="3600" dirty="0" err="1"/>
              <a:t>links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30552"/>
            <a:ext cx="5400600" cy="60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187624" y="3140968"/>
            <a:ext cx="3816424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31640" y="2924944"/>
            <a:ext cx="2952328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6084168" y="2996952"/>
            <a:ext cx="432048" cy="158417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660232" y="3284984"/>
            <a:ext cx="148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NLP 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19672" y="1772816"/>
            <a:ext cx="1080120" cy="216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Left Arrow 14"/>
          <p:cNvSpPr/>
          <p:nvPr/>
        </p:nvSpPr>
        <p:spPr>
          <a:xfrm>
            <a:off x="2843808" y="1628800"/>
            <a:ext cx="3168352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Useful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relating</a:t>
            </a:r>
            <a:r>
              <a:rPr lang="it-IT" dirty="0"/>
              <a:t> </a:t>
            </a:r>
            <a:r>
              <a:rPr lang="it-IT" dirty="0" err="1"/>
              <a:t>topics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25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/>
              <a:t>https</a:t>
            </a:r>
            <a:r>
              <a:rPr lang="it-IT" sz="3200" dirty="0"/>
              <a:t>://services.d4science.org/web/</a:t>
            </a:r>
            <a:r>
              <a:rPr lang="it-IT" sz="3200" dirty="0" err="1"/>
              <a:t>tagme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971"/>
            <a:ext cx="9144000" cy="3480057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H="1">
            <a:off x="7271792" y="3284984"/>
            <a:ext cx="187220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7020272" y="4365104"/>
            <a:ext cx="187220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1979712" y="1340768"/>
            <a:ext cx="1296144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4EF9A30-BEA3-A44D-9F6F-7A467EFEB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546"/>
            <a:ext cx="9144000" cy="522690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FE6EF4C-1D40-1246-8F3D-6BC8457BBBB8}"/>
              </a:ext>
            </a:extLst>
          </p:cNvPr>
          <p:cNvSpPr/>
          <p:nvPr/>
        </p:nvSpPr>
        <p:spPr>
          <a:xfrm>
            <a:off x="4860032" y="4005064"/>
            <a:ext cx="428396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1807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76250"/>
            <a:ext cx="9074151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hape 503">
            <a:extLst>
              <a:ext uri="{FF2B5EF4-FFF2-40B4-BE49-F238E27FC236}">
                <a16:creationId xmlns:a16="http://schemas.microsoft.com/office/drawing/2014/main" id="{227FC066-E18C-8244-83B3-B97037E080E9}"/>
              </a:ext>
            </a:extLst>
          </p:cNvPr>
          <p:cNvGrpSpPr/>
          <p:nvPr/>
        </p:nvGrpSpPr>
        <p:grpSpPr>
          <a:xfrm>
            <a:off x="-36513" y="3717032"/>
            <a:ext cx="4795808" cy="3140968"/>
            <a:chOff x="5223450" y="2767790"/>
            <a:chExt cx="3920551" cy="2361692"/>
          </a:xfrm>
        </p:grpSpPr>
        <p:pic>
          <p:nvPicPr>
            <p:cNvPr id="5" name="Shape 504">
              <a:extLst>
                <a:ext uri="{FF2B5EF4-FFF2-40B4-BE49-F238E27FC236}">
                  <a16:creationId xmlns:a16="http://schemas.microsoft.com/office/drawing/2014/main" id="{F9D444A7-7D2E-8742-B30C-DC92CE19002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23450" y="3654880"/>
              <a:ext cx="3920551" cy="1474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505">
              <a:extLst>
                <a:ext uri="{FF2B5EF4-FFF2-40B4-BE49-F238E27FC236}">
                  <a16:creationId xmlns:a16="http://schemas.microsoft.com/office/drawing/2014/main" id="{FC8236EA-0F50-DA4C-9F0F-D07871CBE152}"/>
                </a:ext>
              </a:extLst>
            </p:cNvPr>
            <p:cNvSpPr txBox="1"/>
            <p:nvPr/>
          </p:nvSpPr>
          <p:spPr>
            <a:xfrm>
              <a:off x="5604375" y="3146789"/>
              <a:ext cx="2915583" cy="4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100"/>
                </a:spcBef>
                <a:spcAft>
                  <a:spcPts val="1100"/>
                </a:spcAft>
                <a:buNone/>
              </a:pPr>
              <a:r>
                <a:rPr lang="en-GB" sz="2800" b="1" dirty="0" err="1">
                  <a:solidFill>
                    <a:srgbClr val="A61C00"/>
                  </a:solidFill>
                </a:rPr>
                <a:t>RubyStar</a:t>
              </a:r>
              <a:endParaRPr sz="2800" b="1" u="sng" dirty="0">
                <a:solidFill>
                  <a:srgbClr val="A61C00"/>
                </a:solidFill>
                <a:hlinkClick r:id="rId4"/>
              </a:endParaRPr>
            </a:p>
          </p:txBody>
        </p:sp>
        <p:pic>
          <p:nvPicPr>
            <p:cNvPr id="7" name="Shape 506">
              <a:extLst>
                <a:ext uri="{FF2B5EF4-FFF2-40B4-BE49-F238E27FC236}">
                  <a16:creationId xmlns:a16="http://schemas.microsoft.com/office/drawing/2014/main" id="{790B84E1-885D-6742-BAF6-623D4ACBD4B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23451" y="2767790"/>
              <a:ext cx="1000726" cy="92042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199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a fan of Internet 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168650" cy="792162"/>
            <a:chOff x="3851920" y="3789040"/>
            <a:chExt cx="3168352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83679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Another issue: synonymy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 paparazzi   photographed the   star</a:t>
            </a:r>
          </a:p>
        </p:txBody>
      </p:sp>
      <p:sp>
        <p:nvSpPr>
          <p:cNvPr id="41987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astronomer  photographed the   star</a:t>
            </a:r>
          </a:p>
        </p:txBody>
      </p:sp>
      <p:sp>
        <p:nvSpPr>
          <p:cNvPr id="7" name="Ovale 6"/>
          <p:cNvSpPr/>
          <p:nvPr/>
        </p:nvSpPr>
        <p:spPr>
          <a:xfrm>
            <a:off x="7164388" y="4076700"/>
            <a:ext cx="936625" cy="5667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6"/>
          <p:cNvSpPr/>
          <p:nvPr/>
        </p:nvSpPr>
        <p:spPr>
          <a:xfrm>
            <a:off x="6948488" y="3284538"/>
            <a:ext cx="936625" cy="576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2000250" y="3857625"/>
            <a:ext cx="1571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928813" y="4572000"/>
            <a:ext cx="18573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ito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typical issue: polysemy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1357313"/>
            <a:ext cx="9147175" cy="551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732DCEF2-2F02-46F2-999E-CE77F10F8CBA}" type="slidenum">
              <a:rPr lang="en-US" sz="12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/>
              <a:t>5</a:t>
            </a:fld>
            <a:endParaRPr lang="en-US" sz="12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323850" y="185738"/>
            <a:ext cx="8362950" cy="1130300"/>
          </a:xfrm>
          <a:prstGeom prst="rect">
            <a:avLst/>
          </a:prstGeom>
          <a:solidFill>
            <a:schemeClr val="tx2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 new approach: </a:t>
            </a:r>
          </a:p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Massive graphs of entities and relations</a:t>
            </a:r>
          </a:p>
        </p:txBody>
      </p:sp>
      <p:sp>
        <p:nvSpPr>
          <p:cNvPr id="40965" name="CasellaDiTesto 1"/>
          <p:cNvSpPr txBox="1">
            <a:spLocks noChangeArrowheads="1"/>
          </p:cNvSpPr>
          <p:nvPr/>
        </p:nvSpPr>
        <p:spPr bwMode="auto">
          <a:xfrm>
            <a:off x="6761163" y="2492375"/>
            <a:ext cx="2393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May 2012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5355"/>
            <a:ext cx="7920880" cy="5223122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79512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/>
              <a:t>Web of Data: RDF, Tables, </a:t>
            </a:r>
            <a:r>
              <a:rPr lang="en-GB" dirty="0" err="1"/>
              <a:t>Microdata</a:t>
            </a:r>
            <a:endParaRPr lang="en-GB" sz="2000" dirty="0"/>
          </a:p>
        </p:txBody>
      </p:sp>
      <p:sp>
        <p:nvSpPr>
          <p:cNvPr id="75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uppieren 72"/>
          <p:cNvGrpSpPr/>
          <p:nvPr/>
        </p:nvGrpSpPr>
        <p:grpSpPr>
          <a:xfrm>
            <a:off x="1476375" y="1319371"/>
            <a:ext cx="7667625" cy="3992066"/>
            <a:chOff x="1476375" y="1319371"/>
            <a:chExt cx="7667625" cy="3992066"/>
          </a:xfrm>
        </p:grpSpPr>
        <p:pic>
          <p:nvPicPr>
            <p:cNvPr id="77" name="Picture 110" descr="freeb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4149080"/>
              <a:ext cx="1211262" cy="31273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3" descr="dbpedi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4413" y="3191455"/>
              <a:ext cx="1011238" cy="509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9"/>
            <p:cNvGrpSpPr>
              <a:grpSpLocks/>
            </p:cNvGrpSpPr>
            <p:nvPr/>
          </p:nvGrpSpPr>
          <p:grpSpPr bwMode="auto">
            <a:xfrm>
              <a:off x="1476375" y="3047588"/>
              <a:ext cx="792163" cy="1079500"/>
              <a:chOff x="1249219" y="5328665"/>
              <a:chExt cx="714375" cy="983795"/>
            </a:xfrm>
          </p:grpSpPr>
          <p:pic>
            <p:nvPicPr>
              <p:cNvPr id="103" name="Picture 8" descr="Cycorp 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9219" y="5328665"/>
                <a:ext cx="714375" cy="67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TextBox 171"/>
              <p:cNvSpPr txBox="1">
                <a:spLocks noChangeArrowheads="1"/>
              </p:cNvSpPr>
              <p:nvPr/>
            </p:nvSpPr>
            <p:spPr bwMode="auto">
              <a:xfrm>
                <a:off x="1320657" y="5971607"/>
                <a:ext cx="500579" cy="340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Cyc</a:t>
                </a:r>
                <a:endParaRPr lang="en-US" sz="2000"/>
              </a:p>
            </p:txBody>
          </p:sp>
        </p:grp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840" y="5063787"/>
              <a:ext cx="14033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7538" y="2039526"/>
              <a:ext cx="936625" cy="615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1714" y="4344923"/>
              <a:ext cx="1104900" cy="503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87675" y="1607726"/>
              <a:ext cx="165576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Grafik 832" descr="pubme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56176" y="3695635"/>
              <a:ext cx="1012825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27763" y="2831688"/>
              <a:ext cx="1081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59563" y="1319371"/>
              <a:ext cx="24844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Carnegie Mellon University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857987" y="3192051"/>
              <a:ext cx="1071704" cy="305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4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54253" y="2655476"/>
              <a:ext cx="158432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37" descr="Europeana Think Cultur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580063" y="1607726"/>
              <a:ext cx="912812" cy="5445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sp>
        <p:nvSpPr>
          <p:cNvPr id="4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91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116E3B1-6350-7C48-B45E-9A32BB1A4FF5}"/>
              </a:ext>
            </a:extLst>
          </p:cNvPr>
          <p:cNvCxnSpPr>
            <a:endCxn id="33795" idx="2"/>
          </p:cNvCxnSpPr>
          <p:nvPr/>
        </p:nvCxnSpPr>
        <p:spPr>
          <a:xfrm flipV="1">
            <a:off x="7526338" y="3451225"/>
            <a:ext cx="693737" cy="62547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Immagine 1">
            <a:extLst>
              <a:ext uri="{FF2B5EF4-FFF2-40B4-BE49-F238E27FC236}">
                <a16:creationId xmlns:a16="http://schemas.microsoft.com/office/drawing/2014/main" id="{8C8BD310-2755-6742-9901-1CE377E15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9" t="39246" r="1793" b="2586"/>
          <a:stretch>
            <a:fillRect/>
          </a:stretch>
        </p:blipFill>
        <p:spPr bwMode="auto">
          <a:xfrm>
            <a:off x="6429375" y="4076700"/>
            <a:ext cx="20351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magine 4">
            <a:extLst>
              <a:ext uri="{FF2B5EF4-FFF2-40B4-BE49-F238E27FC236}">
                <a16:creationId xmlns:a16="http://schemas.microsoft.com/office/drawing/2014/main" id="{995E92F7-D9DD-DB4D-BCD6-89D266B0E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3" t="26706" r="2109" b="3860"/>
          <a:stretch>
            <a:fillRect/>
          </a:stretch>
        </p:blipFill>
        <p:spPr bwMode="auto">
          <a:xfrm>
            <a:off x="7483475" y="1133475"/>
            <a:ext cx="14716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5732E29-C4AA-2041-9119-CBA668B86355}"/>
              </a:ext>
            </a:extLst>
          </p:cNvPr>
          <p:cNvCxnSpPr>
            <a:stCxn id="33804" idx="2"/>
          </p:cNvCxnSpPr>
          <p:nvPr/>
        </p:nvCxnSpPr>
        <p:spPr>
          <a:xfrm>
            <a:off x="3475038" y="3030538"/>
            <a:ext cx="2954337" cy="19478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80ACFC5-6DA8-DA42-809D-A659FB0E71B6}"/>
              </a:ext>
            </a:extLst>
          </p:cNvPr>
          <p:cNvCxnSpPr/>
          <p:nvPr/>
        </p:nvCxnSpPr>
        <p:spPr>
          <a:xfrm flipH="1" flipV="1">
            <a:off x="4400550" y="3138488"/>
            <a:ext cx="2071688" cy="129857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C27C3B6-5FBD-4F47-BDED-83ED200D3D25}"/>
              </a:ext>
            </a:extLst>
          </p:cNvPr>
          <p:cNvCxnSpPr>
            <a:endCxn id="33802" idx="0"/>
          </p:cNvCxnSpPr>
          <p:nvPr/>
        </p:nvCxnSpPr>
        <p:spPr>
          <a:xfrm flipH="1">
            <a:off x="1304925" y="2708275"/>
            <a:ext cx="1028700" cy="12080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9F989F86-2D91-764E-87C0-61AB48C255F0}"/>
              </a:ext>
            </a:extLst>
          </p:cNvPr>
          <p:cNvCxnSpPr/>
          <p:nvPr/>
        </p:nvCxnSpPr>
        <p:spPr>
          <a:xfrm flipV="1">
            <a:off x="1884363" y="3019425"/>
            <a:ext cx="719137" cy="89693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0" name="Immagine 24">
            <a:extLst>
              <a:ext uri="{FF2B5EF4-FFF2-40B4-BE49-F238E27FC236}">
                <a16:creationId xmlns:a16="http://schemas.microsoft.com/office/drawing/2014/main" id="{E206FD4F-D8F9-FB43-A7C1-1CBCB5E3B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4" t="20610" r="3072"/>
          <a:stretch>
            <a:fillRect/>
          </a:stretch>
        </p:blipFill>
        <p:spPr bwMode="auto">
          <a:xfrm>
            <a:off x="3030538" y="4076700"/>
            <a:ext cx="17986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C26C5C9-43AD-1246-A5F3-D3A8410D29E5}"/>
              </a:ext>
            </a:extLst>
          </p:cNvPr>
          <p:cNvCxnSpPr/>
          <p:nvPr/>
        </p:nvCxnSpPr>
        <p:spPr>
          <a:xfrm>
            <a:off x="1949450" y="5141913"/>
            <a:ext cx="1081088" cy="12382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2" name="Immagine 18">
            <a:extLst>
              <a:ext uri="{FF2B5EF4-FFF2-40B4-BE49-F238E27FC236}">
                <a16:creationId xmlns:a16="http://schemas.microsoft.com/office/drawing/2014/main" id="{A414EA41-9EB7-464D-B8C7-873EF0D06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3" t="21947" r="2361"/>
          <a:stretch>
            <a:fillRect/>
          </a:stretch>
        </p:blipFill>
        <p:spPr bwMode="auto">
          <a:xfrm>
            <a:off x="481013" y="3916363"/>
            <a:ext cx="16478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9" name="Titolo 25">
            <a:extLst>
              <a:ext uri="{FF2B5EF4-FFF2-40B4-BE49-F238E27FC236}">
                <a16:creationId xmlns:a16="http://schemas.microsoft.com/office/drawing/2014/main" id="{C7563234-3020-CE48-AA4E-44769C61185C}"/>
              </a:ext>
            </a:extLst>
          </p:cNvPr>
          <p:cNvSpPr txBox="1">
            <a:spLocks/>
          </p:cNvSpPr>
          <p:nvPr/>
        </p:nvSpPr>
        <p:spPr bwMode="auto">
          <a:xfrm>
            <a:off x="152400" y="76200"/>
            <a:ext cx="84963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Lucida Sans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Sans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Lucida Sans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Lucida Sans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Lucida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Lucida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Lucida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Lucida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Lucida San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x-none" sz="3600" b="1" dirty="0">
                <a:latin typeface="+mj-lt"/>
                <a:ea typeface="MS PGothic" charset="-128"/>
              </a:rPr>
              <a:t>The Wikipedia </a:t>
            </a:r>
            <a:r>
              <a:rPr lang="it-IT" altLang="x-none" sz="3600" b="1" dirty="0" err="1">
                <a:latin typeface="+mj-lt"/>
                <a:ea typeface="MS PGothic" charset="-128"/>
              </a:rPr>
              <a:t>Graph</a:t>
            </a:r>
            <a:endParaRPr lang="it-IT" altLang="x-none" sz="3200" b="1" dirty="0">
              <a:latin typeface="+mj-lt"/>
              <a:ea typeface="MS PGothic" charset="-128"/>
            </a:endParaRPr>
          </a:p>
        </p:txBody>
      </p:sp>
      <p:pic>
        <p:nvPicPr>
          <p:cNvPr id="33804" name="Immagine 2">
            <a:extLst>
              <a:ext uri="{FF2B5EF4-FFF2-40B4-BE49-F238E27FC236}">
                <a16:creationId xmlns:a16="http://schemas.microsoft.com/office/drawing/2014/main" id="{1F68FEF4-8361-2646-A8FB-3DD56D153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r="1324"/>
          <a:stretch>
            <a:fillRect/>
          </a:stretch>
        </p:blipFill>
        <p:spPr bwMode="auto">
          <a:xfrm>
            <a:off x="1760538" y="1154113"/>
            <a:ext cx="34305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16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3075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defTabSz="893763" eaLnBrk="1" hangingPunct="1"/>
            <a:r>
              <a:rPr lang="en-GB" dirty="0"/>
              <a:t>Wikipedia is a rich source of instances</a:t>
            </a:r>
          </a:p>
        </p:txBody>
      </p:sp>
      <p:pic>
        <p:nvPicPr>
          <p:cNvPr id="29699" name="Picture 2" descr="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5976" y="2780928"/>
            <a:ext cx="720080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588224" y="2348880"/>
            <a:ext cx="2555776" cy="37444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4283968" y="3717032"/>
            <a:ext cx="79208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2699792" y="3933056"/>
            <a:ext cx="3371850" cy="2924944"/>
            <a:chOff x="2699792" y="3933056"/>
            <a:chExt cx="3371850" cy="2924944"/>
          </a:xfrm>
        </p:grpSpPr>
        <p:pic>
          <p:nvPicPr>
            <p:cNvPr id="1587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5962650"/>
              <a:ext cx="3371850" cy="8953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>
              <a:stCxn id="10" idx="2"/>
              <a:endCxn id="158721" idx="2"/>
            </p:cNvCxnSpPr>
            <p:nvPr/>
          </p:nvCxnSpPr>
          <p:spPr>
            <a:xfrm flipH="1">
              <a:off x="4653757" y="3933056"/>
              <a:ext cx="26255" cy="193017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8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979488"/>
          </a:xfrm>
        </p:spPr>
        <p:txBody>
          <a:bodyPr/>
          <a:lstStyle/>
          <a:p>
            <a:pPr defTabSz="893763" eaLnBrk="1" hangingPunct="1"/>
            <a:r>
              <a:rPr lang="en-GB" dirty="0"/>
              <a:t>Wikipedia's categories contain classes</a:t>
            </a:r>
          </a:p>
        </p:txBody>
      </p:sp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8425"/>
            <a:ext cx="9144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156176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481921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Categories form a taxonomic DAG (not really…)</a:t>
            </a:r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accent3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5481</TotalTime>
  <Words>659</Words>
  <Application>Microsoft Macintosh PowerPoint</Application>
  <PresentationFormat>Presentazione su schermo (4:3)</PresentationFormat>
  <Paragraphs>186</Paragraphs>
  <Slides>26</Slides>
  <Notes>22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Bold</vt:lpstr>
      <vt:lpstr>Calibri Italic</vt:lpstr>
      <vt:lpstr>Century Gothic</vt:lpstr>
      <vt:lpstr>Gill Sans</vt:lpstr>
      <vt:lpstr>Helvetica</vt:lpstr>
      <vt:lpstr>Symbol</vt:lpstr>
      <vt:lpstr>Tw Cen MT</vt:lpstr>
      <vt:lpstr>Wingdings 2</vt:lpstr>
      <vt:lpstr>Tema di Office</vt:lpstr>
      <vt:lpstr>Equation</vt:lpstr>
      <vt:lpstr>A new era: Topic-based Annotators</vt:lpstr>
      <vt:lpstr>Classical approach</vt:lpstr>
      <vt:lpstr>Another issue: synonymy</vt:lpstr>
      <vt:lpstr>A typical issue: polysemy</vt:lpstr>
      <vt:lpstr>Presentazione standard di PowerPoint</vt:lpstr>
      <vt:lpstr>Web of Data: RDF, Tables, Microdata</vt:lpstr>
      <vt:lpstr>Presentazione standard di PowerPoint</vt:lpstr>
      <vt:lpstr>Wikipedia is a rich source of instances</vt:lpstr>
      <vt:lpstr>Wikipedia's categories contain classes</vt:lpstr>
      <vt:lpstr>DAG of categories: http://toolserver.org/~dapete/catgraph/</vt:lpstr>
      <vt:lpstr>A new approach: Topic-based annotation</vt:lpstr>
      <vt:lpstr>Polysemy</vt:lpstr>
      <vt:lpstr>Synonymy</vt:lpstr>
      <vt:lpstr>From words to concepts !</vt:lpstr>
      <vt:lpstr>Why is it a difficult problem?</vt:lpstr>
      <vt:lpstr>Features used to link a  p</vt:lpstr>
      <vt:lpstr>Relatedness between pages</vt:lpstr>
      <vt:lpstr>How TAGME works</vt:lpstr>
      <vt:lpstr>Disambiguation: The voting scheme</vt:lpstr>
      <vt:lpstr>Disambiguation: all steps</vt:lpstr>
      <vt:lpstr>Presentazione standard di PowerPoint</vt:lpstr>
      <vt:lpstr>Presentazione standard di PowerPoint</vt:lpstr>
      <vt:lpstr>Presentazione standard di PowerPoint</vt:lpstr>
      <vt:lpstr>https://services.d4science.org/web/tagme</vt:lpstr>
      <vt:lpstr>Presentazione standard di PowerPoint</vt:lpstr>
      <vt:lpstr>Presentazione standard di PowerPoint</vt:lpstr>
    </vt:vector>
  </TitlesOfParts>
  <Company>SST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era: Topic-based Annotators</dc:title>
  <cp:lastModifiedBy>PAOLO FERRAGINA</cp:lastModifiedBy>
  <cp:revision>285</cp:revision>
  <dcterms:created xsi:type="dcterms:W3CDTF">2011-06-16T07:48:44Z</dcterms:created>
  <dcterms:modified xsi:type="dcterms:W3CDTF">2019-12-03T17:25:08Z</dcterms:modified>
</cp:coreProperties>
</file>