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83" r:id="rId8"/>
    <p:sldId id="264" r:id="rId9"/>
    <p:sldId id="266" r:id="rId10"/>
    <p:sldId id="265" r:id="rId11"/>
    <p:sldId id="267" r:id="rId12"/>
    <p:sldId id="268" r:id="rId13"/>
    <p:sldId id="269" r:id="rId14"/>
    <p:sldId id="270" r:id="rId15"/>
    <p:sldId id="273" r:id="rId16"/>
    <p:sldId id="274" r:id="rId17"/>
    <p:sldId id="275" r:id="rId18"/>
    <p:sldId id="276" r:id="rId19"/>
    <p:sldId id="281" r:id="rId20"/>
    <p:sldId id="277" r:id="rId21"/>
    <p:sldId id="278" r:id="rId22"/>
    <p:sldId id="280" r:id="rId23"/>
    <p:sldId id="279" r:id="rId24"/>
    <p:sldId id="282"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o Ferragina" initials="PF" lastIdx="7" clrIdx="0">
    <p:extLst>
      <p:ext uri="{19B8F6BF-5375-455C-9EA6-DF929625EA0E}">
        <p15:presenceInfo xmlns:p15="http://schemas.microsoft.com/office/powerpoint/2012/main" userId="S::a009142@unipi.it::ed844c80-4788-4df8-9c12-8134bcd3e48c" providerId="AD"/>
      </p:ext>
    </p:extLst>
  </p:cmAuthor>
  <p:cmAuthor id="2" name="Lorenzo Bellomo" initials="LB" lastIdx="1" clrIdx="1">
    <p:extLst>
      <p:ext uri="{19B8F6BF-5375-455C-9EA6-DF929625EA0E}">
        <p15:presenceInfo xmlns:p15="http://schemas.microsoft.com/office/powerpoint/2012/main" userId="Lorenzo Bellom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E6"/>
    <a:srgbClr val="EFEDE3"/>
    <a:srgbClr val="191B0E"/>
    <a:srgbClr val="2F50A0"/>
    <a:srgbClr val="333333"/>
    <a:srgbClr val="3232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89540-CCDE-4722-BCB1-4C1D4C6C542A}" v="848" dt="2020-10-07T09:50:05.577"/>
    <p1510:client id="{A9D04C43-5F14-44C6-BABA-07EE71AA699F}" v="23" dt="2020-10-06T15:58:50.41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49" autoAdjust="0"/>
  </p:normalViewPr>
  <p:slideViewPr>
    <p:cSldViewPr snapToGrid="0">
      <p:cViewPr varScale="1">
        <p:scale>
          <a:sx n="78" d="100"/>
          <a:sy n="78" d="100"/>
        </p:scale>
        <p:origin x="8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72D009-50BA-49B1-BC62-51F709D8B0D6}" type="datetimeFigureOut">
              <a:rPr lang="it-IT" smtClean="0"/>
              <a:t>11/12/2023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383B5-2636-4190-8BB4-A62FFD901EEC}" type="slidenum">
              <a:rPr lang="it-IT" smtClean="0"/>
              <a:t>‹N›</a:t>
            </a:fld>
            <a:endParaRPr lang="it-IT"/>
          </a:p>
        </p:txBody>
      </p:sp>
    </p:spTree>
    <p:extLst>
      <p:ext uri="{BB962C8B-B14F-4D97-AF65-F5344CB8AC3E}">
        <p14:creationId xmlns:p14="http://schemas.microsoft.com/office/powerpoint/2010/main" val="128881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05383B5-2636-4190-8BB4-A62FFD901EEC}" type="slidenum">
              <a:rPr lang="it-IT" smtClean="0"/>
              <a:t>18</a:t>
            </a:fld>
            <a:endParaRPr lang="it-IT"/>
          </a:p>
        </p:txBody>
      </p:sp>
    </p:spTree>
    <p:extLst>
      <p:ext uri="{BB962C8B-B14F-4D97-AF65-F5344CB8AC3E}">
        <p14:creationId xmlns:p14="http://schemas.microsoft.com/office/powerpoint/2010/main" val="2641878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D1737AF-BFF0-48D6-83C1-24BD4F596A13}" type="datetime1">
              <a:rPr lang="it-IT" smtClean="0"/>
              <a:t>11/12/2023</a:t>
            </a:fld>
            <a:endParaRPr lang="it-IT"/>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064D77D-A23D-4DBF-9221-49A155E101DA}" type="slidenum">
              <a:rPr lang="it-IT" smtClean="0"/>
              <a:t>‹N›</a:t>
            </a:fld>
            <a:endParaRPr lang="it-IT"/>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982982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9D4D5F42-92FE-40B3-9CFA-BAD4FBAEA301}" type="datetime1">
              <a:rPr lang="it-IT" smtClean="0"/>
              <a:t>11/12/2023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406214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2C5AB66-7EDB-418B-A960-100E0FCD3D8D}" type="datetime1">
              <a:rPr lang="it-IT" smtClean="0"/>
              <a:t>11/12/2023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1538409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BD3EB51-E2D9-42E1-8B0A-7E7E8FEC1AFB}" type="datetime1">
              <a:rPr lang="it-IT" smtClean="0"/>
              <a:t>11/12/2023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403514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1C79553-BF72-4C60-9871-E300344CCB49}" type="datetime1">
              <a:rPr lang="it-IT" smtClean="0"/>
              <a:t>11/12/2023</a:t>
            </a:fld>
            <a:endParaRPr lang="it-IT"/>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it-IT"/>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064D77D-A23D-4DBF-9221-49A155E101DA}" type="slidenum">
              <a:rPr lang="it-IT" smtClean="0"/>
              <a:t>‹N›</a:t>
            </a:fld>
            <a:endParaRPr lang="it-IT"/>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829320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45CCD515-5427-4432-BFCE-F019C7426E57}" type="datetime1">
              <a:rPr lang="it-IT" smtClean="0"/>
              <a:t>11/12/2023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198555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CC746FCE-F82A-4F4E-AFBA-1887F44A6294}" type="datetime1">
              <a:rPr lang="it-IT" smtClean="0"/>
              <a:t>11/12/2023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288903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DF7B2A8E-C080-480F-859A-58530A70EFFF}" type="datetime1">
              <a:rPr lang="it-IT" smtClean="0"/>
              <a:t>11/12/2023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193590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F0A61-1B29-4950-AFDF-E244C1C0F661}" type="datetime1">
              <a:rPr lang="it-IT" smtClean="0"/>
              <a:t>11/12/2023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064D77D-A23D-4DBF-9221-49A155E101DA}" type="slidenum">
              <a:rPr lang="it-IT" smtClean="0"/>
              <a:t>‹N›</a:t>
            </a:fld>
            <a:endParaRPr lang="it-IT"/>
          </a:p>
        </p:txBody>
      </p:sp>
    </p:spTree>
    <p:extLst>
      <p:ext uri="{BB962C8B-B14F-4D97-AF65-F5344CB8AC3E}">
        <p14:creationId xmlns:p14="http://schemas.microsoft.com/office/powerpoint/2010/main" val="28589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EAB9A0-6F8B-4E79-93FA-EF9C5FED20FE}" type="datetime1">
              <a:rPr lang="it-IT" smtClean="0"/>
              <a:t>11/12/2023</a:t>
            </a:fld>
            <a:endParaRPr lang="it-I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064D77D-A23D-4DBF-9221-49A155E101DA}" type="slidenum">
              <a:rPr lang="it-IT" smtClean="0"/>
              <a:t>‹N›</a:t>
            </a:fld>
            <a:endParaRPr lang="it-I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588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9C2C86D-5E53-4885-B753-F54E9D0CB1B8}" type="datetime1">
              <a:rPr lang="it-IT" smtClean="0"/>
              <a:t>11/12/2023</a:t>
            </a:fld>
            <a:endParaRPr lang="it-I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064D77D-A23D-4DBF-9221-49A155E101DA}" type="slidenum">
              <a:rPr lang="it-IT" smtClean="0"/>
              <a:t>‹N›</a:t>
            </a:fld>
            <a:endParaRPr lang="it-I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433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A5C577D-B429-4BE5-80AA-9153D7243CBC}" type="datetime1">
              <a:rPr lang="it-IT" smtClean="0"/>
              <a:t>11/12/2023</a:t>
            </a:fld>
            <a:endParaRPr lang="it-IT"/>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it-IT"/>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064D77D-A23D-4DBF-9221-49A155E101DA}" type="slidenum">
              <a:rPr lang="it-IT" smtClean="0"/>
              <a:t>‹N›</a:t>
            </a:fld>
            <a:endParaRPr lang="it-IT"/>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69423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elastic.co/guide/en/elasticsearch/reference/current/query-dsl.html" TargetMode="External"/><Relationship Id="rId7" Type="http://schemas.openxmlformats.org/officeDocument/2006/relationships/hyperlink" Target="https://www.elastic.co/guide/en/elasticsearch/reference/7.11/docker.html" TargetMode="External"/><Relationship Id="rId2" Type="http://schemas.openxmlformats.org/officeDocument/2006/relationships/hyperlink" Target="https://elasticsearch-py.readthedocs.io/en/master/api.html" TargetMode="External"/><Relationship Id="rId1" Type="http://schemas.openxmlformats.org/officeDocument/2006/relationships/slideLayout" Target="../slideLayouts/slideLayout2.xml"/><Relationship Id="rId6" Type="http://schemas.openxmlformats.org/officeDocument/2006/relationships/hyperlink" Target="https://docs.docker.com/get-docker/" TargetMode="External"/><Relationship Id="rId5" Type="http://schemas.openxmlformats.org/officeDocument/2006/relationships/hyperlink" Target="https://www.elastic.co/guide/en/elasticsearch/reference/current/install-elasticsearch.html" TargetMode="External"/><Relationship Id="rId4" Type="http://schemas.openxmlformats.org/officeDocument/2006/relationships/hyperlink" Target="https://www.elastic.co/guide/en/elasticsearch/reference/current/analysis-analyzer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170B9C-85A5-4673-981C-DDDBAC51F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6">
            <a:extLst>
              <a:ext uri="{FF2B5EF4-FFF2-40B4-BE49-F238E27FC236}">
                <a16:creationId xmlns:a16="http://schemas.microsoft.com/office/drawing/2014/main" id="{1C82216A-4221-434A-B11C-7E13B4A1F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412340"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it-IT"/>
          </a:p>
        </p:txBody>
      </p:sp>
      <p:sp>
        <p:nvSpPr>
          <p:cNvPr id="2" name="Titolo 1">
            <a:extLst>
              <a:ext uri="{FF2B5EF4-FFF2-40B4-BE49-F238E27FC236}">
                <a16:creationId xmlns:a16="http://schemas.microsoft.com/office/drawing/2014/main" id="{274E170F-CC48-4C37-BCB9-ABB34DB7554C}"/>
              </a:ext>
            </a:extLst>
          </p:cNvPr>
          <p:cNvSpPr>
            <a:spLocks noGrp="1"/>
          </p:cNvSpPr>
          <p:nvPr>
            <p:ph type="ctrTitle"/>
          </p:nvPr>
        </p:nvSpPr>
        <p:spPr>
          <a:xfrm>
            <a:off x="5884053" y="1027798"/>
            <a:ext cx="5983481" cy="3770344"/>
          </a:xfrm>
        </p:spPr>
        <p:txBody>
          <a:bodyPr>
            <a:normAutofit/>
          </a:bodyPr>
          <a:lstStyle/>
          <a:p>
            <a:pPr algn="l"/>
            <a:r>
              <a:rPr lang="en-US" sz="4000" b="1" dirty="0"/>
              <a:t>Information </a:t>
            </a:r>
            <a:r>
              <a:rPr lang="en-US" sz="4000" b="1"/>
              <a:t>Retrieval LAB</a:t>
            </a:r>
            <a:br>
              <a:rPr lang="en-US" sz="4000" b="1"/>
            </a:br>
            <a:r>
              <a:rPr lang="en-US" sz="4000" b="1"/>
              <a:t>2023/2024</a:t>
            </a:r>
            <a:br>
              <a:rPr lang="en-US" sz="4000" b="1" dirty="0"/>
            </a:br>
            <a:br>
              <a:rPr lang="en-US" sz="4000" b="1" dirty="0"/>
            </a:br>
            <a:r>
              <a:rPr lang="en-US" sz="4000" b="1" dirty="0"/>
              <a:t>Indexing TEXTS with </a:t>
            </a:r>
            <a:r>
              <a:rPr lang="en-US" sz="4000" b="1" dirty="0" err="1"/>
              <a:t>ElasticSearch</a:t>
            </a:r>
            <a:endParaRPr lang="it-IT" sz="14900" dirty="0"/>
          </a:p>
        </p:txBody>
      </p:sp>
      <p:sp>
        <p:nvSpPr>
          <p:cNvPr id="3" name="Sottotitolo 2">
            <a:extLst>
              <a:ext uri="{FF2B5EF4-FFF2-40B4-BE49-F238E27FC236}">
                <a16:creationId xmlns:a16="http://schemas.microsoft.com/office/drawing/2014/main" id="{547506C2-D2AE-444D-9E21-C898AF1DF425}"/>
              </a:ext>
            </a:extLst>
          </p:cNvPr>
          <p:cNvSpPr>
            <a:spLocks noGrp="1"/>
          </p:cNvSpPr>
          <p:nvPr>
            <p:ph type="subTitle" idx="1"/>
          </p:nvPr>
        </p:nvSpPr>
        <p:spPr>
          <a:xfrm>
            <a:off x="6584094" y="6170596"/>
            <a:ext cx="5607906" cy="1086237"/>
          </a:xfrm>
        </p:spPr>
        <p:txBody>
          <a:bodyPr>
            <a:normAutofit/>
          </a:bodyPr>
          <a:lstStyle/>
          <a:p>
            <a:pPr algn="r">
              <a:spcAft>
                <a:spcPts val="600"/>
              </a:spcAft>
            </a:pPr>
            <a:r>
              <a:rPr lang="it-IT" dirty="0"/>
              <a:t>lorenzo.bellomo@sns</a:t>
            </a:r>
            <a:r>
              <a:rPr lang="it-IT"/>
              <a:t>.it</a:t>
            </a:r>
            <a:endParaRPr lang="it-IT" dirty="0"/>
          </a:p>
        </p:txBody>
      </p:sp>
      <p:pic>
        <p:nvPicPr>
          <p:cNvPr id="7" name="Immagine 6" descr="Immagine che contiene testo&#10;&#10;Descrizione generata automaticamente">
            <a:extLst>
              <a:ext uri="{FF2B5EF4-FFF2-40B4-BE49-F238E27FC236}">
                <a16:creationId xmlns:a16="http://schemas.microsoft.com/office/drawing/2014/main" id="{837F0093-7F28-E23B-B9A0-190E3BD91113}"/>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45905" t="9803" b="3310"/>
          <a:stretch/>
        </p:blipFill>
        <p:spPr>
          <a:xfrm>
            <a:off x="0" y="0"/>
            <a:ext cx="5153496" cy="6858000"/>
          </a:xfrm>
          <a:prstGeom prst="rect">
            <a:avLst/>
          </a:prstGeom>
        </p:spPr>
      </p:pic>
    </p:spTree>
    <p:extLst>
      <p:ext uri="{BB962C8B-B14F-4D97-AF65-F5344CB8AC3E}">
        <p14:creationId xmlns:p14="http://schemas.microsoft.com/office/powerpoint/2010/main" val="1571355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1E5266-8E6A-FE0C-E0F6-714A4A11F20F}"/>
              </a:ext>
            </a:extLst>
          </p:cNvPr>
          <p:cNvSpPr>
            <a:spLocks noGrp="1"/>
          </p:cNvSpPr>
          <p:nvPr>
            <p:ph type="title"/>
          </p:nvPr>
        </p:nvSpPr>
        <p:spPr/>
        <p:txBody>
          <a:bodyPr/>
          <a:lstStyle/>
          <a:p>
            <a:r>
              <a:rPr lang="it-IT" dirty="0" err="1"/>
              <a:t>Creating</a:t>
            </a:r>
            <a:r>
              <a:rPr lang="it-IT" dirty="0"/>
              <a:t> an index</a:t>
            </a:r>
          </a:p>
        </p:txBody>
      </p:sp>
      <p:sp>
        <p:nvSpPr>
          <p:cNvPr id="3" name="Segnaposto contenuto 2">
            <a:extLst>
              <a:ext uri="{FF2B5EF4-FFF2-40B4-BE49-F238E27FC236}">
                <a16:creationId xmlns:a16="http://schemas.microsoft.com/office/drawing/2014/main" id="{05156520-739F-8320-D0C4-09CCF41B8713}"/>
              </a:ext>
            </a:extLst>
          </p:cNvPr>
          <p:cNvSpPr>
            <a:spLocks noGrp="1"/>
          </p:cNvSpPr>
          <p:nvPr>
            <p:ph idx="1"/>
          </p:nvPr>
        </p:nvSpPr>
        <p:spPr/>
        <p:txBody>
          <a:bodyPr/>
          <a:lstStyle/>
          <a:p>
            <a:pPr marL="0" lvl="0" indent="0" algn="l" rtl="0">
              <a:spcBef>
                <a:spcPts val="400"/>
              </a:spcBef>
              <a:spcAft>
                <a:spcPts val="0"/>
              </a:spcAft>
              <a:buClr>
                <a:schemeClr val="dk1"/>
              </a:buClr>
              <a:buSzPts val="1200"/>
              <a:buFont typeface="Arial"/>
              <a:buNone/>
            </a:pPr>
            <a:r>
              <a:rPr lang="it-IT" b="1" dirty="0">
                <a:solidFill>
                  <a:srgbClr val="800000"/>
                </a:solidFill>
              </a:rPr>
              <a:t>[...]</a:t>
            </a:r>
            <a:endParaRPr lang="it-IT" b="0" i="0" u="none" strike="noStrike" cap="none" dirty="0">
              <a:solidFill>
                <a:srgbClr val="191919"/>
              </a:solidFill>
              <a:latin typeface="Arial"/>
              <a:ea typeface="Arial"/>
              <a:cs typeface="Arial"/>
              <a:sym typeface="Arial"/>
            </a:endParaRPr>
          </a:p>
          <a:p>
            <a:pPr marL="0" marR="0" lvl="0" indent="0" algn="l" rtl="0">
              <a:lnSpc>
                <a:spcPct val="100000"/>
              </a:lnSpc>
              <a:spcBef>
                <a:spcPts val="400"/>
              </a:spcBef>
              <a:spcAft>
                <a:spcPts val="0"/>
              </a:spcAft>
              <a:buClr>
                <a:schemeClr val="dk1"/>
              </a:buClr>
              <a:buSzPts val="1100"/>
              <a:buFont typeface="Arial"/>
              <a:buNone/>
            </a:pPr>
            <a:endParaRPr lang="it-IT" b="1" dirty="0">
              <a:solidFill>
                <a:srgbClr val="800000"/>
              </a:solidFill>
            </a:endParaRPr>
          </a:p>
          <a:p>
            <a:pPr marL="0" marR="0" lvl="0" indent="0" algn="l" rtl="0">
              <a:lnSpc>
                <a:spcPct val="100000"/>
              </a:lnSpc>
              <a:spcBef>
                <a:spcPts val="400"/>
              </a:spcBef>
              <a:spcAft>
                <a:spcPts val="0"/>
              </a:spcAft>
              <a:buClr>
                <a:schemeClr val="dk1"/>
              </a:buClr>
              <a:buSzPts val="1100"/>
              <a:buFont typeface="Arial"/>
              <a:buNone/>
            </a:pPr>
            <a:r>
              <a:rPr lang="it-IT" dirty="0"/>
              <a:t>es = </a:t>
            </a:r>
            <a:r>
              <a:rPr lang="it-IT" dirty="0" err="1"/>
              <a:t>index_create</a:t>
            </a:r>
            <a:r>
              <a:rPr lang="it-IT" dirty="0"/>
              <a:t>()</a:t>
            </a:r>
          </a:p>
          <a:p>
            <a:pPr marL="0" marR="0" lvl="0" indent="0" algn="l" rtl="0">
              <a:lnSpc>
                <a:spcPct val="100000"/>
              </a:lnSpc>
              <a:spcBef>
                <a:spcPts val="400"/>
              </a:spcBef>
              <a:spcAft>
                <a:spcPts val="0"/>
              </a:spcAft>
              <a:buClr>
                <a:schemeClr val="dk1"/>
              </a:buClr>
              <a:buSzPts val="1100"/>
              <a:buFont typeface="Arial"/>
              <a:buNone/>
            </a:pPr>
            <a:r>
              <a:rPr lang="it-IT" b="1" dirty="0">
                <a:solidFill>
                  <a:srgbClr val="800000"/>
                </a:solidFill>
              </a:rPr>
              <a:t>for</a:t>
            </a:r>
            <a:r>
              <a:rPr lang="it-IT" dirty="0"/>
              <a:t> i </a:t>
            </a:r>
            <a:r>
              <a:rPr lang="it-IT" b="1" dirty="0">
                <a:solidFill>
                  <a:srgbClr val="800000"/>
                </a:solidFill>
              </a:rPr>
              <a:t>in</a:t>
            </a:r>
            <a:r>
              <a:rPr lang="it-IT" dirty="0"/>
              <a:t> range(0, 3):</a:t>
            </a:r>
          </a:p>
          <a:p>
            <a:pPr marL="0" marR="0" lvl="0" indent="0" algn="l" rtl="0">
              <a:lnSpc>
                <a:spcPct val="100000"/>
              </a:lnSpc>
              <a:spcBef>
                <a:spcPts val="400"/>
              </a:spcBef>
              <a:spcAft>
                <a:spcPts val="0"/>
              </a:spcAft>
              <a:buClr>
                <a:schemeClr val="dk1"/>
              </a:buClr>
              <a:buSzPts val="1100"/>
              <a:buFont typeface="Arial"/>
              <a:buNone/>
            </a:pPr>
            <a:r>
              <a:rPr lang="it-IT" dirty="0"/>
              <a:t>    line = input(</a:t>
            </a:r>
            <a:r>
              <a:rPr lang="it-IT" dirty="0">
                <a:solidFill>
                  <a:srgbClr val="0000E6"/>
                </a:solidFill>
              </a:rPr>
              <a:t>'Write some text: ‘</a:t>
            </a:r>
            <a:r>
              <a:rPr lang="it-IT" dirty="0"/>
              <a:t>)	</a:t>
            </a:r>
          </a:p>
          <a:p>
            <a:pPr marL="0" marR="0" lvl="0" indent="0" algn="l" rtl="0">
              <a:lnSpc>
                <a:spcPct val="100000"/>
              </a:lnSpc>
              <a:spcBef>
                <a:spcPts val="400"/>
              </a:spcBef>
              <a:spcAft>
                <a:spcPts val="0"/>
              </a:spcAft>
              <a:buClr>
                <a:schemeClr val="dk1"/>
              </a:buClr>
              <a:buSzPts val="1100"/>
              <a:buFont typeface="Arial"/>
              <a:buNone/>
            </a:pPr>
            <a:r>
              <a:rPr lang="it-IT" dirty="0"/>
              <a:t>    </a:t>
            </a:r>
            <a:r>
              <a:rPr lang="it-IT" dirty="0" err="1"/>
              <a:t>document</a:t>
            </a:r>
            <a:r>
              <a:rPr lang="it-IT" dirty="0"/>
              <a:t> = {</a:t>
            </a:r>
            <a:r>
              <a:rPr lang="it-IT" dirty="0">
                <a:solidFill>
                  <a:srgbClr val="0000E6"/>
                </a:solidFill>
              </a:rPr>
              <a:t>'</a:t>
            </a:r>
            <a:r>
              <a:rPr lang="it-IT" dirty="0" err="1">
                <a:solidFill>
                  <a:srgbClr val="0000E6"/>
                </a:solidFill>
              </a:rPr>
              <a:t>line_content</a:t>
            </a:r>
            <a:r>
              <a:rPr lang="it-IT" dirty="0">
                <a:solidFill>
                  <a:srgbClr val="0000E6"/>
                </a:solidFill>
              </a:rPr>
              <a:t>'</a:t>
            </a:r>
            <a:r>
              <a:rPr lang="it-IT" dirty="0"/>
              <a:t>: </a:t>
            </a:r>
            <a:r>
              <a:rPr lang="it-IT" dirty="0" err="1"/>
              <a:t>line.strip</a:t>
            </a:r>
            <a:r>
              <a:rPr lang="it-IT" dirty="0"/>
              <a:t>()}</a:t>
            </a:r>
          </a:p>
          <a:p>
            <a:pPr marL="0" marR="0" lvl="0" indent="0" algn="l" rtl="0">
              <a:lnSpc>
                <a:spcPct val="100000"/>
              </a:lnSpc>
              <a:spcBef>
                <a:spcPts val="400"/>
              </a:spcBef>
              <a:spcAft>
                <a:spcPts val="0"/>
              </a:spcAft>
              <a:buClr>
                <a:schemeClr val="dk1"/>
              </a:buClr>
              <a:buSzPts val="1100"/>
              <a:buFont typeface="Arial"/>
              <a:buNone/>
            </a:pPr>
            <a:r>
              <a:rPr lang="it-IT" dirty="0"/>
              <a:t>    </a:t>
            </a:r>
            <a:r>
              <a:rPr lang="it-IT" dirty="0" err="1"/>
              <a:t>es.index</a:t>
            </a:r>
            <a:r>
              <a:rPr lang="it-IT" dirty="0"/>
              <a:t>(index=INDEX_NAME, body=</a:t>
            </a:r>
            <a:r>
              <a:rPr lang="it-IT" dirty="0" err="1"/>
              <a:t>document</a:t>
            </a:r>
            <a:r>
              <a:rPr lang="it-IT" dirty="0"/>
              <a:t>)</a:t>
            </a:r>
          </a:p>
          <a:p>
            <a:pPr marL="0" marR="0" lvl="0" indent="0" algn="l" rtl="0">
              <a:lnSpc>
                <a:spcPct val="100000"/>
              </a:lnSpc>
              <a:spcBef>
                <a:spcPts val="400"/>
              </a:spcBef>
              <a:spcAft>
                <a:spcPts val="400"/>
              </a:spcAft>
              <a:buClr>
                <a:srgbClr val="000000"/>
              </a:buClr>
              <a:buSzPts val="1200"/>
              <a:buFont typeface="Arial"/>
              <a:buNone/>
            </a:pPr>
            <a:endParaRPr lang="it-IT" sz="1800" b="1" i="0" u="none" strike="noStrike" cap="none" dirty="0">
              <a:solidFill>
                <a:srgbClr val="800000"/>
              </a:solidFill>
              <a:latin typeface="Arial"/>
              <a:ea typeface="Arial"/>
              <a:cs typeface="Arial"/>
              <a:sym typeface="Arial"/>
            </a:endParaRPr>
          </a:p>
          <a:p>
            <a:endParaRPr lang="it-IT" dirty="0"/>
          </a:p>
        </p:txBody>
      </p:sp>
      <p:sp>
        <p:nvSpPr>
          <p:cNvPr id="4" name="Segnaposto numero diapositiva 3">
            <a:extLst>
              <a:ext uri="{FF2B5EF4-FFF2-40B4-BE49-F238E27FC236}">
                <a16:creationId xmlns:a16="http://schemas.microsoft.com/office/drawing/2014/main" id="{4FDFDA64-2FDE-FACA-7E35-548E8CDBEE44}"/>
              </a:ext>
            </a:extLst>
          </p:cNvPr>
          <p:cNvSpPr>
            <a:spLocks noGrp="1"/>
          </p:cNvSpPr>
          <p:nvPr>
            <p:ph type="sldNum" sz="quarter" idx="12"/>
          </p:nvPr>
        </p:nvSpPr>
        <p:spPr/>
        <p:txBody>
          <a:bodyPr/>
          <a:lstStyle/>
          <a:p>
            <a:fld id="{3064D77D-A23D-4DBF-9221-49A155E101DA}" type="slidenum">
              <a:rPr lang="it-IT" smtClean="0"/>
              <a:t>10</a:t>
            </a:fld>
            <a:endParaRPr lang="it-IT"/>
          </a:p>
        </p:txBody>
      </p:sp>
    </p:spTree>
    <p:extLst>
      <p:ext uri="{BB962C8B-B14F-4D97-AF65-F5344CB8AC3E}">
        <p14:creationId xmlns:p14="http://schemas.microsoft.com/office/powerpoint/2010/main" val="1743162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C631DD-37AE-1086-7EEB-C4CA3D247B4A}"/>
              </a:ext>
            </a:extLst>
          </p:cNvPr>
          <p:cNvSpPr>
            <a:spLocks noGrp="1"/>
          </p:cNvSpPr>
          <p:nvPr>
            <p:ph type="title"/>
          </p:nvPr>
        </p:nvSpPr>
        <p:spPr/>
        <p:txBody>
          <a:bodyPr/>
          <a:lstStyle/>
          <a:p>
            <a:r>
              <a:rPr lang="it-IT" dirty="0"/>
              <a:t>Test </a:t>
            </a:r>
            <a:r>
              <a:rPr lang="it-IT" dirty="0" err="1"/>
              <a:t>your</a:t>
            </a:r>
            <a:r>
              <a:rPr lang="it-IT" dirty="0"/>
              <a:t> index</a:t>
            </a:r>
          </a:p>
        </p:txBody>
      </p:sp>
      <p:sp>
        <p:nvSpPr>
          <p:cNvPr id="3" name="Segnaposto contenuto 2">
            <a:extLst>
              <a:ext uri="{FF2B5EF4-FFF2-40B4-BE49-F238E27FC236}">
                <a16:creationId xmlns:a16="http://schemas.microsoft.com/office/drawing/2014/main" id="{EAB448DE-4370-1BCA-0696-3B0DDD67F370}"/>
              </a:ext>
            </a:extLst>
          </p:cNvPr>
          <p:cNvSpPr>
            <a:spLocks noGrp="1"/>
          </p:cNvSpPr>
          <p:nvPr>
            <p:ph idx="1"/>
          </p:nvPr>
        </p:nvSpPr>
        <p:spPr>
          <a:xfrm>
            <a:off x="953729" y="2286000"/>
            <a:ext cx="10982631" cy="3581400"/>
          </a:xfrm>
        </p:spPr>
        <p:txBody>
          <a:bodyPr/>
          <a:lstStyle/>
          <a:p>
            <a:pPr marL="0" lvl="0" indent="0" algn="l" rtl="0">
              <a:lnSpc>
                <a:spcPct val="100000"/>
              </a:lnSpc>
              <a:spcBef>
                <a:spcPts val="0"/>
              </a:spcBef>
              <a:spcAft>
                <a:spcPts val="0"/>
              </a:spcAft>
              <a:buClr>
                <a:schemeClr val="dk1"/>
              </a:buClr>
              <a:buSzPts val="1100"/>
              <a:buFont typeface="Arial"/>
              <a:buNone/>
            </a:pPr>
            <a:r>
              <a:rPr lang="it-IT" sz="2400" dirty="0">
                <a:solidFill>
                  <a:schemeClr val="dk1"/>
                </a:solidFill>
              </a:rPr>
              <a:t>Input </a:t>
            </a:r>
            <a:r>
              <a:rPr lang="it-IT" sz="2400" dirty="0" err="1">
                <a:solidFill>
                  <a:schemeClr val="dk1"/>
                </a:solidFill>
              </a:rPr>
              <a:t>documents</a:t>
            </a:r>
            <a:r>
              <a:rPr lang="it-IT" sz="2400" dirty="0">
                <a:solidFill>
                  <a:schemeClr val="dk1"/>
                </a:solidFill>
              </a:rPr>
              <a:t> are </a:t>
            </a:r>
            <a:r>
              <a:rPr lang="it-IT" sz="2400" dirty="0" err="1">
                <a:solidFill>
                  <a:schemeClr val="dk1"/>
                </a:solidFill>
              </a:rPr>
              <a:t>retrieved</a:t>
            </a:r>
            <a:r>
              <a:rPr lang="it-IT" sz="2400" dirty="0">
                <a:solidFill>
                  <a:schemeClr val="dk1"/>
                </a:solidFill>
              </a:rPr>
              <a:t> via </a:t>
            </a:r>
            <a:r>
              <a:rPr lang="it-IT" sz="2400" dirty="0" err="1">
                <a:solidFill>
                  <a:schemeClr val="dk1"/>
                </a:solidFill>
              </a:rPr>
              <a:t>command</a:t>
            </a:r>
            <a:r>
              <a:rPr lang="it-IT" sz="2400" dirty="0">
                <a:solidFill>
                  <a:schemeClr val="dk1"/>
                </a:solidFill>
              </a:rPr>
              <a:t> line</a:t>
            </a:r>
          </a:p>
          <a:p>
            <a:pPr marL="0" lvl="0" indent="0" algn="l" rtl="0">
              <a:lnSpc>
                <a:spcPct val="100000"/>
              </a:lnSpc>
              <a:spcBef>
                <a:spcPts val="600"/>
              </a:spcBef>
              <a:spcAft>
                <a:spcPts val="0"/>
              </a:spcAft>
              <a:buSzPts val="3000"/>
              <a:buNone/>
            </a:pPr>
            <a:endParaRPr lang="it-IT" sz="2400" dirty="0"/>
          </a:p>
          <a:p>
            <a:pPr marL="0" marR="0" lvl="0" indent="0" algn="l" rtl="0">
              <a:lnSpc>
                <a:spcPct val="100000"/>
              </a:lnSpc>
              <a:spcBef>
                <a:spcPts val="0"/>
              </a:spcBef>
              <a:spcAft>
                <a:spcPts val="0"/>
              </a:spcAft>
              <a:buClr>
                <a:srgbClr val="000000"/>
              </a:buClr>
              <a:buSzPts val="2400"/>
              <a:buFont typeface="Arial"/>
              <a:buNone/>
            </a:pPr>
            <a:r>
              <a:rPr lang="it-IT" sz="2400" b="0" i="0" u="none" strike="noStrike" cap="none" dirty="0">
                <a:solidFill>
                  <a:srgbClr val="000000"/>
                </a:solidFill>
                <a:ea typeface="Arial"/>
                <a:cs typeface="Arial"/>
                <a:sym typeface="Arial"/>
              </a:rPr>
              <a:t>To check the </a:t>
            </a:r>
            <a:r>
              <a:rPr lang="it-IT" sz="2400" b="0" i="0" u="none" strike="noStrike" cap="none" dirty="0" err="1">
                <a:solidFill>
                  <a:srgbClr val="000000"/>
                </a:solidFill>
                <a:ea typeface="Arial"/>
                <a:cs typeface="Arial"/>
                <a:sym typeface="Arial"/>
              </a:rPr>
              <a:t>content</a:t>
            </a:r>
            <a:r>
              <a:rPr lang="it-IT" sz="2400" b="0" i="0" u="none" strike="noStrike" cap="none" dirty="0">
                <a:solidFill>
                  <a:srgbClr val="000000"/>
                </a:solidFill>
                <a:ea typeface="Arial"/>
                <a:cs typeface="Arial"/>
                <a:sym typeface="Arial"/>
              </a:rPr>
              <a:t>, on the Web Browser </a:t>
            </a:r>
            <a:r>
              <a:rPr lang="it-IT" sz="2400" b="0" i="0" u="none" strike="noStrike" cap="none" dirty="0" err="1">
                <a:solidFill>
                  <a:srgbClr val="000000"/>
                </a:solidFill>
                <a:ea typeface="Arial"/>
                <a:cs typeface="Arial"/>
                <a:sym typeface="Arial"/>
              </a:rPr>
              <a:t>search</a:t>
            </a:r>
            <a:endParaRPr lang="it-IT" sz="2400" b="0" i="0" u="none" strike="noStrike" cap="none" dirty="0">
              <a:solidFill>
                <a:srgbClr val="000000"/>
              </a:solidFill>
              <a:ea typeface="Arial"/>
              <a:cs typeface="Arial"/>
              <a:sym typeface="Arial"/>
            </a:endParaRPr>
          </a:p>
          <a:p>
            <a:pPr marL="0" lvl="0" indent="0" algn="l" rtl="0">
              <a:spcBef>
                <a:spcPts val="400"/>
              </a:spcBef>
              <a:spcAft>
                <a:spcPts val="0"/>
              </a:spcAft>
              <a:buClr>
                <a:schemeClr val="dk1"/>
              </a:buClr>
              <a:buSzPts val="1100"/>
              <a:buFont typeface="Arial"/>
              <a:buNone/>
            </a:pPr>
            <a:r>
              <a:rPr lang="it-IT" sz="2200" dirty="0">
                <a:solidFill>
                  <a:schemeClr val="dk1"/>
                </a:solidFill>
                <a:latin typeface="Courier New"/>
                <a:ea typeface="Courier New"/>
                <a:cs typeface="Courier New"/>
                <a:sym typeface="Courier New"/>
              </a:rPr>
              <a:t>http://kddrtserver15.isti.cnr.it:7777/&lt;index&gt;/_search?pretty</a:t>
            </a:r>
            <a:endParaRPr lang="it-IT" sz="2200" dirty="0">
              <a:solidFill>
                <a:schemeClr val="dk1"/>
              </a:solidFill>
            </a:endParaRPr>
          </a:p>
          <a:p>
            <a:pPr marL="457200" lvl="0" indent="-330200" algn="l" rtl="0">
              <a:spcBef>
                <a:spcPts val="400"/>
              </a:spcBef>
              <a:spcAft>
                <a:spcPts val="0"/>
              </a:spcAft>
              <a:buClr>
                <a:schemeClr val="dk1"/>
              </a:buClr>
              <a:buSzPts val="1600"/>
              <a:buChar char="●"/>
            </a:pPr>
            <a:r>
              <a:rPr lang="it-IT" sz="2400" dirty="0" err="1">
                <a:solidFill>
                  <a:schemeClr val="dk1"/>
                </a:solidFill>
              </a:rPr>
              <a:t>change</a:t>
            </a:r>
            <a:r>
              <a:rPr lang="it-IT" sz="2400" dirty="0">
                <a:solidFill>
                  <a:schemeClr val="dk1"/>
                </a:solidFill>
              </a:rPr>
              <a:t> &lt;index&gt; with </a:t>
            </a:r>
            <a:r>
              <a:rPr lang="it-IT" sz="2400" dirty="0" err="1">
                <a:solidFill>
                  <a:schemeClr val="dk1"/>
                </a:solidFill>
              </a:rPr>
              <a:t>your</a:t>
            </a:r>
            <a:r>
              <a:rPr lang="it-IT" sz="2400" dirty="0">
                <a:solidFill>
                  <a:schemeClr val="dk1"/>
                </a:solidFill>
              </a:rPr>
              <a:t> </a:t>
            </a:r>
            <a:r>
              <a:rPr lang="it-IT" sz="2400" dirty="0" err="1">
                <a:solidFill>
                  <a:schemeClr val="dk1"/>
                </a:solidFill>
              </a:rPr>
              <a:t>surname</a:t>
            </a:r>
            <a:endParaRPr lang="it-IT" sz="2400" dirty="0">
              <a:solidFill>
                <a:schemeClr val="dk1"/>
              </a:solidFill>
            </a:endParaRPr>
          </a:p>
          <a:p>
            <a:pPr marL="457200" lvl="0" indent="-330200" algn="l" rtl="0">
              <a:spcBef>
                <a:spcPts val="0"/>
              </a:spcBef>
              <a:spcAft>
                <a:spcPts val="0"/>
              </a:spcAft>
              <a:buClr>
                <a:schemeClr val="dk1"/>
              </a:buClr>
              <a:buSzPts val="1600"/>
              <a:buChar char="●"/>
            </a:pPr>
            <a:r>
              <a:rPr lang="it-IT" sz="2400" dirty="0" err="1">
                <a:solidFill>
                  <a:schemeClr val="dk1"/>
                </a:solidFill>
              </a:rPr>
              <a:t>Insert</a:t>
            </a:r>
            <a:r>
              <a:rPr lang="it-IT" sz="2400" dirty="0">
                <a:solidFill>
                  <a:schemeClr val="dk1"/>
                </a:solidFill>
              </a:rPr>
              <a:t> the input </a:t>
            </a:r>
            <a:r>
              <a:rPr lang="it-IT" sz="2400" dirty="0" err="1">
                <a:solidFill>
                  <a:schemeClr val="dk1"/>
                </a:solidFill>
              </a:rPr>
              <a:t>credentials</a:t>
            </a:r>
            <a:endParaRPr lang="it-IT" sz="2400" dirty="0">
              <a:solidFill>
                <a:schemeClr val="dk1"/>
              </a:solidFill>
            </a:endParaRPr>
          </a:p>
        </p:txBody>
      </p:sp>
      <p:sp>
        <p:nvSpPr>
          <p:cNvPr id="4" name="Segnaposto numero diapositiva 3">
            <a:extLst>
              <a:ext uri="{FF2B5EF4-FFF2-40B4-BE49-F238E27FC236}">
                <a16:creationId xmlns:a16="http://schemas.microsoft.com/office/drawing/2014/main" id="{9D3679D4-80F3-BFBA-25F9-F76F8AF54582}"/>
              </a:ext>
            </a:extLst>
          </p:cNvPr>
          <p:cNvSpPr>
            <a:spLocks noGrp="1"/>
          </p:cNvSpPr>
          <p:nvPr>
            <p:ph type="sldNum" sz="quarter" idx="12"/>
          </p:nvPr>
        </p:nvSpPr>
        <p:spPr/>
        <p:txBody>
          <a:bodyPr/>
          <a:lstStyle/>
          <a:p>
            <a:fld id="{3064D77D-A23D-4DBF-9221-49A155E101DA}" type="slidenum">
              <a:rPr lang="it-IT" smtClean="0"/>
              <a:t>11</a:t>
            </a:fld>
            <a:endParaRPr lang="it-IT"/>
          </a:p>
        </p:txBody>
      </p:sp>
    </p:spTree>
    <p:extLst>
      <p:ext uri="{BB962C8B-B14F-4D97-AF65-F5344CB8AC3E}">
        <p14:creationId xmlns:p14="http://schemas.microsoft.com/office/powerpoint/2010/main" val="1669980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36804A-C64B-5D6A-7719-023C6285E871}"/>
              </a:ext>
            </a:extLst>
          </p:cNvPr>
          <p:cNvSpPr>
            <a:spLocks noGrp="1"/>
          </p:cNvSpPr>
          <p:nvPr>
            <p:ph type="title"/>
          </p:nvPr>
        </p:nvSpPr>
        <p:spPr/>
        <p:txBody>
          <a:bodyPr/>
          <a:lstStyle/>
          <a:p>
            <a:r>
              <a:rPr lang="it-IT" dirty="0" err="1"/>
              <a:t>Search</a:t>
            </a:r>
            <a:r>
              <a:rPr lang="it-IT" dirty="0"/>
              <a:t> in the index</a:t>
            </a:r>
          </a:p>
        </p:txBody>
      </p:sp>
      <p:sp>
        <p:nvSpPr>
          <p:cNvPr id="3" name="Segnaposto contenuto 2">
            <a:extLst>
              <a:ext uri="{FF2B5EF4-FFF2-40B4-BE49-F238E27FC236}">
                <a16:creationId xmlns:a16="http://schemas.microsoft.com/office/drawing/2014/main" id="{A9855AE0-8908-8611-3787-1B4019759496}"/>
              </a:ext>
            </a:extLst>
          </p:cNvPr>
          <p:cNvSpPr>
            <a:spLocks noGrp="1"/>
          </p:cNvSpPr>
          <p:nvPr>
            <p:ph idx="1"/>
          </p:nvPr>
        </p:nvSpPr>
        <p:spPr>
          <a:xfrm>
            <a:off x="2221992" y="1702475"/>
            <a:ext cx="9601200" cy="4136923"/>
          </a:xfrm>
        </p:spPr>
        <p:txBody>
          <a:bodyPr>
            <a:normAutofit fontScale="92500" lnSpcReduction="10000"/>
          </a:bodyPr>
          <a:lstStyle/>
          <a:p>
            <a:pPr marL="0" marR="0" lvl="0" indent="0" algn="l" rtl="0">
              <a:lnSpc>
                <a:spcPct val="100000"/>
              </a:lnSpc>
              <a:spcBef>
                <a:spcPts val="400"/>
              </a:spcBef>
              <a:spcAft>
                <a:spcPts val="0"/>
              </a:spcAft>
              <a:buClr>
                <a:schemeClr val="dk1"/>
              </a:buClr>
              <a:buSzPts val="1100"/>
              <a:buFont typeface="Arial"/>
              <a:buNone/>
            </a:pPr>
            <a:endParaRPr lang="it-IT" sz="2000" b="1" dirty="0">
              <a:solidFill>
                <a:srgbClr val="800000"/>
              </a:solidFill>
            </a:endParaRPr>
          </a:p>
          <a:p>
            <a:pPr marL="0" marR="0" lvl="0" indent="0" algn="l" rtl="0">
              <a:lnSpc>
                <a:spcPct val="100000"/>
              </a:lnSpc>
              <a:spcBef>
                <a:spcPts val="400"/>
              </a:spcBef>
              <a:spcAft>
                <a:spcPts val="0"/>
              </a:spcAft>
              <a:buClr>
                <a:schemeClr val="dk1"/>
              </a:buClr>
              <a:buSzPts val="1100"/>
              <a:buFont typeface="Arial"/>
              <a:buNone/>
            </a:pPr>
            <a:endParaRPr lang="it-IT" sz="2000" b="1" dirty="0">
              <a:solidFill>
                <a:srgbClr val="800000"/>
              </a:solidFill>
            </a:endParaRPr>
          </a:p>
          <a:p>
            <a:pPr marL="0" marR="0" lvl="0" indent="0" algn="l" rtl="0">
              <a:lnSpc>
                <a:spcPct val="100000"/>
              </a:lnSpc>
              <a:spcBef>
                <a:spcPts val="400"/>
              </a:spcBef>
              <a:spcAft>
                <a:spcPts val="0"/>
              </a:spcAft>
              <a:buClr>
                <a:schemeClr val="dk1"/>
              </a:buClr>
              <a:buSzPts val="1100"/>
              <a:buFont typeface="Arial"/>
              <a:buNone/>
            </a:pPr>
            <a:r>
              <a:rPr lang="it-IT" sz="2000" b="1" dirty="0">
                <a:solidFill>
                  <a:srgbClr val="800000"/>
                </a:solidFill>
              </a:rPr>
              <a:t>import</a:t>
            </a:r>
            <a:r>
              <a:rPr lang="it-IT" sz="2000" dirty="0"/>
              <a:t> </a:t>
            </a:r>
            <a:r>
              <a:rPr lang="it-IT" sz="2000" dirty="0" err="1"/>
              <a:t>json</a:t>
            </a:r>
            <a:endParaRPr lang="it-IT" sz="2000" dirty="0"/>
          </a:p>
          <a:p>
            <a:pPr marL="0" marR="0" lvl="0" indent="0" algn="l" rtl="0">
              <a:lnSpc>
                <a:spcPct val="100000"/>
              </a:lnSpc>
              <a:spcBef>
                <a:spcPts val="400"/>
              </a:spcBef>
              <a:spcAft>
                <a:spcPts val="0"/>
              </a:spcAft>
              <a:buClr>
                <a:schemeClr val="dk1"/>
              </a:buClr>
              <a:buSzPts val="1100"/>
              <a:buFont typeface="Arial"/>
              <a:buNone/>
            </a:pPr>
            <a:r>
              <a:rPr lang="it-IT" sz="2000" b="1" dirty="0">
                <a:solidFill>
                  <a:srgbClr val="800000"/>
                </a:solidFill>
              </a:rPr>
              <a:t>from</a:t>
            </a:r>
            <a:r>
              <a:rPr lang="it-IT" sz="2000" dirty="0"/>
              <a:t> </a:t>
            </a:r>
            <a:r>
              <a:rPr lang="it-IT" sz="2000" dirty="0" err="1"/>
              <a:t>elasticsearch</a:t>
            </a:r>
            <a:r>
              <a:rPr lang="it-IT" sz="2000" dirty="0"/>
              <a:t> </a:t>
            </a:r>
            <a:r>
              <a:rPr lang="it-IT" sz="2000" b="1" dirty="0">
                <a:solidFill>
                  <a:srgbClr val="800000"/>
                </a:solidFill>
              </a:rPr>
              <a:t>import</a:t>
            </a:r>
            <a:r>
              <a:rPr lang="it-IT" sz="2000" dirty="0"/>
              <a:t> </a:t>
            </a:r>
            <a:r>
              <a:rPr lang="it-IT" sz="2000" dirty="0" err="1"/>
              <a:t>Elasticsearch</a:t>
            </a:r>
            <a:endParaRPr lang="it-IT" sz="2000" dirty="0"/>
          </a:p>
          <a:p>
            <a:pPr marL="0" marR="0" lvl="0" indent="0" algn="l" rtl="0">
              <a:lnSpc>
                <a:spcPct val="100000"/>
              </a:lnSpc>
              <a:spcBef>
                <a:spcPts val="400"/>
              </a:spcBef>
              <a:spcAft>
                <a:spcPts val="0"/>
              </a:spcAft>
              <a:buClr>
                <a:schemeClr val="dk1"/>
              </a:buClr>
              <a:buSzPts val="1100"/>
              <a:buFont typeface="Arial"/>
              <a:buNone/>
            </a:pPr>
            <a:endParaRPr lang="it-IT" sz="2000" dirty="0"/>
          </a:p>
          <a:p>
            <a:pPr marL="0" marR="0" lvl="0" indent="0" algn="l" rtl="0">
              <a:lnSpc>
                <a:spcPct val="100000"/>
              </a:lnSpc>
              <a:spcBef>
                <a:spcPts val="400"/>
              </a:spcBef>
              <a:spcAft>
                <a:spcPts val="0"/>
              </a:spcAft>
              <a:buClr>
                <a:schemeClr val="dk1"/>
              </a:buClr>
              <a:buSzPts val="1100"/>
              <a:buFont typeface="Arial"/>
              <a:buNone/>
            </a:pPr>
            <a:r>
              <a:rPr lang="it-IT" sz="2000" dirty="0"/>
              <a:t>es = </a:t>
            </a:r>
            <a:r>
              <a:rPr lang="it-IT" sz="2000" dirty="0" err="1"/>
              <a:t>Elasticsearch</a:t>
            </a:r>
            <a:r>
              <a:rPr lang="it-IT" sz="2000" dirty="0"/>
              <a:t>(INDEX_URL, </a:t>
            </a:r>
            <a:r>
              <a:rPr lang="it-IT" sz="2000" dirty="0" err="1"/>
              <a:t>http_auth</a:t>
            </a:r>
            <a:r>
              <a:rPr lang="it-IT" sz="2000" dirty="0"/>
              <a:t>=(INDEX_USER, INDEX_PASS))</a:t>
            </a:r>
          </a:p>
          <a:p>
            <a:pPr marL="0" marR="0" lvl="0" indent="0" algn="l" rtl="0">
              <a:lnSpc>
                <a:spcPct val="100000"/>
              </a:lnSpc>
              <a:spcBef>
                <a:spcPts val="400"/>
              </a:spcBef>
              <a:spcAft>
                <a:spcPts val="0"/>
              </a:spcAft>
              <a:buClr>
                <a:schemeClr val="dk1"/>
              </a:buClr>
              <a:buSzPts val="1100"/>
              <a:buFont typeface="Arial"/>
              <a:buNone/>
            </a:pPr>
            <a:endParaRPr lang="it-IT" sz="2000" dirty="0"/>
          </a:p>
          <a:p>
            <a:pPr marL="0" marR="0" lvl="0" indent="0" algn="l" rtl="0">
              <a:lnSpc>
                <a:spcPct val="100000"/>
              </a:lnSpc>
              <a:spcBef>
                <a:spcPts val="400"/>
              </a:spcBef>
              <a:spcAft>
                <a:spcPts val="0"/>
              </a:spcAft>
              <a:buClr>
                <a:schemeClr val="dk1"/>
              </a:buClr>
              <a:buSzPts val="1100"/>
              <a:buFont typeface="Arial"/>
              <a:buNone/>
            </a:pPr>
            <a:r>
              <a:rPr lang="it-IT" sz="2000" dirty="0" err="1"/>
              <a:t>input_query</a:t>
            </a:r>
            <a:r>
              <a:rPr lang="it-IT" sz="2000" dirty="0"/>
              <a:t> = input(</a:t>
            </a:r>
            <a:r>
              <a:rPr lang="it-IT" sz="2000" dirty="0">
                <a:solidFill>
                  <a:srgbClr val="0000E6"/>
                </a:solidFill>
              </a:rPr>
              <a:t>'</a:t>
            </a:r>
            <a:r>
              <a:rPr lang="it-IT" sz="2000" dirty="0" err="1">
                <a:solidFill>
                  <a:srgbClr val="0000E6"/>
                </a:solidFill>
              </a:rPr>
              <a:t>Insert</a:t>
            </a:r>
            <a:r>
              <a:rPr lang="it-IT" sz="2000" dirty="0">
                <a:solidFill>
                  <a:srgbClr val="0000E6"/>
                </a:solidFill>
              </a:rPr>
              <a:t> a query: '</a:t>
            </a:r>
            <a:r>
              <a:rPr lang="it-IT" sz="2000" dirty="0"/>
              <a:t>).strip()</a:t>
            </a:r>
          </a:p>
          <a:p>
            <a:pPr marL="0" marR="0" lvl="0" indent="0" algn="l" rtl="0">
              <a:lnSpc>
                <a:spcPct val="100000"/>
              </a:lnSpc>
              <a:spcBef>
                <a:spcPts val="400"/>
              </a:spcBef>
              <a:spcAft>
                <a:spcPts val="0"/>
              </a:spcAft>
              <a:buClr>
                <a:schemeClr val="dk1"/>
              </a:buClr>
              <a:buSzPts val="1100"/>
              <a:buFont typeface="Arial"/>
              <a:buNone/>
            </a:pPr>
            <a:r>
              <a:rPr lang="it-IT" sz="2000" dirty="0" err="1"/>
              <a:t>query_body</a:t>
            </a:r>
            <a:r>
              <a:rPr lang="it-IT" sz="2000" dirty="0"/>
              <a:t> = {</a:t>
            </a:r>
            <a:r>
              <a:rPr lang="it-IT" sz="2000" dirty="0">
                <a:solidFill>
                  <a:srgbClr val="0000E6"/>
                </a:solidFill>
              </a:rPr>
              <a:t>'query'</a:t>
            </a:r>
            <a:r>
              <a:rPr lang="it-IT" sz="2000" dirty="0"/>
              <a:t>: {</a:t>
            </a:r>
            <a:r>
              <a:rPr lang="it-IT" sz="2000" dirty="0">
                <a:solidFill>
                  <a:srgbClr val="0000E6"/>
                </a:solidFill>
              </a:rPr>
              <a:t>'match'</a:t>
            </a:r>
            <a:r>
              <a:rPr lang="it-IT" sz="2000" dirty="0"/>
              <a:t>: {</a:t>
            </a:r>
            <a:r>
              <a:rPr lang="it-IT" sz="2000" dirty="0">
                <a:solidFill>
                  <a:srgbClr val="0000E6"/>
                </a:solidFill>
              </a:rPr>
              <a:t>'</a:t>
            </a:r>
            <a:r>
              <a:rPr lang="it-IT" sz="2000" dirty="0" err="1">
                <a:solidFill>
                  <a:srgbClr val="0000E6"/>
                </a:solidFill>
              </a:rPr>
              <a:t>line_content</a:t>
            </a:r>
            <a:r>
              <a:rPr lang="it-IT" sz="2000" dirty="0">
                <a:solidFill>
                  <a:srgbClr val="0000E6"/>
                </a:solidFill>
              </a:rPr>
              <a:t>'</a:t>
            </a:r>
            <a:r>
              <a:rPr lang="it-IT" sz="2000" dirty="0"/>
              <a:t>: </a:t>
            </a:r>
            <a:r>
              <a:rPr lang="it-IT" sz="2000" dirty="0" err="1"/>
              <a:t>input_query</a:t>
            </a:r>
            <a:r>
              <a:rPr lang="it-IT" sz="2000" dirty="0"/>
              <a:t>}}}</a:t>
            </a:r>
          </a:p>
          <a:p>
            <a:pPr marL="0" marR="0" lvl="0" indent="0" algn="l" rtl="0">
              <a:lnSpc>
                <a:spcPct val="100000"/>
              </a:lnSpc>
              <a:spcBef>
                <a:spcPts val="400"/>
              </a:spcBef>
              <a:spcAft>
                <a:spcPts val="0"/>
              </a:spcAft>
              <a:buClr>
                <a:schemeClr val="dk1"/>
              </a:buClr>
              <a:buSzPts val="1100"/>
              <a:buFont typeface="Arial"/>
              <a:buNone/>
            </a:pPr>
            <a:endParaRPr lang="it-IT" sz="2000" dirty="0"/>
          </a:p>
          <a:p>
            <a:pPr marL="0" marR="0" lvl="0" indent="0" algn="l" rtl="0">
              <a:lnSpc>
                <a:spcPct val="100000"/>
              </a:lnSpc>
              <a:spcBef>
                <a:spcPts val="400"/>
              </a:spcBef>
              <a:spcAft>
                <a:spcPts val="0"/>
              </a:spcAft>
              <a:buClr>
                <a:schemeClr val="dk1"/>
              </a:buClr>
              <a:buSzPts val="1100"/>
              <a:buFont typeface="Arial"/>
              <a:buNone/>
            </a:pPr>
            <a:r>
              <a:rPr lang="it-IT" sz="2000" dirty="0"/>
              <a:t>res = </a:t>
            </a:r>
            <a:r>
              <a:rPr lang="it-IT" sz="2000" dirty="0" err="1"/>
              <a:t>es.search</a:t>
            </a:r>
            <a:r>
              <a:rPr lang="it-IT" sz="2000" dirty="0"/>
              <a:t>(index=INDEX_NAME, body=</a:t>
            </a:r>
            <a:r>
              <a:rPr lang="it-IT" sz="2000" dirty="0" err="1"/>
              <a:t>query_body</a:t>
            </a:r>
            <a:r>
              <a:rPr lang="it-IT" sz="2000" dirty="0"/>
              <a:t>)</a:t>
            </a:r>
          </a:p>
          <a:p>
            <a:pPr marL="0" marR="0" lvl="0" indent="0" algn="l" rtl="0">
              <a:lnSpc>
                <a:spcPct val="100000"/>
              </a:lnSpc>
              <a:spcBef>
                <a:spcPts val="400"/>
              </a:spcBef>
              <a:spcAft>
                <a:spcPts val="0"/>
              </a:spcAft>
              <a:buClr>
                <a:schemeClr val="dk1"/>
              </a:buClr>
              <a:buSzPts val="1100"/>
              <a:buFont typeface="Arial"/>
              <a:buNone/>
            </a:pPr>
            <a:r>
              <a:rPr lang="it-IT" sz="2000" b="1" dirty="0">
                <a:solidFill>
                  <a:srgbClr val="800000"/>
                </a:solidFill>
              </a:rPr>
              <a:t>for</a:t>
            </a:r>
            <a:r>
              <a:rPr lang="it-IT" sz="2000" dirty="0"/>
              <a:t> hit </a:t>
            </a:r>
            <a:r>
              <a:rPr lang="it-IT" sz="2000" b="1" dirty="0">
                <a:solidFill>
                  <a:srgbClr val="800000"/>
                </a:solidFill>
              </a:rPr>
              <a:t>in</a:t>
            </a:r>
            <a:r>
              <a:rPr lang="it-IT" sz="2000" dirty="0"/>
              <a:t> res[</a:t>
            </a:r>
            <a:r>
              <a:rPr lang="it-IT" sz="2000" dirty="0">
                <a:solidFill>
                  <a:srgbClr val="0000E6"/>
                </a:solidFill>
              </a:rPr>
              <a:t>'hits'</a:t>
            </a:r>
            <a:r>
              <a:rPr lang="it-IT" sz="2000" dirty="0"/>
              <a:t>][</a:t>
            </a:r>
            <a:r>
              <a:rPr lang="it-IT" sz="2000" dirty="0">
                <a:solidFill>
                  <a:srgbClr val="0000E6"/>
                </a:solidFill>
              </a:rPr>
              <a:t>'hits'</a:t>
            </a:r>
            <a:r>
              <a:rPr lang="it-IT" sz="2000" dirty="0"/>
              <a:t>]:</a:t>
            </a:r>
          </a:p>
          <a:p>
            <a:pPr marL="0" marR="0" lvl="0" indent="0" algn="l" rtl="0">
              <a:lnSpc>
                <a:spcPct val="100000"/>
              </a:lnSpc>
              <a:spcBef>
                <a:spcPts val="400"/>
              </a:spcBef>
              <a:spcAft>
                <a:spcPts val="0"/>
              </a:spcAft>
              <a:buClr>
                <a:schemeClr val="dk1"/>
              </a:buClr>
              <a:buSzPts val="1100"/>
              <a:buFont typeface="Arial"/>
              <a:buNone/>
            </a:pPr>
            <a:r>
              <a:rPr lang="it-IT" sz="2000" dirty="0"/>
              <a:t>    </a:t>
            </a:r>
            <a:r>
              <a:rPr lang="it-IT" sz="2000" dirty="0" err="1"/>
              <a:t>print</a:t>
            </a:r>
            <a:r>
              <a:rPr lang="it-IT" sz="2000" dirty="0"/>
              <a:t>(</a:t>
            </a:r>
            <a:r>
              <a:rPr lang="it-IT" sz="2000" dirty="0">
                <a:solidFill>
                  <a:srgbClr val="0000E6"/>
                </a:solidFill>
              </a:rPr>
              <a:t>'score: {} - line: {}'</a:t>
            </a:r>
            <a:r>
              <a:rPr lang="it-IT" sz="2000" dirty="0"/>
              <a:t>.format(hit[</a:t>
            </a:r>
            <a:r>
              <a:rPr lang="it-IT" sz="2000" dirty="0">
                <a:solidFill>
                  <a:srgbClr val="0000E6"/>
                </a:solidFill>
              </a:rPr>
              <a:t>'_score'</a:t>
            </a:r>
            <a:r>
              <a:rPr lang="it-IT" sz="2000" dirty="0"/>
              <a:t>], hit[</a:t>
            </a:r>
            <a:r>
              <a:rPr lang="it-IT" sz="2000" dirty="0">
                <a:solidFill>
                  <a:srgbClr val="0000E6"/>
                </a:solidFill>
              </a:rPr>
              <a:t>'_source'</a:t>
            </a:r>
            <a:r>
              <a:rPr lang="it-IT" sz="2000" dirty="0"/>
              <a:t>][</a:t>
            </a:r>
            <a:r>
              <a:rPr lang="it-IT" sz="2000" dirty="0">
                <a:solidFill>
                  <a:srgbClr val="0000E6"/>
                </a:solidFill>
              </a:rPr>
              <a:t>'</a:t>
            </a:r>
            <a:r>
              <a:rPr lang="it-IT" sz="2000" dirty="0" err="1">
                <a:solidFill>
                  <a:srgbClr val="0000E6"/>
                </a:solidFill>
              </a:rPr>
              <a:t>line_content</a:t>
            </a:r>
            <a:r>
              <a:rPr lang="it-IT" sz="2000" dirty="0">
                <a:solidFill>
                  <a:srgbClr val="0000E6"/>
                </a:solidFill>
              </a:rPr>
              <a:t>'</a:t>
            </a:r>
            <a:r>
              <a:rPr lang="it-IT" sz="2000" dirty="0"/>
              <a:t>]))</a:t>
            </a:r>
            <a:endParaRPr lang="it-IT" b="1" dirty="0">
              <a:solidFill>
                <a:srgbClr val="800000"/>
              </a:solidFill>
            </a:endParaRPr>
          </a:p>
          <a:p>
            <a:endParaRPr lang="it-IT" dirty="0"/>
          </a:p>
        </p:txBody>
      </p:sp>
      <p:sp>
        <p:nvSpPr>
          <p:cNvPr id="4" name="Segnaposto numero diapositiva 3">
            <a:extLst>
              <a:ext uri="{FF2B5EF4-FFF2-40B4-BE49-F238E27FC236}">
                <a16:creationId xmlns:a16="http://schemas.microsoft.com/office/drawing/2014/main" id="{1DE640D3-D6FB-CCA9-FF5B-FF6F14E9C00D}"/>
              </a:ext>
            </a:extLst>
          </p:cNvPr>
          <p:cNvSpPr>
            <a:spLocks noGrp="1"/>
          </p:cNvSpPr>
          <p:nvPr>
            <p:ph type="sldNum" sz="quarter" idx="12"/>
          </p:nvPr>
        </p:nvSpPr>
        <p:spPr/>
        <p:txBody>
          <a:bodyPr/>
          <a:lstStyle/>
          <a:p>
            <a:fld id="{3064D77D-A23D-4DBF-9221-49A155E101DA}" type="slidenum">
              <a:rPr lang="it-IT" smtClean="0"/>
              <a:t>12</a:t>
            </a:fld>
            <a:endParaRPr lang="it-IT"/>
          </a:p>
        </p:txBody>
      </p:sp>
      <p:sp>
        <p:nvSpPr>
          <p:cNvPr id="5" name="Rettangolo con angoli arrotondati 4">
            <a:extLst>
              <a:ext uri="{FF2B5EF4-FFF2-40B4-BE49-F238E27FC236}">
                <a16:creationId xmlns:a16="http://schemas.microsoft.com/office/drawing/2014/main" id="{F3969ECB-4F22-6F64-5E8D-2B8A99935530}"/>
              </a:ext>
            </a:extLst>
          </p:cNvPr>
          <p:cNvSpPr/>
          <p:nvPr/>
        </p:nvSpPr>
        <p:spPr>
          <a:xfrm>
            <a:off x="1976606" y="2250359"/>
            <a:ext cx="8391188" cy="36957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7" name="CasellaDiTesto 6">
            <a:extLst>
              <a:ext uri="{FF2B5EF4-FFF2-40B4-BE49-F238E27FC236}">
                <a16:creationId xmlns:a16="http://schemas.microsoft.com/office/drawing/2014/main" id="{432CABF3-E27F-AC54-505A-1D8D20258E35}"/>
              </a:ext>
            </a:extLst>
          </p:cNvPr>
          <p:cNvSpPr txBox="1"/>
          <p:nvPr/>
        </p:nvSpPr>
        <p:spPr>
          <a:xfrm>
            <a:off x="1371600" y="1388133"/>
            <a:ext cx="6096000" cy="400110"/>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1800"/>
              <a:buFont typeface="Arial"/>
              <a:buNone/>
            </a:pPr>
            <a:r>
              <a:rPr lang="it-IT" sz="2000" dirty="0">
                <a:solidFill>
                  <a:srgbClr val="191919"/>
                </a:solidFill>
              </a:rPr>
              <a:t>Create the file</a:t>
            </a:r>
            <a:r>
              <a:rPr lang="it-IT" sz="2000" u="none" strike="noStrike" cap="none" dirty="0">
                <a:solidFill>
                  <a:srgbClr val="191919"/>
                </a:solidFill>
                <a:ea typeface="Arial"/>
                <a:cs typeface="Arial"/>
                <a:sym typeface="Arial"/>
              </a:rPr>
              <a:t> </a:t>
            </a:r>
            <a:r>
              <a:rPr lang="it-IT" sz="2000" u="none" strike="noStrike" cap="none" dirty="0">
                <a:solidFill>
                  <a:schemeClr val="accent3"/>
                </a:solidFill>
                <a:ea typeface="Courier New"/>
                <a:cs typeface="Courier New"/>
                <a:sym typeface="Courier New"/>
              </a:rPr>
              <a:t>search_index.py</a:t>
            </a:r>
            <a:r>
              <a:rPr lang="it-IT" sz="2000" u="none" strike="noStrike" cap="none" dirty="0">
                <a:solidFill>
                  <a:srgbClr val="191919"/>
                </a:solidFill>
                <a:ea typeface="Arial"/>
                <a:cs typeface="Arial"/>
                <a:sym typeface="Arial"/>
              </a:rPr>
              <a:t>:</a:t>
            </a:r>
          </a:p>
        </p:txBody>
      </p:sp>
    </p:spTree>
    <p:extLst>
      <p:ext uri="{BB962C8B-B14F-4D97-AF65-F5344CB8AC3E}">
        <p14:creationId xmlns:p14="http://schemas.microsoft.com/office/powerpoint/2010/main" val="4043267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E6D9F2-D442-A9D1-DBD7-38ACB13E785C}"/>
              </a:ext>
            </a:extLst>
          </p:cNvPr>
          <p:cNvSpPr>
            <a:spLocks noGrp="1"/>
          </p:cNvSpPr>
          <p:nvPr>
            <p:ph type="title"/>
          </p:nvPr>
        </p:nvSpPr>
        <p:spPr/>
        <p:txBody>
          <a:bodyPr/>
          <a:lstStyle/>
          <a:p>
            <a:r>
              <a:rPr lang="it-IT" dirty="0"/>
              <a:t>Test on some </a:t>
            </a:r>
            <a:r>
              <a:rPr lang="it-IT" dirty="0" err="1"/>
              <a:t>documents</a:t>
            </a:r>
            <a:endParaRPr lang="it-IT" dirty="0"/>
          </a:p>
        </p:txBody>
      </p:sp>
      <p:sp>
        <p:nvSpPr>
          <p:cNvPr id="6" name="Segnaposto testo 5">
            <a:extLst>
              <a:ext uri="{FF2B5EF4-FFF2-40B4-BE49-F238E27FC236}">
                <a16:creationId xmlns:a16="http://schemas.microsoft.com/office/drawing/2014/main" id="{D3998966-2C19-CD18-DB85-419095FAC32F}"/>
              </a:ext>
            </a:extLst>
          </p:cNvPr>
          <p:cNvSpPr>
            <a:spLocks noGrp="1"/>
          </p:cNvSpPr>
          <p:nvPr>
            <p:ph type="body" idx="1"/>
          </p:nvPr>
        </p:nvSpPr>
        <p:spPr>
          <a:xfrm>
            <a:off x="1371600" y="2052737"/>
            <a:ext cx="4443984" cy="823912"/>
          </a:xfrm>
        </p:spPr>
        <p:txBody>
          <a:bodyPr/>
          <a:lstStyle/>
          <a:p>
            <a:r>
              <a:rPr lang="it-IT" dirty="0"/>
              <a:t>INSERT IN THE INDEX</a:t>
            </a:r>
          </a:p>
        </p:txBody>
      </p:sp>
      <p:sp>
        <p:nvSpPr>
          <p:cNvPr id="3" name="Segnaposto contenuto 2">
            <a:extLst>
              <a:ext uri="{FF2B5EF4-FFF2-40B4-BE49-F238E27FC236}">
                <a16:creationId xmlns:a16="http://schemas.microsoft.com/office/drawing/2014/main" id="{B3032AE5-1F9C-2377-27F3-3C978B1624AC}"/>
              </a:ext>
            </a:extLst>
          </p:cNvPr>
          <p:cNvSpPr>
            <a:spLocks noGrp="1"/>
          </p:cNvSpPr>
          <p:nvPr>
            <p:ph sz="half" idx="2"/>
          </p:nvPr>
        </p:nvSpPr>
        <p:spPr/>
        <p:txBody>
          <a:bodyPr>
            <a:normAutofit/>
          </a:bodyPr>
          <a:lstStyle/>
          <a:p>
            <a:pPr>
              <a:lnSpc>
                <a:spcPct val="100000"/>
              </a:lnSpc>
              <a:spcBef>
                <a:spcPts val="600"/>
              </a:spcBef>
              <a:spcAft>
                <a:spcPts val="0"/>
              </a:spcAft>
              <a:buSzPts val="3000"/>
              <a:buFont typeface="Arial" panose="020B0604020202020204" pitchFamily="34" charset="0"/>
              <a:buChar char="•"/>
            </a:pPr>
            <a:r>
              <a:rPr lang="it-IT" sz="2400" dirty="0">
                <a:solidFill>
                  <a:schemeClr val="tx1"/>
                </a:solidFill>
                <a:ea typeface="Courier New"/>
                <a:cs typeface="Courier New"/>
                <a:sym typeface="Courier New"/>
              </a:rPr>
              <a:t>Trump </a:t>
            </a:r>
            <a:r>
              <a:rPr lang="it-IT" sz="2400" dirty="0" err="1">
                <a:solidFill>
                  <a:schemeClr val="tx1"/>
                </a:solidFill>
                <a:ea typeface="Courier New"/>
                <a:cs typeface="Courier New"/>
                <a:sym typeface="Courier New"/>
              </a:rPr>
              <a:t>u.s.a</a:t>
            </a:r>
            <a:r>
              <a:rPr lang="it-IT" sz="2400" dirty="0">
                <a:solidFill>
                  <a:schemeClr val="tx1"/>
                </a:solidFill>
                <a:ea typeface="Courier New"/>
                <a:cs typeface="Courier New"/>
                <a:sym typeface="Courier New"/>
              </a:rPr>
              <a:t>. NATO</a:t>
            </a:r>
          </a:p>
          <a:p>
            <a:pPr>
              <a:lnSpc>
                <a:spcPct val="100000"/>
              </a:lnSpc>
              <a:spcBef>
                <a:spcPts val="600"/>
              </a:spcBef>
              <a:spcAft>
                <a:spcPts val="0"/>
              </a:spcAft>
              <a:buSzPts val="3000"/>
              <a:buFont typeface="Arial" panose="020B0604020202020204" pitchFamily="34" charset="0"/>
              <a:buChar char="•"/>
            </a:pPr>
            <a:r>
              <a:rPr lang="it-IT" sz="2400" dirty="0" err="1">
                <a:solidFill>
                  <a:schemeClr val="tx1"/>
                </a:solidFill>
                <a:ea typeface="Courier New"/>
                <a:cs typeface="Courier New"/>
                <a:sym typeface="Courier New"/>
              </a:rPr>
              <a:t>trump</a:t>
            </a:r>
            <a:r>
              <a:rPr lang="it-IT" sz="2400" dirty="0">
                <a:solidFill>
                  <a:schemeClr val="tx1"/>
                </a:solidFill>
                <a:ea typeface="Courier New"/>
                <a:cs typeface="Courier New"/>
                <a:sym typeface="Courier New"/>
              </a:rPr>
              <a:t> usa N.A.T.O.</a:t>
            </a:r>
          </a:p>
          <a:p>
            <a:pPr>
              <a:lnSpc>
                <a:spcPct val="100000"/>
              </a:lnSpc>
              <a:spcBef>
                <a:spcPts val="600"/>
              </a:spcBef>
              <a:spcAft>
                <a:spcPts val="0"/>
              </a:spcAft>
              <a:buSzPts val="3000"/>
              <a:buFont typeface="Arial" panose="020B0604020202020204" pitchFamily="34" charset="0"/>
              <a:buChar char="•"/>
            </a:pPr>
            <a:r>
              <a:rPr lang="it-IT" sz="2400" dirty="0">
                <a:solidFill>
                  <a:schemeClr val="tx1"/>
                </a:solidFill>
                <a:ea typeface="Courier New"/>
                <a:cs typeface="Courier New"/>
                <a:sym typeface="Courier New"/>
              </a:rPr>
              <a:t>the </a:t>
            </a:r>
            <a:r>
              <a:rPr lang="it-IT" sz="2400" dirty="0" err="1">
                <a:solidFill>
                  <a:schemeClr val="tx1"/>
                </a:solidFill>
                <a:ea typeface="Courier New"/>
                <a:cs typeface="Courier New"/>
                <a:sym typeface="Courier New"/>
              </a:rPr>
              <a:t>cat</a:t>
            </a:r>
            <a:r>
              <a:rPr lang="it-IT" sz="2400" dirty="0">
                <a:solidFill>
                  <a:schemeClr val="tx1"/>
                </a:solidFill>
                <a:ea typeface="Courier New"/>
                <a:cs typeface="Courier New"/>
                <a:sym typeface="Courier New"/>
              </a:rPr>
              <a:t> </a:t>
            </a:r>
            <a:r>
              <a:rPr lang="it-IT" sz="2400" dirty="0" err="1">
                <a:solidFill>
                  <a:schemeClr val="tx1"/>
                </a:solidFill>
                <a:ea typeface="Courier New"/>
                <a:cs typeface="Courier New"/>
                <a:sym typeface="Courier New"/>
              </a:rPr>
              <a:t>sleeps</a:t>
            </a:r>
            <a:endParaRPr lang="it-IT" sz="2400" dirty="0">
              <a:solidFill>
                <a:schemeClr val="tx1"/>
              </a:solidFill>
              <a:ea typeface="Courier New"/>
              <a:cs typeface="Courier New"/>
              <a:sym typeface="Courier New"/>
            </a:endParaRPr>
          </a:p>
        </p:txBody>
      </p:sp>
      <p:sp>
        <p:nvSpPr>
          <p:cNvPr id="7" name="Segnaposto testo 6">
            <a:extLst>
              <a:ext uri="{FF2B5EF4-FFF2-40B4-BE49-F238E27FC236}">
                <a16:creationId xmlns:a16="http://schemas.microsoft.com/office/drawing/2014/main" id="{0554346F-87F3-CB18-1999-378B829BEFF3}"/>
              </a:ext>
            </a:extLst>
          </p:cNvPr>
          <p:cNvSpPr>
            <a:spLocks noGrp="1"/>
          </p:cNvSpPr>
          <p:nvPr>
            <p:ph type="body" sz="quarter" idx="3"/>
          </p:nvPr>
        </p:nvSpPr>
        <p:spPr>
          <a:xfrm>
            <a:off x="6525014" y="2052737"/>
            <a:ext cx="4443984" cy="823912"/>
          </a:xfrm>
        </p:spPr>
        <p:txBody>
          <a:bodyPr/>
          <a:lstStyle/>
          <a:p>
            <a:r>
              <a:rPr lang="it-IT" dirty="0"/>
              <a:t>TRY SEARCHING</a:t>
            </a:r>
          </a:p>
        </p:txBody>
      </p:sp>
      <p:sp>
        <p:nvSpPr>
          <p:cNvPr id="8" name="Segnaposto contenuto 7">
            <a:extLst>
              <a:ext uri="{FF2B5EF4-FFF2-40B4-BE49-F238E27FC236}">
                <a16:creationId xmlns:a16="http://schemas.microsoft.com/office/drawing/2014/main" id="{1911B863-F73D-8EAA-EBAF-36CA1E45CB86}"/>
              </a:ext>
            </a:extLst>
          </p:cNvPr>
          <p:cNvSpPr>
            <a:spLocks noGrp="1"/>
          </p:cNvSpPr>
          <p:nvPr>
            <p:ph sz="quarter" idx="4"/>
          </p:nvPr>
        </p:nvSpPr>
        <p:spPr/>
        <p:txBody>
          <a:bodyPr>
            <a:normAutofit/>
          </a:bodyPr>
          <a:lstStyle/>
          <a:p>
            <a:pPr>
              <a:buFont typeface="Arial" panose="020B0604020202020204" pitchFamily="34" charset="0"/>
              <a:buChar char="•"/>
            </a:pPr>
            <a:r>
              <a:rPr lang="it-IT" sz="2400" dirty="0" err="1">
                <a:solidFill>
                  <a:schemeClr val="tx1"/>
                </a:solidFill>
                <a:ea typeface="Courier New"/>
                <a:cs typeface="Courier New"/>
                <a:sym typeface="Courier New"/>
              </a:rPr>
              <a:t>She</a:t>
            </a:r>
            <a:r>
              <a:rPr lang="it-IT" sz="2400" dirty="0">
                <a:solidFill>
                  <a:schemeClr val="tx1"/>
                </a:solidFill>
                <a:ea typeface="Courier New"/>
                <a:cs typeface="Courier New"/>
                <a:sym typeface="Courier New"/>
              </a:rPr>
              <a:t> </a:t>
            </a:r>
            <a:r>
              <a:rPr lang="it-IT" sz="2400" dirty="0" err="1">
                <a:solidFill>
                  <a:schemeClr val="tx1"/>
                </a:solidFill>
                <a:ea typeface="Courier New"/>
                <a:cs typeface="Courier New"/>
                <a:sym typeface="Courier New"/>
              </a:rPr>
              <a:t>is</a:t>
            </a:r>
            <a:r>
              <a:rPr lang="it-IT" sz="2400" dirty="0">
                <a:solidFill>
                  <a:schemeClr val="tx1"/>
                </a:solidFill>
                <a:ea typeface="Courier New"/>
                <a:cs typeface="Courier New"/>
                <a:sym typeface="Courier New"/>
              </a:rPr>
              <a:t> sleeping</a:t>
            </a:r>
          </a:p>
          <a:p>
            <a:pPr>
              <a:buFont typeface="Arial" panose="020B0604020202020204" pitchFamily="34" charset="0"/>
              <a:buChar char="•"/>
            </a:pPr>
            <a:r>
              <a:rPr lang="it-IT" sz="2400" dirty="0">
                <a:solidFill>
                  <a:schemeClr val="tx1"/>
                </a:solidFill>
                <a:ea typeface="Courier New"/>
                <a:cs typeface="Courier New"/>
                <a:sym typeface="Courier New"/>
              </a:rPr>
              <a:t>I </a:t>
            </a:r>
            <a:r>
              <a:rPr lang="it-IT" sz="2400" dirty="0" err="1">
                <a:solidFill>
                  <a:schemeClr val="tx1"/>
                </a:solidFill>
                <a:ea typeface="Courier New"/>
                <a:cs typeface="Courier New"/>
                <a:sym typeface="Courier New"/>
              </a:rPr>
              <a:t>am</a:t>
            </a:r>
            <a:r>
              <a:rPr lang="it-IT" sz="2400" dirty="0">
                <a:solidFill>
                  <a:schemeClr val="tx1"/>
                </a:solidFill>
                <a:ea typeface="Courier New"/>
                <a:cs typeface="Courier New"/>
                <a:sym typeface="Courier New"/>
              </a:rPr>
              <a:t> sleeping</a:t>
            </a:r>
          </a:p>
          <a:p>
            <a:pPr>
              <a:buFont typeface="Arial" panose="020B0604020202020204" pitchFamily="34" charset="0"/>
              <a:buChar char="•"/>
            </a:pPr>
            <a:r>
              <a:rPr lang="it-IT" sz="2400" dirty="0">
                <a:solidFill>
                  <a:schemeClr val="tx1"/>
                </a:solidFill>
                <a:ea typeface="Courier New"/>
                <a:cs typeface="Courier New"/>
                <a:sym typeface="Courier New"/>
              </a:rPr>
              <a:t>I live in the </a:t>
            </a:r>
            <a:r>
              <a:rPr lang="it-IT" sz="2400" dirty="0" err="1">
                <a:solidFill>
                  <a:schemeClr val="tx1"/>
                </a:solidFill>
                <a:ea typeface="Courier New"/>
                <a:cs typeface="Courier New"/>
                <a:sym typeface="Courier New"/>
              </a:rPr>
              <a:t>u.s.a</a:t>
            </a:r>
            <a:r>
              <a:rPr lang="it-IT" sz="2400" dirty="0">
                <a:solidFill>
                  <a:schemeClr val="tx1"/>
                </a:solidFill>
                <a:ea typeface="Courier New"/>
                <a:cs typeface="Courier New"/>
                <a:sym typeface="Courier New"/>
              </a:rPr>
              <a:t>.</a:t>
            </a:r>
          </a:p>
          <a:p>
            <a:pPr>
              <a:buFont typeface="Arial" panose="020B0604020202020204" pitchFamily="34" charset="0"/>
              <a:buChar char="•"/>
            </a:pPr>
            <a:r>
              <a:rPr lang="it-IT" sz="2400" dirty="0">
                <a:solidFill>
                  <a:schemeClr val="tx1"/>
                </a:solidFill>
                <a:ea typeface="Courier New"/>
                <a:cs typeface="Courier New"/>
                <a:sym typeface="Courier New"/>
              </a:rPr>
              <a:t>TRUMP</a:t>
            </a:r>
          </a:p>
        </p:txBody>
      </p:sp>
      <p:sp>
        <p:nvSpPr>
          <p:cNvPr id="4" name="Segnaposto numero diapositiva 3">
            <a:extLst>
              <a:ext uri="{FF2B5EF4-FFF2-40B4-BE49-F238E27FC236}">
                <a16:creationId xmlns:a16="http://schemas.microsoft.com/office/drawing/2014/main" id="{9826B32F-0160-3106-0FD0-28B5F125FDB0}"/>
              </a:ext>
            </a:extLst>
          </p:cNvPr>
          <p:cNvSpPr>
            <a:spLocks noGrp="1"/>
          </p:cNvSpPr>
          <p:nvPr>
            <p:ph type="sldNum" sz="quarter" idx="12"/>
          </p:nvPr>
        </p:nvSpPr>
        <p:spPr/>
        <p:txBody>
          <a:bodyPr/>
          <a:lstStyle/>
          <a:p>
            <a:fld id="{3064D77D-A23D-4DBF-9221-49A155E101DA}" type="slidenum">
              <a:rPr lang="it-IT" smtClean="0"/>
              <a:t>13</a:t>
            </a:fld>
            <a:endParaRPr lang="it-IT"/>
          </a:p>
        </p:txBody>
      </p:sp>
    </p:spTree>
    <p:extLst>
      <p:ext uri="{BB962C8B-B14F-4D97-AF65-F5344CB8AC3E}">
        <p14:creationId xmlns:p14="http://schemas.microsoft.com/office/powerpoint/2010/main" val="168367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500"/>
                                        <p:tgtEl>
                                          <p:spTgt spid="8">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500"/>
                                        <p:tgtEl>
                                          <p:spTgt spid="8">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ED95B3-21B7-C513-AEA6-B8B645DE364D}"/>
              </a:ext>
            </a:extLst>
          </p:cNvPr>
          <p:cNvSpPr>
            <a:spLocks noGrp="1"/>
          </p:cNvSpPr>
          <p:nvPr>
            <p:ph type="title"/>
          </p:nvPr>
        </p:nvSpPr>
        <p:spPr/>
        <p:txBody>
          <a:bodyPr/>
          <a:lstStyle/>
          <a:p>
            <a:r>
              <a:rPr lang="it-IT" dirty="0" err="1"/>
              <a:t>Change</a:t>
            </a:r>
            <a:r>
              <a:rPr lang="it-IT" dirty="0"/>
              <a:t> the </a:t>
            </a:r>
            <a:r>
              <a:rPr lang="it-IT" dirty="0" err="1"/>
              <a:t>analyzer</a:t>
            </a:r>
            <a:endParaRPr lang="it-IT" dirty="0"/>
          </a:p>
        </p:txBody>
      </p:sp>
      <p:sp>
        <p:nvSpPr>
          <p:cNvPr id="3" name="Segnaposto contenuto 2">
            <a:extLst>
              <a:ext uri="{FF2B5EF4-FFF2-40B4-BE49-F238E27FC236}">
                <a16:creationId xmlns:a16="http://schemas.microsoft.com/office/drawing/2014/main" id="{7A19BB2F-5472-18FE-BEF9-12E82E509E41}"/>
              </a:ext>
            </a:extLst>
          </p:cNvPr>
          <p:cNvSpPr>
            <a:spLocks noGrp="1"/>
          </p:cNvSpPr>
          <p:nvPr>
            <p:ph idx="1"/>
          </p:nvPr>
        </p:nvSpPr>
        <p:spPr/>
        <p:txBody>
          <a:bodyPr>
            <a:normAutofit fontScale="92500" lnSpcReduction="20000"/>
          </a:bodyPr>
          <a:lstStyle/>
          <a:p>
            <a:pPr marL="0" marR="0" lvl="0" indent="0" algn="l" rtl="0">
              <a:lnSpc>
                <a:spcPct val="100000"/>
              </a:lnSpc>
              <a:spcBef>
                <a:spcPts val="0"/>
              </a:spcBef>
              <a:spcAft>
                <a:spcPts val="0"/>
              </a:spcAft>
              <a:buClr>
                <a:srgbClr val="000000"/>
              </a:buClr>
              <a:buSzPts val="1800"/>
              <a:buFont typeface="Arial"/>
              <a:buNone/>
            </a:pPr>
            <a:r>
              <a:rPr lang="it-IT" sz="3200" b="0" i="0" u="none" strike="noStrike" cap="none" dirty="0" err="1">
                <a:solidFill>
                  <a:srgbClr val="191919"/>
                </a:solidFill>
                <a:ea typeface="Arial"/>
                <a:cs typeface="Arial"/>
                <a:sym typeface="Arial"/>
              </a:rPr>
              <a:t>modify</a:t>
            </a:r>
            <a:r>
              <a:rPr lang="it-IT" sz="3200" b="0" i="0" u="none" strike="noStrike" cap="none" dirty="0">
                <a:solidFill>
                  <a:srgbClr val="191919"/>
                </a:solidFill>
                <a:ea typeface="Arial"/>
                <a:cs typeface="Arial"/>
                <a:sym typeface="Arial"/>
              </a:rPr>
              <a:t> </a:t>
            </a:r>
            <a:r>
              <a:rPr lang="it-IT" sz="3200" b="1" i="0" u="none" strike="noStrike" cap="none" dirty="0">
                <a:solidFill>
                  <a:srgbClr val="191919"/>
                </a:solidFill>
                <a:ea typeface="Courier New"/>
                <a:cs typeface="Courier New"/>
                <a:sym typeface="Courier New"/>
              </a:rPr>
              <a:t>create_index.py</a:t>
            </a:r>
            <a:r>
              <a:rPr lang="it-IT" sz="3200" b="0" i="0" u="none" strike="noStrike" cap="none" dirty="0">
                <a:solidFill>
                  <a:srgbClr val="191919"/>
                </a:solidFill>
                <a:ea typeface="Arial"/>
                <a:cs typeface="Arial"/>
                <a:sym typeface="Arial"/>
              </a:rPr>
              <a:t>:</a:t>
            </a:r>
          </a:p>
          <a:p>
            <a:pPr marL="0" marR="0" lvl="0" indent="0" algn="l" rtl="0">
              <a:lnSpc>
                <a:spcPct val="100000"/>
              </a:lnSpc>
              <a:spcBef>
                <a:spcPts val="400"/>
              </a:spcBef>
              <a:spcAft>
                <a:spcPts val="0"/>
              </a:spcAft>
              <a:buClr>
                <a:srgbClr val="000000"/>
              </a:buClr>
              <a:buSzPts val="1200"/>
              <a:buFont typeface="Arial"/>
              <a:buNone/>
            </a:pPr>
            <a:r>
              <a:rPr lang="it-IT" sz="2000" b="1" i="0" u="none" strike="noStrike" cap="none" dirty="0">
                <a:solidFill>
                  <a:srgbClr val="800000"/>
                </a:solidFill>
                <a:ea typeface="Arial"/>
                <a:cs typeface="Arial"/>
                <a:sym typeface="Arial"/>
              </a:rPr>
              <a:t>[...]</a:t>
            </a:r>
            <a:br>
              <a:rPr lang="it-IT" sz="2000" b="0" i="0" u="none" strike="noStrike" cap="none" dirty="0">
                <a:solidFill>
                  <a:schemeClr val="dk1"/>
                </a:solidFill>
                <a:ea typeface="Arial"/>
                <a:cs typeface="Arial"/>
                <a:sym typeface="Arial"/>
              </a:rPr>
            </a:br>
            <a:br>
              <a:rPr lang="it-IT" sz="2000" b="0" i="0" u="none" strike="noStrike" cap="none" dirty="0">
                <a:solidFill>
                  <a:schemeClr val="dk1"/>
                </a:solidFill>
                <a:ea typeface="Arial"/>
                <a:cs typeface="Arial"/>
                <a:sym typeface="Arial"/>
              </a:rPr>
            </a:br>
            <a:r>
              <a:rPr lang="it-IT" sz="2000" dirty="0">
                <a:solidFill>
                  <a:schemeClr val="dk1"/>
                </a:solidFill>
              </a:rPr>
              <a:t>e</a:t>
            </a:r>
            <a:r>
              <a:rPr lang="it-IT" sz="2000" b="0" i="0" u="none" strike="noStrike" cap="none" dirty="0">
                <a:solidFill>
                  <a:schemeClr val="dk1"/>
                </a:solidFill>
                <a:ea typeface="Arial"/>
                <a:cs typeface="Arial"/>
                <a:sym typeface="Arial"/>
              </a:rPr>
              <a:t>s</a:t>
            </a:r>
            <a:r>
              <a:rPr lang="it-IT" sz="2000" dirty="0">
                <a:solidFill>
                  <a:srgbClr val="191919"/>
                </a:solidFill>
              </a:rPr>
              <a:t> = </a:t>
            </a:r>
            <a:r>
              <a:rPr lang="it-IT" sz="2000" dirty="0" err="1">
                <a:solidFill>
                  <a:srgbClr val="191919"/>
                </a:solidFill>
              </a:rPr>
              <a:t>index_</a:t>
            </a:r>
            <a:r>
              <a:rPr lang="it-IT" sz="2000" b="0" i="0" u="none" strike="noStrike" cap="none" dirty="0" err="1">
                <a:solidFill>
                  <a:schemeClr val="dk1"/>
                </a:solidFill>
                <a:ea typeface="Arial"/>
                <a:cs typeface="Arial"/>
                <a:sym typeface="Arial"/>
              </a:rPr>
              <a:t>create</a:t>
            </a:r>
            <a:r>
              <a:rPr lang="it-IT" sz="2000" b="0" i="0" u="none" strike="noStrike" cap="none" dirty="0">
                <a:solidFill>
                  <a:srgbClr val="808030"/>
                </a:solidFill>
                <a:ea typeface="Arial"/>
                <a:cs typeface="Arial"/>
                <a:sym typeface="Arial"/>
              </a:rPr>
              <a:t>()</a:t>
            </a:r>
            <a:endParaRPr lang="it-IT" sz="2000" b="0" i="0" u="none" strike="noStrike" cap="none" dirty="0">
              <a:solidFill>
                <a:schemeClr val="dk1"/>
              </a:solidFill>
              <a:ea typeface="Arial"/>
              <a:cs typeface="Arial"/>
              <a:sym typeface="Arial"/>
            </a:endParaRPr>
          </a:p>
          <a:p>
            <a:pPr marL="0" marR="0" lvl="0" indent="0" algn="l" rtl="0">
              <a:lnSpc>
                <a:spcPct val="100000"/>
              </a:lnSpc>
              <a:spcBef>
                <a:spcPts val="400"/>
              </a:spcBef>
              <a:spcAft>
                <a:spcPts val="0"/>
              </a:spcAft>
              <a:buClr>
                <a:srgbClr val="000000"/>
              </a:buClr>
              <a:buSzPts val="1200"/>
              <a:buFont typeface="Arial"/>
              <a:buNone/>
            </a:pPr>
            <a:r>
              <a:rPr lang="it-IT" sz="2000" b="0" i="0" u="none" strike="noStrike" cap="none" dirty="0">
                <a:solidFill>
                  <a:schemeClr val="dk1"/>
                </a:solidFill>
                <a:ea typeface="Arial"/>
                <a:cs typeface="Arial"/>
                <a:sym typeface="Arial"/>
              </a:rPr>
              <a:t>mapping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properties</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line_content</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type</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"text",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analyzer</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english</a:t>
            </a:r>
            <a:r>
              <a:rPr lang="it-IT" sz="2000" b="0" i="0" u="none" strike="noStrike" cap="none" dirty="0">
                <a:solidFill>
                  <a:srgbClr val="0000E6"/>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endParaRPr lang="it-IT" sz="2000" b="0" i="0" u="none" strike="noStrike" cap="none" dirty="0">
              <a:solidFill>
                <a:schemeClr val="dk1"/>
              </a:solidFill>
              <a:ea typeface="Arial"/>
              <a:cs typeface="Arial"/>
              <a:sym typeface="Arial"/>
            </a:endParaRPr>
          </a:p>
          <a:p>
            <a:pPr marL="0" marR="0" lvl="0" indent="0" algn="l" rtl="0">
              <a:lnSpc>
                <a:spcPct val="100000"/>
              </a:lnSpc>
              <a:spcBef>
                <a:spcPts val="400"/>
              </a:spcBef>
              <a:spcAft>
                <a:spcPts val="0"/>
              </a:spcAft>
              <a:buClr>
                <a:srgbClr val="000000"/>
              </a:buClr>
              <a:buSzPts val="1200"/>
              <a:buFont typeface="Arial"/>
              <a:buNone/>
            </a:pPr>
            <a:r>
              <a:rPr lang="it-IT" sz="2000" b="0" i="0" u="none" strike="noStrike" cap="none" dirty="0" err="1">
                <a:solidFill>
                  <a:schemeClr val="dk1"/>
                </a:solidFill>
                <a:ea typeface="Arial"/>
                <a:cs typeface="Arial"/>
                <a:sym typeface="Arial"/>
              </a:rPr>
              <a:t>es</a:t>
            </a:r>
            <a:r>
              <a:rPr lang="it-IT" sz="2000" b="0" i="0" u="none" strike="noStrike" cap="none" dirty="0" err="1">
                <a:solidFill>
                  <a:srgbClr val="808030"/>
                </a:solidFill>
                <a:ea typeface="Arial"/>
                <a:cs typeface="Arial"/>
                <a:sym typeface="Arial"/>
              </a:rPr>
              <a:t>.</a:t>
            </a:r>
            <a:r>
              <a:rPr lang="it-IT" sz="2000" b="0" i="0" u="none" strike="noStrike" cap="none" dirty="0" err="1">
                <a:solidFill>
                  <a:schemeClr val="dk1"/>
                </a:solidFill>
                <a:ea typeface="Arial"/>
                <a:cs typeface="Arial"/>
                <a:sym typeface="Arial"/>
              </a:rPr>
              <a:t>indices</a:t>
            </a:r>
            <a:r>
              <a:rPr lang="it-IT" sz="2000" b="0" i="0" u="none" strike="noStrike" cap="none" dirty="0" err="1">
                <a:solidFill>
                  <a:srgbClr val="808030"/>
                </a:solidFill>
                <a:ea typeface="Arial"/>
                <a:cs typeface="Arial"/>
                <a:sym typeface="Arial"/>
              </a:rPr>
              <a:t>.</a:t>
            </a:r>
            <a:r>
              <a:rPr lang="it-IT" sz="2000" b="0" i="0" u="none" strike="noStrike" cap="none" dirty="0" err="1">
                <a:solidFill>
                  <a:schemeClr val="dk1"/>
                </a:solidFill>
                <a:ea typeface="Arial"/>
                <a:cs typeface="Arial"/>
                <a:sym typeface="Arial"/>
              </a:rPr>
              <a:t>put_mapping</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ind</a:t>
            </a:r>
            <a:r>
              <a:rPr lang="it-IT" sz="2000" b="0" i="0" u="none" strike="noStrike" cap="none" dirty="0">
                <a:solidFill>
                  <a:srgbClr val="191919"/>
                </a:solidFill>
                <a:ea typeface="Arial"/>
                <a:cs typeface="Arial"/>
                <a:sym typeface="Arial"/>
              </a:rPr>
              <a:t>ex=INDEX_NAME, </a:t>
            </a:r>
            <a:r>
              <a:rPr lang="it-IT" sz="2000" b="0" i="0" u="none" strike="noStrike" cap="none" dirty="0">
                <a:solidFill>
                  <a:schemeClr val="dk1"/>
                </a:solidFill>
                <a:ea typeface="Arial"/>
                <a:cs typeface="Arial"/>
                <a:sym typeface="Arial"/>
              </a:rPr>
              <a:t>body</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mapping</a:t>
            </a:r>
            <a:r>
              <a:rPr lang="it-IT" sz="2000" b="0" i="0" u="none" strike="noStrike" cap="none" dirty="0">
                <a:solidFill>
                  <a:srgbClr val="808030"/>
                </a:solidFill>
                <a:ea typeface="Arial"/>
                <a:cs typeface="Arial"/>
                <a:sym typeface="Arial"/>
              </a:rPr>
              <a:t>)</a:t>
            </a:r>
          </a:p>
          <a:p>
            <a:pPr marL="0" marR="0" lvl="0" indent="0" algn="l" rtl="0">
              <a:lnSpc>
                <a:spcPct val="100000"/>
              </a:lnSpc>
              <a:spcBef>
                <a:spcPts val="400"/>
              </a:spcBef>
              <a:spcAft>
                <a:spcPts val="0"/>
              </a:spcAft>
              <a:buClr>
                <a:srgbClr val="000000"/>
              </a:buClr>
              <a:buSzPts val="1200"/>
              <a:buFont typeface="Arial"/>
              <a:buNone/>
            </a:pPr>
            <a:endParaRPr lang="it-IT" sz="2000" dirty="0">
              <a:solidFill>
                <a:srgbClr val="808030"/>
              </a:solidFill>
            </a:endParaRPr>
          </a:p>
          <a:p>
            <a:pPr marL="0" lvl="0" indent="0" algn="l" rtl="0">
              <a:spcBef>
                <a:spcPts val="400"/>
              </a:spcBef>
              <a:spcAft>
                <a:spcPts val="0"/>
              </a:spcAft>
              <a:buClr>
                <a:schemeClr val="dk1"/>
              </a:buClr>
              <a:buSzPts val="1200"/>
              <a:buFont typeface="Arial"/>
              <a:buNone/>
            </a:pPr>
            <a:r>
              <a:rPr lang="it-IT" sz="2000" b="1" dirty="0">
                <a:solidFill>
                  <a:srgbClr val="800000"/>
                </a:solidFill>
              </a:rPr>
              <a:t>[...]</a:t>
            </a:r>
            <a:endParaRPr lang="it-IT" sz="2000" dirty="0">
              <a:solidFill>
                <a:srgbClr val="808030"/>
              </a:solidFill>
            </a:endParaRPr>
          </a:p>
          <a:p>
            <a:endParaRPr lang="it-IT" dirty="0"/>
          </a:p>
        </p:txBody>
      </p:sp>
      <p:sp>
        <p:nvSpPr>
          <p:cNvPr id="4" name="Segnaposto numero diapositiva 3">
            <a:extLst>
              <a:ext uri="{FF2B5EF4-FFF2-40B4-BE49-F238E27FC236}">
                <a16:creationId xmlns:a16="http://schemas.microsoft.com/office/drawing/2014/main" id="{C5511A36-D6B5-930F-8228-42179C1A5C30}"/>
              </a:ext>
            </a:extLst>
          </p:cNvPr>
          <p:cNvSpPr>
            <a:spLocks noGrp="1"/>
          </p:cNvSpPr>
          <p:nvPr>
            <p:ph type="sldNum" sz="quarter" idx="12"/>
          </p:nvPr>
        </p:nvSpPr>
        <p:spPr/>
        <p:txBody>
          <a:bodyPr/>
          <a:lstStyle/>
          <a:p>
            <a:fld id="{3064D77D-A23D-4DBF-9221-49A155E101DA}" type="slidenum">
              <a:rPr lang="it-IT" smtClean="0"/>
              <a:t>14</a:t>
            </a:fld>
            <a:endParaRPr lang="it-IT"/>
          </a:p>
        </p:txBody>
      </p:sp>
    </p:spTree>
    <p:extLst>
      <p:ext uri="{BB962C8B-B14F-4D97-AF65-F5344CB8AC3E}">
        <p14:creationId xmlns:p14="http://schemas.microsoft.com/office/powerpoint/2010/main" val="1696768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ECD826-2CFC-FEC2-324E-0BCBA7699DFF}"/>
              </a:ext>
            </a:extLst>
          </p:cNvPr>
          <p:cNvSpPr>
            <a:spLocks noGrp="1"/>
          </p:cNvSpPr>
          <p:nvPr>
            <p:ph type="title"/>
          </p:nvPr>
        </p:nvSpPr>
        <p:spPr/>
        <p:txBody>
          <a:bodyPr/>
          <a:lstStyle/>
          <a:p>
            <a:r>
              <a:rPr lang="it-IT" dirty="0" err="1"/>
              <a:t>Exploiting</a:t>
            </a:r>
            <a:r>
              <a:rPr lang="it-IT" dirty="0"/>
              <a:t> Fields</a:t>
            </a:r>
          </a:p>
        </p:txBody>
      </p:sp>
      <p:sp>
        <p:nvSpPr>
          <p:cNvPr id="3" name="Segnaposto contenuto 2">
            <a:extLst>
              <a:ext uri="{FF2B5EF4-FFF2-40B4-BE49-F238E27FC236}">
                <a16:creationId xmlns:a16="http://schemas.microsoft.com/office/drawing/2014/main" id="{A530AF47-993E-05B9-21CC-73BAA0DD92DD}"/>
              </a:ext>
            </a:extLst>
          </p:cNvPr>
          <p:cNvSpPr>
            <a:spLocks noGrp="1"/>
          </p:cNvSpPr>
          <p:nvPr>
            <p:ph idx="1"/>
          </p:nvPr>
        </p:nvSpPr>
        <p:spPr/>
        <p:txBody>
          <a:bodyPr/>
          <a:lstStyle/>
          <a:p>
            <a:r>
              <a:rPr lang="it-IT" dirty="0" err="1"/>
              <a:t>Effectively</a:t>
            </a:r>
            <a:r>
              <a:rPr lang="it-IT" dirty="0"/>
              <a:t>, </a:t>
            </a:r>
            <a:r>
              <a:rPr lang="it-IT" dirty="0" err="1"/>
              <a:t>they</a:t>
            </a:r>
            <a:r>
              <a:rPr lang="it-IT" dirty="0"/>
              <a:t> are the </a:t>
            </a:r>
            <a:r>
              <a:rPr lang="it-IT" dirty="0" err="1"/>
              <a:t>properties</a:t>
            </a:r>
            <a:r>
              <a:rPr lang="it-IT" dirty="0"/>
              <a:t> of the </a:t>
            </a:r>
            <a:r>
              <a:rPr lang="it-IT" dirty="0" err="1"/>
              <a:t>documents</a:t>
            </a:r>
            <a:endParaRPr lang="it-IT" dirty="0"/>
          </a:p>
          <a:p>
            <a:r>
              <a:rPr lang="it-IT" dirty="0" err="1"/>
              <a:t>We</a:t>
            </a:r>
            <a:r>
              <a:rPr lang="it-IT" dirty="0"/>
              <a:t> can </a:t>
            </a:r>
            <a:r>
              <a:rPr lang="it-IT" dirty="0" err="1"/>
              <a:t>specifically</a:t>
            </a:r>
            <a:r>
              <a:rPr lang="it-IT" dirty="0"/>
              <a:t> </a:t>
            </a:r>
            <a:r>
              <a:rPr lang="it-IT" dirty="0" err="1"/>
              <a:t>search</a:t>
            </a:r>
            <a:r>
              <a:rPr lang="it-IT" dirty="0"/>
              <a:t> on fields</a:t>
            </a:r>
          </a:p>
          <a:p>
            <a:r>
              <a:rPr lang="it-IT" dirty="0" err="1"/>
              <a:t>Each</a:t>
            </a:r>
            <a:r>
              <a:rPr lang="it-IT" dirty="0"/>
              <a:t> field can </a:t>
            </a:r>
            <a:r>
              <a:rPr lang="it-IT" dirty="0" err="1"/>
              <a:t>have</a:t>
            </a:r>
            <a:r>
              <a:rPr lang="it-IT" dirty="0"/>
              <a:t> </a:t>
            </a:r>
            <a:r>
              <a:rPr lang="it-IT" dirty="0" err="1"/>
              <a:t>its</a:t>
            </a:r>
            <a:r>
              <a:rPr lang="it-IT" dirty="0"/>
              <a:t> </a:t>
            </a:r>
            <a:r>
              <a:rPr lang="it-IT" dirty="0" err="1"/>
              <a:t>own</a:t>
            </a:r>
            <a:r>
              <a:rPr lang="it-IT" dirty="0"/>
              <a:t> </a:t>
            </a:r>
            <a:r>
              <a:rPr lang="it-IT" dirty="0" err="1"/>
              <a:t>specific</a:t>
            </a:r>
            <a:r>
              <a:rPr lang="it-IT" dirty="0"/>
              <a:t> </a:t>
            </a:r>
            <a:r>
              <a:rPr lang="it-IT" dirty="0" err="1"/>
              <a:t>analyzer</a:t>
            </a:r>
            <a:endParaRPr lang="it-IT" dirty="0"/>
          </a:p>
        </p:txBody>
      </p:sp>
      <p:sp>
        <p:nvSpPr>
          <p:cNvPr id="4" name="Segnaposto numero diapositiva 3">
            <a:extLst>
              <a:ext uri="{FF2B5EF4-FFF2-40B4-BE49-F238E27FC236}">
                <a16:creationId xmlns:a16="http://schemas.microsoft.com/office/drawing/2014/main" id="{165B2053-F17B-4EE7-D105-F623BD6B6133}"/>
              </a:ext>
            </a:extLst>
          </p:cNvPr>
          <p:cNvSpPr>
            <a:spLocks noGrp="1"/>
          </p:cNvSpPr>
          <p:nvPr>
            <p:ph type="sldNum" sz="quarter" idx="12"/>
          </p:nvPr>
        </p:nvSpPr>
        <p:spPr/>
        <p:txBody>
          <a:bodyPr/>
          <a:lstStyle/>
          <a:p>
            <a:fld id="{3064D77D-A23D-4DBF-9221-49A155E101DA}" type="slidenum">
              <a:rPr lang="it-IT" smtClean="0"/>
              <a:t>15</a:t>
            </a:fld>
            <a:endParaRPr lang="it-IT"/>
          </a:p>
        </p:txBody>
      </p:sp>
      <p:sp>
        <p:nvSpPr>
          <p:cNvPr id="5" name="Google Shape;96;p11">
            <a:extLst>
              <a:ext uri="{FF2B5EF4-FFF2-40B4-BE49-F238E27FC236}">
                <a16:creationId xmlns:a16="http://schemas.microsoft.com/office/drawing/2014/main" id="{4DBBE029-2ADE-A72E-375E-20B0C58EF954}"/>
              </a:ext>
            </a:extLst>
          </p:cNvPr>
          <p:cNvSpPr txBox="1"/>
          <p:nvPr/>
        </p:nvSpPr>
        <p:spPr>
          <a:xfrm>
            <a:off x="1219200" y="4159045"/>
            <a:ext cx="2674374" cy="229434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r>
              <a:rPr lang="it-IT" sz="1800" b="0" i="0" u="none" strike="noStrike" cap="none" dirty="0">
                <a:solidFill>
                  <a:srgbClr val="000000"/>
                </a:solidFill>
                <a:latin typeface="Arial"/>
                <a:ea typeface="Arial"/>
                <a:cs typeface="Arial"/>
                <a:sym typeface="Arial"/>
              </a:rPr>
              <a:t>News </a:t>
            </a:r>
            <a:r>
              <a:rPr lang="it-IT" sz="1800" b="0" i="0" u="none" strike="noStrike" cap="none" dirty="0" err="1">
                <a:solidFill>
                  <a:srgbClr val="000000"/>
                </a:solidFill>
                <a:latin typeface="Arial"/>
                <a:ea typeface="Arial"/>
                <a:cs typeface="Arial"/>
                <a:sym typeface="Arial"/>
              </a:rPr>
              <a:t>article</a:t>
            </a:r>
            <a:r>
              <a:rPr lang="it-IT" sz="1800" b="0" i="0" u="none" strike="noStrike" cap="none" dirty="0">
                <a:solidFill>
                  <a:srgbClr val="000000"/>
                </a:solidFill>
                <a:latin typeface="Arial"/>
                <a:ea typeface="Arial"/>
                <a:cs typeface="Arial"/>
                <a:sym typeface="Arial"/>
              </a:rPr>
              <a:t>:</a:t>
            </a:r>
            <a:endParaRPr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 sz="1800" b="0" i="0" u="none" strike="noStrike" cap="none" dirty="0">
                <a:solidFill>
                  <a:srgbClr val="000000"/>
                </a:solidFill>
                <a:latin typeface="Arial"/>
                <a:ea typeface="Arial"/>
                <a:cs typeface="Arial"/>
                <a:sym typeface="Arial"/>
              </a:rPr>
              <a:t>Title</a:t>
            </a:r>
            <a:endParaRPr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 sz="1800" dirty="0"/>
              <a:t>M</a:t>
            </a:r>
            <a:r>
              <a:rPr lang="en" sz="1800" b="0" i="0" u="none" strike="noStrike" cap="none" dirty="0">
                <a:solidFill>
                  <a:srgbClr val="000000"/>
                </a:solidFill>
                <a:latin typeface="Arial"/>
                <a:ea typeface="Arial"/>
                <a:cs typeface="Arial"/>
                <a:sym typeface="Arial"/>
              </a:rPr>
              <a:t>aintext</a:t>
            </a:r>
            <a:endParaRPr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 sz="1800" b="0" i="0" u="none" strike="noStrike" cap="none" dirty="0">
                <a:solidFill>
                  <a:srgbClr val="000000"/>
                </a:solidFill>
                <a:latin typeface="Arial"/>
                <a:ea typeface="Arial"/>
                <a:cs typeface="Arial"/>
                <a:sym typeface="Arial"/>
              </a:rPr>
              <a:t>Author</a:t>
            </a:r>
            <a:endParaRPr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 sz="1800" b="0" i="0" u="none" strike="noStrike" cap="none" dirty="0">
                <a:solidFill>
                  <a:srgbClr val="000000"/>
                </a:solidFill>
                <a:latin typeface="Arial"/>
                <a:ea typeface="Arial"/>
                <a:cs typeface="Arial"/>
                <a:sym typeface="Arial"/>
              </a:rPr>
              <a:t>Topic</a:t>
            </a:r>
            <a:endParaRPr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 sz="1800" b="0" i="0" u="none" strike="noStrike" cap="none" dirty="0">
                <a:solidFill>
                  <a:srgbClr val="000000"/>
                </a:solidFill>
                <a:latin typeface="Arial"/>
                <a:ea typeface="Arial"/>
                <a:cs typeface="Arial"/>
                <a:sym typeface="Arial"/>
              </a:rPr>
              <a:t>Date</a:t>
            </a:r>
            <a:endParaRPr sz="1800" b="0" i="0" u="none" strike="noStrike" cap="none" dirty="0">
              <a:solidFill>
                <a:srgbClr val="000000"/>
              </a:solidFill>
              <a:latin typeface="Arial"/>
              <a:ea typeface="Arial"/>
              <a:cs typeface="Arial"/>
              <a:sym typeface="Arial"/>
            </a:endParaRPr>
          </a:p>
        </p:txBody>
      </p:sp>
      <p:sp>
        <p:nvSpPr>
          <p:cNvPr id="7" name="CasellaDiTesto 6">
            <a:extLst>
              <a:ext uri="{FF2B5EF4-FFF2-40B4-BE49-F238E27FC236}">
                <a16:creationId xmlns:a16="http://schemas.microsoft.com/office/drawing/2014/main" id="{4A0E8099-243C-63C1-74CD-7915BDE4D347}"/>
              </a:ext>
            </a:extLst>
          </p:cNvPr>
          <p:cNvSpPr txBox="1"/>
          <p:nvPr/>
        </p:nvSpPr>
        <p:spPr>
          <a:xfrm>
            <a:off x="6705600" y="4390072"/>
            <a:ext cx="6096000" cy="1477328"/>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1400"/>
              <a:buFont typeface="Arial"/>
              <a:buNone/>
            </a:pPr>
            <a:r>
              <a:rPr lang="it-IT" sz="1800" b="0" i="0" u="none" strike="noStrike" cap="none" dirty="0">
                <a:solidFill>
                  <a:srgbClr val="000000"/>
                </a:solidFill>
                <a:latin typeface="Arial"/>
                <a:ea typeface="Arial"/>
                <a:cs typeface="Arial"/>
                <a:sym typeface="Arial"/>
              </a:rPr>
              <a:t>Product</a:t>
            </a:r>
          </a:p>
          <a:p>
            <a:pPr marL="457200" marR="0" lvl="0" indent="-317500" algn="l" rtl="0">
              <a:lnSpc>
                <a:spcPct val="100000"/>
              </a:lnSpc>
              <a:spcBef>
                <a:spcPts val="0"/>
              </a:spcBef>
              <a:spcAft>
                <a:spcPts val="0"/>
              </a:spcAft>
              <a:buClr>
                <a:srgbClr val="000000"/>
              </a:buClr>
              <a:buSzPts val="1400"/>
              <a:buFont typeface="Arial"/>
              <a:buChar char="●"/>
            </a:pPr>
            <a:r>
              <a:rPr lang="it-IT" sz="1800" b="0" i="0" u="none" strike="noStrike" cap="none" dirty="0">
                <a:solidFill>
                  <a:srgbClr val="000000"/>
                </a:solidFill>
                <a:latin typeface="Arial"/>
                <a:ea typeface="Arial"/>
                <a:cs typeface="Arial"/>
                <a:sym typeface="Arial"/>
              </a:rPr>
              <a:t>Name</a:t>
            </a:r>
          </a:p>
          <a:p>
            <a:pPr marL="457200" marR="0" lvl="0" indent="-317500" algn="l" rtl="0">
              <a:lnSpc>
                <a:spcPct val="100000"/>
              </a:lnSpc>
              <a:spcBef>
                <a:spcPts val="0"/>
              </a:spcBef>
              <a:spcAft>
                <a:spcPts val="0"/>
              </a:spcAft>
              <a:buClr>
                <a:srgbClr val="000000"/>
              </a:buClr>
              <a:buSzPts val="1400"/>
              <a:buFont typeface="Arial"/>
              <a:buChar char="●"/>
            </a:pPr>
            <a:r>
              <a:rPr lang="it-IT" sz="1800" b="0" i="0" u="none" strike="noStrike" cap="none" dirty="0" err="1">
                <a:solidFill>
                  <a:srgbClr val="000000"/>
                </a:solidFill>
                <a:latin typeface="Arial"/>
                <a:ea typeface="Arial"/>
                <a:cs typeface="Arial"/>
                <a:sym typeface="Arial"/>
              </a:rPr>
              <a:t>Description</a:t>
            </a:r>
            <a:endParaRPr lang="it-IT" sz="18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it-IT" sz="1800" b="0" i="0" u="none" strike="noStrike" cap="none" dirty="0">
                <a:solidFill>
                  <a:srgbClr val="000000"/>
                </a:solidFill>
                <a:latin typeface="Arial"/>
                <a:ea typeface="Arial"/>
                <a:cs typeface="Arial"/>
                <a:sym typeface="Arial"/>
              </a:rPr>
              <a:t>Brand</a:t>
            </a:r>
          </a:p>
          <a:p>
            <a:pPr marL="457200" marR="0" lvl="0" indent="-317500" algn="l" rtl="0">
              <a:lnSpc>
                <a:spcPct val="100000"/>
              </a:lnSpc>
              <a:spcBef>
                <a:spcPts val="0"/>
              </a:spcBef>
              <a:spcAft>
                <a:spcPts val="0"/>
              </a:spcAft>
              <a:buClr>
                <a:srgbClr val="000000"/>
              </a:buClr>
              <a:buSzPts val="1400"/>
              <a:buFont typeface="Arial"/>
              <a:buChar char="●"/>
            </a:pPr>
            <a:r>
              <a:rPr lang="it-IT" sz="1800" b="0" i="0" u="none" strike="noStrike" cap="none" dirty="0">
                <a:solidFill>
                  <a:srgbClr val="000000"/>
                </a:solidFill>
                <a:latin typeface="Arial"/>
                <a:ea typeface="Arial"/>
                <a:cs typeface="Arial"/>
                <a:sym typeface="Arial"/>
              </a:rPr>
              <a:t>ID</a:t>
            </a:r>
          </a:p>
        </p:txBody>
      </p:sp>
      <p:sp>
        <p:nvSpPr>
          <p:cNvPr id="8" name="CasellaDiTesto 7">
            <a:extLst>
              <a:ext uri="{FF2B5EF4-FFF2-40B4-BE49-F238E27FC236}">
                <a16:creationId xmlns:a16="http://schemas.microsoft.com/office/drawing/2014/main" id="{20BEC55E-F632-3762-A8F5-EF0C4DE41C1B}"/>
              </a:ext>
            </a:extLst>
          </p:cNvPr>
          <p:cNvSpPr txBox="1"/>
          <p:nvPr/>
        </p:nvSpPr>
        <p:spPr>
          <a:xfrm>
            <a:off x="3893574" y="4567052"/>
            <a:ext cx="1081548" cy="369332"/>
          </a:xfrm>
          <a:prstGeom prst="rect">
            <a:avLst/>
          </a:prstGeom>
          <a:noFill/>
        </p:spPr>
        <p:txBody>
          <a:bodyPr wrap="square" rtlCol="0">
            <a:spAutoFit/>
          </a:bodyPr>
          <a:lstStyle/>
          <a:p>
            <a:r>
              <a:rPr lang="it-IT" dirty="0" err="1"/>
              <a:t>english</a:t>
            </a:r>
            <a:endParaRPr lang="it-IT" dirty="0"/>
          </a:p>
        </p:txBody>
      </p:sp>
      <p:sp>
        <p:nvSpPr>
          <p:cNvPr id="9" name="CasellaDiTesto 8">
            <a:extLst>
              <a:ext uri="{FF2B5EF4-FFF2-40B4-BE49-F238E27FC236}">
                <a16:creationId xmlns:a16="http://schemas.microsoft.com/office/drawing/2014/main" id="{CB78B497-0A54-8937-1A52-2615ED1E92BA}"/>
              </a:ext>
            </a:extLst>
          </p:cNvPr>
          <p:cNvSpPr txBox="1"/>
          <p:nvPr/>
        </p:nvSpPr>
        <p:spPr>
          <a:xfrm>
            <a:off x="3893574" y="5063200"/>
            <a:ext cx="1455174" cy="369332"/>
          </a:xfrm>
          <a:prstGeom prst="rect">
            <a:avLst/>
          </a:prstGeom>
          <a:noFill/>
        </p:spPr>
        <p:txBody>
          <a:bodyPr wrap="square" rtlCol="0">
            <a:spAutoFit/>
          </a:bodyPr>
          <a:lstStyle/>
          <a:p>
            <a:r>
              <a:rPr lang="it-IT" dirty="0" err="1"/>
              <a:t>whitespace</a:t>
            </a:r>
            <a:endParaRPr lang="it-IT" dirty="0"/>
          </a:p>
        </p:txBody>
      </p:sp>
      <p:sp>
        <p:nvSpPr>
          <p:cNvPr id="10" name="CasellaDiTesto 9">
            <a:extLst>
              <a:ext uri="{FF2B5EF4-FFF2-40B4-BE49-F238E27FC236}">
                <a16:creationId xmlns:a16="http://schemas.microsoft.com/office/drawing/2014/main" id="{DA23BBAB-F101-82AA-F633-F360621F03B7}"/>
              </a:ext>
            </a:extLst>
          </p:cNvPr>
          <p:cNvSpPr txBox="1"/>
          <p:nvPr/>
        </p:nvSpPr>
        <p:spPr>
          <a:xfrm>
            <a:off x="3893574" y="5516627"/>
            <a:ext cx="1081548" cy="369332"/>
          </a:xfrm>
          <a:prstGeom prst="rect">
            <a:avLst/>
          </a:prstGeom>
          <a:noFill/>
        </p:spPr>
        <p:txBody>
          <a:bodyPr wrap="square" rtlCol="0">
            <a:spAutoFit/>
          </a:bodyPr>
          <a:lstStyle/>
          <a:p>
            <a:r>
              <a:rPr lang="it-IT" dirty="0"/>
              <a:t>keyword</a:t>
            </a:r>
          </a:p>
        </p:txBody>
      </p:sp>
      <p:cxnSp>
        <p:nvCxnSpPr>
          <p:cNvPr id="12" name="Connettore 2 11">
            <a:extLst>
              <a:ext uri="{FF2B5EF4-FFF2-40B4-BE49-F238E27FC236}">
                <a16:creationId xmlns:a16="http://schemas.microsoft.com/office/drawing/2014/main" id="{C2D1C531-481C-5528-4138-DF93339922EF}"/>
              </a:ext>
            </a:extLst>
          </p:cNvPr>
          <p:cNvCxnSpPr>
            <a:cxnSpLocks/>
            <a:endCxn id="8" idx="1"/>
          </p:cNvCxnSpPr>
          <p:nvPr/>
        </p:nvCxnSpPr>
        <p:spPr>
          <a:xfrm>
            <a:off x="2251587" y="4670323"/>
            <a:ext cx="1641987" cy="81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CB15AA0B-5C87-AF2D-407D-8C73D179C2EF}"/>
              </a:ext>
            </a:extLst>
          </p:cNvPr>
          <p:cNvCxnSpPr>
            <a:cxnSpLocks/>
            <a:endCxn id="8" idx="1"/>
          </p:cNvCxnSpPr>
          <p:nvPr/>
        </p:nvCxnSpPr>
        <p:spPr>
          <a:xfrm flipV="1">
            <a:off x="2713703" y="4751718"/>
            <a:ext cx="1179871" cy="236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A2C2D37A-89B1-3A41-9529-A92039E70FE7}"/>
              </a:ext>
            </a:extLst>
          </p:cNvPr>
          <p:cNvCxnSpPr>
            <a:cxnSpLocks/>
            <a:endCxn id="5" idx="3"/>
          </p:cNvCxnSpPr>
          <p:nvPr/>
        </p:nvCxnSpPr>
        <p:spPr>
          <a:xfrm>
            <a:off x="2556387" y="5231035"/>
            <a:ext cx="1337187" cy="75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a:extLst>
              <a:ext uri="{FF2B5EF4-FFF2-40B4-BE49-F238E27FC236}">
                <a16:creationId xmlns:a16="http://schemas.microsoft.com/office/drawing/2014/main" id="{059EAD21-BC47-F65B-B67C-6D90CDEA1CC8}"/>
              </a:ext>
            </a:extLst>
          </p:cNvPr>
          <p:cNvCxnSpPr>
            <a:cxnSpLocks/>
            <a:endCxn id="5" idx="3"/>
          </p:cNvCxnSpPr>
          <p:nvPr/>
        </p:nvCxnSpPr>
        <p:spPr>
          <a:xfrm flipV="1">
            <a:off x="2320413" y="5306216"/>
            <a:ext cx="1573161" cy="177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ttore 2 24">
            <a:extLst>
              <a:ext uri="{FF2B5EF4-FFF2-40B4-BE49-F238E27FC236}">
                <a16:creationId xmlns:a16="http://schemas.microsoft.com/office/drawing/2014/main" id="{F784DB97-2048-C625-89BA-6C16E689E628}"/>
              </a:ext>
            </a:extLst>
          </p:cNvPr>
          <p:cNvCxnSpPr>
            <a:cxnSpLocks/>
            <a:endCxn id="10" idx="1"/>
          </p:cNvCxnSpPr>
          <p:nvPr/>
        </p:nvCxnSpPr>
        <p:spPr>
          <a:xfrm flipV="1">
            <a:off x="2320413" y="5701293"/>
            <a:ext cx="1573161" cy="34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D24D2832-DB51-70E6-D538-0E18EF987D8F}"/>
              </a:ext>
            </a:extLst>
          </p:cNvPr>
          <p:cNvSpPr txBox="1"/>
          <p:nvPr/>
        </p:nvSpPr>
        <p:spPr>
          <a:xfrm>
            <a:off x="9472736" y="4803353"/>
            <a:ext cx="1081548" cy="369332"/>
          </a:xfrm>
          <a:prstGeom prst="rect">
            <a:avLst/>
          </a:prstGeom>
          <a:noFill/>
        </p:spPr>
        <p:txBody>
          <a:bodyPr wrap="square" rtlCol="0">
            <a:spAutoFit/>
          </a:bodyPr>
          <a:lstStyle/>
          <a:p>
            <a:r>
              <a:rPr lang="it-IT" dirty="0" err="1"/>
              <a:t>english</a:t>
            </a:r>
            <a:endParaRPr lang="it-IT" dirty="0"/>
          </a:p>
        </p:txBody>
      </p:sp>
      <p:sp>
        <p:nvSpPr>
          <p:cNvPr id="29" name="CasellaDiTesto 28">
            <a:extLst>
              <a:ext uri="{FF2B5EF4-FFF2-40B4-BE49-F238E27FC236}">
                <a16:creationId xmlns:a16="http://schemas.microsoft.com/office/drawing/2014/main" id="{EEDCBA27-0A22-95DB-26DD-7D72FAC955F5}"/>
              </a:ext>
            </a:extLst>
          </p:cNvPr>
          <p:cNvSpPr txBox="1"/>
          <p:nvPr/>
        </p:nvSpPr>
        <p:spPr>
          <a:xfrm>
            <a:off x="9472736" y="5349127"/>
            <a:ext cx="1081548" cy="369332"/>
          </a:xfrm>
          <a:prstGeom prst="rect">
            <a:avLst/>
          </a:prstGeom>
          <a:noFill/>
        </p:spPr>
        <p:txBody>
          <a:bodyPr wrap="square" rtlCol="0">
            <a:spAutoFit/>
          </a:bodyPr>
          <a:lstStyle/>
          <a:p>
            <a:r>
              <a:rPr lang="it-IT" dirty="0"/>
              <a:t>keyword</a:t>
            </a:r>
          </a:p>
        </p:txBody>
      </p:sp>
      <p:cxnSp>
        <p:nvCxnSpPr>
          <p:cNvPr id="30" name="Connettore 2 29">
            <a:extLst>
              <a:ext uri="{FF2B5EF4-FFF2-40B4-BE49-F238E27FC236}">
                <a16:creationId xmlns:a16="http://schemas.microsoft.com/office/drawing/2014/main" id="{D3EA5D5B-3489-F56A-30FF-19B5E9497FA6}"/>
              </a:ext>
            </a:extLst>
          </p:cNvPr>
          <p:cNvCxnSpPr>
            <a:cxnSpLocks/>
          </p:cNvCxnSpPr>
          <p:nvPr/>
        </p:nvCxnSpPr>
        <p:spPr>
          <a:xfrm>
            <a:off x="7895303" y="4854989"/>
            <a:ext cx="1577433" cy="156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ttore 2 33">
            <a:extLst>
              <a:ext uri="{FF2B5EF4-FFF2-40B4-BE49-F238E27FC236}">
                <a16:creationId xmlns:a16="http://schemas.microsoft.com/office/drawing/2014/main" id="{3EB0181F-266E-9EC3-C733-A62E78F6F3E9}"/>
              </a:ext>
            </a:extLst>
          </p:cNvPr>
          <p:cNvCxnSpPr>
            <a:cxnSpLocks/>
            <a:endCxn id="28" idx="1"/>
          </p:cNvCxnSpPr>
          <p:nvPr/>
        </p:nvCxnSpPr>
        <p:spPr>
          <a:xfrm flipV="1">
            <a:off x="8465574" y="4988019"/>
            <a:ext cx="1007162" cy="175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ttore 2 37">
            <a:extLst>
              <a:ext uri="{FF2B5EF4-FFF2-40B4-BE49-F238E27FC236}">
                <a16:creationId xmlns:a16="http://schemas.microsoft.com/office/drawing/2014/main" id="{5DD2B0FF-D965-C767-7734-C575CDD2862F}"/>
              </a:ext>
            </a:extLst>
          </p:cNvPr>
          <p:cNvCxnSpPr>
            <a:cxnSpLocks/>
            <a:endCxn id="29" idx="1"/>
          </p:cNvCxnSpPr>
          <p:nvPr/>
        </p:nvCxnSpPr>
        <p:spPr>
          <a:xfrm>
            <a:off x="7895303" y="5394773"/>
            <a:ext cx="1577433" cy="139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ttore 2 40">
            <a:extLst>
              <a:ext uri="{FF2B5EF4-FFF2-40B4-BE49-F238E27FC236}">
                <a16:creationId xmlns:a16="http://schemas.microsoft.com/office/drawing/2014/main" id="{37773947-F47B-D585-7C6E-4B858EF1FD3C}"/>
              </a:ext>
            </a:extLst>
          </p:cNvPr>
          <p:cNvCxnSpPr>
            <a:cxnSpLocks/>
            <a:endCxn id="29" idx="1"/>
          </p:cNvCxnSpPr>
          <p:nvPr/>
        </p:nvCxnSpPr>
        <p:spPr>
          <a:xfrm flipV="1">
            <a:off x="7561006" y="5533793"/>
            <a:ext cx="1911730"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909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par>
                                <p:cTn id="26" presetID="10" presetClass="entr" presetSubtype="0"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par>
                                <p:cTn id="40" presetID="10" presetClass="entr" presetSubtype="0" fill="hold"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par>
                                <p:cTn id="43" presetID="10"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par>
                                <p:cTn id="46" presetID="10" presetClass="entr" presetSubtype="0" fill="hold" nodeType="with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fade">
                                      <p:cBhvr>
                                        <p:cTn id="48" dur="500"/>
                                        <p:tgtEl>
                                          <p:spTgt spid="38"/>
                                        </p:tgtEl>
                                      </p:cBhvr>
                                    </p:animEffect>
                                  </p:childTnLst>
                                </p:cTn>
                              </p:par>
                              <p:par>
                                <p:cTn id="49" presetID="10"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500"/>
                                        <p:tgtEl>
                                          <p:spTgt spid="4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92FED8-6529-7301-8741-9DD0D29DE918}"/>
              </a:ext>
            </a:extLst>
          </p:cNvPr>
          <p:cNvSpPr>
            <a:spLocks noGrp="1"/>
          </p:cNvSpPr>
          <p:nvPr>
            <p:ph type="title"/>
          </p:nvPr>
        </p:nvSpPr>
        <p:spPr/>
        <p:txBody>
          <a:bodyPr/>
          <a:lstStyle/>
          <a:p>
            <a:r>
              <a:rPr lang="it-IT" dirty="0" err="1"/>
              <a:t>Add</a:t>
            </a:r>
            <a:r>
              <a:rPr lang="it-IT" dirty="0"/>
              <a:t> fields to </a:t>
            </a:r>
            <a:r>
              <a:rPr lang="it-IT" dirty="0" err="1"/>
              <a:t>your</a:t>
            </a:r>
            <a:r>
              <a:rPr lang="it-IT" dirty="0"/>
              <a:t> code</a:t>
            </a:r>
          </a:p>
        </p:txBody>
      </p:sp>
      <p:sp>
        <p:nvSpPr>
          <p:cNvPr id="3" name="Segnaposto contenuto 2">
            <a:extLst>
              <a:ext uri="{FF2B5EF4-FFF2-40B4-BE49-F238E27FC236}">
                <a16:creationId xmlns:a16="http://schemas.microsoft.com/office/drawing/2014/main" id="{D3D697CB-C00D-CC6A-F9A5-2FAC9FC1FF65}"/>
              </a:ext>
            </a:extLst>
          </p:cNvPr>
          <p:cNvSpPr>
            <a:spLocks noGrp="1"/>
          </p:cNvSpPr>
          <p:nvPr>
            <p:ph idx="1"/>
          </p:nvPr>
        </p:nvSpPr>
        <p:spPr>
          <a:xfrm>
            <a:off x="1371600" y="1644073"/>
            <a:ext cx="9601200" cy="4223327"/>
          </a:xfrm>
        </p:spPr>
        <p:txBody>
          <a:bodyPr>
            <a:no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dirty="0" err="1">
                <a:solidFill>
                  <a:srgbClr val="191919"/>
                </a:solidFill>
                <a:ea typeface="Arial"/>
                <a:cs typeface="Arial"/>
                <a:sym typeface="Arial"/>
              </a:rPr>
              <a:t>modify</a:t>
            </a:r>
            <a:r>
              <a:rPr lang="it-IT" sz="1800" b="0" i="0" u="none" strike="noStrike" cap="none" dirty="0">
                <a:solidFill>
                  <a:srgbClr val="191919"/>
                </a:solidFill>
                <a:ea typeface="Arial"/>
                <a:cs typeface="Arial"/>
                <a:sym typeface="Arial"/>
              </a:rPr>
              <a:t> </a:t>
            </a:r>
            <a:r>
              <a:rPr lang="it-IT" sz="1800" b="1" i="0" u="none" strike="noStrike" cap="none" dirty="0">
                <a:solidFill>
                  <a:srgbClr val="191919"/>
                </a:solidFill>
                <a:ea typeface="Courier New"/>
                <a:cs typeface="Courier New"/>
                <a:sym typeface="Courier New"/>
              </a:rPr>
              <a:t>create_index.py</a:t>
            </a:r>
            <a:r>
              <a:rPr lang="it-IT" sz="1800" b="0" i="0" u="none" strike="noStrike" cap="none" dirty="0">
                <a:solidFill>
                  <a:srgbClr val="191919"/>
                </a:solidFill>
                <a:ea typeface="Arial"/>
                <a:cs typeface="Arial"/>
                <a:sym typeface="Arial"/>
              </a:rPr>
              <a:t>:</a:t>
            </a:r>
          </a:p>
          <a:p>
            <a:pPr marL="0" marR="0" lvl="0" indent="0" algn="l" rtl="0">
              <a:lnSpc>
                <a:spcPct val="100000"/>
              </a:lnSpc>
              <a:spcBef>
                <a:spcPts val="400"/>
              </a:spcBef>
              <a:spcAft>
                <a:spcPts val="0"/>
              </a:spcAft>
              <a:buClr>
                <a:srgbClr val="000000"/>
              </a:buClr>
              <a:buSzPts val="1200"/>
              <a:buFont typeface="Arial"/>
              <a:buNone/>
            </a:pPr>
            <a:r>
              <a:rPr lang="it-IT" sz="1800" b="1" i="0" u="none" strike="noStrike" cap="none" dirty="0">
                <a:solidFill>
                  <a:srgbClr val="800000"/>
                </a:solidFill>
                <a:ea typeface="Arial"/>
                <a:cs typeface="Arial"/>
                <a:sym typeface="Arial"/>
              </a:rPr>
              <a:t>[...]</a:t>
            </a:r>
            <a:br>
              <a:rPr lang="it-IT" sz="1800" b="0" i="0" u="none" strike="noStrike" cap="none" dirty="0">
                <a:solidFill>
                  <a:schemeClr val="dk1"/>
                </a:solidFill>
                <a:ea typeface="Arial"/>
                <a:cs typeface="Arial"/>
                <a:sym typeface="Arial"/>
              </a:rPr>
            </a:br>
            <a:br>
              <a:rPr lang="it-IT" sz="1800" b="0" i="0" u="none" strike="noStrike" cap="none" dirty="0">
                <a:solidFill>
                  <a:schemeClr val="dk1"/>
                </a:solidFill>
                <a:ea typeface="Arial"/>
                <a:cs typeface="Arial"/>
                <a:sym typeface="Arial"/>
              </a:rPr>
            </a:br>
            <a:r>
              <a:rPr lang="it-IT" sz="1800" dirty="0">
                <a:solidFill>
                  <a:srgbClr val="191919"/>
                </a:solidFill>
                <a:ea typeface="Courier New"/>
                <a:cs typeface="Courier New"/>
                <a:sym typeface="Courier New"/>
              </a:rPr>
              <a:t>e</a:t>
            </a:r>
            <a:r>
              <a:rPr lang="it-IT" sz="1800" b="0" i="0" u="none" strike="noStrike" cap="none" dirty="0">
                <a:solidFill>
                  <a:srgbClr val="191919"/>
                </a:solidFill>
                <a:ea typeface="Courier New"/>
                <a:cs typeface="Courier New"/>
                <a:sym typeface="Courier New"/>
              </a:rPr>
              <a:t>s</a:t>
            </a:r>
            <a:r>
              <a:rPr lang="it-IT" sz="1800" dirty="0">
                <a:solidFill>
                  <a:srgbClr val="191919"/>
                </a:solidFill>
                <a:ea typeface="Courier New"/>
                <a:cs typeface="Courier New"/>
                <a:sym typeface="Courier New"/>
              </a:rPr>
              <a:t> = </a:t>
            </a:r>
            <a:r>
              <a:rPr lang="it-IT" sz="1800" dirty="0" err="1">
                <a:solidFill>
                  <a:srgbClr val="191919"/>
                </a:solidFill>
                <a:ea typeface="Courier New"/>
                <a:cs typeface="Courier New"/>
                <a:sym typeface="Courier New"/>
              </a:rPr>
              <a:t>index_</a:t>
            </a:r>
            <a:r>
              <a:rPr lang="it-IT" sz="1800" b="0" i="0" u="none" strike="noStrike" cap="none" dirty="0" err="1">
                <a:solidFill>
                  <a:srgbClr val="191919"/>
                </a:solidFill>
                <a:ea typeface="Courier New"/>
                <a:cs typeface="Courier New"/>
                <a:sym typeface="Courier New"/>
              </a:rPr>
              <a:t>cre</a:t>
            </a:r>
            <a:r>
              <a:rPr lang="it-IT" sz="1800" b="0" i="0" u="none" strike="noStrike" cap="none" dirty="0" err="1">
                <a:solidFill>
                  <a:schemeClr val="dk1"/>
                </a:solidFill>
                <a:ea typeface="Courier New"/>
                <a:cs typeface="Courier New"/>
                <a:sym typeface="Courier New"/>
              </a:rPr>
              <a:t>ate</a:t>
            </a:r>
            <a:r>
              <a:rPr lang="it-IT" sz="1800" b="0" i="0" u="none" strike="noStrike" cap="none" dirty="0">
                <a:solidFill>
                  <a:srgbClr val="808030"/>
                </a:solidFill>
                <a:ea typeface="Courier New"/>
                <a:cs typeface="Courier New"/>
                <a:sym typeface="Courier New"/>
              </a:rPr>
              <a:t>()</a:t>
            </a:r>
            <a:endParaRPr lang="it-IT" sz="1800" b="0" i="0" u="none" strike="noStrike" cap="none" dirty="0">
              <a:solidFill>
                <a:schemeClr val="dk1"/>
              </a:solidFill>
              <a:ea typeface="Courier New"/>
              <a:cs typeface="Courier New"/>
              <a:sym typeface="Courier New"/>
            </a:endParaRPr>
          </a:p>
          <a:p>
            <a:pPr marL="0" marR="0" lvl="0" indent="0" algn="l" rtl="0">
              <a:lnSpc>
                <a:spcPct val="100000"/>
              </a:lnSpc>
              <a:spcBef>
                <a:spcPts val="400"/>
              </a:spcBef>
              <a:spcAft>
                <a:spcPts val="0"/>
              </a:spcAft>
              <a:buClr>
                <a:srgbClr val="000000"/>
              </a:buClr>
              <a:buSzPts val="1200"/>
              <a:buFont typeface="Arial"/>
              <a:buNone/>
            </a:pPr>
            <a:r>
              <a:rPr lang="it-IT" sz="1800" b="0" i="0" u="none" strike="noStrike" cap="none" dirty="0">
                <a:solidFill>
                  <a:schemeClr val="dk1"/>
                </a:solidFill>
                <a:ea typeface="Courier New"/>
                <a:cs typeface="Courier New"/>
                <a:sym typeface="Courier New"/>
              </a:rPr>
              <a:t>mapping </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properties</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rgbClr val="80008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maintext</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type</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"text"</a:t>
            </a:r>
            <a:r>
              <a:rPr lang="it-IT" sz="1800" b="0" i="0" u="none" strike="noStrike" cap="none" dirty="0">
                <a:solidFill>
                  <a:srgbClr val="80803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analyzer</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english</a:t>
            </a:r>
            <a:r>
              <a:rPr lang="it-IT" sz="1800" b="0" i="0" u="none" strike="noStrike" cap="none" dirty="0">
                <a:solidFill>
                  <a:srgbClr val="0000E6"/>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"source"</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type</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"text"</a:t>
            </a:r>
            <a:r>
              <a:rPr lang="it-IT" sz="1800" b="0" i="0" u="none" strike="noStrike" cap="none" dirty="0">
                <a:solidFill>
                  <a:srgbClr val="808030"/>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analyzer</a:t>
            </a:r>
            <a:r>
              <a:rPr lang="it-IT" sz="1800" b="0" i="0" u="none" strike="noStrike" cap="none" dirty="0">
                <a:solidFill>
                  <a:srgbClr val="0000E6"/>
                </a:solidFill>
                <a:ea typeface="Courier New"/>
                <a:cs typeface="Courier New"/>
                <a:sym typeface="Courier New"/>
              </a:rPr>
              <a:t>"</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0000E6"/>
                </a:solidFill>
                <a:ea typeface="Courier New"/>
                <a:cs typeface="Courier New"/>
                <a:sym typeface="Courier New"/>
              </a:rPr>
              <a:t>"</a:t>
            </a:r>
            <a:r>
              <a:rPr lang="it-IT" sz="1800" b="0" i="0" u="none" strike="noStrike" cap="none" dirty="0" err="1">
                <a:solidFill>
                  <a:srgbClr val="0000E6"/>
                </a:solidFill>
                <a:ea typeface="Courier New"/>
                <a:cs typeface="Courier New"/>
                <a:sym typeface="Courier New"/>
              </a:rPr>
              <a:t>whitespace</a:t>
            </a:r>
            <a:r>
              <a:rPr lang="it-IT" sz="1800" b="0" i="0" u="none" strike="noStrike" cap="none" dirty="0">
                <a:solidFill>
                  <a:srgbClr val="0000E6"/>
                </a:solidFill>
                <a:ea typeface="Courier New"/>
                <a:cs typeface="Courier New"/>
                <a:sym typeface="Courier New"/>
              </a:rPr>
              <a:t>"</a:t>
            </a:r>
            <a:br>
              <a:rPr lang="it-IT" sz="1800" b="0" i="0" u="none" strike="noStrike" cap="none" dirty="0">
                <a:solidFill>
                  <a:schemeClr val="dk1"/>
                </a:solidFill>
                <a:ea typeface="Courier New"/>
                <a:cs typeface="Courier New"/>
                <a:sym typeface="Courier New"/>
              </a:rPr>
            </a:b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a:t>
            </a:r>
            <a:r>
              <a:rPr lang="it-IT" sz="1800" b="0" i="0" u="none" strike="noStrike" cap="none" dirty="0">
                <a:solidFill>
                  <a:srgbClr val="800080"/>
                </a:solidFill>
                <a:ea typeface="Courier New"/>
                <a:cs typeface="Courier New"/>
                <a:sym typeface="Courier New"/>
              </a:rPr>
              <a:t>}</a:t>
            </a:r>
          </a:p>
          <a:p>
            <a:pPr marL="0" marR="0" lvl="0" indent="0" algn="l" rtl="0">
              <a:lnSpc>
                <a:spcPct val="100000"/>
              </a:lnSpc>
              <a:spcBef>
                <a:spcPts val="400"/>
              </a:spcBef>
              <a:spcAft>
                <a:spcPts val="400"/>
              </a:spcAft>
              <a:buClr>
                <a:srgbClr val="000000"/>
              </a:buClr>
              <a:buSzPts val="1200"/>
              <a:buFont typeface="Arial"/>
              <a:buNone/>
            </a:pPr>
            <a:br>
              <a:rPr lang="it-IT" sz="1800" b="0" i="0" u="none" strike="noStrike" cap="none" dirty="0">
                <a:solidFill>
                  <a:schemeClr val="dk1"/>
                </a:solidFill>
                <a:ea typeface="Courier New"/>
                <a:cs typeface="Courier New"/>
                <a:sym typeface="Courier New"/>
              </a:rPr>
            </a:br>
            <a:r>
              <a:rPr lang="it-IT" sz="1800" b="0" i="0" u="none" strike="noStrike" cap="none" dirty="0" err="1">
                <a:solidFill>
                  <a:schemeClr val="dk1"/>
                </a:solidFill>
                <a:ea typeface="Courier New"/>
                <a:cs typeface="Courier New"/>
                <a:sym typeface="Courier New"/>
              </a:rPr>
              <a:t>es</a:t>
            </a:r>
            <a:r>
              <a:rPr lang="it-IT" sz="1800" b="0" i="0" u="none" strike="noStrike" cap="none" dirty="0" err="1">
                <a:solidFill>
                  <a:srgbClr val="808030"/>
                </a:solidFill>
                <a:ea typeface="Courier New"/>
                <a:cs typeface="Courier New"/>
                <a:sym typeface="Courier New"/>
              </a:rPr>
              <a:t>.</a:t>
            </a:r>
            <a:r>
              <a:rPr lang="it-IT" sz="1800" b="0" i="0" u="none" strike="noStrike" cap="none" dirty="0" err="1">
                <a:solidFill>
                  <a:schemeClr val="dk1"/>
                </a:solidFill>
                <a:ea typeface="Courier New"/>
                <a:cs typeface="Courier New"/>
                <a:sym typeface="Courier New"/>
              </a:rPr>
              <a:t>indices</a:t>
            </a:r>
            <a:r>
              <a:rPr lang="it-IT" sz="1800" b="0" i="0" u="none" strike="noStrike" cap="none" dirty="0" err="1">
                <a:solidFill>
                  <a:srgbClr val="808030"/>
                </a:solidFill>
                <a:ea typeface="Courier New"/>
                <a:cs typeface="Courier New"/>
                <a:sym typeface="Courier New"/>
              </a:rPr>
              <a:t>.</a:t>
            </a:r>
            <a:r>
              <a:rPr lang="it-IT" sz="1800" b="0" i="0" u="none" strike="noStrike" cap="none" dirty="0" err="1">
                <a:solidFill>
                  <a:schemeClr val="dk1"/>
                </a:solidFill>
                <a:ea typeface="Courier New"/>
                <a:cs typeface="Courier New"/>
                <a:sym typeface="Courier New"/>
              </a:rPr>
              <a:t>put_mapping</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index</a:t>
            </a:r>
            <a:r>
              <a:rPr lang="it-IT" sz="1800" b="0" i="0" u="none" strike="noStrike" cap="none" dirty="0">
                <a:solidFill>
                  <a:srgbClr val="808030"/>
                </a:solidFill>
                <a:ea typeface="Courier New"/>
                <a:cs typeface="Courier New"/>
                <a:sym typeface="Courier New"/>
              </a:rPr>
              <a:t>=</a:t>
            </a:r>
            <a:r>
              <a:rPr lang="it-IT" sz="1800" dirty="0">
                <a:solidFill>
                  <a:srgbClr val="191919"/>
                </a:solidFill>
                <a:ea typeface="Courier New"/>
                <a:cs typeface="Courier New"/>
                <a:sym typeface="Courier New"/>
              </a:rPr>
              <a:t>INDEX_NAME</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 body</a:t>
            </a:r>
            <a:r>
              <a:rPr lang="it-IT" sz="1800" b="0" i="0" u="none" strike="noStrike" cap="none" dirty="0">
                <a:solidFill>
                  <a:srgbClr val="808030"/>
                </a:solidFill>
                <a:ea typeface="Courier New"/>
                <a:cs typeface="Courier New"/>
                <a:sym typeface="Courier New"/>
              </a:rPr>
              <a:t>=</a:t>
            </a:r>
            <a:r>
              <a:rPr lang="it-IT" sz="1800" b="0" i="0" u="none" strike="noStrike" cap="none" dirty="0">
                <a:solidFill>
                  <a:schemeClr val="dk1"/>
                </a:solidFill>
                <a:ea typeface="Courier New"/>
                <a:cs typeface="Courier New"/>
                <a:sym typeface="Courier New"/>
              </a:rPr>
              <a:t>mapping</a:t>
            </a:r>
            <a:r>
              <a:rPr lang="it-IT" sz="1800" b="0" i="0" u="none" strike="noStrike" cap="none" dirty="0">
                <a:solidFill>
                  <a:srgbClr val="808030"/>
                </a:solidFill>
                <a:ea typeface="Courier New"/>
                <a:cs typeface="Courier New"/>
                <a:sym typeface="Courier New"/>
              </a:rPr>
              <a:t>)</a:t>
            </a:r>
            <a:endParaRPr lang="it-IT" sz="1800" b="1" i="0" u="none" strike="noStrike" cap="none" dirty="0">
              <a:solidFill>
                <a:srgbClr val="800000"/>
              </a:solidFill>
              <a:ea typeface="Courier New"/>
              <a:cs typeface="Courier New"/>
              <a:sym typeface="Courier New"/>
            </a:endParaRPr>
          </a:p>
          <a:p>
            <a:endParaRPr lang="it-IT" sz="1800" dirty="0"/>
          </a:p>
        </p:txBody>
      </p:sp>
      <p:sp>
        <p:nvSpPr>
          <p:cNvPr id="4" name="Segnaposto numero diapositiva 3">
            <a:extLst>
              <a:ext uri="{FF2B5EF4-FFF2-40B4-BE49-F238E27FC236}">
                <a16:creationId xmlns:a16="http://schemas.microsoft.com/office/drawing/2014/main" id="{6603B178-EF7B-223F-79A2-11DEC1761727}"/>
              </a:ext>
            </a:extLst>
          </p:cNvPr>
          <p:cNvSpPr>
            <a:spLocks noGrp="1"/>
          </p:cNvSpPr>
          <p:nvPr>
            <p:ph type="sldNum" sz="quarter" idx="12"/>
          </p:nvPr>
        </p:nvSpPr>
        <p:spPr/>
        <p:txBody>
          <a:bodyPr/>
          <a:lstStyle/>
          <a:p>
            <a:fld id="{3064D77D-A23D-4DBF-9221-49A155E101DA}" type="slidenum">
              <a:rPr lang="it-IT" smtClean="0"/>
              <a:t>16</a:t>
            </a:fld>
            <a:endParaRPr lang="it-IT"/>
          </a:p>
        </p:txBody>
      </p:sp>
      <p:sp>
        <p:nvSpPr>
          <p:cNvPr id="5" name="Rettangolo con angoli arrotondati 4">
            <a:extLst>
              <a:ext uri="{FF2B5EF4-FFF2-40B4-BE49-F238E27FC236}">
                <a16:creationId xmlns:a16="http://schemas.microsoft.com/office/drawing/2014/main" id="{6E2410F5-DD00-0B7D-2485-8C30016E8293}"/>
              </a:ext>
            </a:extLst>
          </p:cNvPr>
          <p:cNvSpPr/>
          <p:nvPr/>
        </p:nvSpPr>
        <p:spPr>
          <a:xfrm>
            <a:off x="7199895" y="3129973"/>
            <a:ext cx="2517058" cy="115823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dirty="0" err="1"/>
              <a:t>Assign</a:t>
            </a:r>
            <a:r>
              <a:rPr lang="it-IT" dirty="0"/>
              <a:t> </a:t>
            </a:r>
            <a:r>
              <a:rPr lang="it-IT" dirty="0" err="1"/>
              <a:t>analyzers</a:t>
            </a:r>
            <a:r>
              <a:rPr lang="it-IT" dirty="0"/>
              <a:t> to the </a:t>
            </a:r>
            <a:r>
              <a:rPr lang="it-IT" dirty="0" err="1"/>
              <a:t>specific</a:t>
            </a:r>
            <a:r>
              <a:rPr lang="it-IT" dirty="0"/>
              <a:t> fields </a:t>
            </a:r>
            <a:r>
              <a:rPr lang="it-IT" dirty="0" err="1"/>
              <a:t>here</a:t>
            </a:r>
            <a:r>
              <a:rPr lang="it-IT" dirty="0"/>
              <a:t> in the </a:t>
            </a:r>
            <a:r>
              <a:rPr lang="it-IT" dirty="0" err="1"/>
              <a:t>properties</a:t>
            </a:r>
            <a:endParaRPr lang="it-IT" dirty="0"/>
          </a:p>
        </p:txBody>
      </p:sp>
      <p:cxnSp>
        <p:nvCxnSpPr>
          <p:cNvPr id="7" name="Connettore 2 6">
            <a:extLst>
              <a:ext uri="{FF2B5EF4-FFF2-40B4-BE49-F238E27FC236}">
                <a16:creationId xmlns:a16="http://schemas.microsoft.com/office/drawing/2014/main" id="{9D57CECA-00C4-1557-6E4A-062F6D1F7E72}"/>
              </a:ext>
            </a:extLst>
          </p:cNvPr>
          <p:cNvCxnSpPr>
            <a:endCxn id="5" idx="1"/>
          </p:cNvCxnSpPr>
          <p:nvPr/>
        </p:nvCxnSpPr>
        <p:spPr>
          <a:xfrm flipV="1">
            <a:off x="4771327" y="3709089"/>
            <a:ext cx="2428568" cy="4139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3D21CB8C-9F40-939C-4135-9C3231E32D8E}"/>
              </a:ext>
            </a:extLst>
          </p:cNvPr>
          <p:cNvCxnSpPr>
            <a:cxnSpLocks/>
            <a:endCxn id="5" idx="1"/>
          </p:cNvCxnSpPr>
          <p:nvPr/>
        </p:nvCxnSpPr>
        <p:spPr>
          <a:xfrm flipV="1">
            <a:off x="5164618" y="3709089"/>
            <a:ext cx="2035277" cy="136767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91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E4851F-EB3A-4A2E-068B-9482D9DFFBC1}"/>
              </a:ext>
            </a:extLst>
          </p:cNvPr>
          <p:cNvSpPr>
            <a:spLocks noGrp="1"/>
          </p:cNvSpPr>
          <p:nvPr>
            <p:ph type="title"/>
          </p:nvPr>
        </p:nvSpPr>
        <p:spPr/>
        <p:txBody>
          <a:bodyPr/>
          <a:lstStyle/>
          <a:p>
            <a:r>
              <a:rPr lang="it-IT" dirty="0" err="1"/>
              <a:t>Search</a:t>
            </a:r>
            <a:r>
              <a:rPr lang="it-IT" dirty="0"/>
              <a:t> on fields</a:t>
            </a:r>
          </a:p>
        </p:txBody>
      </p:sp>
      <p:sp>
        <p:nvSpPr>
          <p:cNvPr id="3" name="Segnaposto contenuto 2">
            <a:extLst>
              <a:ext uri="{FF2B5EF4-FFF2-40B4-BE49-F238E27FC236}">
                <a16:creationId xmlns:a16="http://schemas.microsoft.com/office/drawing/2014/main" id="{CE5C393F-CDB3-D284-7391-64E901EEEF60}"/>
              </a:ext>
            </a:extLst>
          </p:cNvPr>
          <p:cNvSpPr>
            <a:spLocks noGrp="1"/>
          </p:cNvSpPr>
          <p:nvPr>
            <p:ph idx="1"/>
          </p:nvPr>
        </p:nvSpPr>
        <p:spPr>
          <a:xfrm>
            <a:off x="1371600" y="1356852"/>
            <a:ext cx="9601200" cy="5096534"/>
          </a:xfrm>
        </p:spPr>
        <p:txBody>
          <a:bodyPr>
            <a:normAutofit fontScale="92500" lnSpcReduction="10000"/>
          </a:bodyPr>
          <a:lstStyle/>
          <a:p>
            <a:pPr marL="0" lvl="0" indent="0" algn="l" rtl="0">
              <a:spcBef>
                <a:spcPts val="400"/>
              </a:spcBef>
              <a:spcAft>
                <a:spcPts val="0"/>
              </a:spcAft>
              <a:buClr>
                <a:schemeClr val="dk1"/>
              </a:buClr>
              <a:buSzPts val="1100"/>
              <a:buFont typeface="Arial"/>
              <a:buNone/>
            </a:pPr>
            <a:r>
              <a:rPr lang="it-IT" sz="2000" b="1" dirty="0">
                <a:solidFill>
                  <a:srgbClr val="800000"/>
                </a:solidFill>
              </a:rPr>
              <a:t>import</a:t>
            </a:r>
            <a:r>
              <a:rPr lang="it-IT" sz="2000" dirty="0">
                <a:solidFill>
                  <a:schemeClr val="dk1"/>
                </a:solidFill>
              </a:rPr>
              <a:t> </a:t>
            </a:r>
            <a:r>
              <a:rPr lang="it-IT" sz="2000" dirty="0" err="1">
                <a:solidFill>
                  <a:schemeClr val="dk1"/>
                </a:solidFill>
              </a:rPr>
              <a:t>json</a:t>
            </a:r>
            <a:endParaRPr lang="it-IT" sz="2000" b="1" dirty="0">
              <a:solidFill>
                <a:srgbClr val="800000"/>
              </a:solidFill>
            </a:endParaRPr>
          </a:p>
          <a:p>
            <a:pPr marL="0" marR="0" lvl="0" indent="0" algn="l" rtl="0">
              <a:lnSpc>
                <a:spcPct val="100000"/>
              </a:lnSpc>
              <a:spcBef>
                <a:spcPts val="400"/>
              </a:spcBef>
              <a:spcAft>
                <a:spcPts val="400"/>
              </a:spcAft>
              <a:buClr>
                <a:srgbClr val="000000"/>
              </a:buClr>
              <a:buSzPts val="1100"/>
              <a:buFont typeface="Arial"/>
              <a:buNone/>
            </a:pPr>
            <a:r>
              <a:rPr lang="it-IT" sz="2000" b="1" i="0" u="none" strike="noStrike" cap="none" dirty="0">
                <a:solidFill>
                  <a:srgbClr val="800000"/>
                </a:solidFill>
                <a:ea typeface="Arial"/>
                <a:cs typeface="Arial"/>
                <a:sym typeface="Arial"/>
              </a:rPr>
              <a:t>from</a:t>
            </a:r>
            <a:r>
              <a:rPr lang="it-IT" sz="2000" b="0" i="0" u="none" strike="noStrike" cap="none" dirty="0">
                <a:solidFill>
                  <a:schemeClr val="dk1"/>
                </a:solidFill>
                <a:ea typeface="Arial"/>
                <a:cs typeface="Arial"/>
                <a:sym typeface="Arial"/>
              </a:rPr>
              <a:t> </a:t>
            </a:r>
            <a:r>
              <a:rPr lang="it-IT" sz="2000" b="0" i="0" u="none" strike="noStrike" cap="none" dirty="0" err="1">
                <a:solidFill>
                  <a:schemeClr val="dk1"/>
                </a:solidFill>
                <a:ea typeface="Arial"/>
                <a:cs typeface="Arial"/>
                <a:sym typeface="Arial"/>
              </a:rPr>
              <a:t>elasticsearch</a:t>
            </a:r>
            <a:r>
              <a:rPr lang="it-IT" sz="2000" b="0" i="0" u="none" strike="noStrike" cap="none" dirty="0">
                <a:solidFill>
                  <a:schemeClr val="dk1"/>
                </a:solidFill>
                <a:ea typeface="Arial"/>
                <a:cs typeface="Arial"/>
                <a:sym typeface="Arial"/>
              </a:rPr>
              <a:t> </a:t>
            </a:r>
            <a:r>
              <a:rPr lang="it-IT" sz="2000" b="1" i="0" u="none" strike="noStrike" cap="none" dirty="0">
                <a:solidFill>
                  <a:srgbClr val="800000"/>
                </a:solidFill>
                <a:ea typeface="Arial"/>
                <a:cs typeface="Arial"/>
                <a:sym typeface="Arial"/>
              </a:rPr>
              <a:t>import</a:t>
            </a:r>
            <a:r>
              <a:rPr lang="it-IT" sz="2000" b="0" i="0" u="none" strike="noStrike" cap="none" dirty="0">
                <a:solidFill>
                  <a:schemeClr val="dk1"/>
                </a:solidFill>
                <a:ea typeface="Arial"/>
                <a:cs typeface="Arial"/>
                <a:sym typeface="Arial"/>
              </a:rPr>
              <a:t> </a:t>
            </a:r>
            <a:r>
              <a:rPr lang="it-IT" sz="2000" b="0" i="0" u="none" strike="noStrike" cap="none" dirty="0" err="1">
                <a:solidFill>
                  <a:schemeClr val="dk1"/>
                </a:solidFill>
                <a:ea typeface="Arial"/>
                <a:cs typeface="Arial"/>
                <a:sym typeface="Arial"/>
              </a:rPr>
              <a:t>Elasticsearch</a:t>
            </a:r>
            <a:br>
              <a:rPr lang="it-IT" sz="2000" b="0" i="0" u="none" strike="noStrike" cap="none" dirty="0">
                <a:solidFill>
                  <a:schemeClr val="dk1"/>
                </a:solidFill>
                <a:ea typeface="Arial"/>
                <a:cs typeface="Arial"/>
                <a:sym typeface="Arial"/>
              </a:rPr>
            </a:b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es = </a:t>
            </a:r>
            <a:r>
              <a:rPr lang="it-IT" sz="2000" dirty="0" err="1">
                <a:solidFill>
                  <a:schemeClr val="dk1"/>
                </a:solidFill>
              </a:rPr>
              <a:t>Elasticsearch</a:t>
            </a:r>
            <a:r>
              <a:rPr lang="it-IT" sz="2000" dirty="0">
                <a:solidFill>
                  <a:schemeClr val="dk1"/>
                </a:solidFill>
              </a:rPr>
              <a:t>(INDEX_URL, </a:t>
            </a:r>
            <a:r>
              <a:rPr lang="it-IT" sz="2000" dirty="0" err="1">
                <a:solidFill>
                  <a:schemeClr val="dk1"/>
                </a:solidFill>
              </a:rPr>
              <a:t>http_auth</a:t>
            </a:r>
            <a:r>
              <a:rPr lang="it-IT" sz="2000" dirty="0">
                <a:solidFill>
                  <a:schemeClr val="dk1"/>
                </a:solidFill>
              </a:rPr>
              <a:t>=(INDEX_USER, INDEX_PASS))</a:t>
            </a:r>
            <a:br>
              <a:rPr lang="it-IT" sz="2000" b="0" i="0" u="none" strike="noStrike" cap="none" dirty="0">
                <a:solidFill>
                  <a:schemeClr val="dk1"/>
                </a:solidFill>
                <a:ea typeface="Arial"/>
                <a:cs typeface="Arial"/>
                <a:sym typeface="Arial"/>
              </a:rPr>
            </a:br>
            <a:r>
              <a:rPr lang="it-IT" sz="2000" b="0" i="0" u="none" strike="noStrike" cap="none" dirty="0" err="1">
                <a:solidFill>
                  <a:schemeClr val="dk1"/>
                </a:solidFill>
                <a:ea typeface="Arial"/>
                <a:cs typeface="Arial"/>
                <a:sym typeface="Arial"/>
              </a:rPr>
              <a:t>author</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400000"/>
                </a:solidFill>
                <a:ea typeface="Arial"/>
                <a:cs typeface="Arial"/>
                <a:sym typeface="Arial"/>
              </a:rPr>
              <a:t>input</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Insert</a:t>
            </a:r>
            <a:r>
              <a:rPr lang="it-IT" sz="2000" b="0" i="0" u="none" strike="noStrike" cap="none" dirty="0">
                <a:solidFill>
                  <a:srgbClr val="0000E6"/>
                </a:solidFill>
                <a:ea typeface="Arial"/>
                <a:cs typeface="Arial"/>
                <a:sym typeface="Arial"/>
              </a:rPr>
              <a:t> a news source: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strip</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err="1">
                <a:solidFill>
                  <a:schemeClr val="dk1"/>
                </a:solidFill>
                <a:ea typeface="Arial"/>
                <a:cs typeface="Arial"/>
                <a:sym typeface="Arial"/>
              </a:rPr>
              <a:t>terms</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400000"/>
                </a:solidFill>
                <a:ea typeface="Arial"/>
                <a:cs typeface="Arial"/>
                <a:sym typeface="Arial"/>
              </a:rPr>
              <a:t>input</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Insert</a:t>
            </a:r>
            <a:r>
              <a:rPr lang="it-IT" sz="2000" b="0" i="0" u="none" strike="noStrike" cap="none" dirty="0">
                <a:solidFill>
                  <a:srgbClr val="0000E6"/>
                </a:solidFill>
                <a:ea typeface="Arial"/>
                <a:cs typeface="Arial"/>
                <a:sym typeface="Arial"/>
              </a:rPr>
              <a:t> text </a:t>
            </a:r>
            <a:r>
              <a:rPr lang="it-IT" sz="2000" b="0" i="0" u="none" strike="noStrike" cap="none" dirty="0" err="1">
                <a:solidFill>
                  <a:srgbClr val="0000E6"/>
                </a:solidFill>
                <a:ea typeface="Arial"/>
                <a:cs typeface="Arial"/>
                <a:sym typeface="Arial"/>
              </a:rPr>
              <a:t>terms</a:t>
            </a:r>
            <a:r>
              <a:rPr lang="it-IT" sz="2000" b="0" i="0" u="none" strike="noStrike" cap="none" dirty="0">
                <a:solidFill>
                  <a:srgbClr val="0000E6"/>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strip</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err="1">
                <a:solidFill>
                  <a:schemeClr val="dk1"/>
                </a:solidFill>
                <a:ea typeface="Arial"/>
                <a:cs typeface="Arial"/>
                <a:sym typeface="Arial"/>
              </a:rPr>
              <a:t>query_body</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"query"</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bool</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should</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rgbClr val="0000E6"/>
                </a:solidFill>
                <a:ea typeface="Arial"/>
                <a:cs typeface="Arial"/>
                <a:sym typeface="Arial"/>
              </a:rPr>
              <a:t>"match"</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article_body</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err="1">
                <a:solidFill>
                  <a:schemeClr val="dk1"/>
                </a:solidFill>
                <a:ea typeface="Arial"/>
                <a:cs typeface="Arial"/>
                <a:sym typeface="Arial"/>
              </a:rPr>
              <a:t>terms</a:t>
            </a:r>
            <a:r>
              <a:rPr lang="it-IT" sz="2000" b="0" i="0" u="none" strike="noStrike" cap="none" dirty="0">
                <a:solidFill>
                  <a:srgbClr val="800080"/>
                </a:solidFill>
                <a:ea typeface="Arial"/>
                <a:cs typeface="Arial"/>
                <a:sym typeface="Arial"/>
              </a:rPr>
              <a:t>}}</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rgbClr val="0000E6"/>
                </a:solidFill>
                <a:ea typeface="Arial"/>
                <a:cs typeface="Arial"/>
                <a:sym typeface="Arial"/>
              </a:rPr>
              <a:t>"match"</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rgbClr val="0000E6"/>
                </a:solidFill>
                <a:ea typeface="Arial"/>
                <a:cs typeface="Arial"/>
                <a:sym typeface="Arial"/>
              </a:rPr>
              <a:t>"source"</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source</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rgbClr val="80008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a:solidFill>
                  <a:srgbClr val="80008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res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a:t>
            </a:r>
            <a:r>
              <a:rPr lang="it-IT" sz="2000" b="0" i="0" u="none" strike="noStrike" cap="none" dirty="0" err="1">
                <a:solidFill>
                  <a:schemeClr val="dk1"/>
                </a:solidFill>
                <a:ea typeface="Arial"/>
                <a:cs typeface="Arial"/>
                <a:sym typeface="Arial"/>
              </a:rPr>
              <a:t>es</a:t>
            </a:r>
            <a:r>
              <a:rPr lang="it-IT" sz="2000" b="0" i="0" u="none" strike="noStrike" cap="none" dirty="0" err="1">
                <a:solidFill>
                  <a:srgbClr val="808030"/>
                </a:solidFill>
                <a:ea typeface="Arial"/>
                <a:cs typeface="Arial"/>
                <a:sym typeface="Arial"/>
              </a:rPr>
              <a:t>.</a:t>
            </a:r>
            <a:r>
              <a:rPr lang="it-IT" sz="2000" b="0" i="0" u="none" strike="noStrike" cap="none" dirty="0" err="1">
                <a:solidFill>
                  <a:schemeClr val="dk1"/>
                </a:solidFill>
                <a:ea typeface="Arial"/>
                <a:cs typeface="Arial"/>
                <a:sym typeface="Arial"/>
              </a:rPr>
              <a:t>search</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index</a:t>
            </a:r>
            <a:r>
              <a:rPr lang="it-IT" sz="2000" b="0" i="0" u="none" strike="noStrike" cap="none" dirty="0">
                <a:solidFill>
                  <a:srgbClr val="808030"/>
                </a:solidFill>
                <a:ea typeface="Arial"/>
                <a:cs typeface="Arial"/>
                <a:sym typeface="Arial"/>
              </a:rPr>
              <a:t>=</a:t>
            </a:r>
            <a:r>
              <a:rPr lang="it-IT" sz="2000" dirty="0">
                <a:solidFill>
                  <a:srgbClr val="191919"/>
                </a:solidFill>
              </a:rPr>
              <a:t>INDEX_NAME</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body</a:t>
            </a:r>
            <a:r>
              <a:rPr lang="it-IT" sz="2000" b="0" i="0" u="none" strike="noStrike" cap="none" dirty="0">
                <a:solidFill>
                  <a:srgbClr val="808030"/>
                </a:solidFill>
                <a:ea typeface="Arial"/>
                <a:cs typeface="Arial"/>
                <a:sym typeface="Arial"/>
              </a:rPr>
              <a:t>=</a:t>
            </a:r>
            <a:r>
              <a:rPr lang="it-IT" sz="2000" b="0" i="0" u="none" strike="noStrike" cap="none" dirty="0" err="1">
                <a:solidFill>
                  <a:schemeClr val="dk1"/>
                </a:solidFill>
                <a:ea typeface="Arial"/>
                <a:cs typeface="Arial"/>
                <a:sym typeface="Arial"/>
              </a:rPr>
              <a:t>query_body</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1" i="0" u="none" strike="noStrike" cap="none" dirty="0" err="1">
                <a:solidFill>
                  <a:srgbClr val="800000"/>
                </a:solidFill>
                <a:ea typeface="Arial"/>
                <a:cs typeface="Arial"/>
                <a:sym typeface="Arial"/>
              </a:rPr>
              <a:t>print</a:t>
            </a:r>
            <a:r>
              <a:rPr lang="it-IT" sz="2000" b="0" i="0" u="none" strike="noStrike" cap="none" dirty="0">
                <a:solidFill>
                  <a:schemeClr val="dk1"/>
                </a:solidFill>
                <a:ea typeface="Arial"/>
                <a:cs typeface="Arial"/>
                <a:sym typeface="Arial"/>
              </a:rPr>
              <a:t> </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Found</a:t>
            </a:r>
            <a:r>
              <a:rPr lang="it-IT" sz="2000" b="0" i="0" u="none" strike="noStrike" cap="none" dirty="0">
                <a:solidFill>
                  <a:srgbClr val="0000E6"/>
                </a:solidFill>
                <a:ea typeface="Arial"/>
                <a:cs typeface="Arial"/>
                <a:sym typeface="Arial"/>
              </a:rPr>
              <a:t> {} </a:t>
            </a:r>
            <a:r>
              <a:rPr lang="it-IT" sz="2000" b="0" i="0" u="none" strike="noStrike" cap="none" dirty="0" err="1">
                <a:solidFill>
                  <a:srgbClr val="0000E6"/>
                </a:solidFill>
                <a:ea typeface="Arial"/>
                <a:cs typeface="Arial"/>
                <a:sym typeface="Arial"/>
              </a:rPr>
              <a:t>results</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format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res</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'hits'</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total</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dirty="0">
                <a:solidFill>
                  <a:srgbClr val="808030"/>
                </a:solidFill>
              </a:rPr>
              <a:t>[</a:t>
            </a:r>
            <a:r>
              <a:rPr lang="it-IT" sz="2000" dirty="0">
                <a:solidFill>
                  <a:srgbClr val="0000E6"/>
                </a:solidFill>
              </a:rPr>
              <a:t>'</a:t>
            </a:r>
            <a:r>
              <a:rPr lang="it-IT" sz="2000" dirty="0" err="1">
                <a:solidFill>
                  <a:srgbClr val="0000E6"/>
                </a:solidFill>
              </a:rPr>
              <a:t>value</a:t>
            </a:r>
            <a:r>
              <a:rPr lang="it-IT" sz="2000" dirty="0">
                <a:solidFill>
                  <a:srgbClr val="0000E6"/>
                </a:solidFill>
              </a:rPr>
              <a:t>'</a:t>
            </a:r>
            <a:r>
              <a:rPr lang="it-IT" sz="2000" dirty="0">
                <a:solidFill>
                  <a:srgbClr val="808030"/>
                </a:solidFill>
              </a:rPr>
              <a:t>]</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1" i="0" u="none" strike="noStrike" cap="none" dirty="0">
                <a:solidFill>
                  <a:srgbClr val="800000"/>
                </a:solidFill>
                <a:ea typeface="Arial"/>
                <a:cs typeface="Arial"/>
                <a:sym typeface="Arial"/>
              </a:rPr>
              <a:t>for</a:t>
            </a:r>
            <a:r>
              <a:rPr lang="it-IT" sz="2000" b="0" i="0" u="none" strike="noStrike" cap="none" dirty="0">
                <a:solidFill>
                  <a:schemeClr val="dk1"/>
                </a:solidFill>
                <a:ea typeface="Arial"/>
                <a:cs typeface="Arial"/>
                <a:sym typeface="Arial"/>
              </a:rPr>
              <a:t> hit </a:t>
            </a:r>
            <a:r>
              <a:rPr lang="it-IT" sz="2000" b="1" i="0" u="none" strike="noStrike" cap="none" dirty="0">
                <a:solidFill>
                  <a:srgbClr val="800000"/>
                </a:solidFill>
                <a:ea typeface="Arial"/>
                <a:cs typeface="Arial"/>
                <a:sym typeface="Arial"/>
              </a:rPr>
              <a:t>in</a:t>
            </a:r>
            <a:r>
              <a:rPr lang="it-IT" sz="2000" b="0" i="0" u="none" strike="noStrike" cap="none" dirty="0">
                <a:solidFill>
                  <a:schemeClr val="dk1"/>
                </a:solidFill>
                <a:ea typeface="Arial"/>
                <a:cs typeface="Arial"/>
                <a:sym typeface="Arial"/>
              </a:rPr>
              <a:t> res</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'hits'</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'hits'</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1" i="0" u="none" strike="noStrike" cap="none" dirty="0" err="1">
                <a:solidFill>
                  <a:srgbClr val="800000"/>
                </a:solidFill>
                <a:ea typeface="Arial"/>
                <a:cs typeface="Arial"/>
                <a:sym typeface="Arial"/>
              </a:rPr>
              <a:t>print</a:t>
            </a: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("score: {} source: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format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hit</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"_score"</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 hit</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"_source"</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"source"</a:t>
            </a:r>
            <a:r>
              <a:rPr lang="it-IT" sz="2000" b="0" i="0" u="none" strike="noStrike" cap="none" dirty="0">
                <a:solidFill>
                  <a:srgbClr val="808030"/>
                </a:solidFill>
                <a:ea typeface="Arial"/>
                <a:cs typeface="Arial"/>
                <a:sym typeface="Arial"/>
              </a:rPr>
              <a:t>]))</a:t>
            </a:r>
            <a:br>
              <a:rPr lang="it-IT" sz="2000" b="0" i="0" u="none" strike="noStrike" cap="none" dirty="0">
                <a:solidFill>
                  <a:schemeClr val="dk1"/>
                </a:solidFill>
                <a:ea typeface="Arial"/>
                <a:cs typeface="Arial"/>
                <a:sym typeface="Arial"/>
              </a:rPr>
            </a:br>
            <a:r>
              <a:rPr lang="it-IT" sz="2000" b="0" i="0" u="none" strike="noStrike" cap="none" dirty="0">
                <a:solidFill>
                  <a:schemeClr val="dk1"/>
                </a:solidFill>
                <a:ea typeface="Arial"/>
                <a:cs typeface="Arial"/>
                <a:sym typeface="Arial"/>
              </a:rPr>
              <a:t>    </a:t>
            </a:r>
            <a:r>
              <a:rPr lang="it-IT" sz="2000" b="1" i="0" u="none" strike="noStrike" cap="none" dirty="0" err="1">
                <a:solidFill>
                  <a:srgbClr val="800000"/>
                </a:solidFill>
                <a:ea typeface="Arial"/>
                <a:cs typeface="Arial"/>
                <a:sym typeface="Arial"/>
              </a:rPr>
              <a:t>print</a:t>
            </a:r>
            <a:r>
              <a:rPr lang="it-IT" sz="2000" b="0" i="0" u="none" strike="noStrike" cap="none" dirty="0">
                <a:solidFill>
                  <a:schemeClr val="dk1"/>
                </a:solidFill>
                <a:ea typeface="Arial"/>
                <a:cs typeface="Arial"/>
                <a:sym typeface="Arial"/>
              </a:rPr>
              <a:t> </a:t>
            </a:r>
            <a:r>
              <a:rPr lang="it-IT" sz="2000" b="0" i="0" u="none" strike="noStrike" cap="none" dirty="0">
                <a:solidFill>
                  <a:srgbClr val="0000E6"/>
                </a:solidFill>
                <a:ea typeface="Arial"/>
                <a:cs typeface="Arial"/>
                <a:sym typeface="Arial"/>
              </a:rPr>
              <a:t>("body: {}"</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format</a:t>
            </a:r>
            <a:r>
              <a:rPr lang="it-IT" sz="2000" b="0" i="0" u="none" strike="noStrike" cap="none" dirty="0">
                <a:solidFill>
                  <a:srgbClr val="808030"/>
                </a:solidFill>
                <a:ea typeface="Arial"/>
                <a:cs typeface="Arial"/>
                <a:sym typeface="Arial"/>
              </a:rPr>
              <a:t>(</a:t>
            </a:r>
            <a:r>
              <a:rPr lang="it-IT" sz="2000" b="0" i="0" u="none" strike="noStrike" cap="none" dirty="0">
                <a:solidFill>
                  <a:schemeClr val="dk1"/>
                </a:solidFill>
                <a:ea typeface="Arial"/>
                <a:cs typeface="Arial"/>
                <a:sym typeface="Arial"/>
              </a:rPr>
              <a:t>hit</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"_source"</a:t>
            </a:r>
            <a:r>
              <a:rPr lang="it-IT" sz="2000" b="0" i="0" u="none" strike="noStrike" cap="none" dirty="0">
                <a:solidFill>
                  <a:srgbClr val="808030"/>
                </a:solidFill>
                <a:ea typeface="Arial"/>
                <a:cs typeface="Arial"/>
                <a:sym typeface="Arial"/>
              </a:rPr>
              <a:t>][</a:t>
            </a:r>
            <a:r>
              <a:rPr lang="it-IT" sz="2000" b="0" i="0" u="none" strike="noStrike" cap="none" dirty="0">
                <a:solidFill>
                  <a:srgbClr val="0000E6"/>
                </a:solidFill>
                <a:ea typeface="Arial"/>
                <a:cs typeface="Arial"/>
                <a:sym typeface="Arial"/>
              </a:rPr>
              <a:t>"</a:t>
            </a:r>
            <a:r>
              <a:rPr lang="it-IT" sz="2000" b="0" i="0" u="none" strike="noStrike" cap="none" dirty="0" err="1">
                <a:solidFill>
                  <a:srgbClr val="0000E6"/>
                </a:solidFill>
                <a:ea typeface="Arial"/>
                <a:cs typeface="Arial"/>
                <a:sym typeface="Arial"/>
              </a:rPr>
              <a:t>maintext</a:t>
            </a:r>
            <a:r>
              <a:rPr lang="it-IT" sz="2000" b="0" i="0" u="none" strike="noStrike" cap="none" dirty="0">
                <a:solidFill>
                  <a:srgbClr val="0000E6"/>
                </a:solidFill>
                <a:ea typeface="Arial"/>
                <a:cs typeface="Arial"/>
                <a:sym typeface="Arial"/>
              </a:rPr>
              <a:t>"</a:t>
            </a:r>
            <a:r>
              <a:rPr lang="it-IT" sz="2000" b="0" i="0" u="none" strike="noStrike" cap="none" dirty="0">
                <a:solidFill>
                  <a:srgbClr val="808030"/>
                </a:solidFill>
                <a:ea typeface="Arial"/>
                <a:cs typeface="Arial"/>
                <a:sym typeface="Arial"/>
              </a:rPr>
              <a:t>])[:</a:t>
            </a:r>
            <a:r>
              <a:rPr lang="it-IT" sz="2000" b="0" i="0" u="none" strike="noStrike" cap="none" dirty="0">
                <a:solidFill>
                  <a:srgbClr val="008C00"/>
                </a:solidFill>
                <a:ea typeface="Arial"/>
                <a:cs typeface="Arial"/>
                <a:sym typeface="Arial"/>
              </a:rPr>
              <a:t>100</a:t>
            </a:r>
            <a:r>
              <a:rPr lang="it-IT" sz="2000" b="0" i="0" u="none" strike="noStrike" cap="none" dirty="0">
                <a:solidFill>
                  <a:srgbClr val="808030"/>
                </a:solidFill>
                <a:ea typeface="Arial"/>
                <a:cs typeface="Arial"/>
                <a:sym typeface="Arial"/>
              </a:rPr>
              <a:t>])</a:t>
            </a:r>
            <a:endParaRPr lang="it-IT" sz="2800" b="1" i="0" u="none" strike="noStrike" cap="none" dirty="0">
              <a:solidFill>
                <a:srgbClr val="800000"/>
              </a:solidFill>
              <a:ea typeface="Arial"/>
              <a:cs typeface="Arial"/>
              <a:sym typeface="Arial"/>
            </a:endParaRPr>
          </a:p>
        </p:txBody>
      </p:sp>
      <p:sp>
        <p:nvSpPr>
          <p:cNvPr id="4" name="Segnaposto numero diapositiva 3">
            <a:extLst>
              <a:ext uri="{FF2B5EF4-FFF2-40B4-BE49-F238E27FC236}">
                <a16:creationId xmlns:a16="http://schemas.microsoft.com/office/drawing/2014/main" id="{F542F603-7970-DED6-F90B-00295C8A53F5}"/>
              </a:ext>
            </a:extLst>
          </p:cNvPr>
          <p:cNvSpPr>
            <a:spLocks noGrp="1"/>
          </p:cNvSpPr>
          <p:nvPr>
            <p:ph type="sldNum" sz="quarter" idx="12"/>
          </p:nvPr>
        </p:nvSpPr>
        <p:spPr/>
        <p:txBody>
          <a:bodyPr/>
          <a:lstStyle/>
          <a:p>
            <a:fld id="{3064D77D-A23D-4DBF-9221-49A155E101DA}" type="slidenum">
              <a:rPr lang="it-IT" smtClean="0"/>
              <a:t>17</a:t>
            </a:fld>
            <a:endParaRPr lang="it-IT"/>
          </a:p>
        </p:txBody>
      </p:sp>
      <p:sp>
        <p:nvSpPr>
          <p:cNvPr id="5" name="Rettangolo con angoli arrotondati 4">
            <a:extLst>
              <a:ext uri="{FF2B5EF4-FFF2-40B4-BE49-F238E27FC236}">
                <a16:creationId xmlns:a16="http://schemas.microsoft.com/office/drawing/2014/main" id="{368C52AD-3B15-43C9-4496-54C9EF837831}"/>
              </a:ext>
            </a:extLst>
          </p:cNvPr>
          <p:cNvSpPr/>
          <p:nvPr/>
        </p:nvSpPr>
        <p:spPr>
          <a:xfrm>
            <a:off x="2790911" y="3736741"/>
            <a:ext cx="1122327" cy="336755"/>
          </a:xfrm>
          <a:prstGeom prst="roundRect">
            <a:avLst/>
          </a:prstGeom>
          <a:noFill/>
          <a:ln w="381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it-IT"/>
          </a:p>
        </p:txBody>
      </p:sp>
      <p:cxnSp>
        <p:nvCxnSpPr>
          <p:cNvPr id="7" name="Connettore diritto 6">
            <a:extLst>
              <a:ext uri="{FF2B5EF4-FFF2-40B4-BE49-F238E27FC236}">
                <a16:creationId xmlns:a16="http://schemas.microsoft.com/office/drawing/2014/main" id="{0B0109C6-9ED6-B799-C9FF-1FFAF64819FB}"/>
              </a:ext>
            </a:extLst>
          </p:cNvPr>
          <p:cNvCxnSpPr>
            <a:cxnSpLocks/>
            <a:stCxn id="5" idx="3"/>
            <a:endCxn id="8" idx="1"/>
          </p:cNvCxnSpPr>
          <p:nvPr/>
        </p:nvCxnSpPr>
        <p:spPr>
          <a:xfrm flipV="1">
            <a:off x="3913238" y="2548267"/>
            <a:ext cx="5505782" cy="1356852"/>
          </a:xfrm>
          <a:prstGeom prst="line">
            <a:avLst/>
          </a:prstGeom>
        </p:spPr>
        <p:style>
          <a:lnRef idx="2">
            <a:schemeClr val="accent6"/>
          </a:lnRef>
          <a:fillRef idx="0">
            <a:schemeClr val="accent6"/>
          </a:fillRef>
          <a:effectRef idx="1">
            <a:schemeClr val="accent6"/>
          </a:effectRef>
          <a:fontRef idx="minor">
            <a:schemeClr val="tx1"/>
          </a:fontRef>
        </p:style>
      </p:cxnSp>
      <p:sp>
        <p:nvSpPr>
          <p:cNvPr id="8" name="Rettangolo con angoli arrotondati 7">
            <a:extLst>
              <a:ext uri="{FF2B5EF4-FFF2-40B4-BE49-F238E27FC236}">
                <a16:creationId xmlns:a16="http://schemas.microsoft.com/office/drawing/2014/main" id="{A1D41A11-DA66-F55C-362D-4DB6BE7AEA59}"/>
              </a:ext>
            </a:extLst>
          </p:cNvPr>
          <p:cNvSpPr/>
          <p:nvPr/>
        </p:nvSpPr>
        <p:spPr>
          <a:xfrm>
            <a:off x="9419020" y="1869841"/>
            <a:ext cx="1606124" cy="135685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dirty="0"/>
              <a:t>Can </a:t>
            </a:r>
            <a:r>
              <a:rPr lang="it-IT" dirty="0" err="1"/>
              <a:t>also</a:t>
            </a:r>
            <a:r>
              <a:rPr lang="it-IT" dirty="0"/>
              <a:t> </a:t>
            </a:r>
            <a:r>
              <a:rPr lang="it-IT" dirty="0" err="1"/>
              <a:t>have</a:t>
            </a:r>
            <a:r>
              <a:rPr lang="it-IT" dirty="0"/>
              <a:t> soft </a:t>
            </a:r>
            <a:r>
              <a:rPr lang="it-IT" dirty="0" err="1"/>
              <a:t>constraints</a:t>
            </a:r>
            <a:endParaRPr lang="it-IT" dirty="0"/>
          </a:p>
        </p:txBody>
      </p:sp>
    </p:spTree>
    <p:extLst>
      <p:ext uri="{BB962C8B-B14F-4D97-AF65-F5344CB8AC3E}">
        <p14:creationId xmlns:p14="http://schemas.microsoft.com/office/powerpoint/2010/main" val="210927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08888-AFA1-A670-DE08-5A8CC94253DE}"/>
              </a:ext>
            </a:extLst>
          </p:cNvPr>
          <p:cNvSpPr>
            <a:spLocks noGrp="1"/>
          </p:cNvSpPr>
          <p:nvPr>
            <p:ph type="title"/>
          </p:nvPr>
        </p:nvSpPr>
        <p:spPr/>
        <p:txBody>
          <a:bodyPr/>
          <a:lstStyle/>
          <a:p>
            <a:r>
              <a:rPr lang="it-IT" dirty="0"/>
              <a:t>Work with </a:t>
            </a:r>
            <a:r>
              <a:rPr lang="it-IT" dirty="0" err="1"/>
              <a:t>dates</a:t>
            </a:r>
            <a:endParaRPr lang="it-IT" dirty="0"/>
          </a:p>
        </p:txBody>
      </p:sp>
      <p:sp>
        <p:nvSpPr>
          <p:cNvPr id="5" name="Segnaposto testo 4">
            <a:extLst>
              <a:ext uri="{FF2B5EF4-FFF2-40B4-BE49-F238E27FC236}">
                <a16:creationId xmlns:a16="http://schemas.microsoft.com/office/drawing/2014/main" id="{90D679C4-A59C-8D33-6DCB-0EA340ECBD8D}"/>
              </a:ext>
            </a:extLst>
          </p:cNvPr>
          <p:cNvSpPr>
            <a:spLocks noGrp="1"/>
          </p:cNvSpPr>
          <p:nvPr>
            <p:ph type="body" idx="1"/>
          </p:nvPr>
        </p:nvSpPr>
        <p:spPr>
          <a:xfrm>
            <a:off x="1223003" y="1347788"/>
            <a:ext cx="4443984" cy="823912"/>
          </a:xfrm>
        </p:spPr>
        <p:txBody>
          <a:bodyPr/>
          <a:lstStyle/>
          <a:p>
            <a:r>
              <a:rPr lang="it-IT" dirty="0" err="1"/>
              <a:t>When</a:t>
            </a:r>
            <a:r>
              <a:rPr lang="it-IT" dirty="0"/>
              <a:t> </a:t>
            </a:r>
            <a:r>
              <a:rPr lang="it-IT" dirty="0" err="1"/>
              <a:t>creating</a:t>
            </a:r>
            <a:r>
              <a:rPr lang="it-IT" dirty="0"/>
              <a:t> the index</a:t>
            </a:r>
          </a:p>
        </p:txBody>
      </p:sp>
      <p:sp>
        <p:nvSpPr>
          <p:cNvPr id="3" name="Segnaposto contenuto 2">
            <a:extLst>
              <a:ext uri="{FF2B5EF4-FFF2-40B4-BE49-F238E27FC236}">
                <a16:creationId xmlns:a16="http://schemas.microsoft.com/office/drawing/2014/main" id="{326EE812-FE89-2737-A247-35B27C54AB46}"/>
              </a:ext>
            </a:extLst>
          </p:cNvPr>
          <p:cNvSpPr>
            <a:spLocks noGrp="1"/>
          </p:cNvSpPr>
          <p:nvPr>
            <p:ph sz="half" idx="2"/>
          </p:nvPr>
        </p:nvSpPr>
        <p:spPr>
          <a:xfrm>
            <a:off x="1371600" y="2389239"/>
            <a:ext cx="4443984" cy="3478161"/>
          </a:xfrm>
        </p:spPr>
        <p:txBody>
          <a:bodyPr>
            <a:noAutofit/>
          </a:bodyPr>
          <a:lstStyle/>
          <a:p>
            <a:pPr marL="0" lvl="0" indent="0" algn="l" rtl="0">
              <a:lnSpc>
                <a:spcPct val="100000"/>
              </a:lnSpc>
              <a:spcBef>
                <a:spcPts val="600"/>
              </a:spcBef>
              <a:spcAft>
                <a:spcPts val="0"/>
              </a:spcAft>
              <a:buSzPts val="3000"/>
              <a:buNone/>
            </a:pPr>
            <a:r>
              <a:rPr lang="it-IT" sz="2400" dirty="0">
                <a:solidFill>
                  <a:schemeClr val="dk1"/>
                </a:solidFill>
              </a:rPr>
              <a:t>mapping </a:t>
            </a:r>
            <a:r>
              <a:rPr lang="it-IT" sz="2400" dirty="0">
                <a:solidFill>
                  <a:srgbClr val="808030"/>
                </a:solidFill>
              </a:rPr>
              <a:t>=</a:t>
            </a:r>
            <a:r>
              <a:rPr lang="it-IT" sz="2400" dirty="0">
                <a:solidFill>
                  <a:schemeClr val="dk1"/>
                </a:solidFill>
              </a:rPr>
              <a:t> </a:t>
            </a:r>
            <a:r>
              <a:rPr lang="it-IT" sz="2400" dirty="0">
                <a:solidFill>
                  <a:srgbClr val="800080"/>
                </a:solidFill>
              </a:rPr>
              <a:t>{</a:t>
            </a:r>
            <a:br>
              <a:rPr lang="it-IT" sz="2400" dirty="0">
                <a:solidFill>
                  <a:schemeClr val="dk1"/>
                </a:solidFill>
              </a:rPr>
            </a:br>
            <a:r>
              <a:rPr lang="it-IT" sz="2400" dirty="0">
                <a:solidFill>
                  <a:schemeClr val="dk1"/>
                </a:solidFill>
              </a:rPr>
              <a:t>        </a:t>
            </a:r>
            <a:r>
              <a:rPr lang="it-IT" sz="2400" dirty="0">
                <a:solidFill>
                  <a:srgbClr val="0000E6"/>
                </a:solidFill>
              </a:rPr>
              <a:t>"</a:t>
            </a:r>
            <a:r>
              <a:rPr lang="it-IT" sz="2400" dirty="0" err="1">
                <a:solidFill>
                  <a:srgbClr val="0000E6"/>
                </a:solidFill>
              </a:rPr>
              <a:t>properties</a:t>
            </a:r>
            <a:r>
              <a:rPr lang="it-IT" sz="2400" dirty="0">
                <a:solidFill>
                  <a:srgbClr val="0000E6"/>
                </a:solidFill>
              </a:rPr>
              <a:t>"</a:t>
            </a:r>
            <a:r>
              <a:rPr lang="it-IT" sz="2400" dirty="0">
                <a:solidFill>
                  <a:srgbClr val="808030"/>
                </a:solidFill>
              </a:rPr>
              <a:t>:</a:t>
            </a:r>
            <a:r>
              <a:rPr lang="it-IT" sz="2400" dirty="0">
                <a:solidFill>
                  <a:srgbClr val="800080"/>
                </a:solidFill>
              </a:rPr>
              <a:t>{</a:t>
            </a:r>
            <a:br>
              <a:rPr lang="it-IT" sz="2400" dirty="0">
                <a:solidFill>
                  <a:schemeClr val="dk1"/>
                </a:solidFill>
              </a:rPr>
            </a:br>
            <a:r>
              <a:rPr lang="it-IT" sz="2400" dirty="0">
                <a:solidFill>
                  <a:schemeClr val="dk1"/>
                </a:solidFill>
              </a:rPr>
              <a:t>                </a:t>
            </a:r>
            <a:r>
              <a:rPr lang="it-IT" sz="2400" dirty="0">
                <a:solidFill>
                  <a:srgbClr val="000000"/>
                </a:solidFill>
              </a:rPr>
              <a:t>[...]</a:t>
            </a:r>
            <a:br>
              <a:rPr lang="it-IT" sz="2400" dirty="0">
                <a:solidFill>
                  <a:srgbClr val="0000E6"/>
                </a:solidFill>
              </a:rPr>
            </a:br>
            <a:r>
              <a:rPr lang="it-IT" sz="2400" dirty="0">
                <a:solidFill>
                  <a:schemeClr val="dk1"/>
                </a:solidFill>
              </a:rPr>
              <a:t>                </a:t>
            </a:r>
            <a:r>
              <a:rPr lang="it-IT" sz="2400" dirty="0">
                <a:solidFill>
                  <a:srgbClr val="0000E6"/>
                </a:solidFill>
              </a:rPr>
              <a:t>"pub-date"</a:t>
            </a:r>
            <a:r>
              <a:rPr lang="it-IT" sz="2400" dirty="0">
                <a:solidFill>
                  <a:srgbClr val="808030"/>
                </a:solidFill>
              </a:rPr>
              <a:t>:</a:t>
            </a:r>
            <a:r>
              <a:rPr lang="it-IT" sz="2400" dirty="0">
                <a:solidFill>
                  <a:schemeClr val="dk1"/>
                </a:solidFill>
              </a:rPr>
              <a:t> </a:t>
            </a:r>
            <a:r>
              <a:rPr lang="it-IT" sz="2400" dirty="0">
                <a:solidFill>
                  <a:srgbClr val="800080"/>
                </a:solidFill>
              </a:rPr>
              <a:t>{</a:t>
            </a:r>
            <a:br>
              <a:rPr lang="it-IT" sz="2400" dirty="0">
                <a:solidFill>
                  <a:schemeClr val="dk1"/>
                </a:solidFill>
              </a:rPr>
            </a:br>
            <a:r>
              <a:rPr lang="it-IT" sz="2400" dirty="0">
                <a:solidFill>
                  <a:schemeClr val="dk1"/>
                </a:solidFill>
              </a:rPr>
              <a:t>                        </a:t>
            </a:r>
            <a:r>
              <a:rPr lang="it-IT" sz="2400" dirty="0">
                <a:solidFill>
                  <a:srgbClr val="0000E6"/>
                </a:solidFill>
              </a:rPr>
              <a:t>"</a:t>
            </a:r>
            <a:r>
              <a:rPr lang="it-IT" sz="2400" dirty="0" err="1">
                <a:solidFill>
                  <a:srgbClr val="0000E6"/>
                </a:solidFill>
              </a:rPr>
              <a:t>type</a:t>
            </a:r>
            <a:r>
              <a:rPr lang="it-IT" sz="2400" dirty="0">
                <a:solidFill>
                  <a:srgbClr val="0000E6"/>
                </a:solidFill>
              </a:rPr>
              <a:t>"</a:t>
            </a:r>
            <a:r>
              <a:rPr lang="it-IT" sz="2400" dirty="0">
                <a:solidFill>
                  <a:srgbClr val="808030"/>
                </a:solidFill>
              </a:rPr>
              <a:t>:</a:t>
            </a:r>
            <a:r>
              <a:rPr lang="it-IT" sz="2400" dirty="0">
                <a:solidFill>
                  <a:schemeClr val="dk1"/>
                </a:solidFill>
              </a:rPr>
              <a:t> </a:t>
            </a:r>
            <a:r>
              <a:rPr lang="it-IT" sz="2400" dirty="0">
                <a:solidFill>
                  <a:srgbClr val="0000E6"/>
                </a:solidFill>
              </a:rPr>
              <a:t>"date"</a:t>
            </a:r>
            <a:br>
              <a:rPr lang="it-IT" sz="2400" dirty="0">
                <a:solidFill>
                  <a:schemeClr val="dk1"/>
                </a:solidFill>
              </a:rPr>
            </a:br>
            <a:r>
              <a:rPr lang="it-IT" sz="2400" dirty="0">
                <a:solidFill>
                  <a:schemeClr val="dk1"/>
                </a:solidFill>
              </a:rPr>
              <a:t>        </a:t>
            </a:r>
            <a:r>
              <a:rPr lang="it-IT" sz="2400" dirty="0">
                <a:solidFill>
                  <a:srgbClr val="800080"/>
                </a:solidFill>
              </a:rPr>
              <a:t>}</a:t>
            </a:r>
            <a:r>
              <a:rPr lang="it-IT" sz="2400" dirty="0">
                <a:solidFill>
                  <a:schemeClr val="dk1"/>
                </a:solidFill>
              </a:rPr>
              <a:t>      </a:t>
            </a:r>
            <a:r>
              <a:rPr lang="it-IT" sz="2400" dirty="0">
                <a:solidFill>
                  <a:srgbClr val="800080"/>
                </a:solidFill>
              </a:rPr>
              <a:t>}</a:t>
            </a:r>
            <a:r>
              <a:rPr lang="it-IT" sz="2400" dirty="0">
                <a:solidFill>
                  <a:schemeClr val="dk1"/>
                </a:solidFill>
              </a:rPr>
              <a:t>        </a:t>
            </a:r>
            <a:r>
              <a:rPr lang="it-IT" sz="2400" dirty="0">
                <a:solidFill>
                  <a:srgbClr val="800080"/>
                </a:solidFill>
              </a:rPr>
              <a:t>}</a:t>
            </a:r>
          </a:p>
        </p:txBody>
      </p:sp>
      <p:sp>
        <p:nvSpPr>
          <p:cNvPr id="6" name="Segnaposto testo 5">
            <a:extLst>
              <a:ext uri="{FF2B5EF4-FFF2-40B4-BE49-F238E27FC236}">
                <a16:creationId xmlns:a16="http://schemas.microsoft.com/office/drawing/2014/main" id="{930C6813-84D9-E07E-0596-A2DD66055457}"/>
              </a:ext>
            </a:extLst>
          </p:cNvPr>
          <p:cNvSpPr>
            <a:spLocks noGrp="1"/>
          </p:cNvSpPr>
          <p:nvPr>
            <p:ph type="body" sz="quarter" idx="3"/>
          </p:nvPr>
        </p:nvSpPr>
        <p:spPr>
          <a:xfrm>
            <a:off x="6095999" y="1347788"/>
            <a:ext cx="4443984" cy="823912"/>
          </a:xfrm>
        </p:spPr>
        <p:txBody>
          <a:bodyPr/>
          <a:lstStyle/>
          <a:p>
            <a:r>
              <a:rPr lang="it-IT" dirty="0" err="1"/>
              <a:t>When</a:t>
            </a:r>
            <a:r>
              <a:rPr lang="it-IT" dirty="0"/>
              <a:t> </a:t>
            </a:r>
            <a:r>
              <a:rPr lang="it-IT" dirty="0" err="1"/>
              <a:t>searching</a:t>
            </a:r>
            <a:endParaRPr lang="it-IT" dirty="0"/>
          </a:p>
        </p:txBody>
      </p:sp>
      <p:sp>
        <p:nvSpPr>
          <p:cNvPr id="7" name="Segnaposto contenuto 6">
            <a:extLst>
              <a:ext uri="{FF2B5EF4-FFF2-40B4-BE49-F238E27FC236}">
                <a16:creationId xmlns:a16="http://schemas.microsoft.com/office/drawing/2014/main" id="{3B12EEDD-8023-74A9-D2A1-71A5A1414DA0}"/>
              </a:ext>
            </a:extLst>
          </p:cNvPr>
          <p:cNvSpPr>
            <a:spLocks noGrp="1"/>
          </p:cNvSpPr>
          <p:nvPr>
            <p:ph sz="quarter" idx="4"/>
          </p:nvPr>
        </p:nvSpPr>
        <p:spPr>
          <a:xfrm>
            <a:off x="6095999" y="2389239"/>
            <a:ext cx="5466735" cy="3478161"/>
          </a:xfrm>
        </p:spPr>
        <p:txBody>
          <a:bodyPr>
            <a:normAutofit fontScale="85000" lnSpcReduction="10000"/>
          </a:bodyPr>
          <a:lstStyle/>
          <a:p>
            <a:pPr marL="0" lvl="0" indent="0" algn="l" rtl="0">
              <a:lnSpc>
                <a:spcPct val="100000"/>
              </a:lnSpc>
              <a:spcBef>
                <a:spcPts val="600"/>
              </a:spcBef>
              <a:spcAft>
                <a:spcPts val="0"/>
              </a:spcAft>
              <a:buSzPts val="3000"/>
              <a:buNone/>
            </a:pPr>
            <a:r>
              <a:rPr lang="it-IT" sz="2000" dirty="0" err="1">
                <a:solidFill>
                  <a:schemeClr val="dk1"/>
                </a:solidFill>
              </a:rPr>
              <a:t>query_body</a:t>
            </a:r>
            <a:r>
              <a:rPr lang="it-IT" sz="2000" dirty="0">
                <a:solidFill>
                  <a:schemeClr val="dk1"/>
                </a:solidFill>
              </a:rPr>
              <a:t> </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"query"</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a:t>
            </a:r>
            <a:r>
              <a:rPr lang="it-IT" sz="2000" dirty="0" err="1">
                <a:solidFill>
                  <a:srgbClr val="0000E6"/>
                </a:solidFill>
              </a:rPr>
              <a:t>bool</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a:t>
            </a:r>
            <a:r>
              <a:rPr lang="it-IT" sz="2000" dirty="0" err="1">
                <a:solidFill>
                  <a:srgbClr val="0000E6"/>
                </a:solidFill>
              </a:rPr>
              <a:t>should</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"match"</a:t>
            </a:r>
            <a:r>
              <a:rPr lang="it-IT" sz="2000" dirty="0">
                <a:solidFill>
                  <a:srgbClr val="808030"/>
                </a:solidFill>
              </a:rPr>
              <a:t>:</a:t>
            </a:r>
            <a:r>
              <a:rPr lang="it-IT" sz="2000" dirty="0">
                <a:solidFill>
                  <a:schemeClr val="dk1"/>
                </a:solidFill>
              </a:rPr>
              <a:t> </a:t>
            </a:r>
            <a:r>
              <a:rPr lang="it-IT" sz="2000" dirty="0">
                <a:solidFill>
                  <a:srgbClr val="800080"/>
                </a:solidFill>
              </a:rPr>
              <a:t>{</a:t>
            </a:r>
            <a:r>
              <a:rPr lang="it-IT" sz="2000" dirty="0">
                <a:solidFill>
                  <a:srgbClr val="0000E6"/>
                </a:solidFill>
              </a:rPr>
              <a:t>"</a:t>
            </a:r>
            <a:r>
              <a:rPr lang="it-IT" sz="2000" dirty="0" err="1">
                <a:solidFill>
                  <a:srgbClr val="0000E6"/>
                </a:solidFill>
              </a:rPr>
              <a:t>maintext</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err="1">
                <a:solidFill>
                  <a:schemeClr val="dk1"/>
                </a:solidFill>
              </a:rPr>
              <a:t>terms</a:t>
            </a:r>
            <a:r>
              <a:rPr lang="it-IT" sz="2000" dirty="0">
                <a:solidFill>
                  <a:srgbClr val="800080"/>
                </a:solidFill>
              </a:rPr>
              <a:t>}}</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"match"</a:t>
            </a:r>
            <a:r>
              <a:rPr lang="it-IT" sz="2000" dirty="0">
                <a:solidFill>
                  <a:srgbClr val="808030"/>
                </a:solidFill>
              </a:rPr>
              <a:t>:</a:t>
            </a:r>
            <a:r>
              <a:rPr lang="it-IT" sz="2000" dirty="0">
                <a:solidFill>
                  <a:schemeClr val="dk1"/>
                </a:solidFill>
              </a:rPr>
              <a:t> </a:t>
            </a:r>
            <a:r>
              <a:rPr lang="it-IT" sz="2000" dirty="0">
                <a:solidFill>
                  <a:srgbClr val="800080"/>
                </a:solidFill>
              </a:rPr>
              <a:t>{</a:t>
            </a:r>
            <a:r>
              <a:rPr lang="it-IT" sz="2000" dirty="0">
                <a:solidFill>
                  <a:srgbClr val="0000E6"/>
                </a:solidFill>
              </a:rPr>
              <a:t>"source"</a:t>
            </a:r>
            <a:r>
              <a:rPr lang="it-IT" sz="2000" dirty="0">
                <a:solidFill>
                  <a:srgbClr val="808030"/>
                </a:solidFill>
              </a:rPr>
              <a:t>:</a:t>
            </a:r>
            <a:r>
              <a:rPr lang="it-IT" sz="2000" dirty="0">
                <a:solidFill>
                  <a:schemeClr val="dk1"/>
                </a:solidFill>
              </a:rPr>
              <a:t> source</a:t>
            </a:r>
            <a:r>
              <a:rPr lang="it-IT" sz="2000" dirty="0">
                <a:solidFill>
                  <a:srgbClr val="800080"/>
                </a:solidFill>
              </a:rPr>
              <a:t>}}</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8030"/>
                </a:solidFill>
              </a:rPr>
              <a:t>],</a:t>
            </a:r>
          </a:p>
          <a:p>
            <a:pPr marL="0" lvl="0" indent="0" algn="l" rtl="0">
              <a:lnSpc>
                <a:spcPct val="100000"/>
              </a:lnSpc>
              <a:spcBef>
                <a:spcPts val="600"/>
              </a:spcBef>
              <a:spcAft>
                <a:spcPts val="0"/>
              </a:spcAft>
              <a:buSzPts val="3000"/>
              <a:buNone/>
            </a:pPr>
            <a:r>
              <a:rPr lang="it-IT" sz="2000" dirty="0">
                <a:solidFill>
                  <a:schemeClr val="dk1"/>
                </a:solidFill>
              </a:rPr>
              <a:t>                        </a:t>
            </a:r>
            <a:r>
              <a:rPr lang="it-IT" sz="2000" dirty="0">
                <a:solidFill>
                  <a:srgbClr val="0000E6"/>
                </a:solidFill>
              </a:rPr>
              <a:t>"</a:t>
            </a:r>
            <a:r>
              <a:rPr lang="it-IT" sz="2000" dirty="0" err="1">
                <a:solidFill>
                  <a:srgbClr val="0000E6"/>
                </a:solidFill>
              </a:rPr>
              <a:t>minimum_should_match</a:t>
            </a:r>
            <a:r>
              <a:rPr lang="it-IT" sz="2000" dirty="0">
                <a:solidFill>
                  <a:srgbClr val="0000E6"/>
                </a:solidFill>
              </a:rPr>
              <a:t>"</a:t>
            </a:r>
            <a:r>
              <a:rPr lang="it-IT" sz="2000" dirty="0">
                <a:solidFill>
                  <a:schemeClr val="dk1"/>
                </a:solidFill>
              </a:rPr>
              <a:t>: 1,</a:t>
            </a:r>
            <a:br>
              <a:rPr lang="it-IT" sz="2000" dirty="0">
                <a:solidFill>
                  <a:schemeClr val="dk1"/>
                </a:solidFill>
              </a:rPr>
            </a:br>
            <a:r>
              <a:rPr lang="it-IT" sz="2000" dirty="0">
                <a:solidFill>
                  <a:schemeClr val="dk1"/>
                </a:solidFill>
              </a:rPr>
              <a:t>                        </a:t>
            </a:r>
            <a:r>
              <a:rPr lang="it-IT" sz="2000" dirty="0">
                <a:solidFill>
                  <a:srgbClr val="0000E6"/>
                </a:solidFill>
              </a:rPr>
              <a:t>"must"</a:t>
            </a:r>
            <a:r>
              <a:rPr lang="it-IT" sz="2000" dirty="0">
                <a:solidFill>
                  <a:srgbClr val="808030"/>
                </a:solidFill>
              </a:rPr>
              <a:t>:</a:t>
            </a:r>
            <a:r>
              <a:rPr lang="it-IT" sz="2000" dirty="0">
                <a:solidFill>
                  <a:schemeClr val="dk1"/>
                </a:solidFill>
              </a:rPr>
              <a:t> </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"range"</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"pub-date"</a:t>
            </a:r>
            <a:r>
              <a:rPr lang="it-IT" sz="2000" dirty="0">
                <a:solidFill>
                  <a:srgbClr val="808030"/>
                </a:solidFill>
              </a:rPr>
              <a:t>:</a:t>
            </a:r>
            <a:r>
              <a:rPr lang="it-IT" sz="2000" dirty="0">
                <a:solidFill>
                  <a:schemeClr val="dk1"/>
                </a:solidFill>
              </a:rPr>
              <a:t> </a:t>
            </a:r>
            <a:r>
              <a:rPr lang="it-IT" sz="2000" dirty="0">
                <a:solidFill>
                  <a:srgbClr val="800080"/>
                </a:solidFill>
              </a:rPr>
              <a:t>{</a:t>
            </a:r>
            <a:r>
              <a:rPr lang="it-IT" sz="2000" dirty="0">
                <a:solidFill>
                  <a:srgbClr val="0000E6"/>
                </a:solidFill>
              </a:rPr>
              <a:t>"gte"</a:t>
            </a:r>
            <a:r>
              <a:rPr lang="it-IT" sz="2000" dirty="0">
                <a:solidFill>
                  <a:srgbClr val="808030"/>
                </a:solidFill>
              </a:rPr>
              <a:t>:</a:t>
            </a:r>
            <a:r>
              <a:rPr lang="it-IT" sz="2000" dirty="0">
                <a:solidFill>
                  <a:srgbClr val="0000E6"/>
                </a:solidFill>
              </a:rPr>
              <a:t>"2019-01-01"</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8030"/>
                </a:solidFill>
              </a:rPr>
              <a:t>]</a:t>
            </a:r>
            <a:br>
              <a:rPr lang="it-IT" sz="2000" dirty="0">
                <a:solidFill>
                  <a:schemeClr val="dk1"/>
                </a:solidFill>
              </a:rPr>
            </a:br>
            <a:r>
              <a:rPr lang="it-IT" sz="2000" dirty="0">
                <a:solidFill>
                  <a:srgbClr val="800080"/>
                </a:solidFill>
              </a:rPr>
              <a:t>}</a:t>
            </a:r>
            <a:r>
              <a:rPr lang="it-IT" sz="2000" dirty="0">
                <a:solidFill>
                  <a:schemeClr val="dk1"/>
                </a:solidFill>
              </a:rPr>
              <a:t>      </a:t>
            </a:r>
            <a:r>
              <a:rPr lang="it-IT" sz="2000" dirty="0">
                <a:solidFill>
                  <a:srgbClr val="800080"/>
                </a:solidFill>
              </a:rPr>
              <a:t>}</a:t>
            </a:r>
            <a:r>
              <a:rPr lang="it-IT" sz="2000" dirty="0">
                <a:solidFill>
                  <a:schemeClr val="dk1"/>
                </a:solidFill>
              </a:rPr>
              <a:t>        </a:t>
            </a:r>
            <a:r>
              <a:rPr lang="it-IT" sz="2000" dirty="0">
                <a:solidFill>
                  <a:srgbClr val="800080"/>
                </a:solidFill>
              </a:rPr>
              <a:t>}</a:t>
            </a:r>
          </a:p>
        </p:txBody>
      </p:sp>
      <p:sp>
        <p:nvSpPr>
          <p:cNvPr id="4" name="Segnaposto numero diapositiva 3">
            <a:extLst>
              <a:ext uri="{FF2B5EF4-FFF2-40B4-BE49-F238E27FC236}">
                <a16:creationId xmlns:a16="http://schemas.microsoft.com/office/drawing/2014/main" id="{F8DF3C00-4009-5AE4-8321-B388B3BC5698}"/>
              </a:ext>
            </a:extLst>
          </p:cNvPr>
          <p:cNvSpPr>
            <a:spLocks noGrp="1"/>
          </p:cNvSpPr>
          <p:nvPr>
            <p:ph type="sldNum" sz="quarter" idx="12"/>
          </p:nvPr>
        </p:nvSpPr>
        <p:spPr/>
        <p:txBody>
          <a:bodyPr/>
          <a:lstStyle/>
          <a:p>
            <a:fld id="{3064D77D-A23D-4DBF-9221-49A155E101DA}" type="slidenum">
              <a:rPr lang="it-IT" smtClean="0"/>
              <a:t>18</a:t>
            </a:fld>
            <a:endParaRPr lang="it-IT"/>
          </a:p>
        </p:txBody>
      </p:sp>
    </p:spTree>
    <p:extLst>
      <p:ext uri="{BB962C8B-B14F-4D97-AF65-F5344CB8AC3E}">
        <p14:creationId xmlns:p14="http://schemas.microsoft.com/office/powerpoint/2010/main" val="51543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5E82F01A-0848-28CD-4897-F8A184745D43}"/>
              </a:ext>
            </a:extLst>
          </p:cNvPr>
          <p:cNvSpPr>
            <a:spLocks noGrp="1"/>
          </p:cNvSpPr>
          <p:nvPr>
            <p:ph type="title"/>
          </p:nvPr>
        </p:nvSpPr>
        <p:spPr/>
        <p:txBody>
          <a:bodyPr/>
          <a:lstStyle/>
          <a:p>
            <a:r>
              <a:rPr lang="it-IT" dirty="0"/>
              <a:t>How to </a:t>
            </a:r>
            <a:r>
              <a:rPr lang="it-IT" dirty="0" err="1"/>
              <a:t>boost</a:t>
            </a:r>
            <a:r>
              <a:rPr lang="it-IT" dirty="0"/>
              <a:t> the </a:t>
            </a:r>
            <a:r>
              <a:rPr lang="it-IT" dirty="0" err="1"/>
              <a:t>importance</a:t>
            </a:r>
            <a:r>
              <a:rPr lang="it-IT" dirty="0"/>
              <a:t> of a field</a:t>
            </a:r>
          </a:p>
        </p:txBody>
      </p:sp>
      <p:sp>
        <p:nvSpPr>
          <p:cNvPr id="9" name="Segnaposto contenuto 8">
            <a:extLst>
              <a:ext uri="{FF2B5EF4-FFF2-40B4-BE49-F238E27FC236}">
                <a16:creationId xmlns:a16="http://schemas.microsoft.com/office/drawing/2014/main" id="{A9BE7B51-5867-9F04-40BA-6ADAD75244A4}"/>
              </a:ext>
            </a:extLst>
          </p:cNvPr>
          <p:cNvSpPr>
            <a:spLocks noGrp="1"/>
          </p:cNvSpPr>
          <p:nvPr>
            <p:ph idx="1"/>
          </p:nvPr>
        </p:nvSpPr>
        <p:spPr>
          <a:xfrm>
            <a:off x="1371600" y="1661652"/>
            <a:ext cx="9601200" cy="4205748"/>
          </a:xfrm>
        </p:spPr>
        <p:txBody>
          <a:bodyPr>
            <a:normAutofit lnSpcReduction="10000"/>
          </a:bodyPr>
          <a:lstStyle/>
          <a:p>
            <a:pPr marL="0" lvl="0" indent="0" algn="l" rtl="0">
              <a:lnSpc>
                <a:spcPct val="100000"/>
              </a:lnSpc>
              <a:spcBef>
                <a:spcPts val="600"/>
              </a:spcBef>
              <a:spcAft>
                <a:spcPts val="0"/>
              </a:spcAft>
              <a:buSzPts val="3000"/>
              <a:buNone/>
            </a:pPr>
            <a:r>
              <a:rPr lang="it-IT" sz="2000" dirty="0" err="1">
                <a:solidFill>
                  <a:schemeClr val="dk1"/>
                </a:solidFill>
              </a:rPr>
              <a:t>query_body</a:t>
            </a:r>
            <a:r>
              <a:rPr lang="it-IT" sz="2000" dirty="0">
                <a:solidFill>
                  <a:schemeClr val="dk1"/>
                </a:solidFill>
              </a:rPr>
              <a:t> </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"query"</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a:t>
            </a:r>
            <a:r>
              <a:rPr lang="it-IT" sz="2000" dirty="0" err="1">
                <a:solidFill>
                  <a:srgbClr val="0000E6"/>
                </a:solidFill>
              </a:rPr>
              <a:t>bool</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a:solidFill>
                  <a:srgbClr val="800080"/>
                </a:solidFill>
              </a:rPr>
              <a:t>{</a:t>
            </a:r>
            <a:br>
              <a:rPr lang="it-IT" sz="2000" dirty="0">
                <a:solidFill>
                  <a:schemeClr val="dk1"/>
                </a:solidFill>
              </a:rPr>
            </a:br>
            <a:r>
              <a:rPr lang="it-IT" sz="2000" dirty="0">
                <a:solidFill>
                  <a:schemeClr val="dk1"/>
                </a:solidFill>
              </a:rPr>
              <a:t>                        </a:t>
            </a:r>
            <a:r>
              <a:rPr lang="it-IT" sz="2000" dirty="0">
                <a:solidFill>
                  <a:srgbClr val="0000E6"/>
                </a:solidFill>
              </a:rPr>
              <a:t>"</a:t>
            </a:r>
            <a:r>
              <a:rPr lang="it-IT" sz="2000" dirty="0" err="1">
                <a:solidFill>
                  <a:srgbClr val="0000E6"/>
                </a:solidFill>
              </a:rPr>
              <a:t>should</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"match"</a:t>
            </a:r>
            <a:r>
              <a:rPr lang="it-IT" sz="2000" dirty="0">
                <a:solidFill>
                  <a:srgbClr val="808030"/>
                </a:solidFill>
              </a:rPr>
              <a:t>:</a:t>
            </a:r>
            <a:r>
              <a:rPr lang="it-IT" sz="2000" dirty="0">
                <a:solidFill>
                  <a:schemeClr val="dk1"/>
                </a:solidFill>
              </a:rPr>
              <a:t> </a:t>
            </a:r>
          </a:p>
          <a:p>
            <a:pPr marL="0" indent="0">
              <a:lnSpc>
                <a:spcPct val="100000"/>
              </a:lnSpc>
              <a:spcBef>
                <a:spcPts val="600"/>
              </a:spcBef>
              <a:spcAft>
                <a:spcPts val="0"/>
              </a:spcAft>
              <a:buSzPts val="3000"/>
              <a:buNone/>
            </a:pPr>
            <a:r>
              <a:rPr lang="it-IT" dirty="0">
                <a:solidFill>
                  <a:schemeClr val="dk1"/>
                </a:solidFill>
              </a:rPr>
              <a:t>		         </a:t>
            </a:r>
            <a:r>
              <a:rPr lang="it-IT" sz="2000" dirty="0">
                <a:solidFill>
                  <a:srgbClr val="800080"/>
                </a:solidFill>
              </a:rPr>
              <a:t>{</a:t>
            </a:r>
            <a:r>
              <a:rPr lang="it-IT" sz="2000" dirty="0">
                <a:solidFill>
                  <a:srgbClr val="0000E6"/>
                </a:solidFill>
              </a:rPr>
              <a:t>"</a:t>
            </a:r>
            <a:r>
              <a:rPr lang="it-IT" sz="2000" dirty="0" err="1">
                <a:solidFill>
                  <a:srgbClr val="0000E6"/>
                </a:solidFill>
              </a:rPr>
              <a:t>maintext</a:t>
            </a:r>
            <a:r>
              <a:rPr lang="it-IT" sz="2000" dirty="0">
                <a:solidFill>
                  <a:srgbClr val="0000E6"/>
                </a:solidFill>
              </a:rPr>
              <a:t>"</a:t>
            </a:r>
            <a:r>
              <a:rPr lang="it-IT" sz="2000" dirty="0">
                <a:solidFill>
                  <a:srgbClr val="808030"/>
                </a:solidFill>
              </a:rPr>
              <a:t>:</a:t>
            </a:r>
            <a:r>
              <a:rPr lang="it-IT" sz="2000" dirty="0">
                <a:solidFill>
                  <a:schemeClr val="dk1"/>
                </a:solidFill>
              </a:rPr>
              <a:t> </a:t>
            </a:r>
            <a:r>
              <a:rPr lang="it-IT" sz="2000" dirty="0">
                <a:solidFill>
                  <a:srgbClr val="800080"/>
                </a:solidFill>
              </a:rPr>
              <a:t>{</a:t>
            </a:r>
            <a:r>
              <a:rPr lang="it-IT" sz="2000" dirty="0">
                <a:solidFill>
                  <a:srgbClr val="0000E6"/>
                </a:solidFill>
              </a:rPr>
              <a:t>"query": </a:t>
            </a:r>
            <a:r>
              <a:rPr lang="it-IT" sz="2000" dirty="0" err="1">
                <a:solidFill>
                  <a:schemeClr val="dk1"/>
                </a:solidFill>
              </a:rPr>
              <a:t>terms</a:t>
            </a:r>
            <a:r>
              <a:rPr lang="it-IT" sz="2000" dirty="0">
                <a:solidFill>
                  <a:srgbClr val="800080"/>
                </a:solidFill>
              </a:rPr>
              <a:t>}}</a:t>
            </a:r>
          </a:p>
          <a:p>
            <a:pPr marL="0" lvl="0" indent="0" algn="l" rtl="0">
              <a:lnSpc>
                <a:spcPct val="100000"/>
              </a:lnSpc>
              <a:spcBef>
                <a:spcPts val="600"/>
              </a:spcBef>
              <a:spcAft>
                <a:spcPts val="0"/>
              </a:spcAft>
              <a:buSzPts val="3000"/>
              <a:buNone/>
            </a:pPr>
            <a:r>
              <a:rPr lang="it-IT" sz="2000" dirty="0">
                <a:solidFill>
                  <a:srgbClr val="800080"/>
                </a:solidFill>
              </a:rPr>
              <a:t>		   }</a:t>
            </a:r>
            <a:r>
              <a:rPr lang="it-IT" sz="2000" dirty="0">
                <a:solidFill>
                  <a:srgbClr val="808030"/>
                </a:solidFill>
              </a:rPr>
              <a:t>,</a:t>
            </a:r>
            <a:br>
              <a:rPr lang="it-IT" sz="2000" dirty="0">
                <a:solidFill>
                  <a:schemeClr val="dk1"/>
                </a:solidFill>
              </a:rPr>
            </a:br>
            <a:r>
              <a:rPr lang="it-IT" sz="2000" dirty="0">
                <a:solidFill>
                  <a:schemeClr val="dk1"/>
                </a:solidFill>
              </a:rPr>
              <a:t>                                </a:t>
            </a:r>
            <a:r>
              <a:rPr lang="it-IT" sz="2000" dirty="0">
                <a:solidFill>
                  <a:srgbClr val="800080"/>
                </a:solidFill>
              </a:rPr>
              <a:t>{</a:t>
            </a:r>
            <a:r>
              <a:rPr lang="it-IT" sz="2000" dirty="0">
                <a:solidFill>
                  <a:srgbClr val="0000E6"/>
                </a:solidFill>
              </a:rPr>
              <a:t>"match"</a:t>
            </a:r>
            <a:r>
              <a:rPr lang="it-IT" sz="2000" dirty="0">
                <a:solidFill>
                  <a:srgbClr val="808030"/>
                </a:solidFill>
              </a:rPr>
              <a:t>:</a:t>
            </a:r>
            <a:r>
              <a:rPr lang="it-IT" sz="2000" dirty="0">
                <a:solidFill>
                  <a:schemeClr val="dk1"/>
                </a:solidFill>
              </a:rPr>
              <a:t> </a:t>
            </a:r>
          </a:p>
          <a:p>
            <a:pPr marL="0" indent="0">
              <a:lnSpc>
                <a:spcPct val="100000"/>
              </a:lnSpc>
              <a:spcBef>
                <a:spcPts val="600"/>
              </a:spcBef>
              <a:spcAft>
                <a:spcPts val="0"/>
              </a:spcAft>
              <a:buSzPts val="3000"/>
              <a:buNone/>
            </a:pPr>
            <a:r>
              <a:rPr lang="it-IT" dirty="0">
                <a:solidFill>
                  <a:schemeClr val="dk1"/>
                </a:solidFill>
              </a:rPr>
              <a:t>		         </a:t>
            </a:r>
            <a:r>
              <a:rPr lang="it-IT" sz="2000" dirty="0">
                <a:solidFill>
                  <a:srgbClr val="800080"/>
                </a:solidFill>
              </a:rPr>
              <a:t>{</a:t>
            </a:r>
            <a:r>
              <a:rPr lang="it-IT" sz="2000" dirty="0">
                <a:solidFill>
                  <a:srgbClr val="0000E6"/>
                </a:solidFill>
              </a:rPr>
              <a:t>"source"</a:t>
            </a:r>
            <a:r>
              <a:rPr lang="it-IT" sz="2000" dirty="0">
                <a:solidFill>
                  <a:srgbClr val="808030"/>
                </a:solidFill>
              </a:rPr>
              <a:t>:</a:t>
            </a:r>
            <a:r>
              <a:rPr lang="it-IT" sz="2000" dirty="0">
                <a:solidFill>
                  <a:schemeClr val="dk1"/>
                </a:solidFill>
              </a:rPr>
              <a:t> </a:t>
            </a:r>
            <a:r>
              <a:rPr lang="it-IT" sz="2000" dirty="0">
                <a:solidFill>
                  <a:srgbClr val="800080"/>
                </a:solidFill>
              </a:rPr>
              <a:t>{</a:t>
            </a:r>
          </a:p>
          <a:p>
            <a:pPr marL="0" indent="0">
              <a:lnSpc>
                <a:spcPct val="100000"/>
              </a:lnSpc>
              <a:spcBef>
                <a:spcPts val="600"/>
              </a:spcBef>
              <a:spcAft>
                <a:spcPts val="0"/>
              </a:spcAft>
              <a:buSzPts val="3000"/>
              <a:buNone/>
            </a:pPr>
            <a:r>
              <a:rPr lang="it-IT" sz="2000" dirty="0">
                <a:solidFill>
                  <a:srgbClr val="0000E6"/>
                </a:solidFill>
              </a:rPr>
              <a:t>			"query": </a:t>
            </a:r>
            <a:r>
              <a:rPr lang="it-IT" sz="2000" dirty="0" err="1">
                <a:solidFill>
                  <a:schemeClr val="dk1"/>
                </a:solidFill>
              </a:rPr>
              <a:t>terms</a:t>
            </a:r>
            <a:r>
              <a:rPr lang="it-IT" sz="2000" dirty="0">
                <a:solidFill>
                  <a:schemeClr val="dk1"/>
                </a:solidFill>
              </a:rPr>
              <a:t>,</a:t>
            </a:r>
          </a:p>
          <a:p>
            <a:pPr marL="0" indent="0">
              <a:lnSpc>
                <a:spcPct val="100000"/>
              </a:lnSpc>
              <a:spcBef>
                <a:spcPts val="600"/>
              </a:spcBef>
              <a:spcAft>
                <a:spcPts val="0"/>
              </a:spcAft>
              <a:buSzPts val="3000"/>
              <a:buNone/>
            </a:pPr>
            <a:r>
              <a:rPr lang="it-IT" dirty="0">
                <a:solidFill>
                  <a:schemeClr val="dk1"/>
                </a:solidFill>
              </a:rPr>
              <a:t>			</a:t>
            </a:r>
            <a:r>
              <a:rPr lang="it-IT" sz="2000" dirty="0">
                <a:solidFill>
                  <a:srgbClr val="0000E6"/>
                </a:solidFill>
              </a:rPr>
              <a:t>"</a:t>
            </a:r>
            <a:r>
              <a:rPr lang="it-IT" sz="2000" dirty="0" err="1">
                <a:solidFill>
                  <a:srgbClr val="0000E6"/>
                </a:solidFill>
              </a:rPr>
              <a:t>boost</a:t>
            </a:r>
            <a:r>
              <a:rPr lang="it-IT" sz="2000" dirty="0">
                <a:solidFill>
                  <a:srgbClr val="0000E6"/>
                </a:solidFill>
              </a:rPr>
              <a:t>": </a:t>
            </a:r>
            <a:r>
              <a:rPr lang="it-IT" sz="2000" dirty="0">
                <a:solidFill>
                  <a:schemeClr val="dk1"/>
                </a:solidFill>
              </a:rPr>
              <a:t>3,</a:t>
            </a:r>
            <a:endParaRPr lang="it-IT" sz="2000" dirty="0">
              <a:solidFill>
                <a:srgbClr val="800080"/>
              </a:solidFill>
            </a:endParaRPr>
          </a:p>
          <a:p>
            <a:pPr marL="0" indent="0">
              <a:lnSpc>
                <a:spcPct val="100000"/>
              </a:lnSpc>
              <a:spcBef>
                <a:spcPts val="600"/>
              </a:spcBef>
              <a:spcAft>
                <a:spcPts val="0"/>
              </a:spcAft>
              <a:buSzPts val="3000"/>
              <a:buNone/>
            </a:pPr>
            <a:r>
              <a:rPr lang="it-IT" sz="2000" dirty="0">
                <a:solidFill>
                  <a:srgbClr val="800080"/>
                </a:solidFill>
              </a:rPr>
              <a:t>		}}}</a:t>
            </a:r>
            <a:r>
              <a:rPr lang="it-IT" sz="2000" dirty="0">
                <a:solidFill>
                  <a:srgbClr val="808030"/>
                </a:solidFill>
              </a:rPr>
              <a:t>,],</a:t>
            </a:r>
            <a:r>
              <a:rPr lang="it-IT" sz="2000" dirty="0">
                <a:solidFill>
                  <a:srgbClr val="800080"/>
                </a:solidFill>
              </a:rPr>
              <a:t>}}}</a:t>
            </a:r>
          </a:p>
          <a:p>
            <a:endParaRPr lang="it-IT" dirty="0"/>
          </a:p>
        </p:txBody>
      </p:sp>
      <p:sp>
        <p:nvSpPr>
          <p:cNvPr id="7" name="Segnaposto numero diapositiva 6">
            <a:extLst>
              <a:ext uri="{FF2B5EF4-FFF2-40B4-BE49-F238E27FC236}">
                <a16:creationId xmlns:a16="http://schemas.microsoft.com/office/drawing/2014/main" id="{AA65414A-C4FA-11BB-0F06-37425C6B25E1}"/>
              </a:ext>
            </a:extLst>
          </p:cNvPr>
          <p:cNvSpPr>
            <a:spLocks noGrp="1"/>
          </p:cNvSpPr>
          <p:nvPr>
            <p:ph type="sldNum" sz="quarter" idx="12"/>
          </p:nvPr>
        </p:nvSpPr>
        <p:spPr/>
        <p:txBody>
          <a:bodyPr/>
          <a:lstStyle/>
          <a:p>
            <a:fld id="{3064D77D-A23D-4DBF-9221-49A155E101DA}" type="slidenum">
              <a:rPr lang="it-IT" smtClean="0"/>
              <a:t>19</a:t>
            </a:fld>
            <a:endParaRPr lang="it-IT"/>
          </a:p>
        </p:txBody>
      </p:sp>
      <p:sp>
        <p:nvSpPr>
          <p:cNvPr id="10" name="Rettangolo con angoli arrotondati 9">
            <a:extLst>
              <a:ext uri="{FF2B5EF4-FFF2-40B4-BE49-F238E27FC236}">
                <a16:creationId xmlns:a16="http://schemas.microsoft.com/office/drawing/2014/main" id="{B3FB4CD4-1B63-FF7B-23B5-64026FB167F9}"/>
              </a:ext>
            </a:extLst>
          </p:cNvPr>
          <p:cNvSpPr/>
          <p:nvPr/>
        </p:nvSpPr>
        <p:spPr>
          <a:xfrm>
            <a:off x="7964129" y="4558482"/>
            <a:ext cx="2856271" cy="8468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Boosts</a:t>
            </a:r>
            <a:r>
              <a:rPr lang="it-IT" dirty="0"/>
              <a:t> the </a:t>
            </a:r>
            <a:r>
              <a:rPr lang="it-IT" dirty="0" err="1"/>
              <a:t>importance</a:t>
            </a:r>
            <a:r>
              <a:rPr lang="it-IT" dirty="0"/>
              <a:t> </a:t>
            </a:r>
            <a:r>
              <a:rPr lang="it-IT" dirty="0" err="1"/>
              <a:t>when</a:t>
            </a:r>
            <a:r>
              <a:rPr lang="it-IT" dirty="0"/>
              <a:t> scoring by 3 times</a:t>
            </a:r>
          </a:p>
        </p:txBody>
      </p:sp>
      <p:cxnSp>
        <p:nvCxnSpPr>
          <p:cNvPr id="12" name="Connettore diritto 11">
            <a:extLst>
              <a:ext uri="{FF2B5EF4-FFF2-40B4-BE49-F238E27FC236}">
                <a16:creationId xmlns:a16="http://schemas.microsoft.com/office/drawing/2014/main" id="{B5DC942F-6572-2616-A797-6BD6E6B181D1}"/>
              </a:ext>
            </a:extLst>
          </p:cNvPr>
          <p:cNvCxnSpPr>
            <a:cxnSpLocks/>
            <a:endCxn id="10" idx="1"/>
          </p:cNvCxnSpPr>
          <p:nvPr/>
        </p:nvCxnSpPr>
        <p:spPr>
          <a:xfrm>
            <a:off x="5368413" y="4981884"/>
            <a:ext cx="2595716"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081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84EF5E-05AC-4026-81E0-B7C6DA84A7D3}"/>
              </a:ext>
            </a:extLst>
          </p:cNvPr>
          <p:cNvSpPr>
            <a:spLocks noGrp="1"/>
          </p:cNvSpPr>
          <p:nvPr>
            <p:ph type="title"/>
          </p:nvPr>
        </p:nvSpPr>
        <p:spPr/>
        <p:txBody>
          <a:bodyPr/>
          <a:lstStyle/>
          <a:p>
            <a:r>
              <a:rPr lang="it-IT" dirty="0" err="1"/>
              <a:t>Elastic</a:t>
            </a:r>
            <a:r>
              <a:rPr lang="it-IT" dirty="0"/>
              <a:t> </a:t>
            </a:r>
            <a:r>
              <a:rPr lang="it-IT" dirty="0" err="1"/>
              <a:t>Search</a:t>
            </a:r>
            <a:endParaRPr lang="it-IT" dirty="0"/>
          </a:p>
        </p:txBody>
      </p:sp>
      <p:sp>
        <p:nvSpPr>
          <p:cNvPr id="3" name="Segnaposto contenuto 2">
            <a:extLst>
              <a:ext uri="{FF2B5EF4-FFF2-40B4-BE49-F238E27FC236}">
                <a16:creationId xmlns:a16="http://schemas.microsoft.com/office/drawing/2014/main" id="{3C82FD34-ACB9-AD67-7E54-9BFB7B1E39B6}"/>
              </a:ext>
            </a:extLst>
          </p:cNvPr>
          <p:cNvSpPr>
            <a:spLocks noGrp="1"/>
          </p:cNvSpPr>
          <p:nvPr>
            <p:ph idx="1"/>
          </p:nvPr>
        </p:nvSpPr>
        <p:spPr>
          <a:xfrm>
            <a:off x="1371600" y="2286000"/>
            <a:ext cx="9601200" cy="4167386"/>
          </a:xfrm>
        </p:spPr>
        <p:txBody>
          <a:bodyPr>
            <a:normAutofit lnSpcReduction="10000"/>
          </a:bodyPr>
          <a:lstStyle/>
          <a:p>
            <a:pPr marL="0" marR="0" lvl="0" indent="0" algn="l" defTabSz="914400" rtl="0" eaLnBrk="1" fontAlgn="auto" latinLnBrk="0" hangingPunct="1">
              <a:lnSpc>
                <a:spcPct val="100000"/>
              </a:lnSpc>
              <a:spcBef>
                <a:spcPts val="600"/>
              </a:spcBef>
              <a:spcAft>
                <a:spcPts val="0"/>
              </a:spcAft>
              <a:buClr>
                <a:srgbClr val="191919"/>
              </a:buClr>
              <a:buSzPts val="3000"/>
              <a:buFont typeface="Arial"/>
              <a:buNone/>
              <a:tabLst/>
              <a:defRPr/>
            </a:pPr>
            <a:r>
              <a:rPr lang="it-IT" sz="3000" kern="0" dirty="0">
                <a:solidFill>
                  <a:srgbClr val="191919"/>
                </a:solidFill>
                <a:cs typeface="Arial"/>
                <a:sym typeface="Arial"/>
              </a:rPr>
              <a:t>A </a:t>
            </a:r>
            <a:r>
              <a:rPr lang="it-IT" sz="3000" kern="0" dirty="0" err="1">
                <a:solidFill>
                  <a:srgbClr val="191919"/>
                </a:solidFill>
                <a:cs typeface="Arial"/>
                <a:sym typeface="Arial"/>
              </a:rPr>
              <a:t>customizable</a:t>
            </a:r>
            <a:r>
              <a:rPr lang="it-IT" sz="3000" kern="0" dirty="0">
                <a:solidFill>
                  <a:srgbClr val="191919"/>
                </a:solidFill>
                <a:cs typeface="Arial"/>
                <a:sym typeface="Arial"/>
              </a:rPr>
              <a:t>, open source, </a:t>
            </a:r>
            <a:r>
              <a:rPr lang="it-IT" sz="3000" b="1" kern="0" dirty="0" err="1">
                <a:solidFill>
                  <a:srgbClr val="191919"/>
                </a:solidFill>
                <a:cs typeface="Arial"/>
                <a:sym typeface="Arial"/>
              </a:rPr>
              <a:t>search</a:t>
            </a:r>
            <a:r>
              <a:rPr lang="it-IT" sz="3000" b="1" kern="0" dirty="0">
                <a:solidFill>
                  <a:srgbClr val="191919"/>
                </a:solidFill>
                <a:cs typeface="Arial"/>
                <a:sym typeface="Arial"/>
              </a:rPr>
              <a:t> </a:t>
            </a:r>
            <a:r>
              <a:rPr lang="it-IT" sz="3000" b="1" kern="0" dirty="0" err="1">
                <a:solidFill>
                  <a:srgbClr val="191919"/>
                </a:solidFill>
                <a:cs typeface="Arial"/>
                <a:sym typeface="Arial"/>
              </a:rPr>
              <a:t>engine</a:t>
            </a:r>
            <a:endParaRPr lang="it-IT" sz="3000" b="1" kern="0" dirty="0">
              <a:solidFill>
                <a:srgbClr val="191919"/>
              </a:solidFill>
              <a:cs typeface="Arial"/>
              <a:sym typeface="Arial"/>
            </a:endParaRPr>
          </a:p>
          <a:p>
            <a:pPr marL="0" marR="0" lvl="0" indent="0" algn="l" defTabSz="914400" rtl="0" eaLnBrk="1" fontAlgn="auto" latinLnBrk="0" hangingPunct="1">
              <a:lnSpc>
                <a:spcPct val="100000"/>
              </a:lnSpc>
              <a:spcBef>
                <a:spcPts val="600"/>
              </a:spcBef>
              <a:spcAft>
                <a:spcPts val="0"/>
              </a:spcAft>
              <a:buClr>
                <a:srgbClr val="191919"/>
              </a:buClr>
              <a:buSzPts val="3000"/>
              <a:buFont typeface="Arial"/>
              <a:buNone/>
              <a:tabLst/>
              <a:defRPr/>
            </a:pPr>
            <a:r>
              <a:rPr kumimoji="0" lang="it-IT" sz="3000" b="0" i="0" u="none" strike="noStrike" kern="0" cap="none" spc="0" normalizeH="0" baseline="0" noProof="0" dirty="0" err="1">
                <a:ln>
                  <a:noFill/>
                </a:ln>
                <a:solidFill>
                  <a:srgbClr val="191919"/>
                </a:solidFill>
                <a:effectLst/>
                <a:uLnTx/>
                <a:uFillTx/>
                <a:cs typeface="Arial"/>
                <a:sym typeface="Arial"/>
              </a:rPr>
              <a:t>It</a:t>
            </a:r>
            <a:r>
              <a:rPr kumimoji="0" lang="it-IT" sz="3000" b="0" i="0" u="none" strike="noStrike" kern="0" cap="none" spc="0" normalizeH="0" baseline="0" noProof="0" dirty="0">
                <a:ln>
                  <a:noFill/>
                </a:ln>
                <a:solidFill>
                  <a:srgbClr val="191919"/>
                </a:solidFill>
                <a:effectLst/>
                <a:uLnTx/>
                <a:uFillTx/>
                <a:cs typeface="Arial"/>
                <a:sym typeface="Arial"/>
              </a:rPr>
              <a:t> </a:t>
            </a:r>
            <a:r>
              <a:rPr kumimoji="0" lang="it-IT" sz="3000" b="0" i="0" u="none" strike="noStrike" kern="0" cap="none" spc="0" normalizeH="0" baseline="0" noProof="0" dirty="0" err="1">
                <a:ln>
                  <a:noFill/>
                </a:ln>
                <a:solidFill>
                  <a:srgbClr val="191919"/>
                </a:solidFill>
                <a:effectLst/>
                <a:uLnTx/>
                <a:uFillTx/>
                <a:cs typeface="Arial"/>
                <a:sym typeface="Arial"/>
              </a:rPr>
              <a:t>allows</a:t>
            </a:r>
            <a:r>
              <a:rPr kumimoji="0" lang="it-IT" sz="3000" b="0" i="0" u="none" strike="noStrike" kern="0" cap="none" spc="0" normalizeH="0" baseline="0" noProof="0" dirty="0">
                <a:ln>
                  <a:noFill/>
                </a:ln>
                <a:solidFill>
                  <a:srgbClr val="191919"/>
                </a:solidFill>
                <a:effectLst/>
                <a:uLnTx/>
                <a:uFillTx/>
                <a:cs typeface="Arial"/>
                <a:sym typeface="Arial"/>
              </a:rPr>
              <a:t> to:</a:t>
            </a:r>
          </a:p>
          <a:p>
            <a:pPr marL="457200" marR="0" lvl="0" indent="-419100" algn="l" defTabSz="914400" rtl="0" eaLnBrk="1" fontAlgn="auto" latinLnBrk="0" hangingPunct="1">
              <a:lnSpc>
                <a:spcPct val="100000"/>
              </a:lnSpc>
              <a:spcBef>
                <a:spcPts val="600"/>
              </a:spcBef>
              <a:spcAft>
                <a:spcPts val="0"/>
              </a:spcAft>
              <a:buClr>
                <a:srgbClr val="191919"/>
              </a:buClr>
              <a:buSzPts val="3000"/>
              <a:buFont typeface="Arial"/>
              <a:buAutoNum type="arabicPeriod"/>
              <a:tabLst/>
              <a:defRPr/>
            </a:pPr>
            <a:r>
              <a:rPr kumimoji="0" lang="it-IT" sz="3000" b="1" i="0" u="none" strike="noStrike" kern="0" cap="none" spc="0" normalizeH="0" baseline="0" noProof="0" dirty="0">
                <a:ln>
                  <a:noFill/>
                </a:ln>
                <a:solidFill>
                  <a:srgbClr val="191919"/>
                </a:solidFill>
                <a:effectLst/>
                <a:uLnTx/>
                <a:uFillTx/>
                <a:cs typeface="Arial"/>
                <a:sym typeface="Arial"/>
              </a:rPr>
              <a:t>Index </a:t>
            </a:r>
            <a:r>
              <a:rPr kumimoji="0" lang="it-IT" sz="3000" i="0" u="none" strike="noStrike" kern="0" cap="none" spc="0" normalizeH="0" baseline="0" noProof="0" dirty="0" err="1">
                <a:ln>
                  <a:noFill/>
                </a:ln>
                <a:solidFill>
                  <a:srgbClr val="191919"/>
                </a:solidFill>
                <a:effectLst/>
                <a:uLnTx/>
                <a:uFillTx/>
                <a:cs typeface="Arial"/>
                <a:sym typeface="Arial"/>
              </a:rPr>
              <a:t>documents</a:t>
            </a:r>
            <a:r>
              <a:rPr kumimoji="0" lang="it-IT" sz="3000" i="0" u="none" strike="noStrike" kern="0" cap="none" spc="0" normalizeH="0" baseline="0" noProof="0" dirty="0">
                <a:ln>
                  <a:noFill/>
                </a:ln>
                <a:solidFill>
                  <a:srgbClr val="191919"/>
                </a:solidFill>
                <a:effectLst/>
                <a:uLnTx/>
                <a:uFillTx/>
                <a:cs typeface="Arial"/>
                <a:sym typeface="Arial"/>
              </a:rPr>
              <a:t> in a </a:t>
            </a:r>
            <a:r>
              <a:rPr kumimoji="0" lang="it-IT" sz="3000" i="0" u="none" strike="noStrike" kern="0" cap="none" spc="0" normalizeH="0" baseline="0" noProof="0" dirty="0" err="1">
                <a:ln>
                  <a:noFill/>
                </a:ln>
                <a:solidFill>
                  <a:srgbClr val="191919"/>
                </a:solidFill>
                <a:effectLst/>
                <a:uLnTx/>
                <a:uFillTx/>
                <a:cs typeface="Arial"/>
                <a:sym typeface="Arial"/>
              </a:rPr>
              <a:t>collection</a:t>
            </a:r>
            <a:endParaRPr kumimoji="0" lang="it-IT" sz="3000" i="0" u="none" strike="noStrike" kern="0" cap="none" spc="0" normalizeH="0" baseline="0" noProof="0" dirty="0">
              <a:ln>
                <a:noFill/>
              </a:ln>
              <a:solidFill>
                <a:srgbClr val="191919"/>
              </a:solidFill>
              <a:effectLst/>
              <a:uLnTx/>
              <a:uFillTx/>
              <a:cs typeface="Arial"/>
              <a:sym typeface="Arial"/>
            </a:endParaRPr>
          </a:p>
          <a:p>
            <a:pPr marL="457200" marR="0" lvl="0" indent="-419100" algn="l" defTabSz="914400" rtl="0" eaLnBrk="1" fontAlgn="auto" latinLnBrk="0" hangingPunct="1">
              <a:lnSpc>
                <a:spcPct val="100000"/>
              </a:lnSpc>
              <a:spcBef>
                <a:spcPts val="600"/>
              </a:spcBef>
              <a:spcAft>
                <a:spcPts val="0"/>
              </a:spcAft>
              <a:buClr>
                <a:srgbClr val="191919"/>
              </a:buClr>
              <a:buSzPts val="3000"/>
              <a:buFont typeface="Arial"/>
              <a:buAutoNum type="arabicPeriod"/>
              <a:tabLst/>
              <a:defRPr/>
            </a:pPr>
            <a:r>
              <a:rPr kumimoji="0" lang="it-IT" sz="3000" b="1" i="0" u="none" strike="noStrike" kern="0" cap="none" spc="0" normalizeH="0" baseline="0" noProof="0" dirty="0" err="1">
                <a:ln>
                  <a:noFill/>
                </a:ln>
                <a:solidFill>
                  <a:srgbClr val="191919"/>
                </a:solidFill>
                <a:effectLst/>
                <a:uLnTx/>
                <a:uFillTx/>
                <a:cs typeface="Arial"/>
                <a:sym typeface="Arial"/>
              </a:rPr>
              <a:t>Search</a:t>
            </a:r>
            <a:r>
              <a:rPr kumimoji="0" lang="it-IT" sz="3000" b="0" i="0" u="none" strike="noStrike" kern="0" cap="none" spc="0" normalizeH="0" baseline="0" noProof="0" dirty="0">
                <a:ln>
                  <a:noFill/>
                </a:ln>
                <a:solidFill>
                  <a:srgbClr val="191919"/>
                </a:solidFill>
                <a:effectLst/>
                <a:uLnTx/>
                <a:uFillTx/>
                <a:cs typeface="Arial"/>
                <a:sym typeface="Arial"/>
              </a:rPr>
              <a:t> in </a:t>
            </a:r>
            <a:r>
              <a:rPr kumimoji="0" lang="it-IT" sz="3000" b="0" i="0" u="none" strike="noStrike" kern="0" cap="none" spc="0" normalizeH="0" baseline="0" noProof="0" dirty="0" err="1">
                <a:ln>
                  <a:noFill/>
                </a:ln>
                <a:solidFill>
                  <a:srgbClr val="191919"/>
                </a:solidFill>
                <a:effectLst/>
                <a:uLnTx/>
                <a:uFillTx/>
                <a:cs typeface="Arial"/>
                <a:sym typeface="Arial"/>
              </a:rPr>
              <a:t>such</a:t>
            </a:r>
            <a:r>
              <a:rPr kumimoji="0" lang="it-IT" sz="3000" b="0" i="0" u="none" strike="noStrike" kern="0" cap="none" spc="0" normalizeH="0" baseline="0" noProof="0" dirty="0">
                <a:ln>
                  <a:noFill/>
                </a:ln>
                <a:solidFill>
                  <a:srgbClr val="191919"/>
                </a:solidFill>
                <a:effectLst/>
                <a:uLnTx/>
                <a:uFillTx/>
                <a:cs typeface="Arial"/>
                <a:sym typeface="Arial"/>
              </a:rPr>
              <a:t> </a:t>
            </a:r>
            <a:r>
              <a:rPr kumimoji="0" lang="it-IT" sz="3000" b="0" i="0" u="none" strike="noStrike" kern="0" cap="none" spc="0" normalizeH="0" baseline="0" noProof="0" dirty="0" err="1">
                <a:ln>
                  <a:noFill/>
                </a:ln>
                <a:solidFill>
                  <a:srgbClr val="191919"/>
                </a:solidFill>
                <a:effectLst/>
                <a:uLnTx/>
                <a:uFillTx/>
                <a:cs typeface="Arial"/>
                <a:sym typeface="Arial"/>
              </a:rPr>
              <a:t>collection</a:t>
            </a:r>
            <a:endParaRPr kumimoji="0" lang="it-IT" sz="3000" b="0" i="0" u="none" strike="noStrike" kern="0" cap="none" spc="0" normalizeH="0" baseline="0" noProof="0" dirty="0">
              <a:ln>
                <a:noFill/>
              </a:ln>
              <a:solidFill>
                <a:srgbClr val="191919"/>
              </a:solidFill>
              <a:effectLst/>
              <a:uLnTx/>
              <a:uFillTx/>
              <a:cs typeface="Arial"/>
              <a:sym typeface="Arial"/>
            </a:endParaRPr>
          </a:p>
          <a:p>
            <a:pPr marL="457200" marR="0" lvl="0" indent="-419100" algn="l" defTabSz="914400" rtl="0" eaLnBrk="1" fontAlgn="auto" latinLnBrk="0" hangingPunct="1">
              <a:lnSpc>
                <a:spcPct val="100000"/>
              </a:lnSpc>
              <a:spcBef>
                <a:spcPts val="600"/>
              </a:spcBef>
              <a:spcAft>
                <a:spcPts val="0"/>
              </a:spcAft>
              <a:buClr>
                <a:srgbClr val="191919"/>
              </a:buClr>
              <a:buSzPts val="3000"/>
              <a:buFont typeface="Arial"/>
              <a:buAutoNum type="arabicPeriod"/>
              <a:tabLst/>
              <a:defRPr/>
            </a:pPr>
            <a:r>
              <a:rPr kumimoji="0" lang="it-IT" sz="3000" b="0" i="0" u="none" strike="noStrike" kern="0" cap="none" spc="0" normalizeH="0" baseline="0" noProof="0" dirty="0">
                <a:ln>
                  <a:noFill/>
                </a:ln>
                <a:solidFill>
                  <a:srgbClr val="191919"/>
                </a:solidFill>
                <a:effectLst/>
                <a:uLnTx/>
                <a:uFillTx/>
                <a:cs typeface="Arial"/>
                <a:sym typeface="Arial"/>
              </a:rPr>
              <a:t>Much more</a:t>
            </a:r>
          </a:p>
          <a:p>
            <a:pPr marL="38100" marR="0" lvl="0" indent="0" algn="l" defTabSz="914400" rtl="0" eaLnBrk="1" fontAlgn="auto" latinLnBrk="0" hangingPunct="1">
              <a:lnSpc>
                <a:spcPct val="100000"/>
              </a:lnSpc>
              <a:spcBef>
                <a:spcPts val="600"/>
              </a:spcBef>
              <a:spcAft>
                <a:spcPts val="0"/>
              </a:spcAft>
              <a:buClr>
                <a:srgbClr val="191919"/>
              </a:buClr>
              <a:buSzPts val="3000"/>
              <a:buNone/>
              <a:tabLst/>
              <a:defRPr/>
            </a:pPr>
            <a:endParaRPr kumimoji="0" lang="it-IT" sz="3000" b="0" i="0" u="none" strike="noStrike" kern="0" cap="none" spc="0" normalizeH="0" baseline="0" noProof="0" dirty="0">
              <a:ln>
                <a:noFill/>
              </a:ln>
              <a:solidFill>
                <a:srgbClr val="191919"/>
              </a:solidFill>
              <a:effectLst/>
              <a:uLnTx/>
              <a:uFillTx/>
              <a:cs typeface="Arial"/>
              <a:sym typeface="Arial"/>
            </a:endParaRPr>
          </a:p>
          <a:p>
            <a:pPr marL="0" marR="0" lvl="0" indent="0" algn="l" defTabSz="914400" rtl="0" eaLnBrk="1" fontAlgn="auto" latinLnBrk="0" hangingPunct="1">
              <a:lnSpc>
                <a:spcPct val="100000"/>
              </a:lnSpc>
              <a:spcBef>
                <a:spcPts val="600"/>
              </a:spcBef>
              <a:spcAft>
                <a:spcPts val="0"/>
              </a:spcAft>
              <a:buClr>
                <a:srgbClr val="191919"/>
              </a:buClr>
              <a:buSzPts val="3000"/>
              <a:buFont typeface="Arial"/>
              <a:buNone/>
              <a:tabLst/>
              <a:defRPr/>
            </a:pPr>
            <a:r>
              <a:rPr kumimoji="0" lang="it-IT" sz="3000" b="0" i="0" u="none" strike="noStrike" kern="0" cap="none" spc="0" normalizeH="0" baseline="0" noProof="0" dirty="0">
                <a:ln>
                  <a:noFill/>
                </a:ln>
                <a:solidFill>
                  <a:srgbClr val="191919"/>
                </a:solidFill>
                <a:effectLst/>
                <a:uLnTx/>
                <a:uFillTx/>
                <a:cs typeface="Arial"/>
                <a:sym typeface="Arial"/>
              </a:rPr>
              <a:t>REST-</a:t>
            </a:r>
            <a:r>
              <a:rPr kumimoji="0" lang="it-IT" sz="3000" b="0" i="0" u="none" strike="noStrike" kern="0" cap="none" spc="0" normalizeH="0" baseline="0" noProof="0" dirty="0" err="1">
                <a:ln>
                  <a:noFill/>
                </a:ln>
                <a:solidFill>
                  <a:srgbClr val="191919"/>
                </a:solidFill>
                <a:effectLst/>
                <a:uLnTx/>
                <a:uFillTx/>
                <a:cs typeface="Arial"/>
                <a:sym typeface="Arial"/>
              </a:rPr>
              <a:t>ful</a:t>
            </a:r>
            <a:r>
              <a:rPr kumimoji="0" lang="it-IT" sz="3000" b="0" i="0" u="none" strike="noStrike" kern="0" cap="none" spc="0" normalizeH="0" baseline="0" noProof="0" dirty="0">
                <a:ln>
                  <a:noFill/>
                </a:ln>
                <a:solidFill>
                  <a:srgbClr val="191919"/>
                </a:solidFill>
                <a:effectLst/>
                <a:uLnTx/>
                <a:uFillTx/>
                <a:cs typeface="Arial"/>
                <a:sym typeface="Arial"/>
              </a:rPr>
              <a:t> API </a:t>
            </a:r>
            <a:r>
              <a:rPr kumimoji="0" lang="it-IT" sz="3000" b="0" i="0" u="none" strike="noStrike" kern="0" cap="none" spc="0" normalizeH="0" baseline="0" noProof="0" dirty="0" err="1">
                <a:ln>
                  <a:noFill/>
                </a:ln>
                <a:solidFill>
                  <a:srgbClr val="191919"/>
                </a:solidFill>
                <a:effectLst/>
                <a:uLnTx/>
                <a:uFillTx/>
                <a:cs typeface="Arial"/>
                <a:sym typeface="Arial"/>
              </a:rPr>
              <a:t>allows</a:t>
            </a:r>
            <a:r>
              <a:rPr kumimoji="0" lang="it-IT" sz="3000" b="0" i="0" u="none" strike="noStrike" kern="0" cap="none" spc="0" normalizeH="0" baseline="0" noProof="0" dirty="0">
                <a:ln>
                  <a:noFill/>
                </a:ln>
                <a:solidFill>
                  <a:srgbClr val="191919"/>
                </a:solidFill>
                <a:effectLst/>
                <a:uLnTx/>
                <a:uFillTx/>
                <a:cs typeface="Arial"/>
                <a:sym typeface="Arial"/>
              </a:rPr>
              <a:t> for easy </a:t>
            </a:r>
            <a:r>
              <a:rPr kumimoji="0" lang="it-IT" sz="3000" b="1" i="0" u="none" strike="noStrike" kern="0" cap="none" spc="0" normalizeH="0" baseline="0" noProof="0" dirty="0" err="1">
                <a:ln>
                  <a:noFill/>
                </a:ln>
                <a:solidFill>
                  <a:srgbClr val="191919"/>
                </a:solidFill>
                <a:effectLst/>
                <a:uLnTx/>
                <a:uFillTx/>
                <a:cs typeface="Arial"/>
                <a:sym typeface="Arial"/>
              </a:rPr>
              <a:t>interoperability</a:t>
            </a:r>
            <a:endParaRPr kumimoji="0" lang="it-IT" sz="3000" b="1" i="0" u="none" strike="noStrike" kern="0" cap="none" spc="0" normalizeH="0" baseline="0" noProof="0" dirty="0">
              <a:ln>
                <a:noFill/>
              </a:ln>
              <a:solidFill>
                <a:srgbClr val="191919"/>
              </a:solidFill>
              <a:effectLst/>
              <a:uLnTx/>
              <a:uFillTx/>
              <a:cs typeface="Arial"/>
              <a:sym typeface="Arial"/>
            </a:endParaRPr>
          </a:p>
          <a:p>
            <a:pPr marL="0" marR="0" lvl="0" indent="0" algn="l" defTabSz="914400" rtl="0" eaLnBrk="1" fontAlgn="auto" latinLnBrk="0" hangingPunct="1">
              <a:lnSpc>
                <a:spcPct val="100000"/>
              </a:lnSpc>
              <a:spcBef>
                <a:spcPts val="600"/>
              </a:spcBef>
              <a:spcAft>
                <a:spcPts val="0"/>
              </a:spcAft>
              <a:buClr>
                <a:srgbClr val="191919"/>
              </a:buClr>
              <a:buSzPts val="3000"/>
              <a:buFont typeface="Arial"/>
              <a:buNone/>
              <a:tabLst/>
              <a:defRPr/>
            </a:pPr>
            <a:r>
              <a:rPr kumimoji="0" lang="it-IT" sz="3000" b="0" i="0" u="none" strike="noStrike" kern="0" cap="none" spc="0" normalizeH="0" baseline="0" noProof="0" dirty="0" err="1">
                <a:ln>
                  <a:noFill/>
                </a:ln>
                <a:solidFill>
                  <a:srgbClr val="191919"/>
                </a:solidFill>
                <a:effectLst/>
                <a:uLnTx/>
                <a:uFillTx/>
                <a:cs typeface="Arial"/>
                <a:sym typeface="Arial"/>
              </a:rPr>
              <a:t>Based</a:t>
            </a:r>
            <a:r>
              <a:rPr kumimoji="0" lang="it-IT" sz="3000" b="0" i="0" u="none" strike="noStrike" kern="0" cap="none" spc="0" normalizeH="0" baseline="0" noProof="0" dirty="0">
                <a:ln>
                  <a:noFill/>
                </a:ln>
                <a:solidFill>
                  <a:srgbClr val="191919"/>
                </a:solidFill>
                <a:effectLst/>
                <a:uLnTx/>
                <a:uFillTx/>
                <a:cs typeface="Arial"/>
                <a:sym typeface="Arial"/>
              </a:rPr>
              <a:t> on Lucene</a:t>
            </a:r>
          </a:p>
          <a:p>
            <a:endParaRPr lang="it-IT" dirty="0"/>
          </a:p>
        </p:txBody>
      </p:sp>
      <p:sp>
        <p:nvSpPr>
          <p:cNvPr id="4" name="Segnaposto numero diapositiva 3">
            <a:extLst>
              <a:ext uri="{FF2B5EF4-FFF2-40B4-BE49-F238E27FC236}">
                <a16:creationId xmlns:a16="http://schemas.microsoft.com/office/drawing/2014/main" id="{5D51FFA6-D7B8-FD8B-7936-B5BE3484C104}"/>
              </a:ext>
            </a:extLst>
          </p:cNvPr>
          <p:cNvSpPr>
            <a:spLocks noGrp="1"/>
          </p:cNvSpPr>
          <p:nvPr>
            <p:ph type="sldNum" sz="quarter" idx="12"/>
          </p:nvPr>
        </p:nvSpPr>
        <p:spPr/>
        <p:txBody>
          <a:bodyPr/>
          <a:lstStyle/>
          <a:p>
            <a:fld id="{3064D77D-A23D-4DBF-9221-49A155E101DA}" type="slidenum">
              <a:rPr lang="it-IT" smtClean="0"/>
              <a:t>2</a:t>
            </a:fld>
            <a:endParaRPr lang="it-IT"/>
          </a:p>
        </p:txBody>
      </p:sp>
    </p:spTree>
    <p:extLst>
      <p:ext uri="{BB962C8B-B14F-4D97-AF65-F5344CB8AC3E}">
        <p14:creationId xmlns:p14="http://schemas.microsoft.com/office/powerpoint/2010/main" val="39173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FEE7CB90-E890-1A8B-FEE6-B5DF7756F1FF}"/>
              </a:ext>
            </a:extLst>
          </p:cNvPr>
          <p:cNvSpPr>
            <a:spLocks noGrp="1"/>
          </p:cNvSpPr>
          <p:nvPr>
            <p:ph type="title"/>
          </p:nvPr>
        </p:nvSpPr>
        <p:spPr/>
        <p:txBody>
          <a:bodyPr/>
          <a:lstStyle/>
          <a:p>
            <a:r>
              <a:rPr lang="it-IT" dirty="0" err="1"/>
              <a:t>Why</a:t>
            </a:r>
            <a:r>
              <a:rPr lang="it-IT" dirty="0"/>
              <a:t> </a:t>
            </a:r>
            <a:r>
              <a:rPr lang="it-IT" dirty="0" err="1"/>
              <a:t>does</a:t>
            </a:r>
            <a:r>
              <a:rPr lang="it-IT" dirty="0"/>
              <a:t> </a:t>
            </a:r>
            <a:r>
              <a:rPr lang="it-IT" dirty="0" err="1"/>
              <a:t>my</a:t>
            </a:r>
            <a:r>
              <a:rPr lang="it-IT" dirty="0"/>
              <a:t> score </a:t>
            </a:r>
            <a:r>
              <a:rPr lang="it-IT" dirty="0" err="1"/>
              <a:t>seem</a:t>
            </a:r>
            <a:r>
              <a:rPr lang="it-IT" dirty="0"/>
              <a:t> </a:t>
            </a:r>
            <a:r>
              <a:rPr lang="it-IT" dirty="0" err="1"/>
              <a:t>weird</a:t>
            </a:r>
            <a:r>
              <a:rPr lang="it-IT" dirty="0"/>
              <a:t>?</a:t>
            </a:r>
          </a:p>
        </p:txBody>
      </p:sp>
      <p:sp>
        <p:nvSpPr>
          <p:cNvPr id="9" name="Segnaposto contenuto 8">
            <a:extLst>
              <a:ext uri="{FF2B5EF4-FFF2-40B4-BE49-F238E27FC236}">
                <a16:creationId xmlns:a16="http://schemas.microsoft.com/office/drawing/2014/main" id="{755EFD7A-AB3D-072B-4B65-2B5BCE4D74D4}"/>
              </a:ext>
            </a:extLst>
          </p:cNvPr>
          <p:cNvSpPr>
            <a:spLocks noGrp="1"/>
          </p:cNvSpPr>
          <p:nvPr>
            <p:ph idx="1"/>
          </p:nvPr>
        </p:nvSpPr>
        <p:spPr/>
        <p:txBody>
          <a:bodyPr/>
          <a:lstStyle/>
          <a:p>
            <a:r>
              <a:rPr lang="it-IT"/>
              <a:t>Ask Elastic Search directly!</a:t>
            </a:r>
            <a:endParaRPr lang="it-IT" dirty="0"/>
          </a:p>
        </p:txBody>
      </p:sp>
      <p:sp>
        <p:nvSpPr>
          <p:cNvPr id="7" name="Segnaposto numero diapositiva 6">
            <a:extLst>
              <a:ext uri="{FF2B5EF4-FFF2-40B4-BE49-F238E27FC236}">
                <a16:creationId xmlns:a16="http://schemas.microsoft.com/office/drawing/2014/main" id="{FB654317-D89A-8F82-22FF-A3798FE6ADDB}"/>
              </a:ext>
            </a:extLst>
          </p:cNvPr>
          <p:cNvSpPr>
            <a:spLocks noGrp="1"/>
          </p:cNvSpPr>
          <p:nvPr>
            <p:ph type="sldNum" sz="quarter" idx="12"/>
          </p:nvPr>
        </p:nvSpPr>
        <p:spPr/>
        <p:txBody>
          <a:bodyPr/>
          <a:lstStyle/>
          <a:p>
            <a:fld id="{3064D77D-A23D-4DBF-9221-49A155E101DA}" type="slidenum">
              <a:rPr lang="it-IT" smtClean="0"/>
              <a:t>20</a:t>
            </a:fld>
            <a:endParaRPr lang="it-IT"/>
          </a:p>
        </p:txBody>
      </p:sp>
      <p:pic>
        <p:nvPicPr>
          <p:cNvPr id="11" name="Immagine 10">
            <a:extLst>
              <a:ext uri="{FF2B5EF4-FFF2-40B4-BE49-F238E27FC236}">
                <a16:creationId xmlns:a16="http://schemas.microsoft.com/office/drawing/2014/main" id="{FAAD8E79-29DB-C640-6057-C7314E0CD47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371600" y="2929017"/>
            <a:ext cx="10062145" cy="3231376"/>
          </a:xfrm>
          <a:prstGeom prst="rect">
            <a:avLst/>
          </a:prstGeom>
          <a:ln w="38100">
            <a:solidFill>
              <a:schemeClr val="tx1"/>
            </a:solidFill>
          </a:ln>
        </p:spPr>
      </p:pic>
    </p:spTree>
    <p:extLst>
      <p:ext uri="{BB962C8B-B14F-4D97-AF65-F5344CB8AC3E}">
        <p14:creationId xmlns:p14="http://schemas.microsoft.com/office/powerpoint/2010/main" val="118449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3" name="Rectangle 12">
            <a:extLst>
              <a:ext uri="{FF2B5EF4-FFF2-40B4-BE49-F238E27FC236}">
                <a16:creationId xmlns:a16="http://schemas.microsoft.com/office/drawing/2014/main" id="{9485DA84-CB73-4E5E-9864-2460CE280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D49185E-361A-421B-8F2D-11C7FFC686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4B85BAA-C37F-44B4-B427-B4F10EBB41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4668"/>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DC4EE06-D7B4-4FAC-A561-38A1C3802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018D83B-903C-4782-B1BB-A45164A71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785589A-A5AC-409A-B2A2-24D871B4C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867" y="158782"/>
            <a:ext cx="11870265" cy="65378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Segnaposto contenuto 5">
            <a:extLst>
              <a:ext uri="{FF2B5EF4-FFF2-40B4-BE49-F238E27FC236}">
                <a16:creationId xmlns:a16="http://schemas.microsoft.com/office/drawing/2014/main" id="{385C6164-A711-4488-CCCB-574179B73432}"/>
              </a:ext>
            </a:extLst>
          </p:cNvPr>
          <p:cNvPicPr>
            <a:picLocks noGrp="1" noChangeAspect="1"/>
          </p:cNvPicPr>
          <p:nvPr>
            <p:ph idx="1"/>
          </p:nvPr>
        </p:nvPicPr>
        <p:blipFill>
          <a:blip r:embed="rId2"/>
          <a:stretch>
            <a:fillRect/>
          </a:stretch>
        </p:blipFill>
        <p:spPr>
          <a:xfrm>
            <a:off x="2567676" y="480515"/>
            <a:ext cx="7056647" cy="5892302"/>
          </a:xfrm>
          <a:prstGeom prst="rect">
            <a:avLst/>
          </a:prstGeom>
        </p:spPr>
      </p:pic>
      <p:sp>
        <p:nvSpPr>
          <p:cNvPr id="4" name="Segnaposto numero diapositiva 3">
            <a:extLst>
              <a:ext uri="{FF2B5EF4-FFF2-40B4-BE49-F238E27FC236}">
                <a16:creationId xmlns:a16="http://schemas.microsoft.com/office/drawing/2014/main" id="{6DB2A28C-8BD1-F395-2F23-B5D5DAD1E917}"/>
              </a:ext>
            </a:extLst>
          </p:cNvPr>
          <p:cNvSpPr>
            <a:spLocks noGrp="1"/>
          </p:cNvSpPr>
          <p:nvPr>
            <p:ph type="sldNum" sz="quarter" idx="12"/>
          </p:nvPr>
        </p:nvSpPr>
        <p:spPr>
          <a:xfrm>
            <a:off x="9472736" y="6330118"/>
            <a:ext cx="1596292" cy="404614"/>
          </a:xfrm>
        </p:spPr>
        <p:txBody>
          <a:bodyPr vert="horz" lIns="91440" tIns="45720" rIns="91440" bIns="45720" rtlCol="0" anchor="ctr">
            <a:normAutofit/>
          </a:bodyPr>
          <a:lstStyle/>
          <a:p>
            <a:pPr>
              <a:spcAft>
                <a:spcPts val="600"/>
              </a:spcAft>
            </a:pPr>
            <a:fld id="{3064D77D-A23D-4DBF-9221-49A155E101DA}" type="slidenum">
              <a:rPr lang="en-US">
                <a:solidFill>
                  <a:srgbClr val="000000"/>
                </a:solidFill>
              </a:rPr>
              <a:pPr>
                <a:spcAft>
                  <a:spcPts val="600"/>
                </a:spcAft>
              </a:pPr>
              <a:t>21</a:t>
            </a:fld>
            <a:endParaRPr lang="en-US">
              <a:solidFill>
                <a:srgbClr val="000000"/>
              </a:solidFill>
            </a:endParaRPr>
          </a:p>
        </p:txBody>
      </p:sp>
    </p:spTree>
    <p:extLst>
      <p:ext uri="{BB962C8B-B14F-4D97-AF65-F5344CB8AC3E}">
        <p14:creationId xmlns:p14="http://schemas.microsoft.com/office/powerpoint/2010/main" val="2342253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4DEEE5-4064-3455-0D26-380C363C75EF}"/>
              </a:ext>
            </a:extLst>
          </p:cNvPr>
          <p:cNvSpPr>
            <a:spLocks noGrp="1"/>
          </p:cNvSpPr>
          <p:nvPr>
            <p:ph type="title"/>
          </p:nvPr>
        </p:nvSpPr>
        <p:spPr/>
        <p:txBody>
          <a:bodyPr/>
          <a:lstStyle/>
          <a:p>
            <a:r>
              <a:rPr lang="it-IT" dirty="0"/>
              <a:t>How scoring works</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108F01EA-F78C-45ED-0D46-956AED8C6D0F}"/>
                  </a:ext>
                </a:extLst>
              </p:cNvPr>
              <p:cNvSpPr>
                <a:spLocks noGrp="1"/>
              </p:cNvSpPr>
              <p:nvPr>
                <p:ph idx="1"/>
              </p:nvPr>
            </p:nvSpPr>
            <p:spPr/>
            <p:txBody>
              <a:bodyPr>
                <a:normAutofit/>
              </a:bodyPr>
              <a:lstStyle/>
              <a:p>
                <a:pPr marL="0" indent="0">
                  <a:buNone/>
                </a:pPr>
                <a14:m>
                  <m:oMathPara xmlns:m="http://schemas.openxmlformats.org/officeDocument/2006/math">
                    <m:oMathParaPr>
                      <m:jc m:val="left"/>
                    </m:oMathParaPr>
                    <m:oMath xmlns:m="http://schemas.openxmlformats.org/officeDocument/2006/math">
                      <m:r>
                        <m:rPr>
                          <m:nor/>
                        </m:rPr>
                        <a:rPr lang="it-IT" sz="2800" b="0" i="0" smtClean="0">
                          <a:latin typeface="Cambria Math" panose="02040503050406030204" pitchFamily="18" charset="0"/>
                        </a:rPr>
                        <m:t>score</m:t>
                      </m:r>
                      <m:d>
                        <m:dPr>
                          <m:ctrlPr>
                            <a:rPr lang="it-IT" sz="2800" b="0" i="1" smtClean="0">
                              <a:latin typeface="Cambria Math" panose="02040503050406030204" pitchFamily="18" charset="0"/>
                            </a:rPr>
                          </m:ctrlPr>
                        </m:dPr>
                        <m:e>
                          <m:r>
                            <a:rPr lang="it-IT" sz="2800" b="0" i="1" smtClean="0">
                              <a:latin typeface="Cambria Math" panose="02040503050406030204" pitchFamily="18" charset="0"/>
                            </a:rPr>
                            <m:t>𝑞</m:t>
                          </m:r>
                          <m:r>
                            <a:rPr lang="it-IT" sz="2800" b="0" i="1" smtClean="0">
                              <a:latin typeface="Cambria Math" panose="02040503050406030204" pitchFamily="18" charset="0"/>
                            </a:rPr>
                            <m:t>, </m:t>
                          </m:r>
                          <m:r>
                            <a:rPr lang="it-IT" sz="2800" b="0" i="1" smtClean="0">
                              <a:latin typeface="Cambria Math" panose="02040503050406030204" pitchFamily="18" charset="0"/>
                            </a:rPr>
                            <m:t>𝑑</m:t>
                          </m:r>
                        </m:e>
                      </m:d>
                      <m:r>
                        <a:rPr lang="it-IT" sz="2800" b="0" i="1" smtClean="0">
                          <a:latin typeface="Cambria Math" panose="02040503050406030204" pitchFamily="18" charset="0"/>
                        </a:rPr>
                        <m:t>=</m:t>
                      </m:r>
                    </m:oMath>
                  </m:oMathPara>
                </a14:m>
                <a:endParaRPr lang="it-IT" sz="2800" b="0" i="1" dirty="0">
                  <a:latin typeface="Cambria Math" panose="02040503050406030204" pitchFamily="18" charset="0"/>
                </a:endParaRPr>
              </a:p>
              <a:p>
                <a:pPr marL="0" indent="0">
                  <a:buNone/>
                </a:pPr>
                <a:r>
                  <a:rPr lang="it-IT" sz="2800" b="0" dirty="0"/>
                  <a:t>	</a:t>
                </a:r>
                <a14:m>
                  <m:oMath xmlns:m="http://schemas.openxmlformats.org/officeDocument/2006/math">
                    <m:r>
                      <m:rPr>
                        <m:nor/>
                      </m:rPr>
                      <a:rPr lang="it-IT" sz="2800" b="0" i="0" smtClean="0">
                        <a:latin typeface="Cambria Math" panose="02040503050406030204" pitchFamily="18" charset="0"/>
                      </a:rPr>
                      <m:t>queryNorm</m:t>
                    </m:r>
                    <m:d>
                      <m:dPr>
                        <m:ctrlPr>
                          <a:rPr lang="it-IT" sz="2800" b="0" i="1" smtClean="0">
                            <a:latin typeface="Cambria Math" panose="02040503050406030204" pitchFamily="18" charset="0"/>
                          </a:rPr>
                        </m:ctrlPr>
                      </m:dPr>
                      <m:e>
                        <m:r>
                          <a:rPr lang="it-IT" sz="2800" b="0" i="1" smtClean="0">
                            <a:latin typeface="Cambria Math" panose="02040503050406030204" pitchFamily="18" charset="0"/>
                          </a:rPr>
                          <m:t>𝑞</m:t>
                        </m:r>
                      </m:e>
                    </m:d>
                  </m:oMath>
                </a14:m>
                <a:endParaRPr lang="it-IT" sz="2800" b="0" i="1" dirty="0">
                  <a:latin typeface="Cambria Math" panose="02040503050406030204" pitchFamily="18" charset="0"/>
                </a:endParaRPr>
              </a:p>
              <a:p>
                <a:pPr marL="0" indent="0">
                  <a:buNone/>
                </a:pPr>
                <a:r>
                  <a:rPr lang="it-IT" sz="2800" dirty="0"/>
                  <a:t>       </a:t>
                </a:r>
                <a14:m>
                  <m:oMath xmlns:m="http://schemas.openxmlformats.org/officeDocument/2006/math">
                    <m:r>
                      <a:rPr lang="it-IT" sz="2800" b="0" i="1" smtClean="0">
                        <a:latin typeface="Cambria Math" panose="02040503050406030204" pitchFamily="18" charset="0"/>
                      </a:rPr>
                      <m:t>∗</m:t>
                    </m:r>
                    <m:r>
                      <m:rPr>
                        <m:nor/>
                      </m:rPr>
                      <a:rPr lang="it-IT" sz="2800" b="0" i="0" smtClean="0">
                        <a:latin typeface="Cambria Math" panose="02040503050406030204" pitchFamily="18" charset="0"/>
                      </a:rPr>
                      <m:t>coord</m:t>
                    </m:r>
                    <m:r>
                      <m:rPr>
                        <m:nor/>
                      </m:rPr>
                      <a:rPr lang="it-IT" sz="2800" b="0" i="0" smtClean="0">
                        <a:latin typeface="Cambria Math" panose="02040503050406030204" pitchFamily="18" charset="0"/>
                      </a:rPr>
                      <m:t>(</m:t>
                    </m:r>
                    <m:r>
                      <a:rPr lang="it-IT" sz="2800" b="0" i="1" smtClean="0">
                        <a:latin typeface="Cambria Math" panose="02040503050406030204" pitchFamily="18" charset="0"/>
                      </a:rPr>
                      <m:t>𝑞</m:t>
                    </m:r>
                    <m:r>
                      <a:rPr lang="it-IT" sz="2800" b="0" i="1" smtClean="0">
                        <a:latin typeface="Cambria Math" panose="02040503050406030204" pitchFamily="18" charset="0"/>
                      </a:rPr>
                      <m:t>, </m:t>
                    </m:r>
                    <m:r>
                      <a:rPr lang="it-IT" sz="2800" b="0" i="1" smtClean="0">
                        <a:latin typeface="Cambria Math" panose="02040503050406030204" pitchFamily="18" charset="0"/>
                      </a:rPr>
                      <m:t>𝑑</m:t>
                    </m:r>
                    <m:r>
                      <a:rPr lang="it-IT" sz="2800" b="0" i="1" smtClean="0">
                        <a:latin typeface="Cambria Math" panose="02040503050406030204" pitchFamily="18" charset="0"/>
                      </a:rPr>
                      <m:t>) </m:t>
                    </m:r>
                  </m:oMath>
                </a14:m>
                <a:endParaRPr lang="it-IT" sz="2800" b="0" i="1" dirty="0">
                  <a:latin typeface="Cambria Math" panose="02040503050406030204" pitchFamily="18" charset="0"/>
                </a:endParaRPr>
              </a:p>
              <a:p>
                <a:pPr marL="0" indent="0">
                  <a:buNone/>
                </a:pPr>
                <a:r>
                  <a:rPr lang="it-IT" sz="2800" b="0" dirty="0"/>
                  <a:t>       </a:t>
                </a:r>
                <a14:m>
                  <m:oMath xmlns:m="http://schemas.openxmlformats.org/officeDocument/2006/math">
                    <m:r>
                      <a:rPr lang="it-IT" sz="2800" b="0" i="1" smtClean="0">
                        <a:latin typeface="Cambria Math" panose="02040503050406030204" pitchFamily="18" charset="0"/>
                      </a:rPr>
                      <m:t>∗(</m:t>
                    </m:r>
                    <m:r>
                      <m:rPr>
                        <m:nor/>
                      </m:rPr>
                      <a:rPr lang="it-IT" sz="2800" b="0" i="0" smtClean="0">
                        <a:latin typeface="Cambria Math" panose="02040503050406030204" pitchFamily="18" charset="0"/>
                      </a:rPr>
                      <m:t>TF</m:t>
                    </m:r>
                    <m:r>
                      <m:rPr>
                        <m:nor/>
                      </m:rPr>
                      <a:rPr lang="it-IT" sz="2800" b="0" i="0" smtClean="0">
                        <a:latin typeface="Cambria Math" panose="02040503050406030204" pitchFamily="18" charset="0"/>
                      </a:rPr>
                      <m:t>(</m:t>
                    </m:r>
                    <m:r>
                      <a:rPr lang="it-IT" sz="2800" b="0" i="1" smtClean="0">
                        <a:latin typeface="Cambria Math" panose="02040503050406030204" pitchFamily="18" charset="0"/>
                      </a:rPr>
                      <m:t>𝑡</m:t>
                    </m:r>
                    <m:r>
                      <a:rPr lang="it-IT" sz="2800" b="0" i="1" smtClean="0">
                        <a:latin typeface="Cambria Math" panose="02040503050406030204" pitchFamily="18" charset="0"/>
                      </a:rPr>
                      <m:t>, </m:t>
                    </m:r>
                    <m:r>
                      <a:rPr lang="it-IT" sz="2800" b="0" i="1" smtClean="0">
                        <a:latin typeface="Cambria Math" panose="02040503050406030204" pitchFamily="18" charset="0"/>
                      </a:rPr>
                      <m:t>𝑑</m:t>
                    </m:r>
                    <m:r>
                      <a:rPr lang="it-IT" sz="2800" b="0" i="1" smtClean="0">
                        <a:latin typeface="Cambria Math" panose="02040503050406030204" pitchFamily="18" charset="0"/>
                      </a:rPr>
                      <m:t>)+</m:t>
                    </m:r>
                    <m:sSup>
                      <m:sSupPr>
                        <m:ctrlPr>
                          <a:rPr lang="it-IT" sz="2800" b="0" i="1" smtClean="0">
                            <a:latin typeface="Cambria Math" panose="02040503050406030204" pitchFamily="18" charset="0"/>
                          </a:rPr>
                        </m:ctrlPr>
                      </m:sSupPr>
                      <m:e>
                        <m:r>
                          <m:rPr>
                            <m:nor/>
                          </m:rPr>
                          <a:rPr lang="it-IT" sz="2800">
                            <a:latin typeface="Cambria Math" panose="02040503050406030204" pitchFamily="18" charset="0"/>
                          </a:rPr>
                          <m:t>IDF</m:t>
                        </m:r>
                        <m:r>
                          <m:rPr>
                            <m:nor/>
                          </m:rPr>
                          <a:rPr lang="it-IT" sz="2800">
                            <a:latin typeface="Cambria Math" panose="02040503050406030204" pitchFamily="18" charset="0"/>
                          </a:rPr>
                          <m:t>(</m:t>
                        </m:r>
                        <m:r>
                          <a:rPr lang="it-IT" sz="2800" i="1">
                            <a:latin typeface="Cambria Math" panose="02040503050406030204" pitchFamily="18" charset="0"/>
                          </a:rPr>
                          <m:t>𝑡</m:t>
                        </m:r>
                        <m:r>
                          <a:rPr lang="it-IT" sz="2800" i="1">
                            <a:latin typeface="Cambria Math" panose="02040503050406030204" pitchFamily="18" charset="0"/>
                          </a:rPr>
                          <m:t>)</m:t>
                        </m:r>
                      </m:e>
                      <m:sup>
                        <m:r>
                          <a:rPr lang="it-IT" sz="2800" b="0" i="1" smtClean="0">
                            <a:latin typeface="Cambria Math" panose="02040503050406030204" pitchFamily="18" charset="0"/>
                          </a:rPr>
                          <m:t>2</m:t>
                        </m:r>
                      </m:sup>
                    </m:sSup>
                    <m:r>
                      <a:rPr lang="it-IT" sz="2800" b="0" i="1" smtClean="0">
                        <a:latin typeface="Cambria Math" panose="02040503050406030204" pitchFamily="18" charset="0"/>
                      </a:rPr>
                      <m:t>+</m:t>
                    </m:r>
                    <m:r>
                      <a:rPr lang="it-IT" sz="2800" b="0" i="1" smtClean="0">
                        <a:latin typeface="Cambria Math" panose="02040503050406030204" pitchFamily="18" charset="0"/>
                      </a:rPr>
                      <m:t>𝑡</m:t>
                    </m:r>
                    <m:r>
                      <a:rPr lang="it-IT" sz="2800" b="0" i="1" smtClean="0">
                        <a:latin typeface="Cambria Math" panose="02040503050406030204" pitchFamily="18" charset="0"/>
                      </a:rPr>
                      <m:t>.</m:t>
                    </m:r>
                    <m:r>
                      <m:rPr>
                        <m:nor/>
                      </m:rPr>
                      <a:rPr lang="it-IT" sz="2800" b="0" i="0" smtClean="0">
                        <a:latin typeface="Cambria Math" panose="02040503050406030204" pitchFamily="18" charset="0"/>
                      </a:rPr>
                      <m:t>getBoost</m:t>
                    </m:r>
                    <m:r>
                      <a:rPr lang="it-IT" sz="2800" b="0" i="1" smtClean="0">
                        <a:latin typeface="Cambria Math" panose="02040503050406030204" pitchFamily="18" charset="0"/>
                      </a:rPr>
                      <m:t>()</m:t>
                    </m:r>
                    <m:r>
                      <m:rPr>
                        <m:nor/>
                      </m:rPr>
                      <a:rPr lang="it-IT" sz="2800" b="0" i="0" smtClean="0">
                        <a:latin typeface="Cambria Math" panose="02040503050406030204" pitchFamily="18" charset="0"/>
                      </a:rPr>
                      <m:t> + </m:t>
                    </m:r>
                    <m:r>
                      <m:rPr>
                        <m:nor/>
                      </m:rPr>
                      <a:rPr lang="it-IT" sz="2800" b="0" i="0" smtClean="0">
                        <a:latin typeface="Cambria Math" panose="02040503050406030204" pitchFamily="18" charset="0"/>
                      </a:rPr>
                      <m:t>NORM</m:t>
                    </m:r>
                    <m:r>
                      <a:rPr lang="it-IT" sz="2800" b="0" i="1" smtClean="0">
                        <a:latin typeface="Cambria Math" panose="02040503050406030204" pitchFamily="18" charset="0"/>
                      </a:rPr>
                      <m:t>(</m:t>
                    </m:r>
                    <m:r>
                      <a:rPr lang="it-IT" sz="2800" b="0" i="1" smtClean="0">
                        <a:latin typeface="Cambria Math" panose="02040503050406030204" pitchFamily="18" charset="0"/>
                      </a:rPr>
                      <m:t>𝑡</m:t>
                    </m:r>
                    <m:r>
                      <a:rPr lang="it-IT" sz="2800" b="0" i="1" smtClean="0">
                        <a:latin typeface="Cambria Math" panose="02040503050406030204" pitchFamily="18" charset="0"/>
                      </a:rPr>
                      <m:t>,</m:t>
                    </m:r>
                    <m:r>
                      <a:rPr lang="it-IT" sz="2800" b="0" i="1" smtClean="0">
                        <a:latin typeface="Cambria Math" panose="02040503050406030204" pitchFamily="18" charset="0"/>
                      </a:rPr>
                      <m:t>𝑑</m:t>
                    </m:r>
                    <m:r>
                      <a:rPr lang="it-IT" sz="2800" b="0" i="1" smtClean="0">
                        <a:latin typeface="Cambria Math" panose="02040503050406030204" pitchFamily="18" charset="0"/>
                      </a:rPr>
                      <m:t>))</m:t>
                    </m:r>
                  </m:oMath>
                </a14:m>
                <a:endParaRPr lang="it-IT" sz="2800" dirty="0"/>
              </a:p>
            </p:txBody>
          </p:sp>
        </mc:Choice>
        <mc:Fallback xmlns="">
          <p:sp>
            <p:nvSpPr>
              <p:cNvPr id="3" name="Segnaposto contenuto 2">
                <a:extLst>
                  <a:ext uri="{FF2B5EF4-FFF2-40B4-BE49-F238E27FC236}">
                    <a16:creationId xmlns:a16="http://schemas.microsoft.com/office/drawing/2014/main" id="{108F01EA-F78C-45ED-0D46-956AED8C6D0F}"/>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8D2EE9E7-E642-A45D-DE80-1D197E3342D4}"/>
              </a:ext>
            </a:extLst>
          </p:cNvPr>
          <p:cNvSpPr>
            <a:spLocks noGrp="1"/>
          </p:cNvSpPr>
          <p:nvPr>
            <p:ph type="sldNum" sz="quarter" idx="12"/>
          </p:nvPr>
        </p:nvSpPr>
        <p:spPr/>
        <p:txBody>
          <a:bodyPr/>
          <a:lstStyle/>
          <a:p>
            <a:fld id="{3064D77D-A23D-4DBF-9221-49A155E101DA}" type="slidenum">
              <a:rPr lang="it-IT" smtClean="0"/>
              <a:t>22</a:t>
            </a:fld>
            <a:endParaRPr lang="it-IT"/>
          </a:p>
        </p:txBody>
      </p:sp>
    </p:spTree>
    <p:extLst>
      <p:ext uri="{BB962C8B-B14F-4D97-AF65-F5344CB8AC3E}">
        <p14:creationId xmlns:p14="http://schemas.microsoft.com/office/powerpoint/2010/main" val="1781235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90B3E-E35E-09B3-03EA-AE761DFC2268}"/>
              </a:ext>
            </a:extLst>
          </p:cNvPr>
          <p:cNvSpPr>
            <a:spLocks noGrp="1"/>
          </p:cNvSpPr>
          <p:nvPr>
            <p:ph type="title"/>
          </p:nvPr>
        </p:nvSpPr>
        <p:spPr/>
        <p:txBody>
          <a:bodyPr/>
          <a:lstStyle/>
          <a:p>
            <a:r>
              <a:rPr lang="it-IT" dirty="0"/>
              <a:t>Base Scoring - Fields</a:t>
            </a:r>
          </a:p>
        </p:txBody>
      </p:sp>
      <p:sp>
        <p:nvSpPr>
          <p:cNvPr id="5" name="Segnaposto contenuto 4">
            <a:extLst>
              <a:ext uri="{FF2B5EF4-FFF2-40B4-BE49-F238E27FC236}">
                <a16:creationId xmlns:a16="http://schemas.microsoft.com/office/drawing/2014/main" id="{02509EA0-A9ED-5188-7205-DA863FA8B528}"/>
              </a:ext>
            </a:extLst>
          </p:cNvPr>
          <p:cNvSpPr>
            <a:spLocks noGrp="1"/>
          </p:cNvSpPr>
          <p:nvPr>
            <p:ph sz="half" idx="1"/>
          </p:nvPr>
        </p:nvSpPr>
        <p:spPr/>
        <p:txBody>
          <a:bodyPr>
            <a:normAutofit lnSpcReduction="10000"/>
          </a:bodyPr>
          <a:lstStyle/>
          <a:p>
            <a:r>
              <a:rPr lang="en-US" b="1" dirty="0"/>
              <a:t>Term frequency (</a:t>
            </a:r>
            <a:r>
              <a:rPr lang="en-US" b="1" dirty="0" err="1"/>
              <a:t>tf</a:t>
            </a:r>
            <a:r>
              <a:rPr lang="en-US" b="1" dirty="0"/>
              <a:t>)</a:t>
            </a:r>
            <a:r>
              <a:rPr lang="en-US" dirty="0"/>
              <a:t>: square root of the number of times the term appears in the field of a document</a:t>
            </a:r>
          </a:p>
          <a:p>
            <a:r>
              <a:rPr lang="en-US" b="1" dirty="0"/>
              <a:t>Inverse document frequency (</a:t>
            </a:r>
            <a:r>
              <a:rPr lang="en-US" b="1" dirty="0" err="1"/>
              <a:t>idf</a:t>
            </a:r>
            <a:r>
              <a:rPr lang="en-US" b="1" dirty="0"/>
              <a:t>)</a:t>
            </a:r>
            <a:r>
              <a:rPr lang="en-US" dirty="0"/>
              <a:t>: 1 plus the natural log of the documents in the index divided by the number of documents that contain the term</a:t>
            </a:r>
          </a:p>
          <a:p>
            <a:r>
              <a:rPr lang="en-US" b="1" dirty="0"/>
              <a:t>Coordination (</a:t>
            </a:r>
            <a:r>
              <a:rPr lang="en-US" b="1" dirty="0" err="1"/>
              <a:t>coord</a:t>
            </a:r>
            <a:r>
              <a:rPr lang="en-US" b="1" dirty="0"/>
              <a:t>)</a:t>
            </a:r>
            <a:r>
              <a:rPr lang="en-US" dirty="0"/>
              <a:t>: number of terms from the query that appear in the document</a:t>
            </a:r>
            <a:endParaRPr lang="it-IT" dirty="0"/>
          </a:p>
          <a:p>
            <a:endParaRPr lang="it-IT" dirty="0"/>
          </a:p>
        </p:txBody>
      </p:sp>
      <p:sp>
        <p:nvSpPr>
          <p:cNvPr id="6" name="Segnaposto contenuto 5">
            <a:extLst>
              <a:ext uri="{FF2B5EF4-FFF2-40B4-BE49-F238E27FC236}">
                <a16:creationId xmlns:a16="http://schemas.microsoft.com/office/drawing/2014/main" id="{4396AC0D-97F4-C549-0E4D-20DC67BCC227}"/>
              </a:ext>
            </a:extLst>
          </p:cNvPr>
          <p:cNvSpPr>
            <a:spLocks noGrp="1"/>
          </p:cNvSpPr>
          <p:nvPr>
            <p:ph sz="half" idx="2"/>
          </p:nvPr>
        </p:nvSpPr>
        <p:spPr>
          <a:xfrm>
            <a:off x="6525403" y="2285999"/>
            <a:ext cx="4447786" cy="3886201"/>
          </a:xfrm>
        </p:spPr>
        <p:txBody>
          <a:bodyPr>
            <a:normAutofit lnSpcReduction="10000"/>
          </a:bodyPr>
          <a:lstStyle/>
          <a:p>
            <a:r>
              <a:rPr lang="en-US" b="1" dirty="0"/>
              <a:t>Field length normalization (norm)</a:t>
            </a:r>
            <a:r>
              <a:rPr lang="en-US" dirty="0"/>
              <a:t> inverse square root of the number of terms in the field</a:t>
            </a:r>
          </a:p>
          <a:p>
            <a:r>
              <a:rPr lang="en-US" b="1" dirty="0"/>
              <a:t>Query normalization (</a:t>
            </a:r>
            <a:r>
              <a:rPr lang="en-US" b="1" dirty="0" err="1"/>
              <a:t>queryNorm</a:t>
            </a:r>
            <a:r>
              <a:rPr lang="en-US" b="1" dirty="0"/>
              <a:t>):  </a:t>
            </a:r>
            <a:r>
              <a:rPr lang="en-US" dirty="0"/>
              <a:t>sum of squared weights for the terms in the query</a:t>
            </a:r>
          </a:p>
          <a:p>
            <a:r>
              <a:rPr lang="en-US" b="1" dirty="0"/>
              <a:t>Index boost: </a:t>
            </a:r>
            <a:r>
              <a:rPr lang="en-US" dirty="0"/>
              <a:t>percentage or absolute number used to boost any field at index time.</a:t>
            </a:r>
          </a:p>
          <a:p>
            <a:r>
              <a:rPr lang="en-US" b="1" dirty="0"/>
              <a:t>Query boost</a:t>
            </a:r>
            <a:r>
              <a:rPr lang="en-US" dirty="0"/>
              <a:t>: same but used to boost any query clause at query time.</a:t>
            </a:r>
            <a:endParaRPr lang="it-IT" dirty="0"/>
          </a:p>
        </p:txBody>
      </p:sp>
      <p:sp>
        <p:nvSpPr>
          <p:cNvPr id="4" name="Segnaposto numero diapositiva 3">
            <a:extLst>
              <a:ext uri="{FF2B5EF4-FFF2-40B4-BE49-F238E27FC236}">
                <a16:creationId xmlns:a16="http://schemas.microsoft.com/office/drawing/2014/main" id="{1A098C40-1DA0-1EBA-9F28-52AD7FEE86EC}"/>
              </a:ext>
            </a:extLst>
          </p:cNvPr>
          <p:cNvSpPr>
            <a:spLocks noGrp="1"/>
          </p:cNvSpPr>
          <p:nvPr>
            <p:ph type="sldNum" sz="quarter" idx="12"/>
          </p:nvPr>
        </p:nvSpPr>
        <p:spPr/>
        <p:txBody>
          <a:bodyPr/>
          <a:lstStyle/>
          <a:p>
            <a:fld id="{3064D77D-A23D-4DBF-9221-49A155E101DA}" type="slidenum">
              <a:rPr lang="it-IT" smtClean="0"/>
              <a:t>23</a:t>
            </a:fld>
            <a:endParaRPr lang="it-IT"/>
          </a:p>
        </p:txBody>
      </p:sp>
    </p:spTree>
    <p:extLst>
      <p:ext uri="{BB962C8B-B14F-4D97-AF65-F5344CB8AC3E}">
        <p14:creationId xmlns:p14="http://schemas.microsoft.com/office/powerpoint/2010/main" val="2005835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79C008-5D7B-348A-9264-5359E4047944}"/>
              </a:ext>
            </a:extLst>
          </p:cNvPr>
          <p:cNvSpPr>
            <a:spLocks noGrp="1"/>
          </p:cNvSpPr>
          <p:nvPr>
            <p:ph type="title"/>
          </p:nvPr>
        </p:nvSpPr>
        <p:spPr/>
        <p:txBody>
          <a:bodyPr/>
          <a:lstStyle/>
          <a:p>
            <a:r>
              <a:rPr lang="it-IT" dirty="0" err="1"/>
              <a:t>Exercise</a:t>
            </a:r>
            <a:r>
              <a:rPr lang="it-IT" dirty="0"/>
              <a:t>:</a:t>
            </a:r>
          </a:p>
        </p:txBody>
      </p:sp>
      <p:sp>
        <p:nvSpPr>
          <p:cNvPr id="6" name="Segnaposto contenuto 5">
            <a:extLst>
              <a:ext uri="{FF2B5EF4-FFF2-40B4-BE49-F238E27FC236}">
                <a16:creationId xmlns:a16="http://schemas.microsoft.com/office/drawing/2014/main" id="{96D98061-51CF-7FB7-8C5C-6799A7CB102C}"/>
              </a:ext>
            </a:extLst>
          </p:cNvPr>
          <p:cNvSpPr>
            <a:spLocks noGrp="1"/>
          </p:cNvSpPr>
          <p:nvPr>
            <p:ph idx="1"/>
          </p:nvPr>
        </p:nvSpPr>
        <p:spPr/>
        <p:txBody>
          <a:bodyPr>
            <a:normAutofit/>
          </a:bodyPr>
          <a:lstStyle/>
          <a:p>
            <a:pPr marL="0" indent="0" algn="just">
              <a:buNone/>
            </a:pPr>
            <a:r>
              <a:rPr lang="en-US" sz="3600" dirty="0"/>
              <a:t>Tell me the number of articles that were written by "Caterina de Luca" OR published by "Rai News", written in the time ranging from the 5th of December 2019 to the 25th of January 2020 (both included), and it contains the word "world“.</a:t>
            </a:r>
            <a:endParaRPr lang="it-IT" sz="3600" dirty="0"/>
          </a:p>
        </p:txBody>
      </p:sp>
      <p:sp>
        <p:nvSpPr>
          <p:cNvPr id="5" name="Segnaposto numero diapositiva 4">
            <a:extLst>
              <a:ext uri="{FF2B5EF4-FFF2-40B4-BE49-F238E27FC236}">
                <a16:creationId xmlns:a16="http://schemas.microsoft.com/office/drawing/2014/main" id="{B1F98DB2-F0F0-AE9A-3ABB-B0587697DA09}"/>
              </a:ext>
            </a:extLst>
          </p:cNvPr>
          <p:cNvSpPr>
            <a:spLocks noGrp="1"/>
          </p:cNvSpPr>
          <p:nvPr>
            <p:ph type="sldNum" sz="quarter" idx="12"/>
          </p:nvPr>
        </p:nvSpPr>
        <p:spPr/>
        <p:txBody>
          <a:bodyPr/>
          <a:lstStyle/>
          <a:p>
            <a:fld id="{3064D77D-A23D-4DBF-9221-49A155E101DA}" type="slidenum">
              <a:rPr lang="it-IT" smtClean="0"/>
              <a:t>24</a:t>
            </a:fld>
            <a:endParaRPr lang="it-IT"/>
          </a:p>
        </p:txBody>
      </p:sp>
    </p:spTree>
    <p:extLst>
      <p:ext uri="{BB962C8B-B14F-4D97-AF65-F5344CB8AC3E}">
        <p14:creationId xmlns:p14="http://schemas.microsoft.com/office/powerpoint/2010/main" val="1919701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3A9DAF-2913-74A7-7347-E55B87F0ED80}"/>
              </a:ext>
            </a:extLst>
          </p:cNvPr>
          <p:cNvSpPr>
            <a:spLocks noGrp="1"/>
          </p:cNvSpPr>
          <p:nvPr>
            <p:ph type="title"/>
          </p:nvPr>
        </p:nvSpPr>
        <p:spPr/>
        <p:txBody>
          <a:bodyPr/>
          <a:lstStyle/>
          <a:p>
            <a:r>
              <a:rPr lang="it-IT" dirty="0"/>
              <a:t>Some </a:t>
            </a:r>
            <a:r>
              <a:rPr lang="it-IT" dirty="0" err="1"/>
              <a:t>references</a:t>
            </a:r>
            <a:endParaRPr lang="it-IT" dirty="0"/>
          </a:p>
        </p:txBody>
      </p:sp>
      <p:sp>
        <p:nvSpPr>
          <p:cNvPr id="3" name="Segnaposto contenuto 2">
            <a:extLst>
              <a:ext uri="{FF2B5EF4-FFF2-40B4-BE49-F238E27FC236}">
                <a16:creationId xmlns:a16="http://schemas.microsoft.com/office/drawing/2014/main" id="{9D2D3D54-EFCE-DD56-C8BF-6AD732379190}"/>
              </a:ext>
            </a:extLst>
          </p:cNvPr>
          <p:cNvSpPr>
            <a:spLocks noGrp="1"/>
          </p:cNvSpPr>
          <p:nvPr>
            <p:ph idx="1"/>
          </p:nvPr>
        </p:nvSpPr>
        <p:spPr>
          <a:xfrm>
            <a:off x="1295400" y="1638300"/>
            <a:ext cx="9601200" cy="3581400"/>
          </a:xfrm>
        </p:spPr>
        <p:txBody>
          <a:bodyPr>
            <a:noAutofit/>
          </a:bodyPr>
          <a:lstStyle/>
          <a:p>
            <a:pPr marL="457200" lvl="0" indent="-342900" algn="l" rtl="0">
              <a:lnSpc>
                <a:spcPct val="100000"/>
              </a:lnSpc>
              <a:spcBef>
                <a:spcPts val="600"/>
              </a:spcBef>
              <a:spcAft>
                <a:spcPts val="0"/>
              </a:spcAft>
              <a:buSzPts val="1800"/>
              <a:buChar char="●"/>
            </a:pPr>
            <a:r>
              <a:rPr lang="it-IT" dirty="0" err="1"/>
              <a:t>ElasticSearch</a:t>
            </a:r>
            <a:r>
              <a:rPr lang="it-IT" dirty="0"/>
              <a:t> Python library</a:t>
            </a:r>
          </a:p>
          <a:p>
            <a:pPr marL="644652" lvl="1" indent="0">
              <a:lnSpc>
                <a:spcPct val="100000"/>
              </a:lnSpc>
              <a:spcBef>
                <a:spcPts val="600"/>
              </a:spcBef>
              <a:spcAft>
                <a:spcPts val="0"/>
              </a:spcAft>
              <a:buSzPts val="1800"/>
              <a:buNone/>
            </a:pPr>
            <a:r>
              <a:rPr lang="it-IT" u="sng" dirty="0">
                <a:solidFill>
                  <a:schemeClr val="hlink"/>
                </a:solidFill>
                <a:ea typeface="Courier New"/>
                <a:cs typeface="Courier New"/>
                <a:sym typeface="Courier New"/>
                <a:hlinkClick r:id="rId2"/>
              </a:rPr>
              <a:t>https://elasticsearch-py.readthedocs.io/en/master/api.html</a:t>
            </a:r>
            <a:endParaRPr lang="it-IT" dirty="0">
              <a:ea typeface="Courier New"/>
              <a:cs typeface="Courier New"/>
              <a:sym typeface="Courier New"/>
            </a:endParaRPr>
          </a:p>
          <a:p>
            <a:pPr marL="457200" lvl="0" indent="-342900" algn="l" rtl="0">
              <a:lnSpc>
                <a:spcPct val="100000"/>
              </a:lnSpc>
              <a:spcBef>
                <a:spcPts val="0"/>
              </a:spcBef>
              <a:spcAft>
                <a:spcPts val="0"/>
              </a:spcAft>
              <a:buSzPts val="1800"/>
              <a:buChar char="●"/>
            </a:pPr>
            <a:r>
              <a:rPr lang="it-IT" dirty="0"/>
              <a:t>Query </a:t>
            </a:r>
            <a:r>
              <a:rPr lang="it-IT" dirty="0" err="1"/>
              <a:t>formatting</a:t>
            </a:r>
            <a:r>
              <a:rPr lang="it-IT" dirty="0"/>
              <a:t>:</a:t>
            </a:r>
          </a:p>
          <a:p>
            <a:pPr marL="644652" lvl="1" indent="0">
              <a:lnSpc>
                <a:spcPct val="100000"/>
              </a:lnSpc>
              <a:spcBef>
                <a:spcPts val="0"/>
              </a:spcBef>
              <a:spcAft>
                <a:spcPts val="0"/>
              </a:spcAft>
              <a:buSzPts val="1800"/>
              <a:buNone/>
            </a:pPr>
            <a:r>
              <a:rPr lang="it-IT" u="sng" dirty="0">
                <a:solidFill>
                  <a:schemeClr val="hlink"/>
                </a:solidFill>
                <a:ea typeface="Courier New"/>
                <a:cs typeface="Courier New"/>
                <a:sym typeface="Courier New"/>
                <a:hlinkClick r:id="rId3"/>
              </a:rPr>
              <a:t>https://www.elastic.co/guide/en/elasticsearch/reference/current/query-dsl.html</a:t>
            </a:r>
            <a:endParaRPr lang="it-IT" dirty="0">
              <a:ea typeface="Courier New"/>
              <a:cs typeface="Courier New"/>
              <a:sym typeface="Courier New"/>
            </a:endParaRPr>
          </a:p>
          <a:p>
            <a:pPr marL="457200" lvl="0" indent="-342900" algn="l" rtl="0">
              <a:lnSpc>
                <a:spcPct val="100000"/>
              </a:lnSpc>
              <a:spcBef>
                <a:spcPts val="0"/>
              </a:spcBef>
              <a:spcAft>
                <a:spcPts val="0"/>
              </a:spcAft>
              <a:buSzPts val="1800"/>
              <a:buChar char="●"/>
            </a:pPr>
            <a:r>
              <a:rPr lang="it-IT" dirty="0"/>
              <a:t>Analyzer:</a:t>
            </a:r>
          </a:p>
          <a:p>
            <a:pPr marL="644652" lvl="1" indent="0">
              <a:lnSpc>
                <a:spcPct val="100000"/>
              </a:lnSpc>
              <a:spcBef>
                <a:spcPts val="0"/>
              </a:spcBef>
              <a:spcAft>
                <a:spcPts val="0"/>
              </a:spcAft>
              <a:buSzPts val="1800"/>
              <a:buNone/>
            </a:pPr>
            <a:r>
              <a:rPr lang="it-IT" u="sng" dirty="0">
                <a:solidFill>
                  <a:schemeClr val="hlink"/>
                </a:solidFill>
                <a:ea typeface="Source Code Pro"/>
                <a:cs typeface="Source Code Pro"/>
                <a:sym typeface="Source Code Pro"/>
                <a:hlinkClick r:id="rId4"/>
              </a:rPr>
              <a:t>https://www.elastic.co/guide/en/elasticsearch/reference/current/analysis-analyzers.html</a:t>
            </a:r>
            <a:endParaRPr lang="it-IT" dirty="0">
              <a:ea typeface="Source Code Pro"/>
              <a:cs typeface="Source Code Pro"/>
              <a:sym typeface="Source Code Pro"/>
            </a:endParaRPr>
          </a:p>
          <a:p>
            <a:pPr marL="0" lvl="0" indent="0" algn="l" rtl="0">
              <a:lnSpc>
                <a:spcPct val="100000"/>
              </a:lnSpc>
              <a:spcBef>
                <a:spcPts val="0"/>
              </a:spcBef>
              <a:spcAft>
                <a:spcPts val="0"/>
              </a:spcAft>
              <a:buNone/>
            </a:pPr>
            <a:r>
              <a:rPr lang="it-IT" dirty="0"/>
              <a:t>Two options to </a:t>
            </a:r>
            <a:r>
              <a:rPr lang="it-IT" dirty="0" err="1"/>
              <a:t>install</a:t>
            </a:r>
            <a:r>
              <a:rPr lang="it-IT" dirty="0"/>
              <a:t> </a:t>
            </a:r>
            <a:r>
              <a:rPr lang="it-IT" dirty="0" err="1"/>
              <a:t>ElasticSearch</a:t>
            </a:r>
            <a:r>
              <a:rPr lang="it-IT" dirty="0"/>
              <a:t>:</a:t>
            </a:r>
          </a:p>
          <a:p>
            <a:pPr marL="698500" indent="-571500">
              <a:lnSpc>
                <a:spcPct val="100000"/>
              </a:lnSpc>
              <a:spcBef>
                <a:spcPts val="0"/>
              </a:spcBef>
              <a:spcAft>
                <a:spcPts val="0"/>
              </a:spcAft>
              <a:buSzPts val="1600"/>
              <a:buFont typeface="Franklin Gothic Book" panose="020B0503020102020204" pitchFamily="34" charset="0"/>
              <a:buChar char="●"/>
            </a:pPr>
            <a:r>
              <a:rPr lang="it-IT" dirty="0"/>
              <a:t>Direct Installation</a:t>
            </a:r>
          </a:p>
          <a:p>
            <a:pPr marL="657352" lvl="1" indent="0">
              <a:lnSpc>
                <a:spcPct val="100000"/>
              </a:lnSpc>
              <a:spcBef>
                <a:spcPts val="0"/>
              </a:spcBef>
              <a:spcAft>
                <a:spcPts val="0"/>
              </a:spcAft>
              <a:buSzPts val="1600"/>
              <a:buNone/>
            </a:pPr>
            <a:r>
              <a:rPr lang="it-IT" u="sng" dirty="0">
                <a:solidFill>
                  <a:schemeClr val="hlink"/>
                </a:solidFill>
                <a:ea typeface="Source Code Pro"/>
                <a:cs typeface="Source Code Pro"/>
                <a:sym typeface="Source Code Pro"/>
                <a:hlinkClick r:id="rId5"/>
              </a:rPr>
              <a:t>https://www.elastic.co/guide/en/elasticsearch/reference/current/install-elasticsearch.html</a:t>
            </a:r>
            <a:endParaRPr lang="it-IT" dirty="0"/>
          </a:p>
          <a:p>
            <a:pPr marL="698500" indent="-571500">
              <a:lnSpc>
                <a:spcPct val="100000"/>
              </a:lnSpc>
              <a:spcBef>
                <a:spcPts val="0"/>
              </a:spcBef>
              <a:spcAft>
                <a:spcPts val="0"/>
              </a:spcAft>
              <a:buSzPts val="1600"/>
              <a:buFont typeface="Franklin Gothic Book" panose="020B0503020102020204" pitchFamily="34" charset="0"/>
              <a:buChar char="●"/>
            </a:pPr>
            <a:r>
              <a:rPr lang="it-IT" dirty="0"/>
              <a:t>Docker </a:t>
            </a:r>
            <a:r>
              <a:rPr lang="it-IT" dirty="0" err="1"/>
              <a:t>installation</a:t>
            </a:r>
            <a:r>
              <a:rPr lang="it-IT" dirty="0"/>
              <a:t> + </a:t>
            </a:r>
            <a:r>
              <a:rPr lang="it-IT" dirty="0" err="1"/>
              <a:t>ElasticSearch</a:t>
            </a:r>
            <a:r>
              <a:rPr lang="it-IT" dirty="0"/>
              <a:t> Docker image</a:t>
            </a:r>
          </a:p>
          <a:p>
            <a:pPr marL="657352" lvl="1" indent="0">
              <a:lnSpc>
                <a:spcPct val="100000"/>
              </a:lnSpc>
              <a:spcBef>
                <a:spcPts val="0"/>
              </a:spcBef>
              <a:spcAft>
                <a:spcPts val="0"/>
              </a:spcAft>
              <a:buSzPts val="1600"/>
              <a:buNone/>
            </a:pPr>
            <a:r>
              <a:rPr lang="it-IT" u="sng" dirty="0">
                <a:solidFill>
                  <a:schemeClr val="hlink"/>
                </a:solidFill>
                <a:ea typeface="Source Code Pro"/>
                <a:cs typeface="Source Code Pro"/>
                <a:sym typeface="Source Code Pro"/>
                <a:hlinkClick r:id="rId6"/>
              </a:rPr>
              <a:t>https://docs.docker.com/get-docker/</a:t>
            </a:r>
            <a:endParaRPr lang="it-IT" dirty="0">
              <a:ea typeface="Source Code Pro"/>
              <a:cs typeface="Source Code Pro"/>
              <a:sym typeface="Source Code Pro"/>
            </a:endParaRPr>
          </a:p>
          <a:p>
            <a:pPr marL="657352" lvl="1" indent="0">
              <a:lnSpc>
                <a:spcPct val="100000"/>
              </a:lnSpc>
              <a:spcBef>
                <a:spcPts val="0"/>
              </a:spcBef>
              <a:spcAft>
                <a:spcPts val="0"/>
              </a:spcAft>
              <a:buSzPts val="1600"/>
              <a:buNone/>
            </a:pPr>
            <a:r>
              <a:rPr lang="it-IT" u="sng" dirty="0">
                <a:solidFill>
                  <a:schemeClr val="hlink"/>
                </a:solidFill>
                <a:ea typeface="Source Code Pro"/>
                <a:cs typeface="Source Code Pro"/>
                <a:sym typeface="Source Code Pro"/>
                <a:hlinkClick r:id="rId7"/>
              </a:rPr>
              <a:t>https://www.elastic.co/guide/en/elasticsearch/reference/7.11/docker.html</a:t>
            </a:r>
            <a:endParaRPr lang="it-IT" dirty="0">
              <a:ea typeface="Source Code Pro"/>
              <a:cs typeface="Source Code Pro"/>
              <a:sym typeface="Source Code Pro"/>
            </a:endParaRPr>
          </a:p>
          <a:p>
            <a:pPr marL="457200" lvl="0" indent="0" algn="l" rtl="0">
              <a:lnSpc>
                <a:spcPct val="100000"/>
              </a:lnSpc>
              <a:spcBef>
                <a:spcPts val="0"/>
              </a:spcBef>
              <a:spcAft>
                <a:spcPts val="0"/>
              </a:spcAft>
              <a:buNone/>
            </a:pPr>
            <a:endParaRPr lang="it-IT" dirty="0"/>
          </a:p>
          <a:p>
            <a:endParaRPr lang="it-IT" dirty="0"/>
          </a:p>
        </p:txBody>
      </p:sp>
      <p:sp>
        <p:nvSpPr>
          <p:cNvPr id="4" name="Segnaposto numero diapositiva 3">
            <a:extLst>
              <a:ext uri="{FF2B5EF4-FFF2-40B4-BE49-F238E27FC236}">
                <a16:creationId xmlns:a16="http://schemas.microsoft.com/office/drawing/2014/main" id="{1147B56C-6397-68D6-92F3-EB3207CE5A0B}"/>
              </a:ext>
            </a:extLst>
          </p:cNvPr>
          <p:cNvSpPr>
            <a:spLocks noGrp="1"/>
          </p:cNvSpPr>
          <p:nvPr>
            <p:ph type="sldNum" sz="quarter" idx="12"/>
          </p:nvPr>
        </p:nvSpPr>
        <p:spPr/>
        <p:txBody>
          <a:bodyPr/>
          <a:lstStyle/>
          <a:p>
            <a:fld id="{3064D77D-A23D-4DBF-9221-49A155E101DA}" type="slidenum">
              <a:rPr lang="it-IT" smtClean="0"/>
              <a:t>25</a:t>
            </a:fld>
            <a:endParaRPr lang="it-IT"/>
          </a:p>
        </p:txBody>
      </p:sp>
    </p:spTree>
    <p:extLst>
      <p:ext uri="{BB962C8B-B14F-4D97-AF65-F5344CB8AC3E}">
        <p14:creationId xmlns:p14="http://schemas.microsoft.com/office/powerpoint/2010/main" val="328893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48D5A-2832-1028-E3F1-508C5A3BCF73}"/>
              </a:ext>
            </a:extLst>
          </p:cNvPr>
          <p:cNvSpPr>
            <a:spLocks noGrp="1"/>
          </p:cNvSpPr>
          <p:nvPr>
            <p:ph type="title"/>
          </p:nvPr>
        </p:nvSpPr>
        <p:spPr/>
        <p:txBody>
          <a:bodyPr/>
          <a:lstStyle/>
          <a:p>
            <a:r>
              <a:rPr lang="it-IT" dirty="0" err="1"/>
              <a:t>Indexing</a:t>
            </a:r>
            <a:endParaRPr lang="it-IT" dirty="0"/>
          </a:p>
        </p:txBody>
      </p:sp>
      <p:sp>
        <p:nvSpPr>
          <p:cNvPr id="4" name="Segnaposto numero diapositiva 3">
            <a:extLst>
              <a:ext uri="{FF2B5EF4-FFF2-40B4-BE49-F238E27FC236}">
                <a16:creationId xmlns:a16="http://schemas.microsoft.com/office/drawing/2014/main" id="{F6F1C3BF-47EB-41E9-F682-BC241C4C2207}"/>
              </a:ext>
            </a:extLst>
          </p:cNvPr>
          <p:cNvSpPr>
            <a:spLocks noGrp="1"/>
          </p:cNvSpPr>
          <p:nvPr>
            <p:ph type="sldNum" sz="quarter" idx="12"/>
          </p:nvPr>
        </p:nvSpPr>
        <p:spPr/>
        <p:txBody>
          <a:bodyPr/>
          <a:lstStyle/>
          <a:p>
            <a:fld id="{3064D77D-A23D-4DBF-9221-49A155E101DA}" type="slidenum">
              <a:rPr lang="it-IT" smtClean="0"/>
              <a:t>3</a:t>
            </a:fld>
            <a:endParaRPr lang="it-IT"/>
          </a:p>
        </p:txBody>
      </p:sp>
      <p:sp>
        <p:nvSpPr>
          <p:cNvPr id="5" name="Rettangolo con angoli arrotondati 4">
            <a:extLst>
              <a:ext uri="{FF2B5EF4-FFF2-40B4-BE49-F238E27FC236}">
                <a16:creationId xmlns:a16="http://schemas.microsoft.com/office/drawing/2014/main" id="{B2958670-4035-86CD-B657-DC729F40050F}"/>
              </a:ext>
            </a:extLst>
          </p:cNvPr>
          <p:cNvSpPr/>
          <p:nvPr/>
        </p:nvSpPr>
        <p:spPr>
          <a:xfrm>
            <a:off x="1617404" y="1616795"/>
            <a:ext cx="2635045" cy="757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Doc1</a:t>
            </a:r>
          </a:p>
        </p:txBody>
      </p:sp>
      <p:sp>
        <p:nvSpPr>
          <p:cNvPr id="6" name="Rettangolo con angoli arrotondati 5">
            <a:extLst>
              <a:ext uri="{FF2B5EF4-FFF2-40B4-BE49-F238E27FC236}">
                <a16:creationId xmlns:a16="http://schemas.microsoft.com/office/drawing/2014/main" id="{D7236F74-D3DC-7AC5-20AB-D3EA35B86C61}"/>
              </a:ext>
            </a:extLst>
          </p:cNvPr>
          <p:cNvSpPr/>
          <p:nvPr/>
        </p:nvSpPr>
        <p:spPr>
          <a:xfrm>
            <a:off x="1617405" y="2488792"/>
            <a:ext cx="2635045" cy="757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Doc2</a:t>
            </a:r>
          </a:p>
        </p:txBody>
      </p:sp>
      <p:sp>
        <p:nvSpPr>
          <p:cNvPr id="7" name="Rettangolo con angoli arrotondati 6">
            <a:extLst>
              <a:ext uri="{FF2B5EF4-FFF2-40B4-BE49-F238E27FC236}">
                <a16:creationId xmlns:a16="http://schemas.microsoft.com/office/drawing/2014/main" id="{8F7D3DF8-2DDA-9E65-E39A-CE1CDA72B4B2}"/>
              </a:ext>
            </a:extLst>
          </p:cNvPr>
          <p:cNvSpPr/>
          <p:nvPr/>
        </p:nvSpPr>
        <p:spPr>
          <a:xfrm>
            <a:off x="1617405" y="3406879"/>
            <a:ext cx="2635045" cy="757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Doc3</a:t>
            </a:r>
          </a:p>
        </p:txBody>
      </p:sp>
      <p:sp>
        <p:nvSpPr>
          <p:cNvPr id="8" name="Rettangolo con angoli arrotondati 7">
            <a:extLst>
              <a:ext uri="{FF2B5EF4-FFF2-40B4-BE49-F238E27FC236}">
                <a16:creationId xmlns:a16="http://schemas.microsoft.com/office/drawing/2014/main" id="{CA32FCAA-F960-E3D3-EDFB-B82F8975EDC1}"/>
              </a:ext>
            </a:extLst>
          </p:cNvPr>
          <p:cNvSpPr/>
          <p:nvPr/>
        </p:nvSpPr>
        <p:spPr>
          <a:xfrm>
            <a:off x="1617405" y="5198805"/>
            <a:ext cx="2635045" cy="757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DocN</a:t>
            </a:r>
            <a:endParaRPr lang="it-IT" dirty="0"/>
          </a:p>
        </p:txBody>
      </p:sp>
      <p:cxnSp>
        <p:nvCxnSpPr>
          <p:cNvPr id="10" name="Connettore 2 9">
            <a:extLst>
              <a:ext uri="{FF2B5EF4-FFF2-40B4-BE49-F238E27FC236}">
                <a16:creationId xmlns:a16="http://schemas.microsoft.com/office/drawing/2014/main" id="{DAE292C6-2D02-7791-D4BA-F1F241395436}"/>
              </a:ext>
            </a:extLst>
          </p:cNvPr>
          <p:cNvCxnSpPr>
            <a:cxnSpLocks/>
            <a:stCxn id="5" idx="3"/>
            <a:endCxn id="11" idx="1"/>
          </p:cNvCxnSpPr>
          <p:nvPr/>
        </p:nvCxnSpPr>
        <p:spPr>
          <a:xfrm>
            <a:off x="4252449" y="1995337"/>
            <a:ext cx="1936963" cy="135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B9C499DE-0170-6452-B34F-ED8F153FF2DB}"/>
              </a:ext>
            </a:extLst>
          </p:cNvPr>
          <p:cNvSpPr txBox="1"/>
          <p:nvPr/>
        </p:nvSpPr>
        <p:spPr>
          <a:xfrm>
            <a:off x="6189412" y="1808830"/>
            <a:ext cx="3814916" cy="400110"/>
          </a:xfrm>
          <a:prstGeom prst="rect">
            <a:avLst/>
          </a:prstGeom>
          <a:noFill/>
        </p:spPr>
        <p:txBody>
          <a:bodyPr wrap="square" rtlCol="0">
            <a:spAutoFit/>
          </a:bodyPr>
          <a:lstStyle/>
          <a:p>
            <a:r>
              <a:rPr lang="it-IT" sz="2000" dirty="0"/>
              <a:t>Renzi, Zaia, Rossi, Government</a:t>
            </a:r>
          </a:p>
        </p:txBody>
      </p:sp>
      <p:cxnSp>
        <p:nvCxnSpPr>
          <p:cNvPr id="13" name="Connettore diritto 12">
            <a:extLst>
              <a:ext uri="{FF2B5EF4-FFF2-40B4-BE49-F238E27FC236}">
                <a16:creationId xmlns:a16="http://schemas.microsoft.com/office/drawing/2014/main" id="{02B9DD66-83EE-9455-A037-E5B601152230}"/>
              </a:ext>
            </a:extLst>
          </p:cNvPr>
          <p:cNvCxnSpPr>
            <a:stCxn id="7" idx="2"/>
            <a:endCxn id="8" idx="0"/>
          </p:cNvCxnSpPr>
          <p:nvPr/>
        </p:nvCxnSpPr>
        <p:spPr>
          <a:xfrm>
            <a:off x="2934928" y="4163962"/>
            <a:ext cx="0" cy="1034843"/>
          </a:xfrm>
          <a:prstGeom prst="line">
            <a:avLst/>
          </a:prstGeom>
          <a:ln w="381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4" name="Connettore 2 13">
            <a:extLst>
              <a:ext uri="{FF2B5EF4-FFF2-40B4-BE49-F238E27FC236}">
                <a16:creationId xmlns:a16="http://schemas.microsoft.com/office/drawing/2014/main" id="{89F8F8CE-1D68-E0CD-B34A-EE3B216DA641}"/>
              </a:ext>
            </a:extLst>
          </p:cNvPr>
          <p:cNvCxnSpPr>
            <a:cxnSpLocks/>
            <a:stCxn id="6" idx="3"/>
            <a:endCxn id="19" idx="1"/>
          </p:cNvCxnSpPr>
          <p:nvPr/>
        </p:nvCxnSpPr>
        <p:spPr>
          <a:xfrm>
            <a:off x="4252450" y="2867334"/>
            <a:ext cx="1936962" cy="897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2284AD5B-8B18-5C1E-889D-1D5A70DE8421}"/>
              </a:ext>
            </a:extLst>
          </p:cNvPr>
          <p:cNvCxnSpPr>
            <a:cxnSpLocks/>
            <a:stCxn id="7" idx="3"/>
            <a:endCxn id="20" idx="1"/>
          </p:cNvCxnSpPr>
          <p:nvPr/>
        </p:nvCxnSpPr>
        <p:spPr>
          <a:xfrm>
            <a:off x="4252450" y="3785421"/>
            <a:ext cx="1936962" cy="48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89C06180-DAF1-1A40-ED66-28A727251671}"/>
              </a:ext>
            </a:extLst>
          </p:cNvPr>
          <p:cNvSpPr txBox="1"/>
          <p:nvPr/>
        </p:nvSpPr>
        <p:spPr>
          <a:xfrm>
            <a:off x="6189412" y="2676249"/>
            <a:ext cx="3814916" cy="400110"/>
          </a:xfrm>
          <a:prstGeom prst="rect">
            <a:avLst/>
          </a:prstGeom>
          <a:noFill/>
        </p:spPr>
        <p:txBody>
          <a:bodyPr wrap="square" rtlCol="0">
            <a:spAutoFit/>
          </a:bodyPr>
          <a:lstStyle/>
          <a:p>
            <a:r>
              <a:rPr lang="it-IT" sz="2000" dirty="0"/>
              <a:t>Salvini, Zaia, Lega, Bossi</a:t>
            </a:r>
          </a:p>
        </p:txBody>
      </p:sp>
      <p:sp>
        <p:nvSpPr>
          <p:cNvPr id="20" name="CasellaDiTesto 19">
            <a:extLst>
              <a:ext uri="{FF2B5EF4-FFF2-40B4-BE49-F238E27FC236}">
                <a16:creationId xmlns:a16="http://schemas.microsoft.com/office/drawing/2014/main" id="{0FDEEBD0-ADD4-26FB-428C-D8021E5C4C3C}"/>
              </a:ext>
            </a:extLst>
          </p:cNvPr>
          <p:cNvSpPr txBox="1"/>
          <p:nvPr/>
        </p:nvSpPr>
        <p:spPr>
          <a:xfrm>
            <a:off x="6189412" y="3436375"/>
            <a:ext cx="3814916" cy="707886"/>
          </a:xfrm>
          <a:prstGeom prst="rect">
            <a:avLst/>
          </a:prstGeom>
          <a:noFill/>
        </p:spPr>
        <p:txBody>
          <a:bodyPr wrap="square" rtlCol="0">
            <a:spAutoFit/>
          </a:bodyPr>
          <a:lstStyle/>
          <a:p>
            <a:r>
              <a:rPr lang="it-IT" sz="2000" dirty="0"/>
              <a:t>Samantha, Cristoforetti, </a:t>
            </a:r>
            <a:r>
              <a:rPr lang="it-IT" sz="2000" dirty="0" err="1"/>
              <a:t>esa</a:t>
            </a:r>
            <a:r>
              <a:rPr lang="it-IT" sz="2000" dirty="0"/>
              <a:t>, Space</a:t>
            </a:r>
          </a:p>
        </p:txBody>
      </p:sp>
      <p:sp>
        <p:nvSpPr>
          <p:cNvPr id="21" name="CasellaDiTesto 20">
            <a:extLst>
              <a:ext uri="{FF2B5EF4-FFF2-40B4-BE49-F238E27FC236}">
                <a16:creationId xmlns:a16="http://schemas.microsoft.com/office/drawing/2014/main" id="{751379C3-BF4A-6D65-899A-2BA5BF48FA43}"/>
              </a:ext>
            </a:extLst>
          </p:cNvPr>
          <p:cNvSpPr txBox="1"/>
          <p:nvPr/>
        </p:nvSpPr>
        <p:spPr>
          <a:xfrm>
            <a:off x="6172200" y="5394883"/>
            <a:ext cx="3814916" cy="369332"/>
          </a:xfrm>
          <a:prstGeom prst="rect">
            <a:avLst/>
          </a:prstGeom>
          <a:noFill/>
        </p:spPr>
        <p:txBody>
          <a:bodyPr wrap="square" rtlCol="0">
            <a:spAutoFit/>
          </a:bodyPr>
          <a:lstStyle/>
          <a:p>
            <a:r>
              <a:rPr lang="it-IT" dirty="0"/>
              <a:t>…</a:t>
            </a:r>
          </a:p>
        </p:txBody>
      </p:sp>
      <p:cxnSp>
        <p:nvCxnSpPr>
          <p:cNvPr id="25" name="Connettore 2 24">
            <a:extLst>
              <a:ext uri="{FF2B5EF4-FFF2-40B4-BE49-F238E27FC236}">
                <a16:creationId xmlns:a16="http://schemas.microsoft.com/office/drawing/2014/main" id="{B775CDCC-2D12-9335-9119-C31EBF4A76F1}"/>
              </a:ext>
            </a:extLst>
          </p:cNvPr>
          <p:cNvCxnSpPr>
            <a:cxnSpLocks/>
            <a:stCxn id="8" idx="3"/>
            <a:endCxn id="21" idx="1"/>
          </p:cNvCxnSpPr>
          <p:nvPr/>
        </p:nvCxnSpPr>
        <p:spPr>
          <a:xfrm>
            <a:off x="4252450" y="5577347"/>
            <a:ext cx="1919750" cy="220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83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27DDCC-F25F-B735-EC38-B87B484D12AA}"/>
              </a:ext>
            </a:extLst>
          </p:cNvPr>
          <p:cNvSpPr>
            <a:spLocks noGrp="1"/>
          </p:cNvSpPr>
          <p:nvPr>
            <p:ph type="title"/>
          </p:nvPr>
        </p:nvSpPr>
        <p:spPr/>
        <p:txBody>
          <a:bodyPr/>
          <a:lstStyle/>
          <a:p>
            <a:r>
              <a:rPr lang="it-IT" dirty="0" err="1"/>
              <a:t>Search</a:t>
            </a:r>
            <a:r>
              <a:rPr lang="it-IT" dirty="0"/>
              <a:t> </a:t>
            </a:r>
            <a:r>
              <a:rPr lang="it-IT" dirty="0" err="1"/>
              <a:t>Process</a:t>
            </a:r>
            <a:endParaRPr lang="it-IT" dirty="0"/>
          </a:p>
        </p:txBody>
      </p:sp>
      <p:sp>
        <p:nvSpPr>
          <p:cNvPr id="4" name="Segnaposto numero diapositiva 3">
            <a:extLst>
              <a:ext uri="{FF2B5EF4-FFF2-40B4-BE49-F238E27FC236}">
                <a16:creationId xmlns:a16="http://schemas.microsoft.com/office/drawing/2014/main" id="{A435C9EC-21BD-7DA8-263C-74E5F0AE4DB0}"/>
              </a:ext>
            </a:extLst>
          </p:cNvPr>
          <p:cNvSpPr>
            <a:spLocks noGrp="1"/>
          </p:cNvSpPr>
          <p:nvPr>
            <p:ph type="sldNum" sz="quarter" idx="12"/>
          </p:nvPr>
        </p:nvSpPr>
        <p:spPr/>
        <p:txBody>
          <a:bodyPr/>
          <a:lstStyle/>
          <a:p>
            <a:fld id="{3064D77D-A23D-4DBF-9221-49A155E101DA}" type="slidenum">
              <a:rPr lang="it-IT" smtClean="0"/>
              <a:t>4</a:t>
            </a:fld>
            <a:endParaRPr lang="it-IT"/>
          </a:p>
        </p:txBody>
      </p:sp>
      <p:sp>
        <p:nvSpPr>
          <p:cNvPr id="6" name="Figura a mano libera: forma 5">
            <a:extLst>
              <a:ext uri="{FF2B5EF4-FFF2-40B4-BE49-F238E27FC236}">
                <a16:creationId xmlns:a16="http://schemas.microsoft.com/office/drawing/2014/main" id="{4B693A59-26C3-BE02-FFEA-D2BFE16DFD6E}"/>
              </a:ext>
            </a:extLst>
          </p:cNvPr>
          <p:cNvSpPr/>
          <p:nvPr/>
        </p:nvSpPr>
        <p:spPr>
          <a:xfrm>
            <a:off x="1450135" y="2001648"/>
            <a:ext cx="2552466" cy="1020986"/>
          </a:xfrm>
          <a:custGeom>
            <a:avLst/>
            <a:gdLst>
              <a:gd name="connsiteX0" fmla="*/ 0 w 2552466"/>
              <a:gd name="connsiteY0" fmla="*/ 0 h 1020986"/>
              <a:gd name="connsiteX1" fmla="*/ 2041973 w 2552466"/>
              <a:gd name="connsiteY1" fmla="*/ 0 h 1020986"/>
              <a:gd name="connsiteX2" fmla="*/ 2552466 w 2552466"/>
              <a:gd name="connsiteY2" fmla="*/ 510493 h 1020986"/>
              <a:gd name="connsiteX3" fmla="*/ 2041973 w 2552466"/>
              <a:gd name="connsiteY3" fmla="*/ 1020986 h 1020986"/>
              <a:gd name="connsiteX4" fmla="*/ 0 w 2552466"/>
              <a:gd name="connsiteY4" fmla="*/ 1020986 h 1020986"/>
              <a:gd name="connsiteX5" fmla="*/ 510493 w 2552466"/>
              <a:gd name="connsiteY5" fmla="*/ 510493 h 1020986"/>
              <a:gd name="connsiteX6" fmla="*/ 0 w 2552466"/>
              <a:gd name="connsiteY6" fmla="*/ 0 h 1020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2466" h="1020986">
                <a:moveTo>
                  <a:pt x="0" y="0"/>
                </a:moveTo>
                <a:lnTo>
                  <a:pt x="2041973" y="0"/>
                </a:lnTo>
                <a:lnTo>
                  <a:pt x="2552466" y="510493"/>
                </a:lnTo>
                <a:lnTo>
                  <a:pt x="2041973" y="1020986"/>
                </a:lnTo>
                <a:lnTo>
                  <a:pt x="0" y="1020986"/>
                </a:lnTo>
                <a:lnTo>
                  <a:pt x="510493" y="510493"/>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606505" tIns="32004" rIns="542497" bIns="32004" numCol="1" spcCol="1270" anchor="ctr" anchorCtr="0">
            <a:noAutofit/>
          </a:bodyPr>
          <a:lstStyle/>
          <a:p>
            <a:pPr marL="0" lvl="0" indent="0" algn="ctr" defTabSz="1066800">
              <a:lnSpc>
                <a:spcPct val="90000"/>
              </a:lnSpc>
              <a:spcBef>
                <a:spcPct val="0"/>
              </a:spcBef>
              <a:spcAft>
                <a:spcPct val="35000"/>
              </a:spcAft>
              <a:buNone/>
            </a:pPr>
            <a:r>
              <a:rPr lang="it-IT" sz="2400" kern="1200" dirty="0"/>
              <a:t>User Query</a:t>
            </a:r>
          </a:p>
        </p:txBody>
      </p:sp>
      <p:sp>
        <p:nvSpPr>
          <p:cNvPr id="7" name="Figura a mano libera: forma 6">
            <a:extLst>
              <a:ext uri="{FF2B5EF4-FFF2-40B4-BE49-F238E27FC236}">
                <a16:creationId xmlns:a16="http://schemas.microsoft.com/office/drawing/2014/main" id="{2E337549-B22E-2643-8F9E-B576C672036B}"/>
              </a:ext>
            </a:extLst>
          </p:cNvPr>
          <p:cNvSpPr/>
          <p:nvPr/>
        </p:nvSpPr>
        <p:spPr>
          <a:xfrm>
            <a:off x="3747356" y="2001648"/>
            <a:ext cx="2552466" cy="1020986"/>
          </a:xfrm>
          <a:custGeom>
            <a:avLst/>
            <a:gdLst>
              <a:gd name="connsiteX0" fmla="*/ 0 w 2552466"/>
              <a:gd name="connsiteY0" fmla="*/ 0 h 1020986"/>
              <a:gd name="connsiteX1" fmla="*/ 2041973 w 2552466"/>
              <a:gd name="connsiteY1" fmla="*/ 0 h 1020986"/>
              <a:gd name="connsiteX2" fmla="*/ 2552466 w 2552466"/>
              <a:gd name="connsiteY2" fmla="*/ 510493 h 1020986"/>
              <a:gd name="connsiteX3" fmla="*/ 2041973 w 2552466"/>
              <a:gd name="connsiteY3" fmla="*/ 1020986 h 1020986"/>
              <a:gd name="connsiteX4" fmla="*/ 0 w 2552466"/>
              <a:gd name="connsiteY4" fmla="*/ 1020986 h 1020986"/>
              <a:gd name="connsiteX5" fmla="*/ 510493 w 2552466"/>
              <a:gd name="connsiteY5" fmla="*/ 510493 h 1020986"/>
              <a:gd name="connsiteX6" fmla="*/ 0 w 2552466"/>
              <a:gd name="connsiteY6" fmla="*/ 0 h 1020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2466" h="1020986">
                <a:moveTo>
                  <a:pt x="0" y="0"/>
                </a:moveTo>
                <a:lnTo>
                  <a:pt x="2041973" y="0"/>
                </a:lnTo>
                <a:lnTo>
                  <a:pt x="2552466" y="510493"/>
                </a:lnTo>
                <a:lnTo>
                  <a:pt x="2041973" y="1020986"/>
                </a:lnTo>
                <a:lnTo>
                  <a:pt x="0" y="1020986"/>
                </a:lnTo>
                <a:lnTo>
                  <a:pt x="510493" y="510493"/>
                </a:lnTo>
                <a:lnTo>
                  <a:pt x="0" y="0"/>
                </a:lnTo>
                <a:close/>
              </a:path>
            </a:pathLst>
          </a:custGeom>
        </p:spPr>
        <p:style>
          <a:lnRef idx="2">
            <a:schemeClr val="lt1">
              <a:hueOff val="0"/>
              <a:satOff val="0"/>
              <a:lumOff val="0"/>
              <a:alphaOff val="0"/>
            </a:schemeClr>
          </a:lnRef>
          <a:fillRef idx="1">
            <a:schemeClr val="accent3">
              <a:hueOff val="1659989"/>
              <a:satOff val="-648"/>
              <a:lumOff val="5098"/>
              <a:alphaOff val="0"/>
            </a:schemeClr>
          </a:fillRef>
          <a:effectRef idx="0">
            <a:schemeClr val="accent3">
              <a:hueOff val="1659989"/>
              <a:satOff val="-648"/>
              <a:lumOff val="5098"/>
              <a:alphaOff val="0"/>
            </a:schemeClr>
          </a:effectRef>
          <a:fontRef idx="minor">
            <a:schemeClr val="lt1"/>
          </a:fontRef>
        </p:style>
        <p:txBody>
          <a:bodyPr spcFirstLastPara="0" vert="horz" wrap="square" lIns="574501" tIns="21336" rIns="531829" bIns="21336" numCol="1" spcCol="1270" anchor="ctr" anchorCtr="0">
            <a:noAutofit/>
          </a:bodyPr>
          <a:lstStyle/>
          <a:p>
            <a:pPr marL="0" lvl="0" indent="0" algn="ctr" defTabSz="711200">
              <a:lnSpc>
                <a:spcPct val="90000"/>
              </a:lnSpc>
              <a:spcBef>
                <a:spcPct val="0"/>
              </a:spcBef>
              <a:spcAft>
                <a:spcPct val="35000"/>
              </a:spcAft>
              <a:buNone/>
            </a:pPr>
            <a:r>
              <a:rPr lang="it-IT" sz="1600" kern="1200" dirty="0" err="1"/>
              <a:t>Internal</a:t>
            </a:r>
            <a:r>
              <a:rPr lang="it-IT" sz="1600" kern="1200" dirty="0"/>
              <a:t> </a:t>
            </a:r>
            <a:r>
              <a:rPr lang="it-IT" sz="1600" kern="1200" dirty="0" err="1"/>
              <a:t>Representation</a:t>
            </a:r>
            <a:r>
              <a:rPr lang="it-IT" sz="1600" kern="1200" dirty="0"/>
              <a:t>: token List</a:t>
            </a:r>
          </a:p>
        </p:txBody>
      </p:sp>
      <p:sp>
        <p:nvSpPr>
          <p:cNvPr id="10" name="Figura a mano libera: forma 9">
            <a:extLst>
              <a:ext uri="{FF2B5EF4-FFF2-40B4-BE49-F238E27FC236}">
                <a16:creationId xmlns:a16="http://schemas.microsoft.com/office/drawing/2014/main" id="{FA4BF0D1-285C-07D2-AFCE-CDD261409D86}"/>
              </a:ext>
            </a:extLst>
          </p:cNvPr>
          <p:cNvSpPr/>
          <p:nvPr/>
        </p:nvSpPr>
        <p:spPr>
          <a:xfrm>
            <a:off x="6044576" y="2001648"/>
            <a:ext cx="2552466" cy="1020986"/>
          </a:xfrm>
          <a:custGeom>
            <a:avLst/>
            <a:gdLst>
              <a:gd name="connsiteX0" fmla="*/ 0 w 2552466"/>
              <a:gd name="connsiteY0" fmla="*/ 0 h 1020986"/>
              <a:gd name="connsiteX1" fmla="*/ 2041973 w 2552466"/>
              <a:gd name="connsiteY1" fmla="*/ 0 h 1020986"/>
              <a:gd name="connsiteX2" fmla="*/ 2552466 w 2552466"/>
              <a:gd name="connsiteY2" fmla="*/ 510493 h 1020986"/>
              <a:gd name="connsiteX3" fmla="*/ 2041973 w 2552466"/>
              <a:gd name="connsiteY3" fmla="*/ 1020986 h 1020986"/>
              <a:gd name="connsiteX4" fmla="*/ 0 w 2552466"/>
              <a:gd name="connsiteY4" fmla="*/ 1020986 h 1020986"/>
              <a:gd name="connsiteX5" fmla="*/ 510493 w 2552466"/>
              <a:gd name="connsiteY5" fmla="*/ 510493 h 1020986"/>
              <a:gd name="connsiteX6" fmla="*/ 0 w 2552466"/>
              <a:gd name="connsiteY6" fmla="*/ 0 h 1020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2466" h="1020986">
                <a:moveTo>
                  <a:pt x="0" y="0"/>
                </a:moveTo>
                <a:lnTo>
                  <a:pt x="2041973" y="0"/>
                </a:lnTo>
                <a:lnTo>
                  <a:pt x="2552466" y="510493"/>
                </a:lnTo>
                <a:lnTo>
                  <a:pt x="2041973" y="1020986"/>
                </a:lnTo>
                <a:lnTo>
                  <a:pt x="0" y="1020986"/>
                </a:lnTo>
                <a:lnTo>
                  <a:pt x="510493" y="510493"/>
                </a:lnTo>
                <a:lnTo>
                  <a:pt x="0" y="0"/>
                </a:lnTo>
                <a:close/>
              </a:path>
            </a:pathLst>
          </a:custGeom>
        </p:spPr>
        <p:style>
          <a:lnRef idx="2">
            <a:schemeClr val="lt1">
              <a:hueOff val="0"/>
              <a:satOff val="0"/>
              <a:lumOff val="0"/>
              <a:alphaOff val="0"/>
            </a:schemeClr>
          </a:lnRef>
          <a:fillRef idx="1">
            <a:schemeClr val="accent3">
              <a:hueOff val="3319977"/>
              <a:satOff val="-1295"/>
              <a:lumOff val="10196"/>
              <a:alphaOff val="0"/>
            </a:schemeClr>
          </a:fillRef>
          <a:effectRef idx="0">
            <a:schemeClr val="accent3">
              <a:hueOff val="3319977"/>
              <a:satOff val="-1295"/>
              <a:lumOff val="10196"/>
              <a:alphaOff val="0"/>
            </a:schemeClr>
          </a:effectRef>
          <a:fontRef idx="minor">
            <a:schemeClr val="lt1"/>
          </a:fontRef>
        </p:style>
        <p:txBody>
          <a:bodyPr spcFirstLastPara="0" vert="horz" wrap="square" lIns="606505" tIns="32004" rIns="542497" bIns="32004" numCol="1" spcCol="1270" anchor="ctr" anchorCtr="0">
            <a:noAutofit/>
          </a:bodyPr>
          <a:lstStyle/>
          <a:p>
            <a:pPr marL="0" lvl="0" indent="0" algn="ctr" defTabSz="1066800">
              <a:lnSpc>
                <a:spcPct val="90000"/>
              </a:lnSpc>
              <a:spcBef>
                <a:spcPct val="0"/>
              </a:spcBef>
              <a:spcAft>
                <a:spcPct val="35000"/>
              </a:spcAft>
              <a:buNone/>
            </a:pPr>
            <a:r>
              <a:rPr lang="it-IT" sz="2400" kern="1200" dirty="0" err="1"/>
              <a:t>Search</a:t>
            </a:r>
            <a:r>
              <a:rPr lang="it-IT" sz="2400" kern="1200" dirty="0"/>
              <a:t> </a:t>
            </a:r>
            <a:r>
              <a:rPr lang="it-IT" sz="2400" kern="1200" dirty="0" err="1"/>
              <a:t>Algorithm</a:t>
            </a:r>
            <a:endParaRPr lang="it-IT" sz="2400" kern="1200" dirty="0"/>
          </a:p>
        </p:txBody>
      </p:sp>
      <p:sp>
        <p:nvSpPr>
          <p:cNvPr id="11" name="Figura a mano libera: forma 10">
            <a:extLst>
              <a:ext uri="{FF2B5EF4-FFF2-40B4-BE49-F238E27FC236}">
                <a16:creationId xmlns:a16="http://schemas.microsoft.com/office/drawing/2014/main" id="{0C536FBA-6220-1931-91C6-E2C932F252D4}"/>
              </a:ext>
            </a:extLst>
          </p:cNvPr>
          <p:cNvSpPr/>
          <p:nvPr/>
        </p:nvSpPr>
        <p:spPr>
          <a:xfrm>
            <a:off x="8341796" y="2001648"/>
            <a:ext cx="2552466" cy="1020986"/>
          </a:xfrm>
          <a:custGeom>
            <a:avLst/>
            <a:gdLst>
              <a:gd name="connsiteX0" fmla="*/ 0 w 2552466"/>
              <a:gd name="connsiteY0" fmla="*/ 0 h 1020986"/>
              <a:gd name="connsiteX1" fmla="*/ 2041973 w 2552466"/>
              <a:gd name="connsiteY1" fmla="*/ 0 h 1020986"/>
              <a:gd name="connsiteX2" fmla="*/ 2552466 w 2552466"/>
              <a:gd name="connsiteY2" fmla="*/ 510493 h 1020986"/>
              <a:gd name="connsiteX3" fmla="*/ 2041973 w 2552466"/>
              <a:gd name="connsiteY3" fmla="*/ 1020986 h 1020986"/>
              <a:gd name="connsiteX4" fmla="*/ 0 w 2552466"/>
              <a:gd name="connsiteY4" fmla="*/ 1020986 h 1020986"/>
              <a:gd name="connsiteX5" fmla="*/ 510493 w 2552466"/>
              <a:gd name="connsiteY5" fmla="*/ 510493 h 1020986"/>
              <a:gd name="connsiteX6" fmla="*/ 0 w 2552466"/>
              <a:gd name="connsiteY6" fmla="*/ 0 h 1020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2466" h="1020986">
                <a:moveTo>
                  <a:pt x="0" y="0"/>
                </a:moveTo>
                <a:lnTo>
                  <a:pt x="2041973" y="0"/>
                </a:lnTo>
                <a:lnTo>
                  <a:pt x="2552466" y="510493"/>
                </a:lnTo>
                <a:lnTo>
                  <a:pt x="2041973" y="1020986"/>
                </a:lnTo>
                <a:lnTo>
                  <a:pt x="0" y="1020986"/>
                </a:lnTo>
                <a:lnTo>
                  <a:pt x="510493" y="510493"/>
                </a:lnTo>
                <a:lnTo>
                  <a:pt x="0" y="0"/>
                </a:lnTo>
                <a:close/>
              </a:path>
            </a:pathLst>
          </a:custGeom>
        </p:spPr>
        <p:style>
          <a:lnRef idx="2">
            <a:schemeClr val="lt1">
              <a:hueOff val="0"/>
              <a:satOff val="0"/>
              <a:lumOff val="0"/>
              <a:alphaOff val="0"/>
            </a:schemeClr>
          </a:lnRef>
          <a:fillRef idx="1">
            <a:schemeClr val="accent3">
              <a:hueOff val="4979966"/>
              <a:satOff val="-1943"/>
              <a:lumOff val="15294"/>
              <a:alphaOff val="0"/>
            </a:schemeClr>
          </a:fillRef>
          <a:effectRef idx="0">
            <a:schemeClr val="accent3">
              <a:hueOff val="4979966"/>
              <a:satOff val="-1943"/>
              <a:lumOff val="15294"/>
              <a:alphaOff val="0"/>
            </a:schemeClr>
          </a:effectRef>
          <a:fontRef idx="minor">
            <a:schemeClr val="lt1"/>
          </a:fontRef>
        </p:style>
        <p:txBody>
          <a:bodyPr spcFirstLastPara="0" vert="horz" wrap="square" lIns="582502" tIns="24003" rIns="534496" bIns="24003" numCol="1" spcCol="1270" anchor="ctr" anchorCtr="0">
            <a:noAutofit/>
          </a:bodyPr>
          <a:lstStyle/>
          <a:p>
            <a:pPr marL="0" lvl="0" indent="0" algn="ctr" defTabSz="800100">
              <a:lnSpc>
                <a:spcPct val="90000"/>
              </a:lnSpc>
              <a:spcBef>
                <a:spcPct val="0"/>
              </a:spcBef>
              <a:spcAft>
                <a:spcPct val="35000"/>
              </a:spcAft>
              <a:buNone/>
            </a:pPr>
            <a:r>
              <a:rPr lang="it-IT" sz="1800" kern="1200" dirty="0" err="1"/>
              <a:t>Sorted</a:t>
            </a:r>
            <a:r>
              <a:rPr lang="it-IT" sz="1800" kern="1200" dirty="0"/>
              <a:t> </a:t>
            </a:r>
            <a:r>
              <a:rPr lang="it-IT" sz="1800" kern="1200" dirty="0" err="1"/>
              <a:t>Resulting</a:t>
            </a:r>
            <a:r>
              <a:rPr lang="it-IT" sz="1800" kern="1200" dirty="0"/>
              <a:t> </a:t>
            </a:r>
            <a:r>
              <a:rPr lang="it-IT" sz="1800" kern="1200" dirty="0" err="1"/>
              <a:t>Documents</a:t>
            </a:r>
            <a:endParaRPr lang="it-IT" sz="1800" kern="1200" dirty="0"/>
          </a:p>
        </p:txBody>
      </p:sp>
      <p:sp>
        <p:nvSpPr>
          <p:cNvPr id="8" name="Rettangolo con angoli arrotondati 7">
            <a:extLst>
              <a:ext uri="{FF2B5EF4-FFF2-40B4-BE49-F238E27FC236}">
                <a16:creationId xmlns:a16="http://schemas.microsoft.com/office/drawing/2014/main" id="{68087064-6B9D-F29E-A341-5187EC3A9968}"/>
              </a:ext>
            </a:extLst>
          </p:cNvPr>
          <p:cNvSpPr/>
          <p:nvPr/>
        </p:nvSpPr>
        <p:spPr>
          <a:xfrm>
            <a:off x="1750142" y="3795252"/>
            <a:ext cx="1759974" cy="543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ESA and Renzi </a:t>
            </a:r>
          </a:p>
        </p:txBody>
      </p:sp>
      <p:cxnSp>
        <p:nvCxnSpPr>
          <p:cNvPr id="9" name="Connettore 2 8">
            <a:extLst>
              <a:ext uri="{FF2B5EF4-FFF2-40B4-BE49-F238E27FC236}">
                <a16:creationId xmlns:a16="http://schemas.microsoft.com/office/drawing/2014/main" id="{6D9DBA8D-F125-BB32-2DB1-CAAB5677A62C}"/>
              </a:ext>
            </a:extLst>
          </p:cNvPr>
          <p:cNvCxnSpPr>
            <a:cxnSpLocks/>
            <a:stCxn id="8" idx="3"/>
            <a:endCxn id="12" idx="1"/>
          </p:cNvCxnSpPr>
          <p:nvPr/>
        </p:nvCxnSpPr>
        <p:spPr>
          <a:xfrm>
            <a:off x="3510116" y="4066868"/>
            <a:ext cx="506361"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Rettangolo con angoli arrotondati 11">
            <a:extLst>
              <a:ext uri="{FF2B5EF4-FFF2-40B4-BE49-F238E27FC236}">
                <a16:creationId xmlns:a16="http://schemas.microsoft.com/office/drawing/2014/main" id="{2295DEEA-2E3F-1E07-361F-D9D5D417FE77}"/>
              </a:ext>
            </a:extLst>
          </p:cNvPr>
          <p:cNvSpPr/>
          <p:nvPr/>
        </p:nvSpPr>
        <p:spPr>
          <a:xfrm>
            <a:off x="4016477" y="3795252"/>
            <a:ext cx="1759974" cy="543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ESA,Renzi</a:t>
            </a:r>
            <a:r>
              <a:rPr lang="it-IT" dirty="0"/>
              <a:t> </a:t>
            </a:r>
          </a:p>
        </p:txBody>
      </p:sp>
      <p:cxnSp>
        <p:nvCxnSpPr>
          <p:cNvPr id="14" name="Connettore 2 13">
            <a:extLst>
              <a:ext uri="{FF2B5EF4-FFF2-40B4-BE49-F238E27FC236}">
                <a16:creationId xmlns:a16="http://schemas.microsoft.com/office/drawing/2014/main" id="{241F1726-16E3-7254-3978-42512EF77EE5}"/>
              </a:ext>
            </a:extLst>
          </p:cNvPr>
          <p:cNvCxnSpPr>
            <a:cxnSpLocks/>
            <a:stCxn id="12" idx="3"/>
            <a:endCxn id="17" idx="1"/>
          </p:cNvCxnSpPr>
          <p:nvPr/>
        </p:nvCxnSpPr>
        <p:spPr>
          <a:xfrm flipV="1">
            <a:off x="5776451" y="4065507"/>
            <a:ext cx="595940" cy="13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7" name="Rettangolo con angoli arrotondati 16">
            <a:extLst>
              <a:ext uri="{FF2B5EF4-FFF2-40B4-BE49-F238E27FC236}">
                <a16:creationId xmlns:a16="http://schemas.microsoft.com/office/drawing/2014/main" id="{08D0431F-F432-E0A5-0016-E989CD6E7E6D}"/>
              </a:ext>
            </a:extLst>
          </p:cNvPr>
          <p:cNvSpPr/>
          <p:nvPr/>
        </p:nvSpPr>
        <p:spPr>
          <a:xfrm>
            <a:off x="6372391" y="3706630"/>
            <a:ext cx="1759974" cy="7177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err="1"/>
              <a:t>Search</a:t>
            </a:r>
            <a:r>
              <a:rPr lang="it-IT" sz="2000" dirty="0"/>
              <a:t> </a:t>
            </a:r>
            <a:r>
              <a:rPr lang="it-IT" sz="2000" dirty="0" err="1"/>
              <a:t>Algorithm</a:t>
            </a:r>
            <a:endParaRPr lang="it-IT" sz="2000" dirty="0"/>
          </a:p>
        </p:txBody>
      </p:sp>
      <p:sp>
        <p:nvSpPr>
          <p:cNvPr id="20" name="Rettangolo con angoli arrotondati 19">
            <a:extLst>
              <a:ext uri="{FF2B5EF4-FFF2-40B4-BE49-F238E27FC236}">
                <a16:creationId xmlns:a16="http://schemas.microsoft.com/office/drawing/2014/main" id="{2B8616F2-50F1-29FB-5910-A251EB7E7DF3}"/>
              </a:ext>
            </a:extLst>
          </p:cNvPr>
          <p:cNvSpPr/>
          <p:nvPr/>
        </p:nvSpPr>
        <p:spPr>
          <a:xfrm>
            <a:off x="9012353" y="3767336"/>
            <a:ext cx="1258529" cy="5711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Doc3</a:t>
            </a:r>
          </a:p>
        </p:txBody>
      </p:sp>
      <p:sp>
        <p:nvSpPr>
          <p:cNvPr id="22" name="Rettangolo con angoli arrotondati 21">
            <a:extLst>
              <a:ext uri="{FF2B5EF4-FFF2-40B4-BE49-F238E27FC236}">
                <a16:creationId xmlns:a16="http://schemas.microsoft.com/office/drawing/2014/main" id="{6453A1FB-2360-5D5D-2375-93D7C54F00CA}"/>
              </a:ext>
            </a:extLst>
          </p:cNvPr>
          <p:cNvSpPr/>
          <p:nvPr/>
        </p:nvSpPr>
        <p:spPr>
          <a:xfrm>
            <a:off x="9012352" y="4510286"/>
            <a:ext cx="1258529" cy="5711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Doc1</a:t>
            </a:r>
          </a:p>
        </p:txBody>
      </p:sp>
      <p:sp>
        <p:nvSpPr>
          <p:cNvPr id="23" name="Rettangolo con angoli arrotondati 22">
            <a:extLst>
              <a:ext uri="{FF2B5EF4-FFF2-40B4-BE49-F238E27FC236}">
                <a16:creationId xmlns:a16="http://schemas.microsoft.com/office/drawing/2014/main" id="{4B656C2C-A03D-D777-BB74-6BD5520358F5}"/>
              </a:ext>
            </a:extLst>
          </p:cNvPr>
          <p:cNvSpPr/>
          <p:nvPr/>
        </p:nvSpPr>
        <p:spPr>
          <a:xfrm>
            <a:off x="9012352" y="5253236"/>
            <a:ext cx="1258529" cy="5711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Doc2</a:t>
            </a:r>
          </a:p>
        </p:txBody>
      </p:sp>
      <p:cxnSp>
        <p:nvCxnSpPr>
          <p:cNvPr id="26" name="Connettore 2 25">
            <a:extLst>
              <a:ext uri="{FF2B5EF4-FFF2-40B4-BE49-F238E27FC236}">
                <a16:creationId xmlns:a16="http://schemas.microsoft.com/office/drawing/2014/main" id="{C0CEB06F-A0C0-8717-A5A9-5A37A3662058}"/>
              </a:ext>
            </a:extLst>
          </p:cNvPr>
          <p:cNvCxnSpPr/>
          <p:nvPr/>
        </p:nvCxnSpPr>
        <p:spPr>
          <a:xfrm>
            <a:off x="10717161" y="3342968"/>
            <a:ext cx="0" cy="2959509"/>
          </a:xfrm>
          <a:prstGeom prst="straightConnector1">
            <a:avLst/>
          </a:prstGeom>
          <a:ln w="38100" cap="flat" cmpd="sng" algn="ctr">
            <a:solidFill>
              <a:schemeClr val="accent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9" name="Connettore 2 28">
            <a:extLst>
              <a:ext uri="{FF2B5EF4-FFF2-40B4-BE49-F238E27FC236}">
                <a16:creationId xmlns:a16="http://schemas.microsoft.com/office/drawing/2014/main" id="{D195ADB2-BB48-C246-CD04-84A6BA6D14C4}"/>
              </a:ext>
            </a:extLst>
          </p:cNvPr>
          <p:cNvCxnSpPr>
            <a:cxnSpLocks/>
            <a:stCxn id="17" idx="3"/>
          </p:cNvCxnSpPr>
          <p:nvPr/>
        </p:nvCxnSpPr>
        <p:spPr>
          <a:xfrm>
            <a:off x="8132365" y="4065507"/>
            <a:ext cx="698502" cy="8072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5303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ntr" presetSubtype="0"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500"/>
                                        <p:tgtEl>
                                          <p:spTgt spid="2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par>
                                <p:cTn id="42" presetID="10" presetClass="entr" presetSubtype="0" fill="hold"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12" grpId="0" animBg="1"/>
      <p:bldP spid="17" grpId="0" animBg="1"/>
      <p:bldP spid="20"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32C9D7-C15F-41B7-4D55-438798AE4A3C}"/>
              </a:ext>
            </a:extLst>
          </p:cNvPr>
          <p:cNvSpPr>
            <a:spLocks noGrp="1"/>
          </p:cNvSpPr>
          <p:nvPr>
            <p:ph type="title"/>
          </p:nvPr>
        </p:nvSpPr>
        <p:spPr/>
        <p:txBody>
          <a:bodyPr/>
          <a:lstStyle/>
          <a:p>
            <a:r>
              <a:rPr lang="it-IT" dirty="0" err="1"/>
              <a:t>Analyzers</a:t>
            </a:r>
            <a:endParaRPr lang="it-IT" dirty="0"/>
          </a:p>
        </p:txBody>
      </p:sp>
      <p:sp>
        <p:nvSpPr>
          <p:cNvPr id="3" name="Segnaposto contenuto 2">
            <a:extLst>
              <a:ext uri="{FF2B5EF4-FFF2-40B4-BE49-F238E27FC236}">
                <a16:creationId xmlns:a16="http://schemas.microsoft.com/office/drawing/2014/main" id="{E9C34BD6-6DF1-E176-5C61-763F2986CEA4}"/>
              </a:ext>
            </a:extLst>
          </p:cNvPr>
          <p:cNvSpPr>
            <a:spLocks noGrp="1"/>
          </p:cNvSpPr>
          <p:nvPr>
            <p:ph idx="1"/>
          </p:nvPr>
        </p:nvSpPr>
        <p:spPr/>
        <p:txBody>
          <a:bodyPr/>
          <a:lstStyle/>
          <a:p>
            <a:pPr marL="0" lvl="0" indent="0" algn="l" rtl="0">
              <a:lnSpc>
                <a:spcPct val="100000"/>
              </a:lnSpc>
              <a:spcBef>
                <a:spcPts val="600"/>
              </a:spcBef>
              <a:spcAft>
                <a:spcPts val="0"/>
              </a:spcAft>
              <a:buSzPts val="3000"/>
              <a:buNone/>
            </a:pPr>
            <a:r>
              <a:rPr lang="it-IT" sz="2000" dirty="0"/>
              <a:t>The </a:t>
            </a:r>
            <a:r>
              <a:rPr lang="it-IT" sz="2000" dirty="0" err="1"/>
              <a:t>internal</a:t>
            </a:r>
            <a:r>
              <a:rPr lang="it-IT" sz="2000" dirty="0"/>
              <a:t> </a:t>
            </a:r>
            <a:r>
              <a:rPr lang="it-IT" sz="2000" dirty="0" err="1"/>
              <a:t>representation</a:t>
            </a:r>
            <a:r>
              <a:rPr lang="it-IT" sz="2000" dirty="0"/>
              <a:t> of the </a:t>
            </a:r>
            <a:r>
              <a:rPr lang="it-IT" sz="2000" dirty="0" err="1"/>
              <a:t>document</a:t>
            </a:r>
            <a:r>
              <a:rPr lang="it-IT" sz="2000" dirty="0"/>
              <a:t> </a:t>
            </a:r>
            <a:r>
              <a:rPr lang="it-IT" sz="2000" dirty="0" err="1"/>
              <a:t>depends</a:t>
            </a:r>
            <a:r>
              <a:rPr lang="it-IT" sz="2000" dirty="0"/>
              <a:t> on the </a:t>
            </a:r>
            <a:r>
              <a:rPr lang="it-IT" sz="2000" b="1" dirty="0" err="1"/>
              <a:t>analyzer</a:t>
            </a:r>
            <a:r>
              <a:rPr lang="it-IT" sz="2000" dirty="0"/>
              <a:t> </a:t>
            </a:r>
            <a:r>
              <a:rPr lang="it-IT" sz="2000" dirty="0" err="1"/>
              <a:t>we</a:t>
            </a:r>
            <a:r>
              <a:rPr lang="it-IT" sz="2000" dirty="0"/>
              <a:t> </a:t>
            </a:r>
            <a:r>
              <a:rPr lang="it-IT" sz="2000" dirty="0" err="1"/>
              <a:t>choose</a:t>
            </a:r>
            <a:r>
              <a:rPr lang="it-IT" sz="2000" dirty="0"/>
              <a:t> to use for </a:t>
            </a:r>
            <a:r>
              <a:rPr lang="it-IT" sz="2000" b="1" dirty="0" err="1"/>
              <a:t>parsing</a:t>
            </a:r>
            <a:r>
              <a:rPr lang="it-IT" sz="2000" dirty="0"/>
              <a:t> </a:t>
            </a:r>
            <a:r>
              <a:rPr lang="it-IT" dirty="0"/>
              <a:t>the </a:t>
            </a:r>
            <a:r>
              <a:rPr lang="it-IT" dirty="0" err="1"/>
              <a:t>documents</a:t>
            </a:r>
            <a:r>
              <a:rPr lang="it-IT" dirty="0"/>
              <a:t>.</a:t>
            </a:r>
            <a:r>
              <a:rPr lang="it-IT" sz="2000" dirty="0"/>
              <a:t> </a:t>
            </a:r>
          </a:p>
          <a:p>
            <a:pPr marL="0" lvl="0" indent="0" algn="l" rtl="0">
              <a:lnSpc>
                <a:spcPct val="100000"/>
              </a:lnSpc>
              <a:spcBef>
                <a:spcPts val="600"/>
              </a:spcBef>
              <a:spcAft>
                <a:spcPts val="0"/>
              </a:spcAft>
              <a:buSzPts val="3000"/>
              <a:buNone/>
            </a:pPr>
            <a:r>
              <a:rPr lang="it-IT" sz="2000" dirty="0"/>
              <a:t>Some </a:t>
            </a:r>
            <a:r>
              <a:rPr lang="it-IT" sz="2000" dirty="0" err="1"/>
              <a:t>examples</a:t>
            </a:r>
            <a:r>
              <a:rPr lang="it-IT" sz="2000" dirty="0"/>
              <a:t> include:</a:t>
            </a:r>
          </a:p>
          <a:p>
            <a:pPr marL="457200" lvl="0" indent="-342900" algn="l" rtl="0">
              <a:lnSpc>
                <a:spcPct val="100000"/>
              </a:lnSpc>
              <a:spcBef>
                <a:spcPts val="600"/>
              </a:spcBef>
              <a:spcAft>
                <a:spcPts val="0"/>
              </a:spcAft>
              <a:buSzPts val="1800"/>
              <a:buChar char="●"/>
            </a:pPr>
            <a:r>
              <a:rPr lang="it-IT" sz="2000" dirty="0" err="1">
                <a:latin typeface="Courier New"/>
                <a:ea typeface="Courier New"/>
                <a:cs typeface="Courier New"/>
                <a:sym typeface="Courier New"/>
              </a:rPr>
              <a:t>whitespace</a:t>
            </a:r>
            <a:r>
              <a:rPr lang="it-IT" sz="2000" dirty="0"/>
              <a:t>: </a:t>
            </a:r>
            <a:r>
              <a:rPr lang="it-IT" sz="2000" dirty="0" err="1"/>
              <a:t>separates</a:t>
            </a:r>
            <a:r>
              <a:rPr lang="it-IT" sz="2000" dirty="0"/>
              <a:t> on </a:t>
            </a:r>
            <a:r>
              <a:rPr lang="it-IT" sz="2000" dirty="0" err="1"/>
              <a:t>spaces</a:t>
            </a:r>
            <a:endParaRPr lang="it-IT" sz="2000" dirty="0"/>
          </a:p>
          <a:p>
            <a:pPr marL="457200" lvl="0" indent="-342900" algn="l" rtl="0">
              <a:lnSpc>
                <a:spcPct val="100000"/>
              </a:lnSpc>
              <a:spcBef>
                <a:spcPts val="0"/>
              </a:spcBef>
              <a:spcAft>
                <a:spcPts val="0"/>
              </a:spcAft>
              <a:buSzPts val="1800"/>
              <a:buChar char="●"/>
            </a:pPr>
            <a:r>
              <a:rPr lang="it-IT" sz="2000" dirty="0" err="1">
                <a:latin typeface="Courier New"/>
                <a:ea typeface="Courier New"/>
                <a:cs typeface="Courier New"/>
                <a:sym typeface="Courier New"/>
              </a:rPr>
              <a:t>simple</a:t>
            </a:r>
            <a:r>
              <a:rPr lang="it-IT" sz="2000" dirty="0"/>
              <a:t>: </a:t>
            </a:r>
            <a:r>
              <a:rPr lang="it-IT" sz="2000" dirty="0" err="1"/>
              <a:t>separates</a:t>
            </a:r>
            <a:r>
              <a:rPr lang="it-IT" sz="2000" dirty="0"/>
              <a:t> on non-</a:t>
            </a:r>
            <a:r>
              <a:rPr lang="it-IT" sz="2000" dirty="0" err="1"/>
              <a:t>letters</a:t>
            </a:r>
            <a:r>
              <a:rPr lang="it-IT" sz="2000" dirty="0"/>
              <a:t> + </a:t>
            </a:r>
            <a:r>
              <a:rPr lang="it-IT" sz="2000" dirty="0" err="1"/>
              <a:t>lowercase</a:t>
            </a:r>
            <a:endParaRPr lang="it-IT" sz="2000" dirty="0">
              <a:latin typeface="Courier New"/>
              <a:ea typeface="Courier New"/>
              <a:cs typeface="Courier New"/>
              <a:sym typeface="Courier New"/>
            </a:endParaRPr>
          </a:p>
          <a:p>
            <a:pPr marL="457200" lvl="0" indent="-342900" algn="l" rtl="0">
              <a:lnSpc>
                <a:spcPct val="100000"/>
              </a:lnSpc>
              <a:spcBef>
                <a:spcPts val="0"/>
              </a:spcBef>
              <a:spcAft>
                <a:spcPts val="0"/>
              </a:spcAft>
              <a:buSzPts val="1800"/>
              <a:buChar char="●"/>
            </a:pPr>
            <a:r>
              <a:rPr lang="it-IT" sz="2000" dirty="0">
                <a:latin typeface="Courier New"/>
                <a:ea typeface="Courier New"/>
                <a:cs typeface="Courier New"/>
                <a:sym typeface="Courier New"/>
              </a:rPr>
              <a:t>standard</a:t>
            </a:r>
            <a:r>
              <a:rPr lang="it-IT" sz="2000" dirty="0"/>
              <a:t>: </a:t>
            </a:r>
            <a:r>
              <a:rPr lang="it-IT" sz="2000" dirty="0" err="1"/>
              <a:t>separates</a:t>
            </a:r>
            <a:r>
              <a:rPr lang="it-IT" sz="2000" dirty="0"/>
              <a:t> on some rules (non-</a:t>
            </a:r>
            <a:r>
              <a:rPr lang="it-IT" sz="2000" dirty="0" err="1"/>
              <a:t>letters</a:t>
            </a:r>
            <a:r>
              <a:rPr lang="it-IT" sz="2000" dirty="0"/>
              <a:t>) + </a:t>
            </a:r>
            <a:r>
              <a:rPr lang="it-IT" sz="2000" dirty="0" err="1"/>
              <a:t>lowercase</a:t>
            </a:r>
            <a:r>
              <a:rPr lang="it-IT" sz="2000" dirty="0"/>
              <a:t> (</a:t>
            </a:r>
            <a:r>
              <a:rPr lang="it-IT" sz="2000" b="1" dirty="0"/>
              <a:t>default </a:t>
            </a:r>
            <a:r>
              <a:rPr lang="it-IT" sz="2000" b="1" dirty="0" err="1"/>
              <a:t>choice</a:t>
            </a:r>
            <a:r>
              <a:rPr lang="it-IT" sz="2000" dirty="0"/>
              <a:t>)</a:t>
            </a:r>
            <a:endParaRPr lang="it-IT" sz="2000" dirty="0">
              <a:latin typeface="Courier New"/>
              <a:ea typeface="Courier New"/>
              <a:cs typeface="Courier New"/>
              <a:sym typeface="Courier New"/>
            </a:endParaRPr>
          </a:p>
          <a:p>
            <a:pPr marL="457200" lvl="0" indent="-342900" algn="l" rtl="0">
              <a:lnSpc>
                <a:spcPct val="100000"/>
              </a:lnSpc>
              <a:spcBef>
                <a:spcPts val="0"/>
              </a:spcBef>
              <a:spcAft>
                <a:spcPts val="0"/>
              </a:spcAft>
              <a:buSzPts val="1800"/>
              <a:buChar char="●"/>
            </a:pPr>
            <a:r>
              <a:rPr lang="it-IT" sz="2000" dirty="0" err="1">
                <a:latin typeface="Courier New"/>
                <a:ea typeface="Courier New"/>
                <a:cs typeface="Courier New"/>
                <a:sym typeface="Courier New"/>
              </a:rPr>
              <a:t>english</a:t>
            </a:r>
            <a:r>
              <a:rPr lang="it-IT" sz="2000" dirty="0"/>
              <a:t>: like  </a:t>
            </a:r>
            <a:r>
              <a:rPr lang="it-IT" sz="2000" dirty="0">
                <a:latin typeface="Courier New"/>
                <a:ea typeface="Courier New"/>
                <a:cs typeface="Courier New"/>
                <a:sym typeface="Courier New"/>
              </a:rPr>
              <a:t>standard</a:t>
            </a:r>
            <a:r>
              <a:rPr lang="it-IT" sz="2000" dirty="0"/>
              <a:t> + </a:t>
            </a:r>
            <a:r>
              <a:rPr lang="it-IT" sz="2000" dirty="0" err="1"/>
              <a:t>stopwords</a:t>
            </a:r>
            <a:r>
              <a:rPr lang="it-IT" sz="2000" dirty="0"/>
              <a:t> </a:t>
            </a:r>
            <a:r>
              <a:rPr lang="it-IT" sz="2000" dirty="0" err="1"/>
              <a:t>removal</a:t>
            </a:r>
            <a:r>
              <a:rPr lang="it-IT" sz="2000" dirty="0"/>
              <a:t> + </a:t>
            </a:r>
            <a:r>
              <a:rPr lang="it-IT" sz="2000" dirty="0" err="1"/>
              <a:t>normalization</a:t>
            </a:r>
            <a:r>
              <a:rPr lang="it-IT" sz="2000" dirty="0"/>
              <a:t> (</a:t>
            </a:r>
            <a:r>
              <a:rPr lang="it-IT" sz="2000" dirty="0" err="1"/>
              <a:t>stemming</a:t>
            </a:r>
            <a:r>
              <a:rPr lang="it-IT" sz="2000" dirty="0"/>
              <a:t>)</a:t>
            </a:r>
          </a:p>
          <a:p>
            <a:pPr marL="457200" lvl="0" indent="-342900" algn="l" rtl="0">
              <a:lnSpc>
                <a:spcPct val="100000"/>
              </a:lnSpc>
              <a:spcBef>
                <a:spcPts val="0"/>
              </a:spcBef>
              <a:spcAft>
                <a:spcPts val="0"/>
              </a:spcAft>
              <a:buSzPts val="1800"/>
              <a:buChar char="●"/>
            </a:pPr>
            <a:r>
              <a:rPr lang="it-IT" sz="2000" dirty="0" err="1">
                <a:latin typeface="Courier New"/>
                <a:ea typeface="Courier New"/>
                <a:cs typeface="Courier New"/>
                <a:sym typeface="Courier New"/>
              </a:rPr>
              <a:t>italian</a:t>
            </a:r>
            <a:r>
              <a:rPr lang="it-IT" sz="2000" dirty="0"/>
              <a:t>: like </a:t>
            </a:r>
            <a:r>
              <a:rPr lang="it-IT" sz="2000" dirty="0" err="1">
                <a:latin typeface="Courier New"/>
                <a:ea typeface="Courier New"/>
                <a:cs typeface="Courier New"/>
                <a:sym typeface="Courier New"/>
              </a:rPr>
              <a:t>english</a:t>
            </a:r>
            <a:r>
              <a:rPr lang="it-IT" sz="2000" dirty="0">
                <a:latin typeface="Courier New"/>
                <a:ea typeface="Courier New"/>
                <a:cs typeface="Courier New"/>
                <a:sym typeface="Courier New"/>
              </a:rPr>
              <a:t> </a:t>
            </a:r>
            <a:r>
              <a:rPr lang="it-IT" sz="2000" dirty="0" err="1">
                <a:ea typeface="Courier New"/>
                <a:cs typeface="Courier New"/>
                <a:sym typeface="Courier New"/>
              </a:rPr>
              <a:t>but</a:t>
            </a:r>
            <a:r>
              <a:rPr lang="it-IT" sz="2000" dirty="0">
                <a:ea typeface="Courier New"/>
                <a:cs typeface="Courier New"/>
                <a:sym typeface="Courier New"/>
              </a:rPr>
              <a:t> in </a:t>
            </a:r>
            <a:r>
              <a:rPr lang="it-IT" sz="2000" dirty="0" err="1">
                <a:ea typeface="Courier New"/>
                <a:cs typeface="Courier New"/>
                <a:sym typeface="Courier New"/>
              </a:rPr>
              <a:t>Italian</a:t>
            </a:r>
            <a:endParaRPr lang="it-IT" sz="2000" dirty="0"/>
          </a:p>
          <a:p>
            <a:pPr marL="457200" lvl="0" indent="-342900" algn="l" rtl="0">
              <a:lnSpc>
                <a:spcPct val="100000"/>
              </a:lnSpc>
              <a:spcBef>
                <a:spcPts val="0"/>
              </a:spcBef>
              <a:spcAft>
                <a:spcPts val="0"/>
              </a:spcAft>
              <a:buSzPts val="1800"/>
              <a:buChar char="●"/>
            </a:pPr>
            <a:r>
              <a:rPr lang="it-IT" sz="2000" dirty="0">
                <a:latin typeface="Courier New"/>
                <a:ea typeface="Courier New"/>
                <a:cs typeface="Courier New"/>
                <a:sym typeface="Courier New"/>
              </a:rPr>
              <a:t>keyword</a:t>
            </a:r>
            <a:r>
              <a:rPr lang="it-IT" sz="2000" dirty="0"/>
              <a:t>: </a:t>
            </a:r>
            <a:r>
              <a:rPr lang="it-IT" sz="2000" dirty="0" err="1"/>
              <a:t>treats</a:t>
            </a:r>
            <a:r>
              <a:rPr lang="it-IT" sz="2000" dirty="0"/>
              <a:t> input like </a:t>
            </a:r>
            <a:r>
              <a:rPr lang="it-IT" sz="2000" dirty="0" err="1"/>
              <a:t>it’s</a:t>
            </a:r>
            <a:r>
              <a:rPr lang="it-IT" sz="2000" dirty="0"/>
              <a:t> a single token (</a:t>
            </a:r>
            <a:r>
              <a:rPr lang="it-IT" sz="2000" dirty="0" err="1"/>
              <a:t>does</a:t>
            </a:r>
            <a:r>
              <a:rPr lang="it-IT" sz="2000" dirty="0"/>
              <a:t> </a:t>
            </a:r>
            <a:r>
              <a:rPr lang="it-IT" sz="2000" dirty="0" err="1"/>
              <a:t>not</a:t>
            </a:r>
            <a:r>
              <a:rPr lang="it-IT" sz="2000" dirty="0"/>
              <a:t> </a:t>
            </a:r>
            <a:r>
              <a:rPr lang="it-IT" sz="2000" dirty="0" err="1"/>
              <a:t>perform</a:t>
            </a:r>
            <a:r>
              <a:rPr lang="it-IT" sz="2000" dirty="0"/>
              <a:t> </a:t>
            </a:r>
            <a:r>
              <a:rPr lang="it-IT" sz="2000" dirty="0" err="1"/>
              <a:t>tokenization</a:t>
            </a:r>
            <a:r>
              <a:rPr lang="it-IT" sz="2000" dirty="0"/>
              <a:t>)</a:t>
            </a:r>
          </a:p>
          <a:p>
            <a:endParaRPr lang="it-IT" dirty="0"/>
          </a:p>
        </p:txBody>
      </p:sp>
      <p:sp>
        <p:nvSpPr>
          <p:cNvPr id="4" name="Segnaposto numero diapositiva 3">
            <a:extLst>
              <a:ext uri="{FF2B5EF4-FFF2-40B4-BE49-F238E27FC236}">
                <a16:creationId xmlns:a16="http://schemas.microsoft.com/office/drawing/2014/main" id="{884C9765-98D6-7DB8-41A6-8F2B870AC270}"/>
              </a:ext>
            </a:extLst>
          </p:cNvPr>
          <p:cNvSpPr>
            <a:spLocks noGrp="1"/>
          </p:cNvSpPr>
          <p:nvPr>
            <p:ph type="sldNum" sz="quarter" idx="12"/>
          </p:nvPr>
        </p:nvSpPr>
        <p:spPr/>
        <p:txBody>
          <a:bodyPr/>
          <a:lstStyle/>
          <a:p>
            <a:fld id="{3064D77D-A23D-4DBF-9221-49A155E101DA}" type="slidenum">
              <a:rPr lang="it-IT" smtClean="0"/>
              <a:t>5</a:t>
            </a:fld>
            <a:endParaRPr lang="it-IT"/>
          </a:p>
        </p:txBody>
      </p:sp>
    </p:spTree>
    <p:extLst>
      <p:ext uri="{BB962C8B-B14F-4D97-AF65-F5344CB8AC3E}">
        <p14:creationId xmlns:p14="http://schemas.microsoft.com/office/powerpoint/2010/main" val="350520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9A1D29-AE09-0A10-507B-F8531C530472}"/>
              </a:ext>
            </a:extLst>
          </p:cNvPr>
          <p:cNvSpPr>
            <a:spLocks noGrp="1"/>
          </p:cNvSpPr>
          <p:nvPr>
            <p:ph type="title"/>
          </p:nvPr>
        </p:nvSpPr>
        <p:spPr/>
        <p:txBody>
          <a:bodyPr/>
          <a:lstStyle/>
          <a:p>
            <a:r>
              <a:rPr lang="it-IT" dirty="0" err="1"/>
              <a:t>Analyzers</a:t>
            </a:r>
            <a:r>
              <a:rPr lang="it-IT" dirty="0"/>
              <a:t> – </a:t>
            </a:r>
            <a:r>
              <a:rPr lang="it-IT" dirty="0" err="1"/>
              <a:t>example</a:t>
            </a:r>
            <a:r>
              <a:rPr lang="it-IT" dirty="0"/>
              <a:t> </a:t>
            </a:r>
          </a:p>
        </p:txBody>
      </p:sp>
      <p:sp>
        <p:nvSpPr>
          <p:cNvPr id="4" name="Segnaposto numero diapositiva 3">
            <a:extLst>
              <a:ext uri="{FF2B5EF4-FFF2-40B4-BE49-F238E27FC236}">
                <a16:creationId xmlns:a16="http://schemas.microsoft.com/office/drawing/2014/main" id="{06DF49C6-9980-0DAF-12D5-D97D739EFF88}"/>
              </a:ext>
            </a:extLst>
          </p:cNvPr>
          <p:cNvSpPr>
            <a:spLocks noGrp="1"/>
          </p:cNvSpPr>
          <p:nvPr>
            <p:ph type="sldNum" sz="quarter" idx="12"/>
          </p:nvPr>
        </p:nvSpPr>
        <p:spPr/>
        <p:txBody>
          <a:bodyPr/>
          <a:lstStyle/>
          <a:p>
            <a:fld id="{3064D77D-A23D-4DBF-9221-49A155E101DA}" type="slidenum">
              <a:rPr lang="it-IT" smtClean="0"/>
              <a:t>6</a:t>
            </a:fld>
            <a:endParaRPr lang="it-IT"/>
          </a:p>
        </p:txBody>
      </p:sp>
      <p:sp>
        <p:nvSpPr>
          <p:cNvPr id="5" name="Rettangolo con angoli arrotondati 4">
            <a:extLst>
              <a:ext uri="{FF2B5EF4-FFF2-40B4-BE49-F238E27FC236}">
                <a16:creationId xmlns:a16="http://schemas.microsoft.com/office/drawing/2014/main" id="{6266986C-5F2B-7535-9583-925F4998B004}"/>
              </a:ext>
            </a:extLst>
          </p:cNvPr>
          <p:cNvSpPr/>
          <p:nvPr/>
        </p:nvSpPr>
        <p:spPr>
          <a:xfrm>
            <a:off x="1371600" y="2836885"/>
            <a:ext cx="3456039" cy="2011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rtl="0">
              <a:lnSpc>
                <a:spcPct val="100000"/>
              </a:lnSpc>
              <a:spcBef>
                <a:spcPts val="0"/>
              </a:spcBef>
              <a:spcAft>
                <a:spcPts val="0"/>
              </a:spcAft>
              <a:buClr>
                <a:srgbClr val="000000"/>
              </a:buClr>
              <a:buSzPts val="1400"/>
              <a:buFont typeface="Arial"/>
              <a:buNone/>
            </a:pPr>
            <a:r>
              <a:rPr lang="it-IT" sz="2400" b="0" i="0" u="none" strike="noStrike" cap="none" dirty="0">
                <a:solidFill>
                  <a:schemeClr val="bg1"/>
                </a:solidFill>
                <a:latin typeface="Arial"/>
                <a:ea typeface="Arial"/>
                <a:cs typeface="Arial"/>
                <a:sym typeface="Arial"/>
              </a:rPr>
              <a:t>Perché Trump, il presidente U.S.A., ha parlato alla NATO?</a:t>
            </a:r>
          </a:p>
        </p:txBody>
      </p:sp>
      <p:sp>
        <p:nvSpPr>
          <p:cNvPr id="6" name="CasellaDiTesto 5">
            <a:extLst>
              <a:ext uri="{FF2B5EF4-FFF2-40B4-BE49-F238E27FC236}">
                <a16:creationId xmlns:a16="http://schemas.microsoft.com/office/drawing/2014/main" id="{C6E2DA7C-E622-1E18-5B0F-5E23CA70CB7E}"/>
              </a:ext>
            </a:extLst>
          </p:cNvPr>
          <p:cNvSpPr txBox="1"/>
          <p:nvPr/>
        </p:nvSpPr>
        <p:spPr>
          <a:xfrm>
            <a:off x="7659329" y="1428750"/>
            <a:ext cx="3844416" cy="1015663"/>
          </a:xfrm>
          <a:prstGeom prst="rect">
            <a:avLst/>
          </a:prstGeom>
          <a:noFill/>
        </p:spPr>
        <p:txBody>
          <a:bodyPr wrap="square" rtlCol="0">
            <a:spAutoFit/>
          </a:bodyPr>
          <a:lstStyle/>
          <a:p>
            <a:r>
              <a:rPr lang="it-IT" sz="2000" b="0" i="0" strike="noStrike" cap="none" dirty="0">
                <a:latin typeface="Arial"/>
                <a:ea typeface="Arial"/>
                <a:cs typeface="Arial"/>
                <a:sym typeface="Arial"/>
              </a:rPr>
              <a:t>Perché | Trump, | il | presidente | U.S.A., | ha | parlato | alla | NATO?</a:t>
            </a:r>
          </a:p>
        </p:txBody>
      </p:sp>
      <p:sp>
        <p:nvSpPr>
          <p:cNvPr id="11" name="CasellaDiTesto 10">
            <a:extLst>
              <a:ext uri="{FF2B5EF4-FFF2-40B4-BE49-F238E27FC236}">
                <a16:creationId xmlns:a16="http://schemas.microsoft.com/office/drawing/2014/main" id="{560029B1-968F-EA0C-3E59-EE5197941EF9}"/>
              </a:ext>
            </a:extLst>
          </p:cNvPr>
          <p:cNvSpPr txBox="1"/>
          <p:nvPr/>
        </p:nvSpPr>
        <p:spPr>
          <a:xfrm>
            <a:off x="7659329" y="2681971"/>
            <a:ext cx="3844415" cy="707886"/>
          </a:xfrm>
          <a:prstGeom prst="rect">
            <a:avLst/>
          </a:prstGeom>
          <a:noFill/>
        </p:spPr>
        <p:txBody>
          <a:bodyPr wrap="square" rtlCol="0">
            <a:spAutoFit/>
          </a:bodyPr>
          <a:lstStyle/>
          <a:p>
            <a:r>
              <a:rPr lang="it-IT" sz="2000" dirty="0">
                <a:latin typeface="Arial"/>
                <a:ea typeface="Arial"/>
                <a:cs typeface="Arial"/>
                <a:sym typeface="Arial"/>
              </a:rPr>
              <a:t>p</a:t>
            </a:r>
            <a:r>
              <a:rPr lang="it-IT" sz="2000" b="0" i="0" strike="noStrike" cap="none" dirty="0">
                <a:latin typeface="Arial"/>
                <a:ea typeface="Arial"/>
                <a:cs typeface="Arial"/>
                <a:sym typeface="Arial"/>
              </a:rPr>
              <a:t>erché | </a:t>
            </a:r>
            <a:r>
              <a:rPr lang="it-IT" sz="2000" b="0" i="0" strike="noStrike" cap="none" dirty="0" err="1">
                <a:latin typeface="Arial"/>
                <a:ea typeface="Arial"/>
                <a:cs typeface="Arial"/>
                <a:sym typeface="Arial"/>
              </a:rPr>
              <a:t>trump</a:t>
            </a:r>
            <a:r>
              <a:rPr lang="it-IT" sz="2000" b="0" i="0" strike="noStrike" cap="none" dirty="0">
                <a:latin typeface="Arial"/>
                <a:ea typeface="Arial"/>
                <a:cs typeface="Arial"/>
                <a:sym typeface="Arial"/>
              </a:rPr>
              <a:t> | il | presidente | u | </a:t>
            </a:r>
            <a:r>
              <a:rPr lang="it-IT" sz="2000" dirty="0">
                <a:latin typeface="Arial"/>
                <a:ea typeface="Arial"/>
                <a:cs typeface="Arial"/>
                <a:sym typeface="Arial"/>
              </a:rPr>
              <a:t>s | a</a:t>
            </a:r>
            <a:r>
              <a:rPr lang="it-IT" sz="2000" b="0" i="0" strike="noStrike" cap="none" dirty="0">
                <a:latin typeface="Arial"/>
                <a:ea typeface="Arial"/>
                <a:cs typeface="Arial"/>
                <a:sym typeface="Arial"/>
              </a:rPr>
              <a:t> | ha | parlato | alla | nato</a:t>
            </a:r>
          </a:p>
        </p:txBody>
      </p:sp>
      <p:sp>
        <p:nvSpPr>
          <p:cNvPr id="12" name="CasellaDiTesto 11">
            <a:extLst>
              <a:ext uri="{FF2B5EF4-FFF2-40B4-BE49-F238E27FC236}">
                <a16:creationId xmlns:a16="http://schemas.microsoft.com/office/drawing/2014/main" id="{CE3398F1-4135-7DB2-FAAC-BEC24AFB72EB}"/>
              </a:ext>
            </a:extLst>
          </p:cNvPr>
          <p:cNvSpPr txBox="1"/>
          <p:nvPr/>
        </p:nvSpPr>
        <p:spPr>
          <a:xfrm>
            <a:off x="7659329" y="3911789"/>
            <a:ext cx="3844415" cy="707886"/>
          </a:xfrm>
          <a:prstGeom prst="rect">
            <a:avLst/>
          </a:prstGeom>
          <a:noFill/>
        </p:spPr>
        <p:txBody>
          <a:bodyPr wrap="square" rtlCol="0">
            <a:spAutoFit/>
          </a:bodyPr>
          <a:lstStyle/>
          <a:p>
            <a:r>
              <a:rPr lang="it-IT" sz="2000" b="0" i="0" strike="noStrike" cap="none" dirty="0">
                <a:latin typeface="Arial"/>
                <a:ea typeface="Arial"/>
                <a:cs typeface="Arial"/>
                <a:sym typeface="Arial"/>
              </a:rPr>
              <a:t>perché | </a:t>
            </a:r>
            <a:r>
              <a:rPr lang="it-IT" sz="2000" b="0" i="0" strike="noStrike" cap="none" dirty="0" err="1">
                <a:latin typeface="Arial"/>
                <a:ea typeface="Arial"/>
                <a:cs typeface="Arial"/>
                <a:sym typeface="Arial"/>
              </a:rPr>
              <a:t>trump</a:t>
            </a:r>
            <a:r>
              <a:rPr lang="it-IT" sz="2000" b="0" i="0" strike="noStrike" cap="none" dirty="0">
                <a:latin typeface="Arial"/>
                <a:ea typeface="Arial"/>
                <a:cs typeface="Arial"/>
                <a:sym typeface="Arial"/>
              </a:rPr>
              <a:t>, | il | presidente | </a:t>
            </a:r>
            <a:r>
              <a:rPr lang="it-IT" sz="2000" b="0" i="0" strike="noStrike" cap="none" dirty="0" err="1">
                <a:latin typeface="Arial"/>
                <a:ea typeface="Arial"/>
                <a:cs typeface="Arial"/>
                <a:sym typeface="Arial"/>
              </a:rPr>
              <a:t>u.s.a</a:t>
            </a:r>
            <a:r>
              <a:rPr lang="it-IT" sz="2000" dirty="0">
                <a:latin typeface="Arial"/>
                <a:ea typeface="Arial"/>
                <a:cs typeface="Arial"/>
                <a:sym typeface="Arial"/>
              </a:rPr>
              <a:t>. </a:t>
            </a:r>
            <a:r>
              <a:rPr lang="it-IT" sz="2000" b="0" i="0" strike="noStrike" cap="none" dirty="0">
                <a:latin typeface="Arial"/>
                <a:ea typeface="Arial"/>
                <a:cs typeface="Arial"/>
                <a:sym typeface="Arial"/>
              </a:rPr>
              <a:t>| ha | parlato | alla | nato</a:t>
            </a:r>
          </a:p>
        </p:txBody>
      </p:sp>
      <p:sp>
        <p:nvSpPr>
          <p:cNvPr id="13" name="CasellaDiTesto 12">
            <a:extLst>
              <a:ext uri="{FF2B5EF4-FFF2-40B4-BE49-F238E27FC236}">
                <a16:creationId xmlns:a16="http://schemas.microsoft.com/office/drawing/2014/main" id="{5A64762F-7508-94A0-2F73-6C2CFFBBF171}"/>
              </a:ext>
            </a:extLst>
          </p:cNvPr>
          <p:cNvSpPr txBox="1"/>
          <p:nvPr/>
        </p:nvSpPr>
        <p:spPr>
          <a:xfrm>
            <a:off x="7659329" y="5141607"/>
            <a:ext cx="3844415" cy="707886"/>
          </a:xfrm>
          <a:prstGeom prst="rect">
            <a:avLst/>
          </a:prstGeom>
          <a:noFill/>
        </p:spPr>
        <p:txBody>
          <a:bodyPr wrap="square" rtlCol="0">
            <a:spAutoFit/>
          </a:bodyPr>
          <a:lstStyle/>
          <a:p>
            <a:r>
              <a:rPr lang="it-IT" sz="2000" b="0" i="0" strike="noStrike" cap="none" dirty="0" err="1">
                <a:latin typeface="Arial"/>
                <a:ea typeface="Arial"/>
                <a:cs typeface="Arial"/>
                <a:sym typeface="Arial"/>
              </a:rPr>
              <a:t>trump</a:t>
            </a:r>
            <a:r>
              <a:rPr lang="it-IT" sz="2000" b="0" i="0" strike="noStrike" cap="none" dirty="0">
                <a:latin typeface="Arial"/>
                <a:ea typeface="Arial"/>
                <a:cs typeface="Arial"/>
                <a:sym typeface="Arial"/>
              </a:rPr>
              <a:t> | </a:t>
            </a:r>
            <a:r>
              <a:rPr lang="it-IT" sz="2000" b="0" i="0" strike="noStrike" cap="none" dirty="0" err="1">
                <a:latin typeface="Arial"/>
                <a:ea typeface="Arial"/>
                <a:cs typeface="Arial"/>
                <a:sym typeface="Arial"/>
              </a:rPr>
              <a:t>president</a:t>
            </a:r>
            <a:r>
              <a:rPr lang="it-IT" sz="2000" b="0" i="0" strike="noStrike" cap="none" dirty="0">
                <a:latin typeface="Arial"/>
                <a:ea typeface="Arial"/>
                <a:cs typeface="Arial"/>
                <a:sym typeface="Arial"/>
              </a:rPr>
              <a:t> | </a:t>
            </a:r>
            <a:r>
              <a:rPr lang="it-IT" sz="2000" b="0" i="0" strike="noStrike" cap="none" dirty="0" err="1">
                <a:latin typeface="Arial"/>
                <a:ea typeface="Arial"/>
                <a:cs typeface="Arial"/>
                <a:sym typeface="Arial"/>
              </a:rPr>
              <a:t>u.s.a</a:t>
            </a:r>
            <a:r>
              <a:rPr lang="it-IT" sz="2000" b="0" i="0" strike="noStrike" cap="none" dirty="0">
                <a:latin typeface="Arial"/>
                <a:ea typeface="Arial"/>
                <a:cs typeface="Arial"/>
                <a:sym typeface="Arial"/>
              </a:rPr>
              <a:t>. | </a:t>
            </a:r>
            <a:r>
              <a:rPr lang="it-IT" sz="2000" b="0" i="0" strike="noStrike" cap="none" dirty="0" err="1">
                <a:latin typeface="Arial"/>
                <a:ea typeface="Arial"/>
                <a:cs typeface="Arial"/>
                <a:sym typeface="Arial"/>
              </a:rPr>
              <a:t>parlat</a:t>
            </a:r>
            <a:r>
              <a:rPr lang="it-IT" sz="2000" dirty="0">
                <a:latin typeface="Arial"/>
                <a:ea typeface="Arial"/>
                <a:cs typeface="Arial"/>
                <a:sym typeface="Arial"/>
              </a:rPr>
              <a:t> </a:t>
            </a:r>
            <a:r>
              <a:rPr lang="it-IT" sz="2000" b="0" i="0" strike="noStrike" cap="none" dirty="0">
                <a:latin typeface="Arial"/>
                <a:ea typeface="Arial"/>
                <a:cs typeface="Arial"/>
                <a:sym typeface="Arial"/>
              </a:rPr>
              <a:t>| nato</a:t>
            </a:r>
          </a:p>
        </p:txBody>
      </p:sp>
      <p:cxnSp>
        <p:nvCxnSpPr>
          <p:cNvPr id="15" name="Connettore 2 14">
            <a:extLst>
              <a:ext uri="{FF2B5EF4-FFF2-40B4-BE49-F238E27FC236}">
                <a16:creationId xmlns:a16="http://schemas.microsoft.com/office/drawing/2014/main" id="{F3BBFFFF-BA9E-8D5C-2799-10B9DD3AB942}"/>
              </a:ext>
            </a:extLst>
          </p:cNvPr>
          <p:cNvCxnSpPr>
            <a:stCxn id="5" idx="3"/>
            <a:endCxn id="6" idx="1"/>
          </p:cNvCxnSpPr>
          <p:nvPr/>
        </p:nvCxnSpPr>
        <p:spPr>
          <a:xfrm flipV="1">
            <a:off x="4827639" y="1936582"/>
            <a:ext cx="2831690" cy="19062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95C88609-B6F4-5CC9-878D-70AF1EFB393E}"/>
              </a:ext>
            </a:extLst>
          </p:cNvPr>
          <p:cNvCxnSpPr>
            <a:cxnSpLocks/>
            <a:stCxn id="5" idx="3"/>
            <a:endCxn id="11" idx="1"/>
          </p:cNvCxnSpPr>
          <p:nvPr/>
        </p:nvCxnSpPr>
        <p:spPr>
          <a:xfrm flipV="1">
            <a:off x="4827639" y="3035914"/>
            <a:ext cx="2831690" cy="80693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a:extLst>
              <a:ext uri="{FF2B5EF4-FFF2-40B4-BE49-F238E27FC236}">
                <a16:creationId xmlns:a16="http://schemas.microsoft.com/office/drawing/2014/main" id="{EE562E38-584F-E754-A0B5-44219AB0F68B}"/>
              </a:ext>
            </a:extLst>
          </p:cNvPr>
          <p:cNvCxnSpPr>
            <a:cxnSpLocks/>
            <a:stCxn id="5" idx="3"/>
            <a:endCxn id="12" idx="1"/>
          </p:cNvCxnSpPr>
          <p:nvPr/>
        </p:nvCxnSpPr>
        <p:spPr>
          <a:xfrm>
            <a:off x="4827639" y="3842848"/>
            <a:ext cx="2831690" cy="42288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a:extLst>
              <a:ext uri="{FF2B5EF4-FFF2-40B4-BE49-F238E27FC236}">
                <a16:creationId xmlns:a16="http://schemas.microsoft.com/office/drawing/2014/main" id="{4F3371BE-34A6-0F24-A12A-1DAB476E2455}"/>
              </a:ext>
            </a:extLst>
          </p:cNvPr>
          <p:cNvCxnSpPr>
            <a:cxnSpLocks/>
            <a:stCxn id="5" idx="3"/>
            <a:endCxn id="13" idx="1"/>
          </p:cNvCxnSpPr>
          <p:nvPr/>
        </p:nvCxnSpPr>
        <p:spPr>
          <a:xfrm>
            <a:off x="4827639" y="3842848"/>
            <a:ext cx="2831690" cy="165270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53D858F6-233C-AE63-1AF5-F1354650CAF6}"/>
              </a:ext>
            </a:extLst>
          </p:cNvPr>
          <p:cNvSpPr txBox="1"/>
          <p:nvPr/>
        </p:nvSpPr>
        <p:spPr>
          <a:xfrm rot="19477414">
            <a:off x="5530422" y="2494866"/>
            <a:ext cx="1283557" cy="369332"/>
          </a:xfrm>
          <a:prstGeom prst="rect">
            <a:avLst/>
          </a:prstGeom>
          <a:noFill/>
        </p:spPr>
        <p:txBody>
          <a:bodyPr wrap="none" rtlCol="0">
            <a:spAutoFit/>
          </a:bodyPr>
          <a:lstStyle/>
          <a:p>
            <a:r>
              <a:rPr lang="it-IT" dirty="0" err="1"/>
              <a:t>whitespace</a:t>
            </a:r>
            <a:endParaRPr lang="it-IT" dirty="0"/>
          </a:p>
        </p:txBody>
      </p:sp>
      <p:sp>
        <p:nvSpPr>
          <p:cNvPr id="29" name="CasellaDiTesto 28">
            <a:extLst>
              <a:ext uri="{FF2B5EF4-FFF2-40B4-BE49-F238E27FC236}">
                <a16:creationId xmlns:a16="http://schemas.microsoft.com/office/drawing/2014/main" id="{14152000-E232-800A-9C65-CEC7ECA23191}"/>
              </a:ext>
            </a:extLst>
          </p:cNvPr>
          <p:cNvSpPr txBox="1"/>
          <p:nvPr/>
        </p:nvSpPr>
        <p:spPr>
          <a:xfrm rot="20700424">
            <a:off x="6070862" y="2985825"/>
            <a:ext cx="827021" cy="369332"/>
          </a:xfrm>
          <a:prstGeom prst="rect">
            <a:avLst/>
          </a:prstGeom>
          <a:noFill/>
        </p:spPr>
        <p:txBody>
          <a:bodyPr wrap="none" rtlCol="0">
            <a:spAutoFit/>
          </a:bodyPr>
          <a:lstStyle/>
          <a:p>
            <a:r>
              <a:rPr lang="it-IT" dirty="0" err="1"/>
              <a:t>simple</a:t>
            </a:r>
            <a:endParaRPr lang="it-IT" dirty="0"/>
          </a:p>
        </p:txBody>
      </p:sp>
      <p:sp>
        <p:nvSpPr>
          <p:cNvPr id="30" name="CasellaDiTesto 29">
            <a:extLst>
              <a:ext uri="{FF2B5EF4-FFF2-40B4-BE49-F238E27FC236}">
                <a16:creationId xmlns:a16="http://schemas.microsoft.com/office/drawing/2014/main" id="{51332D0F-4750-E716-CC19-8EFADDC26F00}"/>
              </a:ext>
            </a:extLst>
          </p:cNvPr>
          <p:cNvSpPr txBox="1"/>
          <p:nvPr/>
        </p:nvSpPr>
        <p:spPr>
          <a:xfrm rot="552398">
            <a:off x="5843091" y="3690221"/>
            <a:ext cx="1052981" cy="369332"/>
          </a:xfrm>
          <a:prstGeom prst="rect">
            <a:avLst/>
          </a:prstGeom>
          <a:noFill/>
        </p:spPr>
        <p:txBody>
          <a:bodyPr wrap="none" rtlCol="0">
            <a:spAutoFit/>
          </a:bodyPr>
          <a:lstStyle/>
          <a:p>
            <a:r>
              <a:rPr lang="it-IT" dirty="0"/>
              <a:t>standard</a:t>
            </a:r>
          </a:p>
        </p:txBody>
      </p:sp>
      <p:sp>
        <p:nvSpPr>
          <p:cNvPr id="31" name="CasellaDiTesto 30">
            <a:extLst>
              <a:ext uri="{FF2B5EF4-FFF2-40B4-BE49-F238E27FC236}">
                <a16:creationId xmlns:a16="http://schemas.microsoft.com/office/drawing/2014/main" id="{83B7CADA-66A8-E343-7C5A-69F13CA97FB2}"/>
              </a:ext>
            </a:extLst>
          </p:cNvPr>
          <p:cNvSpPr txBox="1"/>
          <p:nvPr/>
        </p:nvSpPr>
        <p:spPr>
          <a:xfrm rot="1857126">
            <a:off x="5994271" y="4361980"/>
            <a:ext cx="782587" cy="369332"/>
          </a:xfrm>
          <a:prstGeom prst="rect">
            <a:avLst/>
          </a:prstGeom>
          <a:noFill/>
        </p:spPr>
        <p:txBody>
          <a:bodyPr wrap="none" rtlCol="0">
            <a:spAutoFit/>
          </a:bodyPr>
          <a:lstStyle/>
          <a:p>
            <a:r>
              <a:rPr lang="it-IT" dirty="0" err="1"/>
              <a:t>italian</a:t>
            </a:r>
            <a:endParaRPr lang="it-IT" dirty="0"/>
          </a:p>
        </p:txBody>
      </p:sp>
    </p:spTree>
    <p:extLst>
      <p:ext uri="{BB962C8B-B14F-4D97-AF65-F5344CB8AC3E}">
        <p14:creationId xmlns:p14="http://schemas.microsoft.com/office/powerpoint/2010/main" val="143183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500"/>
                                        <p:tgtEl>
                                          <p:spTgt spid="3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2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852591-62DF-EFE0-AF30-04CDAF5E4261}"/>
              </a:ext>
            </a:extLst>
          </p:cNvPr>
          <p:cNvSpPr>
            <a:spLocks noGrp="1"/>
          </p:cNvSpPr>
          <p:nvPr>
            <p:ph type="title"/>
          </p:nvPr>
        </p:nvSpPr>
        <p:spPr/>
        <p:txBody>
          <a:bodyPr/>
          <a:lstStyle/>
          <a:p>
            <a:r>
              <a:rPr lang="it-IT" dirty="0"/>
              <a:t>Create file </a:t>
            </a:r>
            <a:r>
              <a:rPr lang="it-IT" dirty="0" err="1"/>
              <a:t>config.json</a:t>
            </a:r>
            <a:endParaRPr lang="it-IT" dirty="0"/>
          </a:p>
        </p:txBody>
      </p:sp>
      <p:sp>
        <p:nvSpPr>
          <p:cNvPr id="3" name="Segnaposto contenuto 2">
            <a:extLst>
              <a:ext uri="{FF2B5EF4-FFF2-40B4-BE49-F238E27FC236}">
                <a16:creationId xmlns:a16="http://schemas.microsoft.com/office/drawing/2014/main" id="{1C96F695-CA3F-EB50-D80D-721EEB71FE3C}"/>
              </a:ext>
            </a:extLst>
          </p:cNvPr>
          <p:cNvSpPr>
            <a:spLocks noGrp="1"/>
          </p:cNvSpPr>
          <p:nvPr>
            <p:ph idx="1"/>
          </p:nvPr>
        </p:nvSpPr>
        <p:spPr/>
        <p:txBody>
          <a:bodyPr/>
          <a:lstStyle/>
          <a:p>
            <a:pPr marL="0" indent="0">
              <a:buNone/>
            </a:pPr>
            <a:r>
              <a:rPr lang="it-IT" dirty="0"/>
              <a:t>{</a:t>
            </a:r>
          </a:p>
          <a:p>
            <a:pPr marL="0" indent="0">
              <a:buNone/>
            </a:pPr>
            <a:r>
              <a:rPr lang="it-IT" dirty="0"/>
              <a:t>    "</a:t>
            </a:r>
            <a:r>
              <a:rPr lang="it-IT" dirty="0" err="1"/>
              <a:t>host</a:t>
            </a:r>
            <a:r>
              <a:rPr lang="it-IT" dirty="0"/>
              <a:t>": "kddrtserver15.isti.cnr.it",</a:t>
            </a:r>
          </a:p>
          <a:p>
            <a:pPr marL="0" indent="0">
              <a:buNone/>
            </a:pPr>
            <a:r>
              <a:rPr lang="it-IT" dirty="0"/>
              <a:t>    "port": 7777,</a:t>
            </a:r>
          </a:p>
          <a:p>
            <a:pPr marL="0" indent="0">
              <a:buNone/>
            </a:pPr>
            <a:r>
              <a:rPr lang="it-IT" dirty="0"/>
              <a:t>    "username": "ir2023",</a:t>
            </a:r>
          </a:p>
          <a:p>
            <a:pPr marL="0" indent="0">
              <a:buNone/>
            </a:pPr>
            <a:r>
              <a:rPr lang="it-IT" dirty="0"/>
              <a:t>    "</a:t>
            </a:r>
            <a:r>
              <a:rPr lang="it-IT" dirty="0" err="1"/>
              <a:t>psw</a:t>
            </a:r>
            <a:r>
              <a:rPr lang="it-IT" dirty="0"/>
              <a:t>": "</a:t>
            </a:r>
            <a:r>
              <a:rPr lang="it-IT" dirty="0" err="1"/>
              <a:t>ferragina</a:t>
            </a:r>
            <a:r>
              <a:rPr lang="it-IT" dirty="0"/>
              <a:t>",</a:t>
            </a:r>
          </a:p>
          <a:p>
            <a:pPr marL="0" indent="0">
              <a:buNone/>
            </a:pPr>
            <a:r>
              <a:rPr lang="it-IT" dirty="0"/>
              <a:t>    "</a:t>
            </a:r>
            <a:r>
              <a:rPr lang="it-IT" dirty="0" err="1"/>
              <a:t>surname</a:t>
            </a:r>
            <a:r>
              <a:rPr lang="it-IT" dirty="0"/>
              <a:t>": "&lt;YOUR SURNAME HERE&gt;",</a:t>
            </a:r>
          </a:p>
          <a:p>
            <a:pPr marL="0" indent="0">
              <a:buNone/>
            </a:pPr>
            <a:r>
              <a:rPr lang="it-IT" dirty="0"/>
              <a:t>    "d4science_KEY": "6ab7daea-c174-4254-a9d2-d85f6117bf20-843339462"</a:t>
            </a:r>
          </a:p>
          <a:p>
            <a:pPr marL="0" indent="0">
              <a:buNone/>
            </a:pPr>
            <a:r>
              <a:rPr lang="it-IT" dirty="0"/>
              <a:t>}</a:t>
            </a:r>
          </a:p>
        </p:txBody>
      </p:sp>
      <p:sp>
        <p:nvSpPr>
          <p:cNvPr id="4" name="Segnaposto numero diapositiva 3">
            <a:extLst>
              <a:ext uri="{FF2B5EF4-FFF2-40B4-BE49-F238E27FC236}">
                <a16:creationId xmlns:a16="http://schemas.microsoft.com/office/drawing/2014/main" id="{AAF37BB7-DCBA-914F-704D-7252DAA81B61}"/>
              </a:ext>
            </a:extLst>
          </p:cNvPr>
          <p:cNvSpPr>
            <a:spLocks noGrp="1"/>
          </p:cNvSpPr>
          <p:nvPr>
            <p:ph type="sldNum" sz="quarter" idx="12"/>
          </p:nvPr>
        </p:nvSpPr>
        <p:spPr/>
        <p:txBody>
          <a:bodyPr/>
          <a:lstStyle/>
          <a:p>
            <a:fld id="{3064D77D-A23D-4DBF-9221-49A155E101DA}" type="slidenum">
              <a:rPr lang="it-IT" smtClean="0"/>
              <a:t>7</a:t>
            </a:fld>
            <a:endParaRPr lang="it-IT"/>
          </a:p>
        </p:txBody>
      </p:sp>
      <p:sp>
        <p:nvSpPr>
          <p:cNvPr id="5" name="Rettangolo con angoli arrotondati 4">
            <a:extLst>
              <a:ext uri="{FF2B5EF4-FFF2-40B4-BE49-F238E27FC236}">
                <a16:creationId xmlns:a16="http://schemas.microsoft.com/office/drawing/2014/main" id="{630078EC-C03A-DD78-3BC5-83D42F7A8C84}"/>
              </a:ext>
            </a:extLst>
          </p:cNvPr>
          <p:cNvSpPr/>
          <p:nvPr/>
        </p:nvSpPr>
        <p:spPr>
          <a:xfrm>
            <a:off x="8013291" y="1700014"/>
            <a:ext cx="2733368" cy="160265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dirty="0"/>
              <a:t>Put </a:t>
            </a:r>
            <a:r>
              <a:rPr lang="it-IT" sz="2400" dirty="0" err="1"/>
              <a:t>this</a:t>
            </a:r>
            <a:r>
              <a:rPr lang="it-IT" sz="2400" dirty="0"/>
              <a:t> file in the root folder of the repository</a:t>
            </a:r>
          </a:p>
        </p:txBody>
      </p:sp>
    </p:spTree>
    <p:extLst>
      <p:ext uri="{BB962C8B-B14F-4D97-AF65-F5344CB8AC3E}">
        <p14:creationId xmlns:p14="http://schemas.microsoft.com/office/powerpoint/2010/main" val="3716530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8E61CD-CF90-C38F-572C-C4932C31B1BA}"/>
              </a:ext>
            </a:extLst>
          </p:cNvPr>
          <p:cNvSpPr>
            <a:spLocks noGrp="1"/>
          </p:cNvSpPr>
          <p:nvPr>
            <p:ph type="title"/>
          </p:nvPr>
        </p:nvSpPr>
        <p:spPr>
          <a:xfrm>
            <a:off x="1371600" y="685800"/>
            <a:ext cx="3947652" cy="1485900"/>
          </a:xfrm>
        </p:spPr>
        <p:txBody>
          <a:bodyPr>
            <a:normAutofit/>
          </a:bodyPr>
          <a:lstStyle/>
          <a:p>
            <a:r>
              <a:rPr lang="it-IT" dirty="0"/>
              <a:t>Python Library</a:t>
            </a:r>
          </a:p>
        </p:txBody>
      </p:sp>
      <p:sp>
        <p:nvSpPr>
          <p:cNvPr id="3" name="Segnaposto contenuto 2">
            <a:extLst>
              <a:ext uri="{FF2B5EF4-FFF2-40B4-BE49-F238E27FC236}">
                <a16:creationId xmlns:a16="http://schemas.microsoft.com/office/drawing/2014/main" id="{F2FD4AD4-C448-9F6D-7C44-0EEBA2E21F12}"/>
              </a:ext>
            </a:extLst>
          </p:cNvPr>
          <p:cNvSpPr>
            <a:spLocks noGrp="1"/>
          </p:cNvSpPr>
          <p:nvPr>
            <p:ph idx="1"/>
          </p:nvPr>
        </p:nvSpPr>
        <p:spPr>
          <a:xfrm>
            <a:off x="5997677" y="685800"/>
            <a:ext cx="5692878" cy="5767586"/>
          </a:xfrm>
        </p:spPr>
        <p:txBody>
          <a:bodyPr>
            <a:normAutofit/>
          </a:bodyPr>
          <a:lstStyle/>
          <a:p>
            <a:pPr marL="0" marR="0" lvl="0" indent="0" algn="l" rtl="0">
              <a:lnSpc>
                <a:spcPct val="100000"/>
              </a:lnSpc>
              <a:spcBef>
                <a:spcPts val="0"/>
              </a:spcBef>
              <a:spcAft>
                <a:spcPts val="0"/>
              </a:spcAft>
              <a:buClr>
                <a:srgbClr val="000000"/>
              </a:buClr>
              <a:buSzPts val="1800"/>
              <a:buFont typeface="Arial"/>
              <a:buNone/>
            </a:pPr>
            <a:r>
              <a:rPr lang="it-IT" sz="2800" i="1" dirty="0">
                <a:solidFill>
                  <a:srgbClr val="191919"/>
                </a:solidFill>
                <a:ea typeface="Arial"/>
                <a:cs typeface="Arial"/>
                <a:sym typeface="Arial"/>
              </a:rPr>
              <a:t>Create the file:</a:t>
            </a:r>
            <a:r>
              <a:rPr lang="it-IT" sz="2800" i="1" u="none" strike="noStrike" cap="none" dirty="0">
                <a:solidFill>
                  <a:srgbClr val="191919"/>
                </a:solidFill>
                <a:ea typeface="Arial"/>
                <a:cs typeface="Arial"/>
                <a:sym typeface="Arial"/>
              </a:rPr>
              <a:t> </a:t>
            </a:r>
            <a:r>
              <a:rPr lang="it-IT" sz="2800" i="1" u="none" strike="noStrike" cap="none" dirty="0">
                <a:solidFill>
                  <a:schemeClr val="accent3"/>
                </a:solidFill>
                <a:ea typeface="Courier New"/>
                <a:cs typeface="Courier New"/>
                <a:sym typeface="Courier New"/>
              </a:rPr>
              <a:t>create_index.py</a:t>
            </a:r>
            <a:r>
              <a:rPr lang="it-IT" sz="2800" i="1" u="none" strike="noStrike" cap="none" dirty="0">
                <a:solidFill>
                  <a:srgbClr val="191919"/>
                </a:solidFill>
                <a:ea typeface="Arial"/>
                <a:cs typeface="Arial"/>
                <a:sym typeface="Arial"/>
              </a:rPr>
              <a:t>:</a:t>
            </a:r>
          </a:p>
          <a:p>
            <a:pPr marL="0" marR="0" lvl="0" indent="0" algn="l" rtl="0">
              <a:lnSpc>
                <a:spcPct val="100000"/>
              </a:lnSpc>
              <a:spcBef>
                <a:spcPts val="0"/>
              </a:spcBef>
              <a:spcAft>
                <a:spcPts val="0"/>
              </a:spcAft>
              <a:buClr>
                <a:srgbClr val="000000"/>
              </a:buClr>
              <a:buSzPts val="1800"/>
              <a:buFont typeface="Arial"/>
              <a:buNone/>
            </a:pPr>
            <a:endParaRPr lang="it-IT" sz="1800" dirty="0">
              <a:solidFill>
                <a:srgbClr val="191919"/>
              </a:solidFill>
            </a:endParaRPr>
          </a:p>
          <a:p>
            <a:pPr marL="0" marR="0" lvl="0" indent="0" algn="l" rtl="0">
              <a:lnSpc>
                <a:spcPct val="100000"/>
              </a:lnSpc>
              <a:spcBef>
                <a:spcPts val="400"/>
              </a:spcBef>
              <a:spcAft>
                <a:spcPts val="0"/>
              </a:spcAft>
              <a:buClr>
                <a:schemeClr val="dk1"/>
              </a:buClr>
              <a:buSzPts val="1100"/>
              <a:buFont typeface="Arial"/>
              <a:buNone/>
            </a:pPr>
            <a:r>
              <a:rPr lang="it-IT" sz="1800" b="1" i="0" u="none" strike="noStrike" cap="none" dirty="0">
                <a:solidFill>
                  <a:srgbClr val="800000"/>
                </a:solidFill>
                <a:ea typeface="Arial"/>
                <a:cs typeface="Arial"/>
                <a:sym typeface="Arial"/>
              </a:rPr>
              <a:t>from</a:t>
            </a:r>
            <a:r>
              <a:rPr lang="it-IT" sz="1800" b="0" i="0" u="none" strike="noStrike" cap="none" dirty="0">
                <a:solidFill>
                  <a:schemeClr val="dk1"/>
                </a:solidFill>
                <a:ea typeface="Arial"/>
                <a:cs typeface="Arial"/>
                <a:sym typeface="Arial"/>
              </a:rPr>
              <a:t> </a:t>
            </a:r>
            <a:r>
              <a:rPr lang="it-IT" sz="1800" b="0" i="0" u="none" strike="noStrike" cap="none" dirty="0" err="1">
                <a:solidFill>
                  <a:schemeClr val="dk1"/>
                </a:solidFill>
                <a:ea typeface="Arial"/>
                <a:cs typeface="Arial"/>
                <a:sym typeface="Arial"/>
              </a:rPr>
              <a:t>elasticsearch</a:t>
            </a:r>
            <a:r>
              <a:rPr lang="it-IT" sz="1800" b="0" i="0" u="none" strike="noStrike" cap="none" dirty="0">
                <a:solidFill>
                  <a:schemeClr val="dk1"/>
                </a:solidFill>
                <a:ea typeface="Arial"/>
                <a:cs typeface="Arial"/>
                <a:sym typeface="Arial"/>
              </a:rPr>
              <a:t> </a:t>
            </a:r>
            <a:r>
              <a:rPr lang="it-IT" sz="1800" b="1" i="0" u="none" strike="noStrike" cap="none" dirty="0">
                <a:solidFill>
                  <a:srgbClr val="800000"/>
                </a:solidFill>
                <a:ea typeface="Arial"/>
                <a:cs typeface="Arial"/>
                <a:sym typeface="Arial"/>
              </a:rPr>
              <a:t>import</a:t>
            </a:r>
            <a:r>
              <a:rPr lang="it-IT" sz="1800" b="0" i="0" u="none" strike="noStrike" cap="none" dirty="0">
                <a:solidFill>
                  <a:schemeClr val="dk1"/>
                </a:solidFill>
                <a:ea typeface="Arial"/>
                <a:cs typeface="Arial"/>
                <a:sym typeface="Arial"/>
              </a:rPr>
              <a:t> </a:t>
            </a:r>
            <a:r>
              <a:rPr lang="it-IT" sz="1800" b="0" i="0" u="none" strike="noStrike" cap="none" dirty="0" err="1">
                <a:solidFill>
                  <a:schemeClr val="dk1"/>
                </a:solidFill>
                <a:ea typeface="Arial"/>
                <a:cs typeface="Arial"/>
                <a:sym typeface="Arial"/>
              </a:rPr>
              <a:t>Elasticsearch</a:t>
            </a:r>
            <a:br>
              <a:rPr lang="it-IT" sz="1800" b="0" i="0" u="none" strike="noStrike" cap="none" dirty="0">
                <a:solidFill>
                  <a:schemeClr val="dk1"/>
                </a:solidFill>
                <a:ea typeface="Arial"/>
                <a:cs typeface="Arial"/>
                <a:sym typeface="Arial"/>
              </a:rPr>
            </a:br>
            <a:endParaRPr lang="it-IT" sz="1800" b="1" dirty="0">
              <a:solidFill>
                <a:srgbClr val="800000"/>
              </a:solidFill>
            </a:endParaRPr>
          </a:p>
          <a:p>
            <a:pPr marL="0" marR="0" lvl="0" indent="0" algn="l" rtl="0">
              <a:lnSpc>
                <a:spcPct val="100000"/>
              </a:lnSpc>
              <a:spcBef>
                <a:spcPts val="400"/>
              </a:spcBef>
              <a:spcAft>
                <a:spcPts val="0"/>
              </a:spcAft>
              <a:buClr>
                <a:schemeClr val="dk1"/>
              </a:buClr>
              <a:buSzPts val="1100"/>
              <a:buFont typeface="Arial"/>
              <a:buNone/>
            </a:pPr>
            <a:r>
              <a:rPr lang="it-IT" sz="1800" dirty="0">
                <a:solidFill>
                  <a:schemeClr val="dk1"/>
                </a:solidFill>
              </a:rPr>
              <a:t>INDEX_HOST = </a:t>
            </a:r>
            <a:r>
              <a:rPr lang="it-IT" sz="1800" dirty="0">
                <a:solidFill>
                  <a:srgbClr val="0000FF"/>
                </a:solidFill>
              </a:rPr>
              <a:t>'kddrtserver15.isti.cnr.it'</a:t>
            </a:r>
          </a:p>
          <a:p>
            <a:pPr marL="0" marR="0" lvl="0" indent="0" algn="l" rtl="0">
              <a:lnSpc>
                <a:spcPct val="100000"/>
              </a:lnSpc>
              <a:spcBef>
                <a:spcPts val="400"/>
              </a:spcBef>
              <a:spcAft>
                <a:spcPts val="0"/>
              </a:spcAft>
              <a:buClr>
                <a:schemeClr val="dk1"/>
              </a:buClr>
              <a:buSzPts val="1100"/>
              <a:buFont typeface="Arial"/>
              <a:buNone/>
            </a:pPr>
            <a:r>
              <a:rPr lang="it-IT" sz="1800" dirty="0">
                <a:solidFill>
                  <a:schemeClr val="dk1"/>
                </a:solidFill>
              </a:rPr>
              <a:t>INDEX_PORT = 7777</a:t>
            </a:r>
          </a:p>
          <a:p>
            <a:pPr marL="0" marR="0" lvl="0" indent="0" algn="l" rtl="0">
              <a:lnSpc>
                <a:spcPct val="100000"/>
              </a:lnSpc>
              <a:spcBef>
                <a:spcPts val="400"/>
              </a:spcBef>
              <a:spcAft>
                <a:spcPts val="0"/>
              </a:spcAft>
              <a:buClr>
                <a:schemeClr val="dk1"/>
              </a:buClr>
              <a:buSzPts val="1100"/>
              <a:buFont typeface="Arial"/>
              <a:buNone/>
            </a:pPr>
            <a:r>
              <a:rPr lang="it-IT" sz="1800" dirty="0">
                <a:solidFill>
                  <a:schemeClr val="dk1"/>
                </a:solidFill>
              </a:rPr>
              <a:t>INDEX_URL = </a:t>
            </a:r>
            <a:r>
              <a:rPr lang="it-IT" sz="1800" dirty="0">
                <a:solidFill>
                  <a:srgbClr val="0000FF"/>
                </a:solidFill>
              </a:rPr>
              <a:t>'http://{}:{}/'</a:t>
            </a:r>
            <a:r>
              <a:rPr lang="it-IT" sz="1800" dirty="0">
                <a:solidFill>
                  <a:schemeClr val="dk1"/>
                </a:solidFill>
              </a:rPr>
              <a:t>.format(INDEX_HOST, INDEX_PORT)</a:t>
            </a:r>
          </a:p>
          <a:p>
            <a:pPr marL="0" marR="0" lvl="0" indent="0" algn="l" rtl="0">
              <a:lnSpc>
                <a:spcPct val="100000"/>
              </a:lnSpc>
              <a:spcBef>
                <a:spcPts val="400"/>
              </a:spcBef>
              <a:spcAft>
                <a:spcPts val="0"/>
              </a:spcAft>
              <a:buClr>
                <a:schemeClr val="dk1"/>
              </a:buClr>
              <a:buSzPts val="1100"/>
              <a:buFont typeface="Arial"/>
              <a:buNone/>
            </a:pPr>
            <a:endParaRPr lang="it-IT" sz="1800" i="1" dirty="0">
              <a:solidFill>
                <a:schemeClr val="dk1"/>
              </a:solidFill>
            </a:endParaRPr>
          </a:p>
          <a:p>
            <a:pPr marL="0" marR="0" lvl="0" indent="0" algn="l" rtl="0">
              <a:lnSpc>
                <a:spcPct val="100000"/>
              </a:lnSpc>
              <a:spcBef>
                <a:spcPts val="400"/>
              </a:spcBef>
              <a:spcAft>
                <a:spcPts val="0"/>
              </a:spcAft>
              <a:buClr>
                <a:schemeClr val="dk1"/>
              </a:buClr>
              <a:buSzPts val="1100"/>
              <a:buFont typeface="Arial"/>
              <a:buNone/>
            </a:pPr>
            <a:r>
              <a:rPr lang="it-IT" sz="1800" i="1" dirty="0">
                <a:solidFill>
                  <a:schemeClr val="dk1"/>
                </a:solidFill>
              </a:rPr>
              <a:t># </a:t>
            </a:r>
            <a:r>
              <a:rPr lang="it-IT" sz="1800" i="1" u="sng" dirty="0">
                <a:solidFill>
                  <a:schemeClr val="dk1"/>
                </a:solidFill>
              </a:rPr>
              <a:t>TODO</a:t>
            </a:r>
            <a:r>
              <a:rPr lang="it-IT" sz="1800" i="1" dirty="0">
                <a:solidFill>
                  <a:schemeClr val="dk1"/>
                </a:solidFill>
              </a:rPr>
              <a:t>: </a:t>
            </a:r>
            <a:r>
              <a:rPr lang="it-IT" sz="1800" i="1" dirty="0" err="1">
                <a:solidFill>
                  <a:schemeClr val="dk1"/>
                </a:solidFill>
              </a:rPr>
              <a:t>insert</a:t>
            </a:r>
            <a:r>
              <a:rPr lang="it-IT" sz="1800" i="1" dirty="0">
                <a:solidFill>
                  <a:schemeClr val="dk1"/>
                </a:solidFill>
              </a:rPr>
              <a:t> the </a:t>
            </a:r>
            <a:r>
              <a:rPr lang="it-IT" sz="1800" i="1" dirty="0" err="1">
                <a:solidFill>
                  <a:schemeClr val="dk1"/>
                </a:solidFill>
              </a:rPr>
              <a:t>provided</a:t>
            </a:r>
            <a:r>
              <a:rPr lang="it-IT" sz="1800" i="1" dirty="0">
                <a:solidFill>
                  <a:schemeClr val="dk1"/>
                </a:solidFill>
              </a:rPr>
              <a:t> </a:t>
            </a:r>
            <a:r>
              <a:rPr lang="it-IT" sz="1800" i="1" dirty="0" err="1">
                <a:solidFill>
                  <a:schemeClr val="dk1"/>
                </a:solidFill>
              </a:rPr>
              <a:t>credentials</a:t>
            </a:r>
            <a:r>
              <a:rPr lang="it-IT" sz="1800" i="1" dirty="0">
                <a:solidFill>
                  <a:schemeClr val="dk1"/>
                </a:solidFill>
              </a:rPr>
              <a:t> </a:t>
            </a:r>
            <a:r>
              <a:rPr lang="it-IT" sz="1800" i="1" dirty="0" err="1">
                <a:solidFill>
                  <a:schemeClr val="dk1"/>
                </a:solidFill>
              </a:rPr>
              <a:t>here</a:t>
            </a:r>
            <a:r>
              <a:rPr lang="it-IT" sz="1800" i="1" u="sng" dirty="0">
                <a:solidFill>
                  <a:schemeClr val="dk1"/>
                </a:solidFill>
              </a:rPr>
              <a:t>!</a:t>
            </a:r>
          </a:p>
          <a:p>
            <a:pPr marL="0" marR="0" lvl="0" indent="0" algn="l" rtl="0">
              <a:lnSpc>
                <a:spcPct val="100000"/>
              </a:lnSpc>
              <a:spcBef>
                <a:spcPts val="400"/>
              </a:spcBef>
              <a:spcAft>
                <a:spcPts val="0"/>
              </a:spcAft>
              <a:buClr>
                <a:schemeClr val="dk1"/>
              </a:buClr>
              <a:buSzPts val="1100"/>
              <a:buFont typeface="Arial"/>
              <a:buNone/>
            </a:pPr>
            <a:r>
              <a:rPr lang="it-IT" sz="1800" dirty="0">
                <a:solidFill>
                  <a:schemeClr val="dk1"/>
                </a:solidFill>
              </a:rPr>
              <a:t>INDEX_USER = </a:t>
            </a:r>
            <a:r>
              <a:rPr lang="it-IT" sz="1800" dirty="0">
                <a:solidFill>
                  <a:srgbClr val="0000FF"/>
                </a:solidFill>
              </a:rPr>
              <a:t>‘INSERT USERNAME HERE'</a:t>
            </a:r>
          </a:p>
          <a:p>
            <a:pPr marL="0" indent="0">
              <a:lnSpc>
                <a:spcPct val="100000"/>
              </a:lnSpc>
              <a:spcBef>
                <a:spcPts val="400"/>
              </a:spcBef>
              <a:spcAft>
                <a:spcPts val="0"/>
              </a:spcAft>
              <a:buClr>
                <a:schemeClr val="dk1"/>
              </a:buClr>
              <a:buSzPts val="1100"/>
              <a:buNone/>
            </a:pPr>
            <a:r>
              <a:rPr lang="it-IT" sz="1800" dirty="0">
                <a:solidFill>
                  <a:schemeClr val="dk1"/>
                </a:solidFill>
              </a:rPr>
              <a:t>INDEX_PASS = </a:t>
            </a:r>
            <a:r>
              <a:rPr lang="it-IT" sz="1800" dirty="0">
                <a:solidFill>
                  <a:srgbClr val="0000FF"/>
                </a:solidFill>
              </a:rPr>
              <a:t>‘INSERT PSW HERE'</a:t>
            </a:r>
          </a:p>
          <a:p>
            <a:pPr marL="0" marR="0" lvl="0" indent="0" algn="l" rtl="0">
              <a:lnSpc>
                <a:spcPct val="100000"/>
              </a:lnSpc>
              <a:spcBef>
                <a:spcPts val="400"/>
              </a:spcBef>
              <a:spcAft>
                <a:spcPts val="0"/>
              </a:spcAft>
              <a:buClr>
                <a:schemeClr val="dk1"/>
              </a:buClr>
              <a:buSzPts val="1100"/>
              <a:buFont typeface="Arial"/>
              <a:buNone/>
            </a:pPr>
            <a:endParaRPr lang="it-IT" sz="1800" dirty="0">
              <a:solidFill>
                <a:schemeClr val="dk1"/>
              </a:solidFill>
            </a:endParaRPr>
          </a:p>
          <a:p>
            <a:pPr marL="0" marR="0" lvl="0" indent="0" algn="l" rtl="0">
              <a:lnSpc>
                <a:spcPct val="100000"/>
              </a:lnSpc>
              <a:spcBef>
                <a:spcPts val="400"/>
              </a:spcBef>
              <a:spcAft>
                <a:spcPts val="0"/>
              </a:spcAft>
              <a:buClr>
                <a:schemeClr val="dk1"/>
              </a:buClr>
              <a:buSzPts val="1100"/>
              <a:buFont typeface="Arial"/>
              <a:buNone/>
            </a:pPr>
            <a:r>
              <a:rPr lang="it-IT" sz="1800" i="1" dirty="0">
                <a:solidFill>
                  <a:schemeClr val="dk1"/>
                </a:solidFill>
              </a:rPr>
              <a:t># </a:t>
            </a:r>
            <a:r>
              <a:rPr lang="it-IT" sz="1800" i="1" u="sng" dirty="0"/>
              <a:t>TODO</a:t>
            </a:r>
            <a:r>
              <a:rPr lang="it-IT" sz="1800" i="1" u="sng" dirty="0">
                <a:solidFill>
                  <a:schemeClr val="dk1"/>
                </a:solidFill>
              </a:rPr>
              <a:t>: </a:t>
            </a:r>
            <a:r>
              <a:rPr lang="it-IT" sz="1800" i="1" u="sng" dirty="0" err="1">
                <a:solidFill>
                  <a:schemeClr val="dk1"/>
                </a:solidFill>
              </a:rPr>
              <a:t>write</a:t>
            </a:r>
            <a:r>
              <a:rPr lang="it-IT" sz="1800" i="1" u="sng" dirty="0">
                <a:solidFill>
                  <a:schemeClr val="dk1"/>
                </a:solidFill>
              </a:rPr>
              <a:t> </a:t>
            </a:r>
            <a:r>
              <a:rPr lang="it-IT" sz="1800" i="1" u="sng" dirty="0" err="1">
                <a:solidFill>
                  <a:schemeClr val="dk1"/>
                </a:solidFill>
              </a:rPr>
              <a:t>your</a:t>
            </a:r>
            <a:r>
              <a:rPr lang="it-IT" sz="1800" i="1" u="sng" dirty="0">
                <a:solidFill>
                  <a:schemeClr val="dk1"/>
                </a:solidFill>
              </a:rPr>
              <a:t> </a:t>
            </a:r>
            <a:r>
              <a:rPr lang="it-IT" sz="1800" i="1" u="sng" dirty="0" err="1">
                <a:solidFill>
                  <a:schemeClr val="dk1"/>
                </a:solidFill>
              </a:rPr>
              <a:t>surname</a:t>
            </a:r>
            <a:r>
              <a:rPr lang="it-IT" sz="1800" i="1" u="sng" dirty="0">
                <a:solidFill>
                  <a:schemeClr val="dk1"/>
                </a:solidFill>
              </a:rPr>
              <a:t> </a:t>
            </a:r>
            <a:r>
              <a:rPr lang="it-IT" sz="1800" i="1" u="sng" dirty="0" err="1">
                <a:solidFill>
                  <a:schemeClr val="dk1"/>
                </a:solidFill>
              </a:rPr>
              <a:t>here</a:t>
            </a:r>
            <a:endParaRPr lang="it-IT" sz="1800" i="1" dirty="0">
              <a:solidFill>
                <a:schemeClr val="dk1"/>
              </a:solidFill>
            </a:endParaRPr>
          </a:p>
          <a:p>
            <a:pPr marL="0" marR="0" lvl="0" indent="0" algn="l" rtl="0">
              <a:lnSpc>
                <a:spcPct val="100000"/>
              </a:lnSpc>
              <a:spcBef>
                <a:spcPts val="400"/>
              </a:spcBef>
              <a:spcAft>
                <a:spcPts val="0"/>
              </a:spcAft>
              <a:buClr>
                <a:schemeClr val="dk1"/>
              </a:buClr>
              <a:buSzPts val="1100"/>
              <a:buFont typeface="Arial"/>
              <a:buNone/>
            </a:pPr>
            <a:r>
              <a:rPr lang="it-IT" sz="1800" i="1" dirty="0">
                <a:solidFill>
                  <a:schemeClr val="dk1"/>
                </a:solidFill>
              </a:rPr>
              <a:t># (</a:t>
            </a:r>
            <a:r>
              <a:rPr lang="it-IT" sz="1800" i="1" dirty="0" err="1">
                <a:solidFill>
                  <a:schemeClr val="dk1"/>
                </a:solidFill>
              </a:rPr>
              <a:t>each</a:t>
            </a:r>
            <a:r>
              <a:rPr lang="it-IT" sz="1800" i="1" dirty="0">
                <a:solidFill>
                  <a:schemeClr val="dk1"/>
                </a:solidFill>
              </a:rPr>
              <a:t> </a:t>
            </a:r>
            <a:r>
              <a:rPr lang="it-IT" sz="1800" i="1" dirty="0" err="1">
                <a:solidFill>
                  <a:schemeClr val="dk1"/>
                </a:solidFill>
              </a:rPr>
              <a:t>student</a:t>
            </a:r>
            <a:r>
              <a:rPr lang="it-IT" sz="1800" i="1" dirty="0">
                <a:solidFill>
                  <a:schemeClr val="dk1"/>
                </a:solidFill>
              </a:rPr>
              <a:t> </a:t>
            </a:r>
            <a:r>
              <a:rPr lang="it-IT" sz="1800" i="1" dirty="0" err="1">
                <a:solidFill>
                  <a:schemeClr val="dk1"/>
                </a:solidFill>
              </a:rPr>
              <a:t>will</a:t>
            </a:r>
            <a:r>
              <a:rPr lang="it-IT" sz="1800" i="1" dirty="0">
                <a:solidFill>
                  <a:schemeClr val="dk1"/>
                </a:solidFill>
              </a:rPr>
              <a:t> </a:t>
            </a:r>
            <a:r>
              <a:rPr lang="it-IT" sz="1800" i="1" dirty="0" err="1">
                <a:solidFill>
                  <a:schemeClr val="dk1"/>
                </a:solidFill>
              </a:rPr>
              <a:t>have</a:t>
            </a:r>
            <a:r>
              <a:rPr lang="it-IT" sz="1800" i="1" dirty="0">
                <a:solidFill>
                  <a:schemeClr val="dk1"/>
                </a:solidFill>
              </a:rPr>
              <a:t> </a:t>
            </a:r>
            <a:r>
              <a:rPr lang="it-IT" sz="1800" i="1" dirty="0" err="1">
                <a:solidFill>
                  <a:schemeClr val="dk1"/>
                </a:solidFill>
              </a:rPr>
              <a:t>their</a:t>
            </a:r>
            <a:r>
              <a:rPr lang="it-IT" sz="1800" i="1" dirty="0">
                <a:solidFill>
                  <a:schemeClr val="dk1"/>
                </a:solidFill>
              </a:rPr>
              <a:t> </a:t>
            </a:r>
            <a:r>
              <a:rPr lang="it-IT" sz="1800" i="1" dirty="0" err="1">
                <a:solidFill>
                  <a:schemeClr val="dk1"/>
                </a:solidFill>
              </a:rPr>
              <a:t>own</a:t>
            </a:r>
            <a:r>
              <a:rPr lang="it-IT" sz="1800" i="1" dirty="0">
                <a:solidFill>
                  <a:schemeClr val="dk1"/>
                </a:solidFill>
              </a:rPr>
              <a:t> index)</a:t>
            </a:r>
          </a:p>
          <a:p>
            <a:pPr marL="0" marR="0" lvl="0" indent="0" algn="l" rtl="0">
              <a:lnSpc>
                <a:spcPct val="100000"/>
              </a:lnSpc>
              <a:spcBef>
                <a:spcPts val="400"/>
              </a:spcBef>
              <a:spcAft>
                <a:spcPts val="0"/>
              </a:spcAft>
              <a:buClr>
                <a:schemeClr val="dk1"/>
              </a:buClr>
              <a:buSzPts val="1100"/>
              <a:buFont typeface="Arial"/>
              <a:buNone/>
            </a:pPr>
            <a:r>
              <a:rPr lang="it-IT" sz="1800" dirty="0">
                <a:solidFill>
                  <a:schemeClr val="dk1"/>
                </a:solidFill>
              </a:rPr>
              <a:t>INDEX_NAME = </a:t>
            </a:r>
            <a:r>
              <a:rPr lang="it-IT" sz="1800" dirty="0">
                <a:solidFill>
                  <a:srgbClr val="0000FF"/>
                </a:solidFill>
              </a:rPr>
              <a:t>‘INSERT SURNAME HERE'</a:t>
            </a:r>
            <a:endParaRPr lang="it-IT" sz="1800" b="1" i="0" u="none" strike="noStrike" cap="none" dirty="0">
              <a:solidFill>
                <a:srgbClr val="800000"/>
              </a:solidFill>
              <a:ea typeface="Arial"/>
              <a:cs typeface="Arial"/>
              <a:sym typeface="Arial"/>
            </a:endParaRPr>
          </a:p>
        </p:txBody>
      </p:sp>
      <p:sp>
        <p:nvSpPr>
          <p:cNvPr id="4" name="Segnaposto numero diapositiva 3">
            <a:extLst>
              <a:ext uri="{FF2B5EF4-FFF2-40B4-BE49-F238E27FC236}">
                <a16:creationId xmlns:a16="http://schemas.microsoft.com/office/drawing/2014/main" id="{3FE9876A-219E-FF5A-D503-5189BF68738A}"/>
              </a:ext>
            </a:extLst>
          </p:cNvPr>
          <p:cNvSpPr>
            <a:spLocks noGrp="1"/>
          </p:cNvSpPr>
          <p:nvPr>
            <p:ph type="sldNum" sz="quarter" idx="12"/>
          </p:nvPr>
        </p:nvSpPr>
        <p:spPr/>
        <p:txBody>
          <a:bodyPr/>
          <a:lstStyle/>
          <a:p>
            <a:fld id="{3064D77D-A23D-4DBF-9221-49A155E101DA}" type="slidenum">
              <a:rPr lang="it-IT" smtClean="0"/>
              <a:t>8</a:t>
            </a:fld>
            <a:endParaRPr lang="it-IT"/>
          </a:p>
        </p:txBody>
      </p:sp>
      <p:sp>
        <p:nvSpPr>
          <p:cNvPr id="5" name="Segnaposto contenuto 2">
            <a:extLst>
              <a:ext uri="{FF2B5EF4-FFF2-40B4-BE49-F238E27FC236}">
                <a16:creationId xmlns:a16="http://schemas.microsoft.com/office/drawing/2014/main" id="{7221A73F-5109-5D66-E1E9-6893D9CE2046}"/>
              </a:ext>
            </a:extLst>
          </p:cNvPr>
          <p:cNvSpPr txBox="1">
            <a:spLocks/>
          </p:cNvSpPr>
          <p:nvPr/>
        </p:nvSpPr>
        <p:spPr>
          <a:xfrm>
            <a:off x="1179872" y="1241323"/>
            <a:ext cx="5692878" cy="5767586"/>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nSpc>
                <a:spcPct val="100000"/>
              </a:lnSpc>
              <a:spcBef>
                <a:spcPts val="0"/>
              </a:spcBef>
              <a:spcAft>
                <a:spcPts val="0"/>
              </a:spcAft>
              <a:buClr>
                <a:srgbClr val="000000"/>
              </a:buClr>
              <a:buSzPts val="1800"/>
              <a:buFont typeface="Arial"/>
              <a:buNone/>
            </a:pPr>
            <a:endParaRPr lang="it-IT" sz="1000" dirty="0"/>
          </a:p>
        </p:txBody>
      </p:sp>
      <p:sp>
        <p:nvSpPr>
          <p:cNvPr id="6" name="CasellaDiTesto 5">
            <a:extLst>
              <a:ext uri="{FF2B5EF4-FFF2-40B4-BE49-F238E27FC236}">
                <a16:creationId xmlns:a16="http://schemas.microsoft.com/office/drawing/2014/main" id="{42EC8704-C72B-0E72-3476-F4AD662B75F8}"/>
              </a:ext>
            </a:extLst>
          </p:cNvPr>
          <p:cNvSpPr txBox="1"/>
          <p:nvPr/>
        </p:nvSpPr>
        <p:spPr>
          <a:xfrm>
            <a:off x="1093839" y="2456214"/>
            <a:ext cx="4503174" cy="1754326"/>
          </a:xfrm>
          <a:prstGeom prst="rect">
            <a:avLst/>
          </a:prstGeom>
          <a:noFill/>
        </p:spPr>
        <p:txBody>
          <a:bodyPr wrap="square" rtlCol="0">
            <a:spAutoFit/>
          </a:bodyPr>
          <a:lstStyle/>
          <a:p>
            <a:r>
              <a:rPr lang="it-IT" dirty="0" err="1"/>
              <a:t>Install</a:t>
            </a:r>
            <a:r>
              <a:rPr lang="it-IT" dirty="0"/>
              <a:t> the </a:t>
            </a:r>
            <a:r>
              <a:rPr lang="it-IT" dirty="0" err="1"/>
              <a:t>python</a:t>
            </a:r>
            <a:r>
              <a:rPr lang="it-IT" dirty="0"/>
              <a:t> library with</a:t>
            </a:r>
          </a:p>
          <a:p>
            <a:endParaRPr lang="it-IT" dirty="0"/>
          </a:p>
          <a:p>
            <a:r>
              <a:rPr lang="it-IT" dirty="0" err="1"/>
              <a:t>python</a:t>
            </a:r>
            <a:r>
              <a:rPr lang="it-IT" dirty="0"/>
              <a:t> –m </a:t>
            </a:r>
            <a:r>
              <a:rPr lang="it-IT" dirty="0" err="1"/>
              <a:t>pip</a:t>
            </a:r>
            <a:r>
              <a:rPr lang="it-IT" dirty="0"/>
              <a:t> </a:t>
            </a:r>
            <a:r>
              <a:rPr lang="it-IT" dirty="0" err="1"/>
              <a:t>install</a:t>
            </a:r>
            <a:r>
              <a:rPr lang="it-IT" dirty="0"/>
              <a:t> </a:t>
            </a:r>
            <a:r>
              <a:rPr lang="it-IT" dirty="0" err="1"/>
              <a:t>elasticsearch</a:t>
            </a:r>
            <a:r>
              <a:rPr lang="it-IT" dirty="0"/>
              <a:t>&lt;7.14.0</a:t>
            </a:r>
          </a:p>
          <a:p>
            <a:endParaRPr lang="it-IT" dirty="0"/>
          </a:p>
          <a:p>
            <a:r>
              <a:rPr lang="it-IT" dirty="0"/>
              <a:t>The </a:t>
            </a:r>
            <a:r>
              <a:rPr lang="it-IT" dirty="0" err="1"/>
              <a:t>credentials</a:t>
            </a:r>
            <a:r>
              <a:rPr lang="it-IT" dirty="0"/>
              <a:t> to </a:t>
            </a:r>
            <a:r>
              <a:rPr lang="it-IT" dirty="0" err="1"/>
              <a:t>insert</a:t>
            </a:r>
            <a:r>
              <a:rPr lang="it-IT" dirty="0"/>
              <a:t> </a:t>
            </a:r>
            <a:r>
              <a:rPr lang="it-IT" dirty="0" err="1"/>
              <a:t>will</a:t>
            </a:r>
            <a:r>
              <a:rPr lang="it-IT" dirty="0"/>
              <a:t> be </a:t>
            </a:r>
            <a:r>
              <a:rPr lang="it-IT" dirty="0" err="1"/>
              <a:t>provided</a:t>
            </a:r>
            <a:r>
              <a:rPr lang="it-IT" dirty="0"/>
              <a:t> </a:t>
            </a:r>
            <a:r>
              <a:rPr lang="it-IT" dirty="0" err="1"/>
              <a:t>during</a:t>
            </a:r>
            <a:r>
              <a:rPr lang="it-IT" dirty="0"/>
              <a:t> </a:t>
            </a:r>
            <a:r>
              <a:rPr lang="it-IT" dirty="0" err="1"/>
              <a:t>lectures</a:t>
            </a:r>
            <a:r>
              <a:rPr lang="it-IT" dirty="0"/>
              <a:t> and in the code</a:t>
            </a:r>
          </a:p>
        </p:txBody>
      </p:sp>
    </p:spTree>
    <p:extLst>
      <p:ext uri="{BB962C8B-B14F-4D97-AF65-F5344CB8AC3E}">
        <p14:creationId xmlns:p14="http://schemas.microsoft.com/office/powerpoint/2010/main" val="130909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fade">
                                      <p:cBhvr>
                                        <p:cTn id="31" dur="500"/>
                                        <p:tgtEl>
                                          <p:spTgt spid="3">
                                            <p:txEl>
                                              <p:pRg st="11" end="11"/>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fade">
                                      <p:cBhvr>
                                        <p:cTn id="34" dur="500"/>
                                        <p:tgtEl>
                                          <p:spTgt spid="3">
                                            <p:txEl>
                                              <p:pRg st="12" end="12"/>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B46DE9-29A7-032D-BDE6-7D86C0105A8A}"/>
              </a:ext>
            </a:extLst>
          </p:cNvPr>
          <p:cNvSpPr>
            <a:spLocks noGrp="1"/>
          </p:cNvSpPr>
          <p:nvPr>
            <p:ph type="title"/>
          </p:nvPr>
        </p:nvSpPr>
        <p:spPr/>
        <p:txBody>
          <a:bodyPr/>
          <a:lstStyle/>
          <a:p>
            <a:r>
              <a:rPr lang="it-IT" dirty="0" err="1"/>
              <a:t>Creating</a:t>
            </a:r>
            <a:r>
              <a:rPr lang="it-IT" dirty="0"/>
              <a:t> an index</a:t>
            </a:r>
          </a:p>
        </p:txBody>
      </p:sp>
      <p:sp>
        <p:nvSpPr>
          <p:cNvPr id="3" name="Segnaposto contenuto 2">
            <a:extLst>
              <a:ext uri="{FF2B5EF4-FFF2-40B4-BE49-F238E27FC236}">
                <a16:creationId xmlns:a16="http://schemas.microsoft.com/office/drawing/2014/main" id="{7DDB230D-CE43-FB3E-E20E-F0F625C4268A}"/>
              </a:ext>
            </a:extLst>
          </p:cNvPr>
          <p:cNvSpPr>
            <a:spLocks noGrp="1"/>
          </p:cNvSpPr>
          <p:nvPr>
            <p:ph idx="1"/>
          </p:nvPr>
        </p:nvSpPr>
        <p:spPr>
          <a:xfrm>
            <a:off x="1371600" y="1543665"/>
            <a:ext cx="9601200" cy="4323735"/>
          </a:xfrm>
        </p:spPr>
        <p:txBody>
          <a:bodyPr>
            <a:normAutofit/>
          </a:bodyPr>
          <a:lstStyle/>
          <a:p>
            <a:pPr marL="0" indent="0">
              <a:lnSpc>
                <a:spcPct val="100000"/>
              </a:lnSpc>
              <a:spcBef>
                <a:spcPts val="400"/>
              </a:spcBef>
              <a:spcAft>
                <a:spcPts val="0"/>
              </a:spcAft>
              <a:buClr>
                <a:schemeClr val="dk1"/>
              </a:buClr>
              <a:buSzPts val="1100"/>
              <a:buNone/>
            </a:pPr>
            <a:endParaRPr lang="it-IT" b="1" dirty="0">
              <a:solidFill>
                <a:srgbClr val="800000"/>
              </a:solidFill>
            </a:endParaRPr>
          </a:p>
          <a:p>
            <a:pPr marL="0" indent="0">
              <a:lnSpc>
                <a:spcPct val="100000"/>
              </a:lnSpc>
              <a:spcBef>
                <a:spcPts val="400"/>
              </a:spcBef>
              <a:spcAft>
                <a:spcPts val="0"/>
              </a:spcAft>
              <a:buClr>
                <a:schemeClr val="dk1"/>
              </a:buClr>
              <a:buSzPts val="1100"/>
              <a:buNone/>
            </a:pPr>
            <a:r>
              <a:rPr lang="it-IT" b="1" dirty="0">
                <a:solidFill>
                  <a:srgbClr val="800000"/>
                </a:solidFill>
              </a:rPr>
              <a:t>[...]</a:t>
            </a:r>
          </a:p>
          <a:p>
            <a:pPr marL="0" marR="0" lvl="0" indent="0" algn="l" rtl="0">
              <a:lnSpc>
                <a:spcPct val="100000"/>
              </a:lnSpc>
              <a:spcBef>
                <a:spcPts val="400"/>
              </a:spcBef>
              <a:spcAft>
                <a:spcPts val="0"/>
              </a:spcAft>
              <a:buClr>
                <a:schemeClr val="dk1"/>
              </a:buClr>
              <a:buSzPts val="1100"/>
              <a:buFont typeface="Arial"/>
              <a:buNone/>
            </a:pPr>
            <a:endParaRPr lang="it-IT" b="1" dirty="0">
              <a:solidFill>
                <a:srgbClr val="800000"/>
              </a:solidFill>
            </a:endParaRPr>
          </a:p>
          <a:p>
            <a:pPr marL="0" marR="0" lvl="0" indent="0" algn="l" rtl="0">
              <a:lnSpc>
                <a:spcPct val="100000"/>
              </a:lnSpc>
              <a:spcBef>
                <a:spcPts val="400"/>
              </a:spcBef>
              <a:spcAft>
                <a:spcPts val="0"/>
              </a:spcAft>
              <a:buClr>
                <a:schemeClr val="dk1"/>
              </a:buClr>
              <a:buSzPts val="1100"/>
              <a:buFont typeface="Arial"/>
              <a:buNone/>
            </a:pPr>
            <a:r>
              <a:rPr lang="it-IT" b="1" dirty="0" err="1">
                <a:solidFill>
                  <a:srgbClr val="800000"/>
                </a:solidFill>
              </a:rPr>
              <a:t>def</a:t>
            </a:r>
            <a:r>
              <a:rPr lang="it-IT" dirty="0"/>
              <a:t> </a:t>
            </a:r>
            <a:r>
              <a:rPr lang="it-IT" dirty="0" err="1"/>
              <a:t>index_create</a:t>
            </a:r>
            <a:r>
              <a:rPr lang="it-IT" dirty="0"/>
              <a:t>():</a:t>
            </a:r>
          </a:p>
          <a:p>
            <a:pPr marL="0" marR="0" lvl="0" indent="0" algn="l" rtl="0">
              <a:lnSpc>
                <a:spcPct val="100000"/>
              </a:lnSpc>
              <a:spcBef>
                <a:spcPts val="400"/>
              </a:spcBef>
              <a:spcAft>
                <a:spcPts val="0"/>
              </a:spcAft>
              <a:buClr>
                <a:schemeClr val="dk1"/>
              </a:buClr>
              <a:buSzPts val="1100"/>
              <a:buFont typeface="Arial"/>
              <a:buNone/>
            </a:pPr>
            <a:r>
              <a:rPr lang="it-IT" dirty="0"/>
              <a:t>    es = </a:t>
            </a:r>
            <a:r>
              <a:rPr lang="it-IT" dirty="0" err="1"/>
              <a:t>Elasticsearch</a:t>
            </a:r>
            <a:r>
              <a:rPr lang="it-IT" dirty="0"/>
              <a:t>(INDEX_URL, </a:t>
            </a:r>
            <a:r>
              <a:rPr lang="it-IT" dirty="0" err="1"/>
              <a:t>http_auth</a:t>
            </a:r>
            <a:r>
              <a:rPr lang="it-IT" dirty="0"/>
              <a:t>=(INDEX_USER, INDEX_PASS))</a:t>
            </a:r>
          </a:p>
          <a:p>
            <a:pPr marL="0" marR="0" lvl="0" indent="0" algn="l" rtl="0">
              <a:lnSpc>
                <a:spcPct val="100000"/>
              </a:lnSpc>
              <a:spcBef>
                <a:spcPts val="400"/>
              </a:spcBef>
              <a:spcAft>
                <a:spcPts val="0"/>
              </a:spcAft>
              <a:buClr>
                <a:schemeClr val="dk1"/>
              </a:buClr>
              <a:buSzPts val="1100"/>
              <a:buFont typeface="Arial"/>
              <a:buNone/>
            </a:pPr>
            <a:r>
              <a:rPr lang="it-IT" dirty="0"/>
              <a:t>    </a:t>
            </a:r>
            <a:r>
              <a:rPr lang="it-IT" b="1" dirty="0" err="1">
                <a:solidFill>
                  <a:srgbClr val="800000"/>
                </a:solidFill>
              </a:rPr>
              <a:t>if</a:t>
            </a:r>
            <a:r>
              <a:rPr lang="it-IT" dirty="0"/>
              <a:t> </a:t>
            </a:r>
            <a:r>
              <a:rPr lang="it-IT" dirty="0" err="1"/>
              <a:t>es.indices.exists</a:t>
            </a:r>
            <a:r>
              <a:rPr lang="it-IT" dirty="0"/>
              <a:t>(index=INDEX_NAME):</a:t>
            </a:r>
          </a:p>
          <a:p>
            <a:pPr marL="0" marR="0" lvl="0" indent="0" algn="l" rtl="0">
              <a:lnSpc>
                <a:spcPct val="100000"/>
              </a:lnSpc>
              <a:spcBef>
                <a:spcPts val="400"/>
              </a:spcBef>
              <a:spcAft>
                <a:spcPts val="0"/>
              </a:spcAft>
              <a:buClr>
                <a:schemeClr val="dk1"/>
              </a:buClr>
              <a:buSzPts val="1100"/>
              <a:buFont typeface="Arial"/>
              <a:buNone/>
            </a:pPr>
            <a:r>
              <a:rPr lang="it-IT" dirty="0"/>
              <a:t>        </a:t>
            </a:r>
            <a:r>
              <a:rPr lang="it-IT" dirty="0" err="1"/>
              <a:t>es.indices.delete</a:t>
            </a:r>
            <a:r>
              <a:rPr lang="it-IT" dirty="0"/>
              <a:t>(index=INDEX_NAME)</a:t>
            </a:r>
          </a:p>
          <a:p>
            <a:pPr marL="0" marR="0" lvl="0" indent="0" algn="l" rtl="0">
              <a:lnSpc>
                <a:spcPct val="100000"/>
              </a:lnSpc>
              <a:spcBef>
                <a:spcPts val="400"/>
              </a:spcBef>
              <a:spcAft>
                <a:spcPts val="0"/>
              </a:spcAft>
              <a:buClr>
                <a:schemeClr val="dk1"/>
              </a:buClr>
              <a:buSzPts val="1100"/>
              <a:buFont typeface="Arial"/>
              <a:buNone/>
            </a:pPr>
            <a:r>
              <a:rPr lang="it-IT" dirty="0"/>
              <a:t>    </a:t>
            </a:r>
            <a:r>
              <a:rPr lang="it-IT" dirty="0" err="1"/>
              <a:t>es.indices.create</a:t>
            </a:r>
            <a:r>
              <a:rPr lang="it-IT" dirty="0"/>
              <a:t>(index=INDEX_NAME)</a:t>
            </a:r>
          </a:p>
          <a:p>
            <a:pPr marL="0" marR="0" lvl="0" indent="0" algn="l" rtl="0">
              <a:lnSpc>
                <a:spcPct val="100000"/>
              </a:lnSpc>
              <a:spcBef>
                <a:spcPts val="400"/>
              </a:spcBef>
              <a:spcAft>
                <a:spcPts val="0"/>
              </a:spcAft>
              <a:buClr>
                <a:schemeClr val="dk1"/>
              </a:buClr>
              <a:buSzPts val="1100"/>
              <a:buFont typeface="Arial"/>
              <a:buNone/>
            </a:pPr>
            <a:r>
              <a:rPr lang="it-IT" dirty="0"/>
              <a:t>    </a:t>
            </a:r>
            <a:r>
              <a:rPr lang="it-IT" b="1" dirty="0" err="1">
                <a:solidFill>
                  <a:srgbClr val="800000"/>
                </a:solidFill>
              </a:rPr>
              <a:t>return</a:t>
            </a:r>
            <a:r>
              <a:rPr lang="it-IT" dirty="0"/>
              <a:t> es</a:t>
            </a:r>
            <a:endParaRPr lang="it-IT" sz="1800" b="1" i="0" u="none" strike="noStrike" cap="none" dirty="0">
              <a:solidFill>
                <a:srgbClr val="800000"/>
              </a:solidFill>
              <a:latin typeface="Arial"/>
              <a:ea typeface="Arial"/>
              <a:cs typeface="Arial"/>
              <a:sym typeface="Arial"/>
            </a:endParaRPr>
          </a:p>
        </p:txBody>
      </p:sp>
      <p:sp>
        <p:nvSpPr>
          <p:cNvPr id="4" name="Segnaposto numero diapositiva 3">
            <a:extLst>
              <a:ext uri="{FF2B5EF4-FFF2-40B4-BE49-F238E27FC236}">
                <a16:creationId xmlns:a16="http://schemas.microsoft.com/office/drawing/2014/main" id="{BF06BC45-ECD9-B520-F0F6-BA9BB3D82F1C}"/>
              </a:ext>
            </a:extLst>
          </p:cNvPr>
          <p:cNvSpPr>
            <a:spLocks noGrp="1"/>
          </p:cNvSpPr>
          <p:nvPr>
            <p:ph type="sldNum" sz="quarter" idx="12"/>
          </p:nvPr>
        </p:nvSpPr>
        <p:spPr/>
        <p:txBody>
          <a:bodyPr/>
          <a:lstStyle/>
          <a:p>
            <a:fld id="{3064D77D-A23D-4DBF-9221-49A155E101DA}" type="slidenum">
              <a:rPr lang="it-IT" smtClean="0"/>
              <a:t>9</a:t>
            </a:fld>
            <a:endParaRPr lang="it-IT"/>
          </a:p>
        </p:txBody>
      </p:sp>
    </p:spTree>
    <p:extLst>
      <p:ext uri="{BB962C8B-B14F-4D97-AF65-F5344CB8AC3E}">
        <p14:creationId xmlns:p14="http://schemas.microsoft.com/office/powerpoint/2010/main" val="2744252423"/>
      </p:ext>
    </p:extLst>
  </p:cSld>
  <p:clrMapOvr>
    <a:masterClrMapping/>
  </p:clrMapOvr>
</p:sld>
</file>

<file path=ppt/theme/theme1.xml><?xml version="1.0" encoding="utf-8"?>
<a:theme xmlns:a="http://schemas.openxmlformats.org/drawingml/2006/main" name="Ritaglio">
  <a:themeElements>
    <a:clrScheme name="Ritaglio">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itaglio">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itagli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2982</TotalTime>
  <Words>1875</Words>
  <Application>Microsoft Office PowerPoint</Application>
  <PresentationFormat>Widescreen</PresentationFormat>
  <Paragraphs>237</Paragraphs>
  <Slides>25</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Arial</vt:lpstr>
      <vt:lpstr>Calibri</vt:lpstr>
      <vt:lpstr>Cambria Math</vt:lpstr>
      <vt:lpstr>Courier New</vt:lpstr>
      <vt:lpstr>Franklin Gothic Book</vt:lpstr>
      <vt:lpstr>Ritaglio</vt:lpstr>
      <vt:lpstr>Information Retrieval LAB 2023/2024  Indexing TEXTS with ElasticSearch</vt:lpstr>
      <vt:lpstr>Elastic Search</vt:lpstr>
      <vt:lpstr>Indexing</vt:lpstr>
      <vt:lpstr>Search Process</vt:lpstr>
      <vt:lpstr>Analyzers</vt:lpstr>
      <vt:lpstr>Analyzers – example </vt:lpstr>
      <vt:lpstr>Create file config.json</vt:lpstr>
      <vt:lpstr>Python Library</vt:lpstr>
      <vt:lpstr>Creating an index</vt:lpstr>
      <vt:lpstr>Creating an index</vt:lpstr>
      <vt:lpstr>Test your index</vt:lpstr>
      <vt:lpstr>Search in the index</vt:lpstr>
      <vt:lpstr>Test on some documents</vt:lpstr>
      <vt:lpstr>Change the analyzer</vt:lpstr>
      <vt:lpstr>Exploiting Fields</vt:lpstr>
      <vt:lpstr>Add fields to your code</vt:lpstr>
      <vt:lpstr>Search on fields</vt:lpstr>
      <vt:lpstr>Work with dates</vt:lpstr>
      <vt:lpstr>How to boost the importance of a field</vt:lpstr>
      <vt:lpstr>Why does my score seem weird?</vt:lpstr>
      <vt:lpstr>Presentazione standard di PowerPoint</vt:lpstr>
      <vt:lpstr>How scoring works</vt:lpstr>
      <vt:lpstr>Base Scoring - Fields</vt:lpstr>
      <vt:lpstr>Exercise:</vt:lpstr>
      <vt:lpstr>Some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based news recommendation</dc:title>
  <dc:creator>Lorenzo Bellomo</dc:creator>
  <cp:lastModifiedBy>Lorenzo BELLOMO</cp:lastModifiedBy>
  <cp:revision>363</cp:revision>
  <dcterms:created xsi:type="dcterms:W3CDTF">2020-09-21T07:49:16Z</dcterms:created>
  <dcterms:modified xsi:type="dcterms:W3CDTF">2023-12-11T08:39:18Z</dcterms:modified>
</cp:coreProperties>
</file>