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1901" r:id="rId2"/>
    <p:sldId id="1863" r:id="rId3"/>
    <p:sldId id="2319" r:id="rId4"/>
    <p:sldId id="1864" r:id="rId5"/>
    <p:sldId id="1865" r:id="rId6"/>
    <p:sldId id="1866" r:id="rId7"/>
    <p:sldId id="1867" r:id="rId8"/>
    <p:sldId id="1868" r:id="rId9"/>
    <p:sldId id="1889" r:id="rId10"/>
    <p:sldId id="1869" r:id="rId11"/>
    <p:sldId id="1876" r:id="rId12"/>
    <p:sldId id="1877" r:id="rId13"/>
    <p:sldId id="1878" r:id="rId14"/>
    <p:sldId id="1851" r:id="rId15"/>
    <p:sldId id="1902" r:id="rId16"/>
    <p:sldId id="1852" r:id="rId17"/>
    <p:sldId id="1853" r:id="rId18"/>
    <p:sldId id="1897" r:id="rId19"/>
    <p:sldId id="2284" r:id="rId20"/>
    <p:sldId id="2318" r:id="rId21"/>
    <p:sldId id="1855" r:id="rId22"/>
    <p:sldId id="1913" r:id="rId23"/>
    <p:sldId id="1857" r:id="rId24"/>
    <p:sldId id="1916" r:id="rId25"/>
    <p:sldId id="1858" r:id="rId26"/>
    <p:sldId id="1859" r:id="rId27"/>
    <p:sldId id="1860" r:id="rId28"/>
    <p:sldId id="1861" r:id="rId29"/>
    <p:sldId id="1862" r:id="rId30"/>
    <p:sldId id="2076" r:id="rId31"/>
    <p:sldId id="2077" r:id="rId32"/>
    <p:sldId id="1922" r:id="rId33"/>
    <p:sldId id="1923" r:id="rId34"/>
    <p:sldId id="1924" r:id="rId35"/>
    <p:sldId id="1925" r:id="rId3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Lucida Sans" panose="020B0602030504020204" pitchFamily="34" charset="77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1"/>
    <p:restoredTop sz="94632"/>
  </p:normalViewPr>
  <p:slideViewPr>
    <p:cSldViewPr>
      <p:cViewPr>
        <p:scale>
          <a:sx n="122" d="100"/>
          <a:sy n="122" d="100"/>
        </p:scale>
        <p:origin x="144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6406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C13725D-7BD9-FAFE-A5B3-9FD6DE3919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346758D-4388-18C0-A7E5-35F68D92D9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DD022602-9F94-1477-0405-97EC67248BC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E106619B-00E9-AE5E-50F2-8DC4B181CA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0853CE-25BA-C14F-BDAC-9F05E6011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1B227B8-A211-869F-4330-046973C0C3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Lucida San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C7F08A2-3470-40C4-E6DD-103466A8FB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Lucida San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0E1F611B-9919-CCC3-DC23-10F8B7332D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BB67AE9D-17BB-4946-3D5A-EFFF032E74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52FEE629-F3F7-2EE3-33A4-ADF5251521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Lucida San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>
            <a:extLst>
              <a:ext uri="{FF2B5EF4-FFF2-40B4-BE49-F238E27FC236}">
                <a16:creationId xmlns:a16="http://schemas.microsoft.com/office/drawing/2014/main" id="{5F76A230-E9F8-A55D-4875-8A28EB98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9B318A-24CE-814A-A698-A5ACF0FE6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FE63205-82A5-1951-719F-B639796530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0BF65FF-25C7-5D27-0C1E-81821FB499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4291AFB-3128-499C-B509-089C28104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0534BD4F-A786-89DC-6FEC-340D5FF33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E56088DB-08D2-5AAC-A144-F68494F73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701F74E5-A7F0-2FDF-60C9-BE2E56229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fld id="{FA64429E-24C7-AC40-980A-0AEB1B0B3F30}" type="slidenum">
              <a:rPr lang="en-US" altLang="en-US" sz="1300" smtClean="0"/>
              <a:pPr/>
              <a:t>11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B8F0FCB2-9765-96EA-0D5F-CA7D10386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8A0C75F9-E887-AC92-7270-9ED234A7B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4C28EF8F-BA2A-5142-5B8A-95C5F5C1B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fld id="{CA51D007-DBD8-0446-92C0-EE5CD7F484A8}" type="slidenum">
              <a:rPr lang="en-US" altLang="en-US" sz="1300" smtClean="0"/>
              <a:pPr/>
              <a:t>12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E685B036-6BFD-E8BB-A4C7-3CBA086A6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36811816-7EEF-A998-1FD4-B6FA5A929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5A4A0ACA-08D2-795B-5001-529E434D4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fld id="{11105B77-B026-A544-8C69-8AF5DFD449F4}" type="slidenum">
              <a:rPr lang="en-US" altLang="en-US" sz="1300" smtClean="0"/>
              <a:pPr/>
              <a:t>13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A2FD838-75D8-7947-1BCC-6930374149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3BFD41F-171F-6C7C-B838-4EDCAB8382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D9B6228-6024-0788-21C7-AE04E90DD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11C8C1CB-2CE6-43AF-E617-358CECD540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F70F4F8-0104-1A2F-70FC-2D99B03001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6E91C70-2924-85FC-571B-7700BE8D4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4E87AC2-18D1-559E-451B-2F6599A220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53C416C8-E34A-E8FD-B189-FE66EAC1F3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0F05E6C-34FF-EC89-FBC5-F0719F56D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/>
              <a:t>Tries to capture the notion of </a:t>
            </a:r>
            <a:r>
              <a:rPr lang="it-IT" altLang="it-IT"/>
              <a:t>“</a:t>
            </a:r>
            <a:r>
              <a:rPr lang="it-IT" altLang="en-US"/>
              <a:t>Importance of a page</a:t>
            </a:r>
            <a:r>
              <a:rPr lang="it-IT" altLang="it-IT"/>
              <a:t>”</a:t>
            </a:r>
            <a:r>
              <a:rPr lang="it-IT" altLang="en-US"/>
              <a:t>.</a:t>
            </a:r>
          </a:p>
          <a:p>
            <a:r>
              <a:rPr lang="it-IT" altLang="en-US"/>
              <a:t>Uses Backlinks for ranking.</a:t>
            </a:r>
          </a:p>
          <a:p>
            <a:r>
              <a:rPr lang="it-IT" altLang="en-US"/>
              <a:t>Avoids trivial spamming: Distributes pages</a:t>
            </a:r>
            <a:r>
              <a:rPr lang="it-IT" altLang="it-IT"/>
              <a:t>’</a:t>
            </a:r>
            <a:r>
              <a:rPr lang="it-IT" altLang="en-US"/>
              <a:t> </a:t>
            </a:r>
            <a:r>
              <a:rPr lang="it-IT" altLang="it-IT"/>
              <a:t>“</a:t>
            </a:r>
            <a:r>
              <a:rPr lang="it-IT" altLang="en-US"/>
              <a:t>voting power</a:t>
            </a:r>
            <a:r>
              <a:rPr lang="it-IT" altLang="it-IT"/>
              <a:t>”</a:t>
            </a:r>
            <a:r>
              <a:rPr lang="it-IT" altLang="en-US"/>
              <a:t> among the pages they are linking to.</a:t>
            </a:r>
          </a:p>
          <a:p>
            <a:r>
              <a:rPr lang="it-IT" altLang="it-IT"/>
              <a:t>“</a:t>
            </a:r>
            <a:r>
              <a:rPr lang="it-IT" altLang="en-US"/>
              <a:t>Important</a:t>
            </a:r>
            <a:r>
              <a:rPr lang="it-IT" altLang="it-IT"/>
              <a:t>”</a:t>
            </a:r>
            <a:r>
              <a:rPr lang="it-IT" altLang="en-US"/>
              <a:t> page linking to a page  will raise it</a:t>
            </a:r>
            <a:r>
              <a:rPr lang="it-IT" altLang="it-IT"/>
              <a:t>’</a:t>
            </a:r>
            <a:r>
              <a:rPr lang="it-IT" altLang="en-US"/>
              <a:t>s rank more the </a:t>
            </a:r>
            <a:r>
              <a:rPr lang="it-IT" altLang="it-IT"/>
              <a:t>“</a:t>
            </a:r>
            <a:r>
              <a:rPr lang="it-IT" altLang="en-US"/>
              <a:t>Not Important</a:t>
            </a:r>
            <a:r>
              <a:rPr lang="it-IT" altLang="it-IT"/>
              <a:t>”</a:t>
            </a:r>
            <a:r>
              <a:rPr lang="it-IT" altLang="en-US"/>
              <a:t> one.</a:t>
            </a:r>
          </a:p>
          <a:p>
            <a:endParaRPr lang="it-IT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6">
            <a:extLst>
              <a:ext uri="{FF2B5EF4-FFF2-40B4-BE49-F238E27FC236}">
                <a16:creationId xmlns:a16="http://schemas.microsoft.com/office/drawing/2014/main" id="{981D9387-E3A8-BD25-46EC-5B1277AF93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688975" indent="-265113" defTabSz="919163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060450" indent="-211138" defTabSz="919163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485900" indent="-211138" defTabSz="919163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1911350" indent="-211138" defTabSz="919163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368550" indent="-211138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825750" indent="-211138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282950" indent="-211138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740150" indent="-211138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cs typeface="Arial" panose="020B0604020202020204" pitchFamily="34" charset="0"/>
              </a:rPr>
              <a:t>Paolo Ferragina, Web Algorithmics</a:t>
            </a: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F89AA5B-7506-E43E-C96F-B68B2C48F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280F4F5-EA30-2F5C-84A0-BD4066D9E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3D1A87BC-A7E0-EF77-277B-D6F8463E66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B5BA5F01-9B73-0192-38D2-24087499FD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0E9F90C-392F-1DB7-13BB-56A4E7229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43FB1F96-0830-43B1-E5E9-EAE5DCB40D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B1D8D6EB-4DAB-F0F8-114F-33E2FB4FC6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269576B-1955-B592-1E81-53C26DD41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3706053B-4D02-106A-716B-70DACD3F7D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E8B2D02-8069-48F2-7C69-A6D99C84C0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80AD3DB-9F5D-28DE-E4F1-D3593FC7F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C3D9B619-F119-20AA-8A59-3B36EB6A99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A4A43B3F-03B8-171E-653F-A3A6E7ABC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FA2E2494-27B9-35C8-6B9B-D849BDE41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fld id="{0763755C-3764-F447-8BF1-D1156250E3E3}" type="slidenum">
              <a:rPr lang="en-US" altLang="en-US" sz="1300" smtClean="0"/>
              <a:pPr/>
              <a:t>2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DB3EF52B-8CE3-B765-EAA4-6435BB981D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C15A0509-6CC4-F0CC-EA08-4556D0954B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C7609B9-09BF-23E5-49D3-A292EC8EC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596935F6-3EEF-C761-31E1-B10AF8D035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DDDB806-B0D3-23EC-52D1-DF58CB50DF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FB8BB6B-427E-7E1C-AB28-A8A5BA2B7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FCF6462-9A5C-78F2-F2B5-3B9B8305EB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474107EB-33A0-7A55-4148-7666A0A52B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35B846D-45F7-0C46-939A-6B64356E0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FE0D1884-83B6-7E38-013D-C7692F9B7F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0243092-A504-6E0C-E1A7-4340927B2C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88D2DD8-D038-96AE-D041-DB0BEB92A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5F8D6A41-F15D-76F9-A747-7B2FD49E8E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1B1C2A7A-F5F4-C099-1124-1ED0D86EE58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FB5065F-DA22-0532-F884-F5F8DBA08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D64ADBB9-81AE-4493-C225-2224B9C831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FBF27A4B-36B5-D734-477A-D21C2F9AF7D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B369B9A-BC75-3B6B-ECF3-C965B8677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egnaposto immagine diapositiva 1">
            <a:extLst>
              <a:ext uri="{FF2B5EF4-FFF2-40B4-BE49-F238E27FC236}">
                <a16:creationId xmlns:a16="http://schemas.microsoft.com/office/drawing/2014/main" id="{F9DEF4A3-DF6D-4A58-6B78-2C9EE52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4" name="Segnaposto note 2">
            <a:extLst>
              <a:ext uri="{FF2B5EF4-FFF2-40B4-BE49-F238E27FC236}">
                <a16:creationId xmlns:a16="http://schemas.microsoft.com/office/drawing/2014/main" id="{5DC4AF72-B0D8-0FC9-9E8D-87FF1F32D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egnaposto immagine diapositiva 1">
            <a:extLst>
              <a:ext uri="{FF2B5EF4-FFF2-40B4-BE49-F238E27FC236}">
                <a16:creationId xmlns:a16="http://schemas.microsoft.com/office/drawing/2014/main" id="{FC811B8E-D118-DC95-F74F-6C5DDF5BDA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2" name="Segnaposto note 2">
            <a:extLst>
              <a:ext uri="{FF2B5EF4-FFF2-40B4-BE49-F238E27FC236}">
                <a16:creationId xmlns:a16="http://schemas.microsoft.com/office/drawing/2014/main" id="{55D27A63-74F5-8ACC-1DF0-DA28FEFB6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Chi decide la funzione da ottimizzare e quindi le posizioni delle curve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A946953-70A1-4EB2-A629-7A9A8CA6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Paolo Ferragina, Algoritmi per "Information Retrieval"</a:t>
            </a: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865E6C2-E7AA-E94D-3CD5-8BFDAA8604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7860EB5-286D-FF9C-CFDC-7212E42DF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30ED4B43-AB8E-E6C5-BD65-D6DC83567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5FD5DCA0-A20B-7043-1BBD-F10FC2950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151694D4-AE89-C186-0EBB-A978A6268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fld id="{E13F4831-6FBE-3A4E-B860-A1ECE7411FEE}" type="slidenum">
              <a:rPr lang="en-US" altLang="en-US" sz="1300" smtClean="0"/>
              <a:pPr/>
              <a:t>4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7735AA0B-156C-0B26-3350-23834F316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92B93DB3-0AF9-8003-CD40-28E9F43D4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058BFDDA-0FAE-B38E-5E0F-65A362544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fld id="{8ED35606-84F6-F64F-91CB-96066C517096}" type="slidenum">
              <a:rPr lang="en-US" altLang="en-US" sz="1300" smtClean="0"/>
              <a:pPr/>
              <a:t>5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3F7E6F9B-93E6-F391-0DA2-519AA1E1D6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79905101-FADB-FE34-8F28-0AD054FA6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CE0684BC-6E92-DE1C-D5F1-125635B1C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fld id="{730896C4-3ABB-F14B-A6CE-0CEC66101D58}" type="slidenum">
              <a:rPr lang="en-US" altLang="en-US" sz="1300" smtClean="0"/>
              <a:pPr/>
              <a:t>6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92D55A23-3003-1430-D951-1393E3F1C7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6AACD789-8F66-36B4-3B87-7D90A8E7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A26EF748-E6A3-693F-CB0F-36CC6B4B9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fld id="{BF842445-2FB8-0941-9BF8-38F799377D90}" type="slidenum">
              <a:rPr lang="en-US" altLang="en-US" sz="1300" smtClean="0"/>
              <a:pPr/>
              <a:t>7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77E5C2B5-B99A-DB56-4981-92D06E409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E2B4F30E-59F5-9A7C-0BE6-8B7EB310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0355E9FC-1E1F-74E5-902F-10D844EB9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fld id="{5F440EF2-BC24-2849-9A53-F8442D288E3D}" type="slidenum">
              <a:rPr lang="en-US" altLang="en-US" sz="1300" smtClean="0"/>
              <a:pPr/>
              <a:t>8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BC45C600-D9FC-F2DD-D483-ACC917E5F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001C8FD3-28B9-DC8D-30E4-2C9F6C60A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64074D2-62B8-162F-EE30-7846F8040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fld id="{36175679-E53D-3645-8DE3-1725D94423FD}" type="slidenum">
              <a:rPr lang="en-US" altLang="en-US" sz="1300" smtClean="0"/>
              <a:pPr/>
              <a:t>9</a:t>
            </a:fld>
            <a:endParaRPr lang="en-US" alt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5B6B53E4-F008-2D0F-3365-AABF9F820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47F371F9-DB2D-AE98-E873-21DFC19BD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420D7282-F9A9-1019-93D8-5DB2FB6C5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defTabSz="99060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fld id="{689D2557-DF90-C341-B600-475A41B20D9C}" type="slidenum">
              <a:rPr lang="en-US" altLang="en-US" sz="1300" smtClean="0"/>
              <a:pPr/>
              <a:t>10</a:t>
            </a:fld>
            <a:endParaRPr lang="en-US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Fare clic per modificare stile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F36EDA57-AC4E-7611-5ACF-3370C0FC1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FEE55DEE-2519-7235-1101-85623EADD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D29930F-C00E-5DCA-5AEF-6B567B603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E986591-ED77-AA46-9963-9A7339D5C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99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D208D4B-5059-6FD9-2130-F650EA8B6B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47F6679-36A2-972F-C6B8-AE3047270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44B6D8A-EDCE-4495-6E20-2D3A88B34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7858C-BC1A-894E-9310-617C4B293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41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8A4FAD4-A465-B62D-D0C6-D18EC1462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5A5D1FE-D134-D71F-DF65-41DD5734B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92816C4-7731-FD8A-82A0-1C022CC9A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988B-5853-8E48-A556-0F6F3736D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68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2362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362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85800" y="4267200"/>
            <a:ext cx="3810000" cy="2362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4267200"/>
            <a:ext cx="3810000" cy="2362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EBB61BA-7377-7806-6CFE-EA8337E23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713C60B-407A-FB68-8E53-32814E5AD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5093673A-DE15-DD3A-67BA-5B48A8292B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0AA60-8592-FF46-91BB-799ED99A1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460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FD44F6AA-9722-B5E0-5D96-6B44D1A2A5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8AB727B-D3BB-C263-3BB4-D0B2D223F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709AC0C-4C62-435D-6A5F-68E275E52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2781-219F-564D-A304-61DE3CE59B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3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6226751F-0589-5CCA-1385-BF527B7CA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6C133322-42E7-86EC-EEE6-2B1C76ACE9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A32EBB29-D64D-9B89-2845-A76356B0F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4208-F21A-194F-BBEE-805BFAF1F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65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182850F-673F-FCA5-A614-4DE8F6D028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358C26D1-34E1-6CDB-8BE4-BC98498B3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3F61D78-EF85-C5AC-1152-0B36EA8C6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06648-3084-684E-8699-D2B11ACBF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30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526CF39-4F4D-9D71-4B05-C9334E72D2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DDD301B-FD2C-E377-6D93-7C6118FB9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441443F-A226-7C34-AA03-7455280ED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FC35-4770-A64F-B499-D37ED0778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66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9A833E50-1BBA-49FD-C276-9EC6CF78A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76527FB-36B2-2E3E-C68F-E6B5378B6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D62BD84-42AD-1CEC-22BF-2894B4E64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ECBA9-B2AE-0146-89AC-FCDB64C9C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21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ABAD3EB-A1E6-E663-7ACD-E0B835F58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DE8561E8-CE39-9960-5AA6-094DE056F4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2601CC31-8B94-97F6-89BA-93356FF69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0A1B8-67AA-8E48-A656-14791E902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64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21056F9-2AC9-46A9-8F9D-05D637FCC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4EAD5AFD-DD17-D3C3-81AC-802F576A21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C11775D-84F2-20EA-24CB-D61B6DCF3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1C80F-0917-6148-8332-BE317D3B1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54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9568B0C-1D9F-D78A-B7C1-DAA463B4C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B3933065-5BE7-FD6E-BBB2-92A825B28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2B2CC5F-0A98-4D46-67E2-90F06ABB5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4A184-5E6C-6E44-B26B-8DD00E53A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32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EBD1B08C-83CC-AF0B-D11D-2FC9D71403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7B102CAA-D924-C99E-604C-2EC6A56C3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66F66E0B-F39C-DD85-BB2F-F06573E0CD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1928-A91E-4A48-A120-8825840F1F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27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AF125774-22E1-7DF3-FDA6-B0697C125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AFE33FD3-6E4E-96C6-F958-00565A58B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33ABD057-1621-76C9-27F5-335D13FD5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DA743-0149-1A43-835A-EB28389DD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95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C7D4AE2-A7A1-B759-2C56-138BC8E38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BC398054-5535-4331-28DA-1C8F94304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C8027FB7-FF79-CF73-2F5D-C401EBCDC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07587-59E1-D148-B431-7D495D866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64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1BE872C6-3371-3BCC-CAD2-92E3A10D7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Fare clic per modificare stile</a:t>
            </a:r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F6C437C3-D1F6-7043-7B43-4E71AB563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Fare clic per modificare gli stili del testo dello schema</a:t>
            </a:r>
          </a:p>
          <a:p>
            <a:pPr lvl="1"/>
            <a:r>
              <a:rPr lang="en-US" altLang="en-US"/>
              <a:t>Secondo livello</a:t>
            </a:r>
          </a:p>
          <a:p>
            <a:pPr lvl="2"/>
            <a:r>
              <a:rPr lang="en-US" altLang="en-US"/>
              <a:t>Terzo livello</a:t>
            </a:r>
          </a:p>
          <a:p>
            <a:pPr lvl="3"/>
            <a:r>
              <a:rPr lang="en-US" altLang="en-US"/>
              <a:t>Quarto livello</a:t>
            </a:r>
          </a:p>
          <a:p>
            <a:pPr lvl="4"/>
            <a:r>
              <a:rPr lang="en-US" altLang="en-US"/>
              <a:t>Quinto livello</a:t>
            </a:r>
          </a:p>
        </p:txBody>
      </p:sp>
      <p:sp>
        <p:nvSpPr>
          <p:cNvPr id="64528" name="Rectangle 16">
            <a:extLst>
              <a:ext uri="{FF2B5EF4-FFF2-40B4-BE49-F238E27FC236}">
                <a16:creationId xmlns:a16="http://schemas.microsoft.com/office/drawing/2014/main" id="{7FFFE3F4-E296-C50B-5E35-3D200559B5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9" name="Rectangle 17">
            <a:extLst>
              <a:ext uri="{FF2B5EF4-FFF2-40B4-BE49-F238E27FC236}">
                <a16:creationId xmlns:a16="http://schemas.microsoft.com/office/drawing/2014/main" id="{C0D6913B-71F9-E84B-3F28-76A797FF1E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C6AD5CA9-9194-A545-054E-E7B384E38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0653B4-7BA2-EA47-BC70-541FD881D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9">
            <a:extLst>
              <a:ext uri="{FF2B5EF4-FFF2-40B4-BE49-F238E27FC236}">
                <a16:creationId xmlns:a16="http://schemas.microsoft.com/office/drawing/2014/main" id="{2F023DE2-A9C1-169D-BCEC-98A3AEBE8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it-IT" altLang="en-US" sz="2400">
              <a:solidFill>
                <a:srgbClr val="A50021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  <p:sldLayoutId id="2147484481" r:id="rId13"/>
    <p:sldLayoutId id="2147484482" r:id="rId14"/>
    <p:sldLayoutId id="214748448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MS PGothic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  <a:ea typeface="MS PGothic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  <a:ea typeface="MS PGothic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  <a:ea typeface="MS PGothic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  <a:ea typeface="MS PGothic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MS PGothic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it.ly/36RBKc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A2B53CA1-511F-C899-5021-DC504AC9ED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Random Walks</a:t>
            </a:r>
            <a:endParaRPr lang="en-US" altLang="en-US" sz="5400"/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2D455D0D-A8C7-9BD8-4388-CB56673A94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Paolo Ferragina</a:t>
            </a:r>
          </a:p>
          <a:p>
            <a:pPr eaLnBrk="1" hangingPunct="1"/>
            <a:r>
              <a:rPr lang="en-US" altLang="en-US" sz="2000">
                <a:solidFill>
                  <a:schemeClr val="folHlink"/>
                </a:solidFill>
              </a:rPr>
              <a:t>Dipartimento di Informatica</a:t>
            </a:r>
          </a:p>
          <a:p>
            <a:pPr eaLnBrk="1" hangingPunct="1"/>
            <a:r>
              <a:rPr lang="en-US" altLang="en-US" sz="2000">
                <a:solidFill>
                  <a:schemeClr val="folHlink"/>
                </a:solidFill>
              </a:rPr>
              <a:t>Università di Pisa</a:t>
            </a:r>
          </a:p>
          <a:p>
            <a:pPr eaLnBrk="1" hangingPunct="1"/>
            <a:endParaRPr lang="en-US" altLang="en-US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>
            <a:extLst>
              <a:ext uri="{FF2B5EF4-FFF2-40B4-BE49-F238E27FC236}">
                <a16:creationId xmlns:a16="http://schemas.microsoft.com/office/drawing/2014/main" id="{35CA301C-A85B-1263-DD35-4895E934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757ACB-46AE-3F41-83F5-1F7D4A03EB33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701AE22-FCEC-8656-51F1-6C62E583C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Stationary Distribution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3A18201-6408-155B-0657-4FDA37C35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07375" cy="487680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cs typeface="ＭＳ Ｐゴシック" charset="0"/>
              </a:rPr>
              <a:t>The stationary distribution at a node is related to the </a:t>
            </a:r>
            <a:r>
              <a:rPr lang="en-US" altLang="en-US" sz="2400" dirty="0">
                <a:solidFill>
                  <a:srgbClr val="FF0000"/>
                </a:solidFill>
                <a:cs typeface="ＭＳ Ｐゴシック" charset="0"/>
              </a:rPr>
              <a:t>amount of time a random walker spends</a:t>
            </a:r>
            <a:r>
              <a:rPr lang="en-US" altLang="en-US" sz="2400" dirty="0">
                <a:cs typeface="ＭＳ Ｐゴシック" charset="0"/>
              </a:rPr>
              <a:t> visiting that node.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2400" dirty="0">
              <a:cs typeface="ＭＳ Ｐゴシック" charset="0"/>
            </a:endParaRPr>
          </a:p>
          <a:p>
            <a:pPr>
              <a:defRPr/>
            </a:pPr>
            <a:r>
              <a:rPr lang="en-US" altLang="en-US" sz="2400" dirty="0">
                <a:cs typeface="ＭＳ Ｐゴシック" charset="0"/>
              </a:rPr>
              <a:t>It is when the distribution does not change: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altLang="en-US" sz="2000" dirty="0">
                <a:cs typeface="ＭＳ Ｐゴシック" charset="0"/>
              </a:rPr>
              <a:t>x</a:t>
            </a:r>
            <a:r>
              <a:rPr lang="en-US" altLang="en-US" sz="2000" baseline="-25000" dirty="0">
                <a:cs typeface="ＭＳ Ｐゴシック" charset="0"/>
              </a:rPr>
              <a:t>T+1</a:t>
            </a:r>
            <a:r>
              <a:rPr lang="en-US" altLang="en-US" sz="2000" dirty="0">
                <a:cs typeface="ＭＳ Ｐゴシック" charset="0"/>
              </a:rPr>
              <a:t> = </a:t>
            </a:r>
            <a:r>
              <a:rPr lang="en-US" altLang="en-US" sz="2000" dirty="0" err="1">
                <a:cs typeface="ＭＳ Ｐゴシック" charset="0"/>
              </a:rPr>
              <a:t>x</a:t>
            </a:r>
            <a:r>
              <a:rPr lang="en-US" altLang="en-US" sz="2000" baseline="-25000" dirty="0" err="1">
                <a:cs typeface="ＭＳ Ｐゴシック" charset="0"/>
              </a:rPr>
              <a:t>T</a:t>
            </a:r>
            <a:r>
              <a:rPr lang="en-US" altLang="en-US" sz="2000" baseline="-25000" dirty="0">
                <a:cs typeface="ＭＳ Ｐゴシック" charset="0"/>
              </a:rPr>
              <a:t>   </a:t>
            </a:r>
            <a:r>
              <a:rPr lang="en-US" altLang="en-US" sz="2000" dirty="0">
                <a:cs typeface="ＭＳ Ｐゴシック" charset="0"/>
                <a:sym typeface="Wingdings" panose="05000000000000000000" pitchFamily="2" charset="2"/>
              </a:rPr>
              <a:t>  </a:t>
            </a:r>
            <a:r>
              <a:rPr lang="en-US" altLang="en-US" sz="2000" dirty="0" err="1">
                <a:cs typeface="ＭＳ Ｐゴシック" charset="0"/>
              </a:rPr>
              <a:t>x</a:t>
            </a:r>
            <a:r>
              <a:rPr lang="en-US" altLang="en-US" sz="2000" baseline="-25000" dirty="0" err="1">
                <a:cs typeface="ＭＳ Ｐゴシック" charset="0"/>
              </a:rPr>
              <a:t>T</a:t>
            </a:r>
            <a:r>
              <a:rPr lang="en-US" altLang="en-US" sz="2000" baseline="-25000" dirty="0">
                <a:cs typeface="ＭＳ Ｐゴシック" charset="0"/>
              </a:rPr>
              <a:t> </a:t>
            </a:r>
            <a:r>
              <a:rPr lang="en-US" altLang="en-US" sz="2000" dirty="0">
                <a:cs typeface="ＭＳ Ｐゴシック" charset="0"/>
              </a:rPr>
              <a:t>P = 1 * </a:t>
            </a:r>
            <a:r>
              <a:rPr lang="en-US" altLang="en-US" sz="2000" dirty="0" err="1">
                <a:cs typeface="ＭＳ Ｐゴシック" charset="0"/>
              </a:rPr>
              <a:t>x</a:t>
            </a:r>
            <a:r>
              <a:rPr lang="en-US" altLang="en-US" sz="2000" baseline="-25000" dirty="0" err="1">
                <a:cs typeface="ＭＳ Ｐゴシック" charset="0"/>
              </a:rPr>
              <a:t>T</a:t>
            </a:r>
            <a:r>
              <a:rPr lang="en-US" altLang="en-US" sz="2000" baseline="-25000" dirty="0">
                <a:cs typeface="ＭＳ Ｐゴシック" charset="0"/>
              </a:rPr>
              <a:t>  </a:t>
            </a:r>
            <a:r>
              <a:rPr lang="en-US" altLang="en-US" sz="2000" i="1" dirty="0">
                <a:solidFill>
                  <a:srgbClr val="FF0000"/>
                </a:solidFill>
                <a:cs typeface="ＭＳ Ｐゴシック" charset="0"/>
              </a:rPr>
              <a:t>(left eigenvector, with eigenvalue 1)</a:t>
            </a:r>
            <a:r>
              <a:rPr lang="en-US" altLang="en-US" sz="2000" dirty="0">
                <a:cs typeface="ＭＳ Ｐゴシック" charset="0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2400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>
            <a:extLst>
              <a:ext uri="{FF2B5EF4-FFF2-40B4-BE49-F238E27FC236}">
                <a16:creationId xmlns:a16="http://schemas.microsoft.com/office/drawing/2014/main" id="{CE7D40CB-C160-67C8-B230-2D7EB1D6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23D402-7FD1-8B43-9865-9E6EF15AFF9A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74A8BDA-3368-BA25-5AAD-F6E09C120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Interesting questions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5DAF7AA-2EB2-3540-FD2B-968FE7C79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Does a stationary distribution always exist? Is it unique?</a:t>
            </a:r>
          </a:p>
          <a:p>
            <a:pPr lvl="1"/>
            <a:r>
              <a:rPr lang="en-US" altLang="en-US"/>
              <a:t>Yes, if the graph is “well-behaved”, namely the Markov chain is irreducible and aperiodic.</a:t>
            </a:r>
          </a:p>
          <a:p>
            <a:pPr lvl="1"/>
            <a:r>
              <a:rPr lang="en-US" altLang="en-US"/>
              <a:t>For “well-behaved” graphs, the stationary distribution  does not depend on the start distribution x</a:t>
            </a:r>
            <a:r>
              <a:rPr lang="en-US" altLang="en-US" baseline="-25000"/>
              <a:t>0 </a:t>
            </a:r>
            <a:r>
              <a:rPr lang="en-US" altLang="en-US" i="1">
                <a:solidFill>
                  <a:srgbClr val="FF0000"/>
                </a:solidFill>
              </a:rPr>
              <a:t>(next slide def. “well behaved”)</a:t>
            </a:r>
          </a:p>
          <a:p>
            <a:endParaRPr lang="en-US" altLang="en-US" sz="2400"/>
          </a:p>
          <a:p>
            <a:r>
              <a:rPr lang="en-US" altLang="en-US" sz="2800"/>
              <a:t>How fast will the random surfer approach this stationary distribution?</a:t>
            </a:r>
          </a:p>
          <a:p>
            <a:pPr lvl="1"/>
            <a:r>
              <a:rPr lang="en-US" altLang="en-US"/>
              <a:t>Mixing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>
            <a:extLst>
              <a:ext uri="{FF2B5EF4-FFF2-40B4-BE49-F238E27FC236}">
                <a16:creationId xmlns:a16="http://schemas.microsoft.com/office/drawing/2014/main" id="{F5EF61CE-BAB3-A8FC-9C7E-9214277D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D0CD16-4072-E04E-AB45-9CE143556E9E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500B0286-DA92-9658-D390-E9B245B5E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Well behaved graphs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9F1C33A-54F8-A36E-C4F0-DA67DD4C5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</a:rPr>
              <a:t>Irreducible</a:t>
            </a:r>
            <a:r>
              <a:rPr lang="en-US" altLang="en-US" sz="2400"/>
              <a:t>: There is a path from every node to every other node (</a:t>
            </a:r>
            <a:r>
              <a:rPr lang="en-US" altLang="en-US" sz="2400">
                <a:sym typeface="Wingdings" pitchFamily="2" charset="2"/>
              </a:rPr>
              <a:t> it is an SCC)</a:t>
            </a:r>
            <a:r>
              <a:rPr lang="en-US" altLang="en-US" sz="2400"/>
              <a:t>.</a:t>
            </a:r>
          </a:p>
          <a:p>
            <a:pPr>
              <a:buFont typeface="Wingdings" pitchFamily="2" charset="2"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39940" name="Oval 6">
            <a:extLst>
              <a:ext uri="{FF2B5EF4-FFF2-40B4-BE49-F238E27FC236}">
                <a16:creationId xmlns:a16="http://schemas.microsoft.com/office/drawing/2014/main" id="{A62C541D-E5AB-A771-4E40-99D4920D9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038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39941" name="Oval 7">
            <a:extLst>
              <a:ext uri="{FF2B5EF4-FFF2-40B4-BE49-F238E27FC236}">
                <a16:creationId xmlns:a16="http://schemas.microsoft.com/office/drawing/2014/main" id="{266FD0AC-6626-87F0-5B37-90F31CD8F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276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39942" name="Oval 8">
            <a:extLst>
              <a:ext uri="{FF2B5EF4-FFF2-40B4-BE49-F238E27FC236}">
                <a16:creationId xmlns:a16="http://schemas.microsoft.com/office/drawing/2014/main" id="{BC60049D-B392-7F34-4F80-4F91C9FA6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648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39943" name="Line 9">
            <a:extLst>
              <a:ext uri="{FF2B5EF4-FFF2-40B4-BE49-F238E27FC236}">
                <a16:creationId xmlns:a16="http://schemas.microsoft.com/office/drawing/2014/main" id="{E608B532-0FB4-504C-C815-368B88F240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581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4" name="Line 10">
            <a:extLst>
              <a:ext uri="{FF2B5EF4-FFF2-40B4-BE49-F238E27FC236}">
                <a16:creationId xmlns:a16="http://schemas.microsoft.com/office/drawing/2014/main" id="{22115C50-F4E5-2A7E-74D9-F88AA93A0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57600"/>
            <a:ext cx="3810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5" name="Line 11">
            <a:extLst>
              <a:ext uri="{FF2B5EF4-FFF2-40B4-BE49-F238E27FC236}">
                <a16:creationId xmlns:a16="http://schemas.microsoft.com/office/drawing/2014/main" id="{D134EA1D-FF3B-5DA4-A7BE-7A4352C756B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43434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6" name="Freeform 12">
            <a:extLst>
              <a:ext uri="{FF2B5EF4-FFF2-40B4-BE49-F238E27FC236}">
                <a16:creationId xmlns:a16="http://schemas.microsoft.com/office/drawing/2014/main" id="{86293042-4D58-46DC-9E37-9255DB161F2A}"/>
              </a:ext>
            </a:extLst>
          </p:cNvPr>
          <p:cNvSpPr>
            <a:spLocks/>
          </p:cNvSpPr>
          <p:nvPr/>
        </p:nvSpPr>
        <p:spPr bwMode="auto">
          <a:xfrm>
            <a:off x="2514600" y="3505200"/>
            <a:ext cx="914400" cy="1143000"/>
          </a:xfrm>
          <a:custGeom>
            <a:avLst/>
            <a:gdLst>
              <a:gd name="T0" fmla="*/ 2147483646 w 576"/>
              <a:gd name="T1" fmla="*/ 2147483646 h 720"/>
              <a:gd name="T2" fmla="*/ 2147483646 w 576"/>
              <a:gd name="T3" fmla="*/ 2147483646 h 720"/>
              <a:gd name="T4" fmla="*/ 0 w 576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720">
                <a:moveTo>
                  <a:pt x="288" y="720"/>
                </a:moveTo>
                <a:cubicBezTo>
                  <a:pt x="432" y="564"/>
                  <a:pt x="576" y="408"/>
                  <a:pt x="528" y="288"/>
                </a:cubicBezTo>
                <a:cubicBezTo>
                  <a:pt x="480" y="168"/>
                  <a:pt x="240" y="8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7" name="Oval 20">
            <a:extLst>
              <a:ext uri="{FF2B5EF4-FFF2-40B4-BE49-F238E27FC236}">
                <a16:creationId xmlns:a16="http://schemas.microsoft.com/office/drawing/2014/main" id="{87178242-1FEA-48F1-50D9-5356C947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962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39948" name="Oval 21">
            <a:extLst>
              <a:ext uri="{FF2B5EF4-FFF2-40B4-BE49-F238E27FC236}">
                <a16:creationId xmlns:a16="http://schemas.microsoft.com/office/drawing/2014/main" id="{E1DFD209-58AF-645E-4FE6-C75613B26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200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39949" name="Oval 22">
            <a:extLst>
              <a:ext uri="{FF2B5EF4-FFF2-40B4-BE49-F238E27FC236}">
                <a16:creationId xmlns:a16="http://schemas.microsoft.com/office/drawing/2014/main" id="{EE365378-456B-A140-3E60-F2A67A17F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572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39950" name="Line 23">
            <a:extLst>
              <a:ext uri="{FF2B5EF4-FFF2-40B4-BE49-F238E27FC236}">
                <a16:creationId xmlns:a16="http://schemas.microsoft.com/office/drawing/2014/main" id="{5478F666-DD50-C356-3D13-DED16AC231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505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1" name="Line 24">
            <a:extLst>
              <a:ext uri="{FF2B5EF4-FFF2-40B4-BE49-F238E27FC236}">
                <a16:creationId xmlns:a16="http://schemas.microsoft.com/office/drawing/2014/main" id="{33E66414-911C-A1C0-106A-CAE995D97E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581400"/>
            <a:ext cx="3810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2" name="Line 25">
            <a:extLst>
              <a:ext uri="{FF2B5EF4-FFF2-40B4-BE49-F238E27FC236}">
                <a16:creationId xmlns:a16="http://schemas.microsoft.com/office/drawing/2014/main" id="{65D5BA6B-1ADC-760D-07ED-C5966F7FBA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0" y="42672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3" name="Freeform 26">
            <a:extLst>
              <a:ext uri="{FF2B5EF4-FFF2-40B4-BE49-F238E27FC236}">
                <a16:creationId xmlns:a16="http://schemas.microsoft.com/office/drawing/2014/main" id="{C4241E2B-F759-5BE9-409B-AE02F3B2E6DF}"/>
              </a:ext>
            </a:extLst>
          </p:cNvPr>
          <p:cNvSpPr>
            <a:spLocks/>
          </p:cNvSpPr>
          <p:nvPr/>
        </p:nvSpPr>
        <p:spPr bwMode="auto">
          <a:xfrm>
            <a:off x="6248400" y="3429000"/>
            <a:ext cx="914400" cy="1143000"/>
          </a:xfrm>
          <a:custGeom>
            <a:avLst/>
            <a:gdLst>
              <a:gd name="T0" fmla="*/ 2147483646 w 576"/>
              <a:gd name="T1" fmla="*/ 2147483646 h 720"/>
              <a:gd name="T2" fmla="*/ 2147483646 w 576"/>
              <a:gd name="T3" fmla="*/ 2147483646 h 720"/>
              <a:gd name="T4" fmla="*/ 0 w 576"/>
              <a:gd name="T5" fmla="*/ 0 h 7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720">
                <a:moveTo>
                  <a:pt x="288" y="720"/>
                </a:moveTo>
                <a:cubicBezTo>
                  <a:pt x="432" y="564"/>
                  <a:pt x="576" y="408"/>
                  <a:pt x="528" y="288"/>
                </a:cubicBezTo>
                <a:cubicBezTo>
                  <a:pt x="480" y="168"/>
                  <a:pt x="240" y="8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4" name="Text Box 27">
            <a:extLst>
              <a:ext uri="{FF2B5EF4-FFF2-40B4-BE49-F238E27FC236}">
                <a16:creationId xmlns:a16="http://schemas.microsoft.com/office/drawing/2014/main" id="{E00B0DBA-6A65-A583-5A84-A3DA913A9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Irreducible</a:t>
            </a:r>
          </a:p>
        </p:txBody>
      </p:sp>
      <p:sp>
        <p:nvSpPr>
          <p:cNvPr id="39955" name="Text Box 28">
            <a:extLst>
              <a:ext uri="{FF2B5EF4-FFF2-40B4-BE49-F238E27FC236}">
                <a16:creationId xmlns:a16="http://schemas.microsoft.com/office/drawing/2014/main" id="{271E7D5E-D493-E548-9ED5-C0C6E38B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334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Not irreducible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>
            <a:extLst>
              <a:ext uri="{FF2B5EF4-FFF2-40B4-BE49-F238E27FC236}">
                <a16:creationId xmlns:a16="http://schemas.microsoft.com/office/drawing/2014/main" id="{95019DA2-6667-1244-5512-2827E26A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B0A9D6-4E96-3349-B8B1-C59980365846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39B0BE6-D8CC-59DF-5C0B-7E308AD73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Well behaved graphs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27123DD-7993-F93A-8E2A-31CE26D0B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FF0000"/>
                </a:solidFill>
              </a:rPr>
              <a:t>Aperiodic</a:t>
            </a:r>
            <a:r>
              <a:rPr lang="en-US" altLang="en-US" sz="2400"/>
              <a:t>: The GCD of all cycle lengths is </a:t>
            </a:r>
            <a:r>
              <a:rPr lang="en-US" altLang="en-US" sz="2400" i="1"/>
              <a:t>1. </a:t>
            </a:r>
            <a:r>
              <a:rPr lang="en-US" altLang="en-US" sz="2400"/>
              <a:t>The GCD is also called period.</a:t>
            </a:r>
            <a:endParaRPr lang="en-US" altLang="en-US" sz="2400" i="1"/>
          </a:p>
          <a:p>
            <a:pPr>
              <a:buFont typeface="Wingdings" pitchFamily="2" charset="2"/>
              <a:buNone/>
            </a:pPr>
            <a:r>
              <a:rPr lang="en-US" altLang="en-US" sz="2400"/>
              <a:t> </a:t>
            </a:r>
          </a:p>
        </p:txBody>
      </p:sp>
      <p:sp>
        <p:nvSpPr>
          <p:cNvPr id="41988" name="Text Box 18">
            <a:extLst>
              <a:ext uri="{FF2B5EF4-FFF2-40B4-BE49-F238E27FC236}">
                <a16:creationId xmlns:a16="http://schemas.microsoft.com/office/drawing/2014/main" id="{37F37822-3489-D507-8366-E7A595A4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512762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	Aperiodic</a:t>
            </a:r>
          </a:p>
        </p:txBody>
      </p:sp>
      <p:sp>
        <p:nvSpPr>
          <p:cNvPr id="41989" name="Text Box 19">
            <a:extLst>
              <a:ext uri="{FF2B5EF4-FFF2-40B4-BE49-F238E27FC236}">
                <a16:creationId xmlns:a16="http://schemas.microsoft.com/office/drawing/2014/main" id="{2FE69F58-ADF3-BA9F-639D-CB19EAF30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520382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Periodicity is 3</a:t>
            </a:r>
          </a:p>
        </p:txBody>
      </p:sp>
      <p:sp>
        <p:nvSpPr>
          <p:cNvPr id="41990" name="Oval 20">
            <a:extLst>
              <a:ext uri="{FF2B5EF4-FFF2-40B4-BE49-F238E27FC236}">
                <a16:creationId xmlns:a16="http://schemas.microsoft.com/office/drawing/2014/main" id="{C925FD4F-7E18-B533-4AC8-91172118A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8322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41991" name="Oval 21">
            <a:extLst>
              <a:ext uri="{FF2B5EF4-FFF2-40B4-BE49-F238E27FC236}">
                <a16:creationId xmlns:a16="http://schemas.microsoft.com/office/drawing/2014/main" id="{5F64609C-3212-12C6-AB0F-2E0519363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30702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41992" name="Oval 22">
            <a:extLst>
              <a:ext uri="{FF2B5EF4-FFF2-40B4-BE49-F238E27FC236}">
                <a16:creationId xmlns:a16="http://schemas.microsoft.com/office/drawing/2014/main" id="{5361667C-9A18-98F1-1A23-F57DECAD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44418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41993" name="Line 23">
            <a:extLst>
              <a:ext uri="{FF2B5EF4-FFF2-40B4-BE49-F238E27FC236}">
                <a16:creationId xmlns:a16="http://schemas.microsoft.com/office/drawing/2014/main" id="{3310EC44-BD3E-4478-C27C-63CA59A5F5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9888" y="33750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4" name="Line 24">
            <a:extLst>
              <a:ext uri="{FF2B5EF4-FFF2-40B4-BE49-F238E27FC236}">
                <a16:creationId xmlns:a16="http://schemas.microsoft.com/office/drawing/2014/main" id="{1D1399FF-E5E9-8FC7-4FC1-5B8670FA6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8088" y="345122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5" name="Line 25">
            <a:extLst>
              <a:ext uri="{FF2B5EF4-FFF2-40B4-BE49-F238E27FC236}">
                <a16:creationId xmlns:a16="http://schemas.microsoft.com/office/drawing/2014/main" id="{4053AF01-D2F4-6068-39C7-6FCA192066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39888" y="4137025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6" name="Oval 28">
            <a:extLst>
              <a:ext uri="{FF2B5EF4-FFF2-40B4-BE49-F238E27FC236}">
                <a16:creationId xmlns:a16="http://schemas.microsoft.com/office/drawing/2014/main" id="{1BC5A214-8A72-42B9-A152-3BE231406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88" y="36798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41997" name="Oval 29">
            <a:extLst>
              <a:ext uri="{FF2B5EF4-FFF2-40B4-BE49-F238E27FC236}">
                <a16:creationId xmlns:a16="http://schemas.microsoft.com/office/drawing/2014/main" id="{24FC79B1-9487-E1F9-64D8-BC81B57D3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9178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41998" name="Oval 30">
            <a:extLst>
              <a:ext uri="{FF2B5EF4-FFF2-40B4-BE49-F238E27FC236}">
                <a16:creationId xmlns:a16="http://schemas.microsoft.com/office/drawing/2014/main" id="{A0BC7938-EDE9-1CB2-2A0A-60F0AB233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8" y="42894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41999" name="Line 31">
            <a:extLst>
              <a:ext uri="{FF2B5EF4-FFF2-40B4-BE49-F238E27FC236}">
                <a16:creationId xmlns:a16="http://schemas.microsoft.com/office/drawing/2014/main" id="{3EED7B25-F795-AFFD-5349-1DE78AF9CA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02288" y="32226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0" name="Line 32">
            <a:extLst>
              <a:ext uri="{FF2B5EF4-FFF2-40B4-BE49-F238E27FC236}">
                <a16:creationId xmlns:a16="http://schemas.microsoft.com/office/drawing/2014/main" id="{78394794-6411-D571-CB56-809F1AC23F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0488" y="3298825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1" name="Line 33">
            <a:extLst>
              <a:ext uri="{FF2B5EF4-FFF2-40B4-BE49-F238E27FC236}">
                <a16:creationId xmlns:a16="http://schemas.microsoft.com/office/drawing/2014/main" id="{7D1BF60C-2E84-AF1B-2532-2150D43FEE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02288" y="3984625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002" name="Arc 34">
            <a:extLst>
              <a:ext uri="{FF2B5EF4-FFF2-40B4-BE49-F238E27FC236}">
                <a16:creationId xmlns:a16="http://schemas.microsoft.com/office/drawing/2014/main" id="{1D21EEB7-1737-AC3C-5543-69756307688C}"/>
              </a:ext>
            </a:extLst>
          </p:cNvPr>
          <p:cNvSpPr>
            <a:spLocks/>
          </p:cNvSpPr>
          <p:nvPr/>
        </p:nvSpPr>
        <p:spPr bwMode="auto">
          <a:xfrm>
            <a:off x="6943725" y="4365625"/>
            <a:ext cx="411163" cy="304800"/>
          </a:xfrm>
          <a:custGeom>
            <a:avLst/>
            <a:gdLst>
              <a:gd name="T0" fmla="*/ 2147483646 w 25420"/>
              <a:gd name="T1" fmla="*/ 0 h 43200"/>
              <a:gd name="T2" fmla="*/ 0 w 25420"/>
              <a:gd name="T3" fmla="*/ 2147483646 h 43200"/>
              <a:gd name="T4" fmla="*/ 2147483646 w 25420"/>
              <a:gd name="T5" fmla="*/ 2147483646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20" h="43200" fill="none" extrusionOk="0">
                <a:moveTo>
                  <a:pt x="3819" y="0"/>
                </a:moveTo>
                <a:cubicBezTo>
                  <a:pt x="15749" y="0"/>
                  <a:pt x="25420" y="9670"/>
                  <a:pt x="25420" y="21600"/>
                </a:cubicBezTo>
                <a:cubicBezTo>
                  <a:pt x="25420" y="33529"/>
                  <a:pt x="15749" y="43200"/>
                  <a:pt x="3820" y="43200"/>
                </a:cubicBezTo>
                <a:cubicBezTo>
                  <a:pt x="2539" y="43200"/>
                  <a:pt x="1260" y="43086"/>
                  <a:pt x="-1" y="42859"/>
                </a:cubicBezTo>
              </a:path>
              <a:path w="25420" h="43200" stroke="0" extrusionOk="0">
                <a:moveTo>
                  <a:pt x="3819" y="0"/>
                </a:moveTo>
                <a:cubicBezTo>
                  <a:pt x="15749" y="0"/>
                  <a:pt x="25420" y="9670"/>
                  <a:pt x="25420" y="21600"/>
                </a:cubicBezTo>
                <a:cubicBezTo>
                  <a:pt x="25420" y="33529"/>
                  <a:pt x="15749" y="43200"/>
                  <a:pt x="3820" y="43200"/>
                </a:cubicBezTo>
                <a:cubicBezTo>
                  <a:pt x="2539" y="43200"/>
                  <a:pt x="1260" y="43086"/>
                  <a:pt x="-1" y="42859"/>
                </a:cubicBezTo>
                <a:lnTo>
                  <a:pt x="3820" y="21600"/>
                </a:lnTo>
                <a:lnTo>
                  <a:pt x="3819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arrow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D6270E43-FE24-46CC-E6C7-A1D0A4460D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Ranking</a:t>
            </a:r>
            <a:endParaRPr lang="en-US" altLang="en-US" sz="4400">
              <a:latin typeface="Comic Sans MS" panose="030F0902030302020204" pitchFamily="66" charset="0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A2A7DE48-E6BF-7791-D222-5AAC72DD6C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3800">
                <a:solidFill>
                  <a:schemeClr val="folHlink"/>
                </a:solidFill>
              </a:rPr>
              <a:t>Link-based Ranking</a:t>
            </a:r>
          </a:p>
          <a:p>
            <a:pPr eaLnBrk="1" hangingPunct="1"/>
            <a:r>
              <a:rPr lang="en-US" altLang="en-US" sz="3600">
                <a:solidFill>
                  <a:srgbClr val="A40508"/>
                </a:solidFill>
              </a:rPr>
              <a:t>(2° generation)</a:t>
            </a:r>
            <a:endParaRPr lang="en-US" altLang="en-US" sz="38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96F8CF99-9803-10E9-94DC-2E6405E88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Web as a Directed Graph</a:t>
            </a:r>
          </a:p>
        </p:txBody>
      </p:sp>
      <p:sp>
        <p:nvSpPr>
          <p:cNvPr id="46082" name="Text Box 3">
            <a:extLst>
              <a:ext uri="{FF2B5EF4-FFF2-40B4-BE49-F238E27FC236}">
                <a16:creationId xmlns:a16="http://schemas.microsoft.com/office/drawing/2014/main" id="{75004AA6-2C24-17EE-6B4E-80A032F96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191000"/>
            <a:ext cx="739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Assumption 1:</a:t>
            </a:r>
            <a:r>
              <a:rPr lang="en-US" altLang="en-US" sz="24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 hyperlink between pages denotes 		   	 author perceived relevance (quality signal)</a:t>
            </a: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A7A3C953-C005-DB6D-F8E7-D20BAC137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1816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Assumption 2:</a:t>
            </a:r>
            <a:r>
              <a:rPr lang="en-US" altLang="en-US" sz="240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The text in the anchor of the hyperlink 			 describes the target page (textual context)</a:t>
            </a:r>
          </a:p>
        </p:txBody>
      </p:sp>
      <p:grpSp>
        <p:nvGrpSpPr>
          <p:cNvPr id="46084" name="Group 5">
            <a:extLst>
              <a:ext uri="{FF2B5EF4-FFF2-40B4-BE49-F238E27FC236}">
                <a16:creationId xmlns:a16="http://schemas.microsoft.com/office/drawing/2014/main" id="{F6F2AD08-1602-E248-0A66-B5818AA0262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676400"/>
            <a:ext cx="6858000" cy="2438400"/>
            <a:chOff x="192" y="912"/>
            <a:chExt cx="5232" cy="1536"/>
          </a:xfrm>
        </p:grpSpPr>
        <p:sp>
          <p:nvSpPr>
            <p:cNvPr id="46086" name="Line 6">
              <a:extLst>
                <a:ext uri="{FF2B5EF4-FFF2-40B4-BE49-F238E27FC236}">
                  <a16:creationId xmlns:a16="http://schemas.microsoft.com/office/drawing/2014/main" id="{DD04B901-C3EA-8A30-4BBF-9562AFC5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680"/>
              <a:ext cx="13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87" name="Oval 7">
              <a:extLst>
                <a:ext uri="{FF2B5EF4-FFF2-40B4-BE49-F238E27FC236}">
                  <a16:creationId xmlns:a16="http://schemas.microsoft.com/office/drawing/2014/main" id="{E8C77016-CFBA-0C4C-3FF1-8864ED7E5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00"/>
              <a:ext cx="2064" cy="9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Page A</a:t>
              </a:r>
            </a:p>
          </p:txBody>
        </p:sp>
        <p:sp>
          <p:nvSpPr>
            <p:cNvPr id="46088" name="Text Box 8">
              <a:extLst>
                <a:ext uri="{FF2B5EF4-FFF2-40B4-BE49-F238E27FC236}">
                  <a16:creationId xmlns:a16="http://schemas.microsoft.com/office/drawing/2014/main" id="{075DAA14-56E3-D42C-F567-4AF5871AB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438"/>
              <a:ext cx="8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hyperlink</a:t>
              </a:r>
            </a:p>
          </p:txBody>
        </p:sp>
        <p:sp>
          <p:nvSpPr>
            <p:cNvPr id="46089" name="Line 9">
              <a:extLst>
                <a:ext uri="{FF2B5EF4-FFF2-40B4-BE49-F238E27FC236}">
                  <a16:creationId xmlns:a16="http://schemas.microsoft.com/office/drawing/2014/main" id="{40CBECBB-831F-0061-2BBA-90BCDBE86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920"/>
              <a:ext cx="14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90" name="Line 10">
              <a:extLst>
                <a:ext uri="{FF2B5EF4-FFF2-40B4-BE49-F238E27FC236}">
                  <a16:creationId xmlns:a16="http://schemas.microsoft.com/office/drawing/2014/main" id="{C77A00E4-82A4-6BEE-0CBE-D081E79FB0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960"/>
              <a:ext cx="72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91" name="Line 11">
              <a:extLst>
                <a:ext uri="{FF2B5EF4-FFF2-40B4-BE49-F238E27FC236}">
                  <a16:creationId xmlns:a16="http://schemas.microsoft.com/office/drawing/2014/main" id="{4FC18AE5-BD10-B28E-7E6D-44B0AE625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1824"/>
              <a:ext cx="62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92" name="Line 12">
              <a:extLst>
                <a:ext uri="{FF2B5EF4-FFF2-40B4-BE49-F238E27FC236}">
                  <a16:creationId xmlns:a16="http://schemas.microsoft.com/office/drawing/2014/main" id="{D0D00E67-9C75-53E4-323D-86B4AD1F94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1968"/>
              <a:ext cx="52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93" name="Line 13">
              <a:extLst>
                <a:ext uri="{FF2B5EF4-FFF2-40B4-BE49-F238E27FC236}">
                  <a16:creationId xmlns:a16="http://schemas.microsoft.com/office/drawing/2014/main" id="{8E943C80-C6E7-9208-5E2D-330FAD8465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912"/>
              <a:ext cx="57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94" name="Oval 14">
              <a:extLst>
                <a:ext uri="{FF2B5EF4-FFF2-40B4-BE49-F238E27FC236}">
                  <a16:creationId xmlns:a16="http://schemas.microsoft.com/office/drawing/2014/main" id="{E7B7BDC4-2516-E9A2-F525-3E62540D1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152"/>
              <a:ext cx="1872" cy="9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Page B</a:t>
              </a:r>
            </a:p>
          </p:txBody>
        </p:sp>
        <p:sp>
          <p:nvSpPr>
            <p:cNvPr id="46095" name="Text Box 15">
              <a:extLst>
                <a:ext uri="{FF2B5EF4-FFF2-40B4-BE49-F238E27FC236}">
                  <a16:creationId xmlns:a16="http://schemas.microsoft.com/office/drawing/2014/main" id="{F66887D9-A0A1-FBFF-C751-AE4631525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" y="1566"/>
              <a:ext cx="613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Anchor</a:t>
              </a:r>
            </a:p>
          </p:txBody>
        </p:sp>
      </p:grpSp>
      <p:sp>
        <p:nvSpPr>
          <p:cNvPr id="46085" name="TextBox 4">
            <a:extLst>
              <a:ext uri="{FF2B5EF4-FFF2-40B4-BE49-F238E27FC236}">
                <a16:creationId xmlns:a16="http://schemas.microsoft.com/office/drawing/2014/main" id="{4857FE70-58EF-190A-FA1A-26FDAAD32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-33338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Sec. 21.1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EDA9EE40-BF3E-7777-00BF-BBE4063D6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Query-independent ordering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960ECE57-9370-D69D-7398-74D27EB86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First generation: using link counts as simple measures of popularity.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lnSpc>
                <a:spcPct val="120000"/>
              </a:lnSpc>
            </a:pPr>
            <a:r>
              <a:rPr lang="en-US" altLang="en-US" u="sng"/>
              <a:t>Undirected popularity:</a:t>
            </a:r>
            <a:endParaRPr lang="en-US" altLang="en-US"/>
          </a:p>
          <a:p>
            <a:pPr lvl="2" eaLnBrk="1" hangingPunct="1">
              <a:lnSpc>
                <a:spcPct val="120000"/>
              </a:lnSpc>
            </a:pPr>
            <a:r>
              <a:rPr lang="en-US" altLang="en-US" sz="1800"/>
              <a:t>Each page gets a score given by the number of in-links plus the number of out-links (es. 3+2=5).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u="sng"/>
              <a:t>Directed popularity:</a:t>
            </a:r>
            <a:endParaRPr lang="en-US" altLang="en-US"/>
          </a:p>
          <a:p>
            <a:pPr lvl="2" eaLnBrk="1" hangingPunct="1">
              <a:lnSpc>
                <a:spcPct val="120000"/>
              </a:lnSpc>
            </a:pPr>
            <a:r>
              <a:rPr lang="en-US" altLang="en-US" sz="1800"/>
              <a:t>Score of a page = number of its in-links (es. 3).</a:t>
            </a:r>
          </a:p>
        </p:txBody>
      </p:sp>
      <p:grpSp>
        <p:nvGrpSpPr>
          <p:cNvPr id="47107" name="Group 4">
            <a:extLst>
              <a:ext uri="{FF2B5EF4-FFF2-40B4-BE49-F238E27FC236}">
                <a16:creationId xmlns:a16="http://schemas.microsoft.com/office/drawing/2014/main" id="{EF30C557-A53D-E675-16B8-B883D1E49255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5638800"/>
            <a:ext cx="3429000" cy="1143000"/>
            <a:chOff x="1776" y="3552"/>
            <a:chExt cx="2160" cy="720"/>
          </a:xfrm>
        </p:grpSpPr>
        <p:sp>
          <p:nvSpPr>
            <p:cNvPr id="47109" name="Oval 5">
              <a:extLst>
                <a:ext uri="{FF2B5EF4-FFF2-40B4-BE49-F238E27FC236}">
                  <a16:creationId xmlns:a16="http://schemas.microsoft.com/office/drawing/2014/main" id="{1FCBE238-ADA2-A3DD-13BC-0C172CC42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648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sp>
          <p:nvSpPr>
            <p:cNvPr id="47110" name="Line 6">
              <a:extLst>
                <a:ext uri="{FF2B5EF4-FFF2-40B4-BE49-F238E27FC236}">
                  <a16:creationId xmlns:a16="http://schemas.microsoft.com/office/drawing/2014/main" id="{0C15C3DC-5678-CA6F-293D-4CF1AB7C8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355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11" name="Line 7">
              <a:extLst>
                <a:ext uri="{FF2B5EF4-FFF2-40B4-BE49-F238E27FC236}">
                  <a16:creationId xmlns:a16="http://schemas.microsoft.com/office/drawing/2014/main" id="{624C4DAB-1BF6-D7DF-07EA-B8F2A80B3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9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12" name="Line 8">
              <a:extLst>
                <a:ext uri="{FF2B5EF4-FFF2-40B4-BE49-F238E27FC236}">
                  <a16:creationId xmlns:a16="http://schemas.microsoft.com/office/drawing/2014/main" id="{50A8D0F3-CE83-B920-BDA4-C17B24E01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4080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13" name="Line 9">
              <a:extLst>
                <a:ext uri="{FF2B5EF4-FFF2-40B4-BE49-F238E27FC236}">
                  <a16:creationId xmlns:a16="http://schemas.microsoft.com/office/drawing/2014/main" id="{B9229153-49C1-99DD-4B77-7B2FAEE0B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0" y="3648"/>
              <a:ext cx="76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14" name="Line 10">
              <a:extLst>
                <a:ext uri="{FF2B5EF4-FFF2-40B4-BE49-F238E27FC236}">
                  <a16:creationId xmlns:a16="http://schemas.microsoft.com/office/drawing/2014/main" id="{6F986BEC-BFC7-BE28-654E-0B01F2FFCA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4080"/>
              <a:ext cx="86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49067" name="AutoShape 11">
            <a:extLst>
              <a:ext uri="{FF2B5EF4-FFF2-40B4-BE49-F238E27FC236}">
                <a16:creationId xmlns:a16="http://schemas.microsoft.com/office/drawing/2014/main" id="{EF56AAA4-BA0C-904D-A28B-52C246E92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638800"/>
            <a:ext cx="2627312" cy="1219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400"/>
              <a:t>Easy to SPAM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9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9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90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9796B9DE-F191-9ADE-CD09-36887A414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Second generation: </a:t>
            </a:r>
            <a:r>
              <a:rPr lang="en-US" altLang="en-US" b="1">
                <a:solidFill>
                  <a:srgbClr val="CC0000"/>
                </a:solidFill>
              </a:rPr>
              <a:t>PageRank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D3706183-F3C2-B0E3-2497-A5984808FD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80000"/>
              </a:spcBef>
            </a:pPr>
            <a:r>
              <a:rPr lang="en-US" altLang="en-US" sz="3000">
                <a:solidFill>
                  <a:schemeClr val="folHlink"/>
                </a:solidFill>
                <a:latin typeface="Comic Sans MS" panose="030F0902030302020204" pitchFamily="66" charset="0"/>
              </a:rPr>
              <a:t>Each link has its own importance!!</a:t>
            </a:r>
          </a:p>
          <a:p>
            <a:pPr eaLnBrk="1" hangingPunct="1">
              <a:lnSpc>
                <a:spcPct val="110000"/>
              </a:lnSpc>
              <a:spcBef>
                <a:spcPct val="80000"/>
              </a:spcBef>
            </a:pPr>
            <a:r>
              <a:rPr lang="en-US" altLang="en-US" sz="2800">
                <a:solidFill>
                  <a:schemeClr val="hlink"/>
                </a:solidFill>
                <a:latin typeface="Comic Sans MS" panose="030F0902030302020204" pitchFamily="66" charset="0"/>
              </a:rPr>
              <a:t>PageRank</a:t>
            </a:r>
            <a:r>
              <a:rPr lang="en-US" altLang="en-US" sz="3000"/>
              <a:t> is </a:t>
            </a:r>
          </a:p>
          <a:p>
            <a:pPr lvl="1" eaLnBrk="1" hangingPunct="1">
              <a:lnSpc>
                <a:spcPct val="110000"/>
              </a:lnSpc>
              <a:spcBef>
                <a:spcPct val="80000"/>
              </a:spcBef>
            </a:pPr>
            <a:r>
              <a:rPr lang="en-US" altLang="en-US" sz="2800"/>
              <a:t>independent of the query</a:t>
            </a:r>
          </a:p>
          <a:p>
            <a:pPr lvl="1" eaLnBrk="1" hangingPunct="1">
              <a:lnSpc>
                <a:spcPct val="110000"/>
              </a:lnSpc>
              <a:spcBef>
                <a:spcPct val="80000"/>
              </a:spcBef>
            </a:pPr>
            <a:r>
              <a:rPr lang="en-US" altLang="en-US" sz="2800"/>
              <a:t>many interpretations…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13EE786C-6DBB-CC41-801F-9C62AFC26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9113" y="333375"/>
            <a:ext cx="8229600" cy="990600"/>
          </a:xfrm>
        </p:spPr>
        <p:txBody>
          <a:bodyPr/>
          <a:lstStyle/>
          <a:p>
            <a:r>
              <a:rPr lang="en-US" altLang="it-IT" sz="4400">
                <a:solidFill>
                  <a:srgbClr val="FF0000"/>
                </a:solidFill>
              </a:rPr>
              <a:t>The (classic) PageRank</a:t>
            </a:r>
            <a:endParaRPr lang="en-US" altLang="it-IT" sz="2400">
              <a:solidFill>
                <a:srgbClr val="FF0000"/>
              </a:solidFill>
            </a:endParaRPr>
          </a:p>
        </p:txBody>
      </p:sp>
      <p:graphicFrame>
        <p:nvGraphicFramePr>
          <p:cNvPr id="51202" name="Object 2">
            <a:extLst>
              <a:ext uri="{FF2B5EF4-FFF2-40B4-BE49-F238E27FC236}">
                <a16:creationId xmlns:a16="http://schemas.microsoft.com/office/drawing/2014/main" id="{EB3F2E34-25A8-E057-0E8E-1EF538F27B8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60363" y="1557338"/>
          <a:ext cx="6588125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3" imgW="3111500" imgH="2717800" progId="PBrush">
                  <p:embed/>
                </p:oleObj>
              </mc:Choice>
              <mc:Fallback>
                <p:oleObj name="Immagine bitmap" r:id="rId3" imgW="3111500" imgH="2717800" progId="PBrush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557338"/>
                        <a:ext cx="6588125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ABD0DC28-8C95-75C6-2B07-17B30D91B989}"/>
              </a:ext>
            </a:extLst>
          </p:cNvPr>
          <p:cNvSpPr/>
          <p:nvPr/>
        </p:nvSpPr>
        <p:spPr>
          <a:xfrm>
            <a:off x="3544888" y="1536700"/>
            <a:ext cx="3059112" cy="2211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67CEC32-2A94-8EDC-8D71-BD0AB105F1E5}"/>
              </a:ext>
            </a:extLst>
          </p:cNvPr>
          <p:cNvSpPr/>
          <p:nvPr/>
        </p:nvSpPr>
        <p:spPr>
          <a:xfrm>
            <a:off x="3706813" y="3246438"/>
            <a:ext cx="2935287" cy="2559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93EE79C-8D38-6E98-D468-CF1F3EC3AB34}"/>
              </a:ext>
            </a:extLst>
          </p:cNvPr>
          <p:cNvSpPr/>
          <p:nvPr/>
        </p:nvSpPr>
        <p:spPr>
          <a:xfrm>
            <a:off x="107950" y="1565275"/>
            <a:ext cx="1943100" cy="1647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65455A4-A27E-D42C-668C-49D2B841860A}"/>
              </a:ext>
            </a:extLst>
          </p:cNvPr>
          <p:cNvSpPr/>
          <p:nvPr/>
        </p:nvSpPr>
        <p:spPr>
          <a:xfrm>
            <a:off x="179388" y="3365500"/>
            <a:ext cx="2033587" cy="1863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5F7CF3F-D149-E5E1-3931-F6977015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5910263"/>
            <a:ext cx="8928100" cy="9477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buClrTx/>
              <a:defRPr/>
            </a:pPr>
            <a:r>
              <a:rPr lang="it-IT" sz="2000" dirty="0" err="1"/>
              <a:t>Various</a:t>
            </a:r>
            <a:r>
              <a:rPr lang="it-IT" sz="2000" dirty="0"/>
              <a:t> </a:t>
            </a:r>
            <a:r>
              <a:rPr lang="it-IT" sz="2000" dirty="0" err="1"/>
              <a:t>interpretations</a:t>
            </a:r>
            <a:r>
              <a:rPr lang="it-IT" sz="2000" dirty="0"/>
              <a:t>: linear </a:t>
            </a:r>
            <a:r>
              <a:rPr lang="it-IT" sz="2000" dirty="0" err="1"/>
              <a:t>system</a:t>
            </a:r>
            <a:r>
              <a:rPr lang="it-IT" sz="2000" dirty="0"/>
              <a:t> of </a:t>
            </a:r>
            <a:r>
              <a:rPr lang="it-IT" sz="2000" dirty="0" err="1"/>
              <a:t>equations</a:t>
            </a:r>
            <a:r>
              <a:rPr lang="it-IT" sz="2000" dirty="0"/>
              <a:t> with </a:t>
            </a:r>
            <a:r>
              <a:rPr lang="it-IT" sz="2000" dirty="0" err="1"/>
              <a:t>billion</a:t>
            </a:r>
            <a:r>
              <a:rPr lang="it-IT" sz="2000" dirty="0"/>
              <a:t> </a:t>
            </a:r>
            <a:r>
              <a:rPr lang="it-IT" sz="2000" dirty="0" err="1"/>
              <a:t>variables</a:t>
            </a:r>
            <a:r>
              <a:rPr lang="it-IT" sz="2000" dirty="0"/>
              <a:t> and </a:t>
            </a:r>
            <a:r>
              <a:rPr lang="it-IT" sz="2000" dirty="0" err="1"/>
              <a:t>billion</a:t>
            </a:r>
            <a:r>
              <a:rPr lang="it-IT" sz="2000" dirty="0"/>
              <a:t> </a:t>
            </a:r>
            <a:r>
              <a:rPr lang="it-IT" sz="2000" dirty="0" err="1"/>
              <a:t>constraints</a:t>
            </a:r>
            <a:endParaRPr lang="it-IT" sz="2000" dirty="0"/>
          </a:p>
          <a:p>
            <a:pPr eaLnBrk="1" hangingPunct="1">
              <a:spcBef>
                <a:spcPts val="0"/>
              </a:spcBef>
              <a:buClrTx/>
              <a:defRPr/>
            </a:pPr>
            <a:r>
              <a:rPr lang="it-IT" sz="2000" dirty="0"/>
              <a:t>Random </a:t>
            </a:r>
            <a:r>
              <a:rPr lang="it-IT" sz="2000" dirty="0" err="1"/>
              <a:t>walks</a:t>
            </a:r>
            <a:endParaRPr lang="it-IT" sz="2000" dirty="0"/>
          </a:p>
          <a:p>
            <a:pPr marL="0" indent="0" eaLnBrk="1" hangingPunct="1">
              <a:lnSpc>
                <a:spcPct val="160000"/>
              </a:lnSpc>
              <a:buClrTx/>
              <a:buFont typeface="Arial" panose="020B0604020202020204" pitchFamily="34" charset="0"/>
              <a:buNone/>
              <a:defRPr/>
            </a:pPr>
            <a:endParaRPr lang="it-IT" sz="2600" i="1" dirty="0">
              <a:solidFill>
                <a:srgbClr val="7E2A07"/>
              </a:solidFill>
              <a:sym typeface="Symbol" pitchFamily="18" charset="2"/>
            </a:endParaRPr>
          </a:p>
        </p:txBody>
      </p:sp>
      <p:sp>
        <p:nvSpPr>
          <p:cNvPr id="5" name="Figura a mano libera 4">
            <a:extLst>
              <a:ext uri="{FF2B5EF4-FFF2-40B4-BE49-F238E27FC236}">
                <a16:creationId xmlns:a16="http://schemas.microsoft.com/office/drawing/2014/main" id="{B5C75016-9BBA-561C-CF8E-0DE39BC8BD5E}"/>
              </a:ext>
            </a:extLst>
          </p:cNvPr>
          <p:cNvSpPr/>
          <p:nvPr/>
        </p:nvSpPr>
        <p:spPr>
          <a:xfrm>
            <a:off x="1227138" y="1384300"/>
            <a:ext cx="4456112" cy="2863850"/>
          </a:xfrm>
          <a:custGeom>
            <a:avLst/>
            <a:gdLst>
              <a:gd name="connsiteX0" fmla="*/ 4259179 w 4455621"/>
              <a:gd name="connsiteY0" fmla="*/ 842210 h 2863731"/>
              <a:gd name="connsiteX1" fmla="*/ 4343400 w 4455621"/>
              <a:gd name="connsiteY1" fmla="*/ 770021 h 2863731"/>
              <a:gd name="connsiteX2" fmla="*/ 4391526 w 4455621"/>
              <a:gd name="connsiteY2" fmla="*/ 697831 h 2863731"/>
              <a:gd name="connsiteX3" fmla="*/ 4403558 w 4455621"/>
              <a:gd name="connsiteY3" fmla="*/ 661736 h 2863731"/>
              <a:gd name="connsiteX4" fmla="*/ 4439653 w 4455621"/>
              <a:gd name="connsiteY4" fmla="*/ 589547 h 2863731"/>
              <a:gd name="connsiteX5" fmla="*/ 4439653 w 4455621"/>
              <a:gd name="connsiteY5" fmla="*/ 288757 h 2863731"/>
              <a:gd name="connsiteX6" fmla="*/ 4367463 w 4455621"/>
              <a:gd name="connsiteY6" fmla="*/ 204536 h 2863731"/>
              <a:gd name="connsiteX7" fmla="*/ 4295274 w 4455621"/>
              <a:gd name="connsiteY7" fmla="*/ 156410 h 2863731"/>
              <a:gd name="connsiteX8" fmla="*/ 4174958 w 4455621"/>
              <a:gd name="connsiteY8" fmla="*/ 120315 h 2863731"/>
              <a:gd name="connsiteX9" fmla="*/ 4102768 w 4455621"/>
              <a:gd name="connsiteY9" fmla="*/ 96252 h 2863731"/>
              <a:gd name="connsiteX10" fmla="*/ 4066674 w 4455621"/>
              <a:gd name="connsiteY10" fmla="*/ 84221 h 2863731"/>
              <a:gd name="connsiteX11" fmla="*/ 3922295 w 4455621"/>
              <a:gd name="connsiteY11" fmla="*/ 60157 h 2863731"/>
              <a:gd name="connsiteX12" fmla="*/ 3729790 w 4455621"/>
              <a:gd name="connsiteY12" fmla="*/ 36094 h 2863731"/>
              <a:gd name="connsiteX13" fmla="*/ 3597442 w 4455621"/>
              <a:gd name="connsiteY13" fmla="*/ 24063 h 2863731"/>
              <a:gd name="connsiteX14" fmla="*/ 3441032 w 4455621"/>
              <a:gd name="connsiteY14" fmla="*/ 12031 h 2863731"/>
              <a:gd name="connsiteX15" fmla="*/ 3224463 w 4455621"/>
              <a:gd name="connsiteY15" fmla="*/ 0 h 2863731"/>
              <a:gd name="connsiteX16" fmla="*/ 1648326 w 4455621"/>
              <a:gd name="connsiteY16" fmla="*/ 12031 h 2863731"/>
              <a:gd name="connsiteX17" fmla="*/ 1395663 w 4455621"/>
              <a:gd name="connsiteY17" fmla="*/ 36094 h 2863731"/>
              <a:gd name="connsiteX18" fmla="*/ 1347537 w 4455621"/>
              <a:gd name="connsiteY18" fmla="*/ 48126 h 2863731"/>
              <a:gd name="connsiteX19" fmla="*/ 1251284 w 4455621"/>
              <a:gd name="connsiteY19" fmla="*/ 60157 h 2863731"/>
              <a:gd name="connsiteX20" fmla="*/ 1179095 w 4455621"/>
              <a:gd name="connsiteY20" fmla="*/ 72189 h 2863731"/>
              <a:gd name="connsiteX21" fmla="*/ 1118937 w 4455621"/>
              <a:gd name="connsiteY21" fmla="*/ 84221 h 2863731"/>
              <a:gd name="connsiteX22" fmla="*/ 1046747 w 4455621"/>
              <a:gd name="connsiteY22" fmla="*/ 108284 h 2863731"/>
              <a:gd name="connsiteX23" fmla="*/ 962526 w 4455621"/>
              <a:gd name="connsiteY23" fmla="*/ 144379 h 2863731"/>
              <a:gd name="connsiteX24" fmla="*/ 926432 w 4455621"/>
              <a:gd name="connsiteY24" fmla="*/ 168442 h 2863731"/>
              <a:gd name="connsiteX25" fmla="*/ 866274 w 4455621"/>
              <a:gd name="connsiteY25" fmla="*/ 204536 h 2863731"/>
              <a:gd name="connsiteX26" fmla="*/ 794084 w 4455621"/>
              <a:gd name="connsiteY26" fmla="*/ 228600 h 2863731"/>
              <a:gd name="connsiteX27" fmla="*/ 721895 w 4455621"/>
              <a:gd name="connsiteY27" fmla="*/ 276726 h 2863731"/>
              <a:gd name="connsiteX28" fmla="*/ 685800 w 4455621"/>
              <a:gd name="connsiteY28" fmla="*/ 300789 h 2863731"/>
              <a:gd name="connsiteX29" fmla="*/ 649705 w 4455621"/>
              <a:gd name="connsiteY29" fmla="*/ 324852 h 2863731"/>
              <a:gd name="connsiteX30" fmla="*/ 589547 w 4455621"/>
              <a:gd name="connsiteY30" fmla="*/ 385010 h 2863731"/>
              <a:gd name="connsiteX31" fmla="*/ 481263 w 4455621"/>
              <a:gd name="connsiteY31" fmla="*/ 481263 h 2863731"/>
              <a:gd name="connsiteX32" fmla="*/ 457200 w 4455621"/>
              <a:gd name="connsiteY32" fmla="*/ 517357 h 2863731"/>
              <a:gd name="connsiteX33" fmla="*/ 397042 w 4455621"/>
              <a:gd name="connsiteY33" fmla="*/ 577515 h 2863731"/>
              <a:gd name="connsiteX34" fmla="*/ 372979 w 4455621"/>
              <a:gd name="connsiteY34" fmla="*/ 601579 h 2863731"/>
              <a:gd name="connsiteX35" fmla="*/ 348916 w 4455621"/>
              <a:gd name="connsiteY35" fmla="*/ 637673 h 2863731"/>
              <a:gd name="connsiteX36" fmla="*/ 312821 w 4455621"/>
              <a:gd name="connsiteY36" fmla="*/ 673768 h 2863731"/>
              <a:gd name="connsiteX37" fmla="*/ 264695 w 4455621"/>
              <a:gd name="connsiteY37" fmla="*/ 770021 h 2863731"/>
              <a:gd name="connsiteX38" fmla="*/ 216568 w 4455621"/>
              <a:gd name="connsiteY38" fmla="*/ 842210 h 2863731"/>
              <a:gd name="connsiteX39" fmla="*/ 168442 w 4455621"/>
              <a:gd name="connsiteY39" fmla="*/ 986589 h 2863731"/>
              <a:gd name="connsiteX40" fmla="*/ 156411 w 4455621"/>
              <a:gd name="connsiteY40" fmla="*/ 1022684 h 2863731"/>
              <a:gd name="connsiteX41" fmla="*/ 144379 w 4455621"/>
              <a:gd name="connsiteY41" fmla="*/ 1058779 h 2863731"/>
              <a:gd name="connsiteX42" fmla="*/ 132347 w 4455621"/>
              <a:gd name="connsiteY42" fmla="*/ 1106905 h 2863731"/>
              <a:gd name="connsiteX43" fmla="*/ 84221 w 4455621"/>
              <a:gd name="connsiteY43" fmla="*/ 1239252 h 2863731"/>
              <a:gd name="connsiteX44" fmla="*/ 60158 w 4455621"/>
              <a:gd name="connsiteY44" fmla="*/ 1395663 h 2863731"/>
              <a:gd name="connsiteX45" fmla="*/ 48126 w 4455621"/>
              <a:gd name="connsiteY45" fmla="*/ 1479884 h 2863731"/>
              <a:gd name="connsiteX46" fmla="*/ 36095 w 4455621"/>
              <a:gd name="connsiteY46" fmla="*/ 1576136 h 2863731"/>
              <a:gd name="connsiteX47" fmla="*/ 24063 w 4455621"/>
              <a:gd name="connsiteY47" fmla="*/ 1660357 h 2863731"/>
              <a:gd name="connsiteX48" fmla="*/ 0 w 4455621"/>
              <a:gd name="connsiteY48" fmla="*/ 1961147 h 2863731"/>
              <a:gd name="connsiteX49" fmla="*/ 12032 w 4455621"/>
              <a:gd name="connsiteY49" fmla="*/ 2358189 h 2863731"/>
              <a:gd name="connsiteX50" fmla="*/ 24063 w 4455621"/>
              <a:gd name="connsiteY50" fmla="*/ 2418347 h 2863731"/>
              <a:gd name="connsiteX51" fmla="*/ 72190 w 4455621"/>
              <a:gd name="connsiteY51" fmla="*/ 2490536 h 2863731"/>
              <a:gd name="connsiteX52" fmla="*/ 168442 w 4455621"/>
              <a:gd name="connsiteY52" fmla="*/ 2598821 h 2863731"/>
              <a:gd name="connsiteX53" fmla="*/ 204537 w 4455621"/>
              <a:gd name="connsiteY53" fmla="*/ 2622884 h 2863731"/>
              <a:gd name="connsiteX54" fmla="*/ 240632 w 4455621"/>
              <a:gd name="connsiteY54" fmla="*/ 2658979 h 2863731"/>
              <a:gd name="connsiteX55" fmla="*/ 409074 w 4455621"/>
              <a:gd name="connsiteY55" fmla="*/ 2755231 h 2863731"/>
              <a:gd name="connsiteX56" fmla="*/ 445168 w 4455621"/>
              <a:gd name="connsiteY56" fmla="*/ 2767263 h 2863731"/>
              <a:gd name="connsiteX57" fmla="*/ 505326 w 4455621"/>
              <a:gd name="connsiteY57" fmla="*/ 2791326 h 2863731"/>
              <a:gd name="connsiteX58" fmla="*/ 577516 w 4455621"/>
              <a:gd name="connsiteY58" fmla="*/ 2815389 h 2863731"/>
              <a:gd name="connsiteX59" fmla="*/ 613611 w 4455621"/>
              <a:gd name="connsiteY59" fmla="*/ 2827421 h 2863731"/>
              <a:gd name="connsiteX60" fmla="*/ 890337 w 4455621"/>
              <a:gd name="connsiteY60" fmla="*/ 2851484 h 2863731"/>
              <a:gd name="connsiteX61" fmla="*/ 1034716 w 4455621"/>
              <a:gd name="connsiteY61" fmla="*/ 2863515 h 286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455621" h="2863731">
                <a:moveTo>
                  <a:pt x="4259179" y="842210"/>
                </a:moveTo>
                <a:cubicBezTo>
                  <a:pt x="4289314" y="819609"/>
                  <a:pt x="4319942" y="800182"/>
                  <a:pt x="4343400" y="770021"/>
                </a:cubicBezTo>
                <a:cubicBezTo>
                  <a:pt x="4361155" y="747193"/>
                  <a:pt x="4382380" y="725267"/>
                  <a:pt x="4391526" y="697831"/>
                </a:cubicBezTo>
                <a:cubicBezTo>
                  <a:pt x="4395537" y="685799"/>
                  <a:pt x="4397886" y="673080"/>
                  <a:pt x="4403558" y="661736"/>
                </a:cubicBezTo>
                <a:cubicBezTo>
                  <a:pt x="4450206" y="568442"/>
                  <a:pt x="4409410" y="680274"/>
                  <a:pt x="4439653" y="589547"/>
                </a:cubicBezTo>
                <a:cubicBezTo>
                  <a:pt x="4457716" y="463102"/>
                  <a:pt x="4463946" y="458813"/>
                  <a:pt x="4439653" y="288757"/>
                </a:cubicBezTo>
                <a:cubicBezTo>
                  <a:pt x="4436789" y="268705"/>
                  <a:pt x="4372810" y="208100"/>
                  <a:pt x="4367463" y="204536"/>
                </a:cubicBezTo>
                <a:cubicBezTo>
                  <a:pt x="4343400" y="188494"/>
                  <a:pt x="4322710" y="165555"/>
                  <a:pt x="4295274" y="156410"/>
                </a:cubicBezTo>
                <a:cubicBezTo>
                  <a:pt x="4040041" y="71333"/>
                  <a:pt x="4356793" y="174866"/>
                  <a:pt x="4174958" y="120315"/>
                </a:cubicBezTo>
                <a:cubicBezTo>
                  <a:pt x="4150663" y="113026"/>
                  <a:pt x="4126831" y="104273"/>
                  <a:pt x="4102768" y="96252"/>
                </a:cubicBezTo>
                <a:cubicBezTo>
                  <a:pt x="4090737" y="92242"/>
                  <a:pt x="4079110" y="86708"/>
                  <a:pt x="4066674" y="84221"/>
                </a:cubicBezTo>
                <a:cubicBezTo>
                  <a:pt x="3992163" y="69318"/>
                  <a:pt x="4008101" y="71349"/>
                  <a:pt x="3922295" y="60157"/>
                </a:cubicBezTo>
                <a:cubicBezTo>
                  <a:pt x="3858170" y="51793"/>
                  <a:pt x="3794192" y="41948"/>
                  <a:pt x="3729790" y="36094"/>
                </a:cubicBezTo>
                <a:lnTo>
                  <a:pt x="3597442" y="24063"/>
                </a:lnTo>
                <a:lnTo>
                  <a:pt x="3441032" y="12031"/>
                </a:lnTo>
                <a:lnTo>
                  <a:pt x="3224463" y="0"/>
                </a:lnTo>
                <a:lnTo>
                  <a:pt x="1648326" y="12031"/>
                </a:lnTo>
                <a:cubicBezTo>
                  <a:pt x="1563740" y="13700"/>
                  <a:pt x="1395663" y="36094"/>
                  <a:pt x="1395663" y="36094"/>
                </a:cubicBezTo>
                <a:cubicBezTo>
                  <a:pt x="1379621" y="40105"/>
                  <a:pt x="1363848" y="45408"/>
                  <a:pt x="1347537" y="48126"/>
                </a:cubicBezTo>
                <a:cubicBezTo>
                  <a:pt x="1315643" y="53442"/>
                  <a:pt x="1283293" y="55584"/>
                  <a:pt x="1251284" y="60157"/>
                </a:cubicBezTo>
                <a:cubicBezTo>
                  <a:pt x="1227134" y="63607"/>
                  <a:pt x="1203096" y="67825"/>
                  <a:pt x="1179095" y="72189"/>
                </a:cubicBezTo>
                <a:cubicBezTo>
                  <a:pt x="1158975" y="75847"/>
                  <a:pt x="1138666" y="78840"/>
                  <a:pt x="1118937" y="84221"/>
                </a:cubicBezTo>
                <a:cubicBezTo>
                  <a:pt x="1094466" y="90895"/>
                  <a:pt x="1070810" y="100263"/>
                  <a:pt x="1046747" y="108284"/>
                </a:cubicBezTo>
                <a:cubicBezTo>
                  <a:pt x="1006251" y="121783"/>
                  <a:pt x="1004158" y="120589"/>
                  <a:pt x="962526" y="144379"/>
                </a:cubicBezTo>
                <a:cubicBezTo>
                  <a:pt x="949971" y="151553"/>
                  <a:pt x="938694" y="160778"/>
                  <a:pt x="926432" y="168442"/>
                </a:cubicBezTo>
                <a:cubicBezTo>
                  <a:pt x="906601" y="180836"/>
                  <a:pt x="887563" y="194859"/>
                  <a:pt x="866274" y="204536"/>
                </a:cubicBezTo>
                <a:cubicBezTo>
                  <a:pt x="843182" y="215032"/>
                  <a:pt x="815189" y="214530"/>
                  <a:pt x="794084" y="228600"/>
                </a:cubicBezTo>
                <a:lnTo>
                  <a:pt x="721895" y="276726"/>
                </a:lnTo>
                <a:lnTo>
                  <a:pt x="685800" y="300789"/>
                </a:lnTo>
                <a:lnTo>
                  <a:pt x="649705" y="324852"/>
                </a:lnTo>
                <a:cubicBezTo>
                  <a:pt x="600120" y="399231"/>
                  <a:pt x="655175" y="326674"/>
                  <a:pt x="589547" y="385010"/>
                </a:cubicBezTo>
                <a:cubicBezTo>
                  <a:pt x="465926" y="494896"/>
                  <a:pt x="563183" y="426650"/>
                  <a:pt x="481263" y="481263"/>
                </a:cubicBezTo>
                <a:cubicBezTo>
                  <a:pt x="473242" y="493294"/>
                  <a:pt x="466722" y="506475"/>
                  <a:pt x="457200" y="517357"/>
                </a:cubicBezTo>
                <a:cubicBezTo>
                  <a:pt x="438526" y="538699"/>
                  <a:pt x="417095" y="557462"/>
                  <a:pt x="397042" y="577515"/>
                </a:cubicBezTo>
                <a:cubicBezTo>
                  <a:pt x="389021" y="585536"/>
                  <a:pt x="379271" y="592141"/>
                  <a:pt x="372979" y="601579"/>
                </a:cubicBezTo>
                <a:cubicBezTo>
                  <a:pt x="364958" y="613610"/>
                  <a:pt x="358173" y="626565"/>
                  <a:pt x="348916" y="637673"/>
                </a:cubicBezTo>
                <a:cubicBezTo>
                  <a:pt x="338023" y="650745"/>
                  <a:pt x="321956" y="659413"/>
                  <a:pt x="312821" y="673768"/>
                </a:cubicBezTo>
                <a:cubicBezTo>
                  <a:pt x="293563" y="704031"/>
                  <a:pt x="284593" y="740174"/>
                  <a:pt x="264695" y="770021"/>
                </a:cubicBezTo>
                <a:lnTo>
                  <a:pt x="216568" y="842210"/>
                </a:lnTo>
                <a:lnTo>
                  <a:pt x="168442" y="986589"/>
                </a:lnTo>
                <a:lnTo>
                  <a:pt x="156411" y="1022684"/>
                </a:lnTo>
                <a:cubicBezTo>
                  <a:pt x="152400" y="1034716"/>
                  <a:pt x="147455" y="1046475"/>
                  <a:pt x="144379" y="1058779"/>
                </a:cubicBezTo>
                <a:cubicBezTo>
                  <a:pt x="140368" y="1074821"/>
                  <a:pt x="137576" y="1091218"/>
                  <a:pt x="132347" y="1106905"/>
                </a:cubicBezTo>
                <a:cubicBezTo>
                  <a:pt x="116799" y="1153548"/>
                  <a:pt x="94050" y="1190104"/>
                  <a:pt x="84221" y="1239252"/>
                </a:cubicBezTo>
                <a:cubicBezTo>
                  <a:pt x="64006" y="1340332"/>
                  <a:pt x="77641" y="1264546"/>
                  <a:pt x="60158" y="1395663"/>
                </a:cubicBezTo>
                <a:cubicBezTo>
                  <a:pt x="56410" y="1423773"/>
                  <a:pt x="51874" y="1451774"/>
                  <a:pt x="48126" y="1479884"/>
                </a:cubicBezTo>
                <a:cubicBezTo>
                  <a:pt x="43853" y="1511934"/>
                  <a:pt x="40368" y="1544086"/>
                  <a:pt x="36095" y="1576136"/>
                </a:cubicBezTo>
                <a:cubicBezTo>
                  <a:pt x="32347" y="1604246"/>
                  <a:pt x="26710" y="1632122"/>
                  <a:pt x="24063" y="1660357"/>
                </a:cubicBezTo>
                <a:cubicBezTo>
                  <a:pt x="14674" y="1760502"/>
                  <a:pt x="0" y="1961147"/>
                  <a:pt x="0" y="1961147"/>
                </a:cubicBezTo>
                <a:cubicBezTo>
                  <a:pt x="4011" y="2093494"/>
                  <a:pt x="5073" y="2225964"/>
                  <a:pt x="12032" y="2358189"/>
                </a:cubicBezTo>
                <a:cubicBezTo>
                  <a:pt x="13107" y="2378610"/>
                  <a:pt x="15601" y="2399730"/>
                  <a:pt x="24063" y="2418347"/>
                </a:cubicBezTo>
                <a:cubicBezTo>
                  <a:pt x="36030" y="2444675"/>
                  <a:pt x="56148" y="2466473"/>
                  <a:pt x="72190" y="2490536"/>
                </a:cubicBezTo>
                <a:cubicBezTo>
                  <a:pt x="101123" y="2533934"/>
                  <a:pt x="118992" y="2565855"/>
                  <a:pt x="168442" y="2598821"/>
                </a:cubicBezTo>
                <a:cubicBezTo>
                  <a:pt x="180474" y="2606842"/>
                  <a:pt x="193428" y="2613627"/>
                  <a:pt x="204537" y="2622884"/>
                </a:cubicBezTo>
                <a:cubicBezTo>
                  <a:pt x="217609" y="2633777"/>
                  <a:pt x="227201" y="2648533"/>
                  <a:pt x="240632" y="2658979"/>
                </a:cubicBezTo>
                <a:cubicBezTo>
                  <a:pt x="280241" y="2689786"/>
                  <a:pt x="364386" y="2740334"/>
                  <a:pt x="409074" y="2755231"/>
                </a:cubicBezTo>
                <a:cubicBezTo>
                  <a:pt x="421105" y="2759242"/>
                  <a:pt x="433293" y="2762810"/>
                  <a:pt x="445168" y="2767263"/>
                </a:cubicBezTo>
                <a:cubicBezTo>
                  <a:pt x="465390" y="2774846"/>
                  <a:pt x="485029" y="2783945"/>
                  <a:pt x="505326" y="2791326"/>
                </a:cubicBezTo>
                <a:cubicBezTo>
                  <a:pt x="529164" y="2799994"/>
                  <a:pt x="553453" y="2807368"/>
                  <a:pt x="577516" y="2815389"/>
                </a:cubicBezTo>
                <a:cubicBezTo>
                  <a:pt x="589548" y="2819400"/>
                  <a:pt x="600976" y="2826322"/>
                  <a:pt x="613611" y="2827421"/>
                </a:cubicBezTo>
                <a:cubicBezTo>
                  <a:pt x="705853" y="2835442"/>
                  <a:pt x="798677" y="2838390"/>
                  <a:pt x="890337" y="2851484"/>
                </a:cubicBezTo>
                <a:cubicBezTo>
                  <a:pt x="994409" y="2866351"/>
                  <a:pt x="946199" y="2863515"/>
                  <a:pt x="1034716" y="2863515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E0F11C7-07AF-9654-075E-D9BA32C87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1592263"/>
            <a:ext cx="2768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solidFill>
                  <a:srgbClr val="002060"/>
                </a:solidFill>
              </a:rPr>
              <a:t>If we make these values flow,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solidFill>
                  <a:srgbClr val="002060"/>
                </a:solidFill>
              </a:rPr>
              <a:t>Do they stabilize?</a:t>
            </a:r>
            <a:endParaRPr lang="it-IT" altLang="it-IT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357C8317-1545-4189-BEE4-9FB479F38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181975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PageRank</a:t>
            </a:r>
            <a:r>
              <a:rPr lang="en-US" altLang="en-US" sz="2400"/>
              <a:t>, as a Random Walk on the Web Graph</a:t>
            </a:r>
          </a:p>
        </p:txBody>
      </p:sp>
      <p:sp>
        <p:nvSpPr>
          <p:cNvPr id="53250" name="Oval 5">
            <a:extLst>
              <a:ext uri="{FF2B5EF4-FFF2-40B4-BE49-F238E27FC236}">
                <a16:creationId xmlns:a16="http://schemas.microsoft.com/office/drawing/2014/main" id="{1F8ADA8B-E07B-70BA-D898-759F589C4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31019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53251" name="Line 9">
            <a:extLst>
              <a:ext uri="{FF2B5EF4-FFF2-40B4-BE49-F238E27FC236}">
                <a16:creationId xmlns:a16="http://schemas.microsoft.com/office/drawing/2014/main" id="{66B46997-56D1-BFE2-26EF-09375930B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75" y="3559175"/>
            <a:ext cx="990600" cy="0"/>
          </a:xfrm>
          <a:prstGeom prst="line">
            <a:avLst/>
          </a:prstGeom>
          <a:noFill/>
          <a:ln w="1206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1626" name="Text Box 10">
            <a:extLst>
              <a:ext uri="{FF2B5EF4-FFF2-40B4-BE49-F238E27FC236}">
                <a16:creationId xmlns:a16="http://schemas.microsoft.com/office/drawing/2014/main" id="{BBFD0134-6B90-B665-7FFA-3CB98DE25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1536700"/>
            <a:ext cx="7966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</a:rPr>
              <a:t>Jump uniformly at random at any page (node) in the Web</a:t>
            </a:r>
          </a:p>
        </p:txBody>
      </p:sp>
      <p:sp>
        <p:nvSpPr>
          <p:cNvPr id="53253" name="Text Box 11">
            <a:extLst>
              <a:ext uri="{FF2B5EF4-FFF2-40B4-BE49-F238E27FC236}">
                <a16:creationId xmlns:a16="http://schemas.microsoft.com/office/drawing/2014/main" id="{B36B14D7-8213-6354-34A2-3329E7781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2949575"/>
            <a:ext cx="407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Symbol" pitchFamily="2" charset="2"/>
              </a:rPr>
              <a:t>a</a:t>
            </a:r>
          </a:p>
        </p:txBody>
      </p:sp>
      <p:sp>
        <p:nvSpPr>
          <p:cNvPr id="53254" name="Line 12">
            <a:extLst>
              <a:ext uri="{FF2B5EF4-FFF2-40B4-BE49-F238E27FC236}">
                <a16:creationId xmlns:a16="http://schemas.microsoft.com/office/drawing/2014/main" id="{9C2D9368-B1D8-EA22-CA04-66C736494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11375" y="2247900"/>
            <a:ext cx="463550" cy="892175"/>
          </a:xfrm>
          <a:prstGeom prst="line">
            <a:avLst/>
          </a:prstGeom>
          <a:noFill/>
          <a:ln w="1016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6A4E537C-130D-A135-1BA4-D52E739C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2647950"/>
            <a:ext cx="2566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Jump uniformly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at random 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one nighborhood</a:t>
            </a:r>
          </a:p>
        </p:txBody>
      </p:sp>
      <p:sp>
        <p:nvSpPr>
          <p:cNvPr id="53256" name="Text Box 14">
            <a:extLst>
              <a:ext uri="{FF2B5EF4-FFF2-40B4-BE49-F238E27FC236}">
                <a16:creationId xmlns:a16="http://schemas.microsoft.com/office/drawing/2014/main" id="{4634D7EF-F6B9-91BA-0984-51B93E5E2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060575"/>
            <a:ext cx="781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Symbol" pitchFamily="2" charset="2"/>
              </a:rPr>
              <a:t>1-a</a:t>
            </a:r>
          </a:p>
        </p:txBody>
      </p:sp>
      <p:sp>
        <p:nvSpPr>
          <p:cNvPr id="111620" name="Rectangle 16">
            <a:extLst>
              <a:ext uri="{FF2B5EF4-FFF2-40B4-BE49-F238E27FC236}">
                <a16:creationId xmlns:a16="http://schemas.microsoft.com/office/drawing/2014/main" id="{476F88DD-7AB4-3FD2-5704-2DC0F5266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81575"/>
            <a:ext cx="9144000" cy="9556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ja-JP" sz="2800">
                <a:solidFill>
                  <a:schemeClr val="bg1"/>
                </a:solidFill>
              </a:rPr>
              <a:t>PageRank of a node is the «frequency of visit» that node by assuming an infinite random walk</a:t>
            </a:r>
            <a:endParaRPr lang="it-IT" altLang="en-US" sz="2800">
              <a:solidFill>
                <a:schemeClr val="bg1"/>
              </a:solidFill>
            </a:endParaRPr>
          </a:p>
        </p:txBody>
      </p:sp>
      <p:pic>
        <p:nvPicPr>
          <p:cNvPr id="53258" name="Picture 46" descr="man">
            <a:extLst>
              <a:ext uri="{FF2B5EF4-FFF2-40B4-BE49-F238E27FC236}">
                <a16:creationId xmlns:a16="http://schemas.microsoft.com/office/drawing/2014/main" id="{BA165444-4EF7-69B6-1B93-BB2F42CB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22600"/>
            <a:ext cx="10398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A6A6F18C-6962-50A4-ED21-9AF8D6B309BC}"/>
              </a:ext>
            </a:extLst>
          </p:cNvPr>
          <p:cNvGrpSpPr>
            <a:grpSpLocks/>
          </p:cNvGrpSpPr>
          <p:nvPr/>
        </p:nvGrpSpPr>
        <p:grpSpPr bwMode="auto">
          <a:xfrm>
            <a:off x="5753100" y="2266950"/>
            <a:ext cx="2274888" cy="2530475"/>
            <a:chOff x="5162120" y="3491055"/>
            <a:chExt cx="2275134" cy="2530233"/>
          </a:xfrm>
        </p:grpSpPr>
        <p:sp>
          <p:nvSpPr>
            <p:cNvPr id="53261" name="Oval 5">
              <a:extLst>
                <a:ext uri="{FF2B5EF4-FFF2-40B4-BE49-F238E27FC236}">
                  <a16:creationId xmlns:a16="http://schemas.microsoft.com/office/drawing/2014/main" id="{E0844B59-31E0-C28A-D83A-BB97D881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950" y="3491055"/>
              <a:ext cx="463795" cy="495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sp>
          <p:nvSpPr>
            <p:cNvPr id="53262" name="Oval 5">
              <a:extLst>
                <a:ext uri="{FF2B5EF4-FFF2-40B4-BE49-F238E27FC236}">
                  <a16:creationId xmlns:a16="http://schemas.microsoft.com/office/drawing/2014/main" id="{7CD7EEB9-F415-67CB-6044-0094B1B4A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459" y="4137470"/>
              <a:ext cx="463795" cy="495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sp>
          <p:nvSpPr>
            <p:cNvPr id="53263" name="Oval 5">
              <a:extLst>
                <a:ext uri="{FF2B5EF4-FFF2-40B4-BE49-F238E27FC236}">
                  <a16:creationId xmlns:a16="http://schemas.microsoft.com/office/drawing/2014/main" id="{5C9D780A-6DF0-FE27-9588-3811DE5CB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950" y="4817586"/>
              <a:ext cx="463795" cy="495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sp>
          <p:nvSpPr>
            <p:cNvPr id="53264" name="Line 9">
              <a:extLst>
                <a:ext uri="{FF2B5EF4-FFF2-40B4-BE49-F238E27FC236}">
                  <a16:creationId xmlns:a16="http://schemas.microsoft.com/office/drawing/2014/main" id="{43D0CBD4-3B6F-60B8-FE2E-66225B8E5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2167" y="4424282"/>
              <a:ext cx="1756321" cy="9418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5" name="Line 9">
              <a:extLst>
                <a:ext uri="{FF2B5EF4-FFF2-40B4-BE49-F238E27FC236}">
                  <a16:creationId xmlns:a16="http://schemas.microsoft.com/office/drawing/2014/main" id="{1B511FCF-7F25-BF25-A78E-ADC2C0364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62120" y="3808064"/>
              <a:ext cx="1783830" cy="71040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6" name="Line 9">
              <a:extLst>
                <a:ext uri="{FF2B5EF4-FFF2-40B4-BE49-F238E27FC236}">
                  <a16:creationId xmlns:a16="http://schemas.microsoft.com/office/drawing/2014/main" id="{638D305A-5B5A-46B3-8901-2633C12BE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2120" y="4552352"/>
              <a:ext cx="1766368" cy="5749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67" name="Text Box 11">
              <a:extLst>
                <a:ext uri="{FF2B5EF4-FFF2-40B4-BE49-F238E27FC236}">
                  <a16:creationId xmlns:a16="http://schemas.microsoft.com/office/drawing/2014/main" id="{6B19B273-36C1-4956-8791-A7C21875E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3741" y="3605511"/>
              <a:ext cx="6431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latin typeface="Symbol" pitchFamily="2" charset="2"/>
                </a:rPr>
                <a:t>1/4</a:t>
              </a:r>
            </a:p>
          </p:txBody>
        </p:sp>
        <p:sp>
          <p:nvSpPr>
            <p:cNvPr id="53268" name="Text Box 11">
              <a:extLst>
                <a:ext uri="{FF2B5EF4-FFF2-40B4-BE49-F238E27FC236}">
                  <a16:creationId xmlns:a16="http://schemas.microsoft.com/office/drawing/2014/main" id="{68B29AF6-8E23-8610-2A89-762980F08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0893" y="4437112"/>
              <a:ext cx="6431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latin typeface="Symbol" pitchFamily="2" charset="2"/>
                </a:rPr>
                <a:t>1/4</a:t>
              </a:r>
            </a:p>
          </p:txBody>
        </p:sp>
        <p:sp>
          <p:nvSpPr>
            <p:cNvPr id="53269" name="Text Box 11">
              <a:extLst>
                <a:ext uri="{FF2B5EF4-FFF2-40B4-BE49-F238E27FC236}">
                  <a16:creationId xmlns:a16="http://schemas.microsoft.com/office/drawing/2014/main" id="{7BB699A2-A4FE-C71A-17F3-3973646FC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3066" y="3977788"/>
              <a:ext cx="6431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latin typeface="Symbol" pitchFamily="2" charset="2"/>
                </a:rPr>
                <a:t>1/4</a:t>
              </a:r>
            </a:p>
          </p:txBody>
        </p:sp>
        <p:sp>
          <p:nvSpPr>
            <p:cNvPr id="53270" name="Oval 5">
              <a:extLst>
                <a:ext uri="{FF2B5EF4-FFF2-40B4-BE49-F238E27FC236}">
                  <a16:creationId xmlns:a16="http://schemas.microsoft.com/office/drawing/2014/main" id="{AE573DAD-7619-0F0D-6798-1860EF79C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459" y="5525988"/>
              <a:ext cx="463795" cy="495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sp>
          <p:nvSpPr>
            <p:cNvPr id="53271" name="Line 9">
              <a:extLst>
                <a:ext uri="{FF2B5EF4-FFF2-40B4-BE49-F238E27FC236}">
                  <a16:creationId xmlns:a16="http://schemas.microsoft.com/office/drawing/2014/main" id="{CF4F1C87-C675-BD16-67DE-8FEF6B8B0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2166" y="4552352"/>
              <a:ext cx="1738859" cy="11150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72" name="Text Box 11">
              <a:extLst>
                <a:ext uri="{FF2B5EF4-FFF2-40B4-BE49-F238E27FC236}">
                  <a16:creationId xmlns:a16="http://schemas.microsoft.com/office/drawing/2014/main" id="{B9F8016C-1771-4514-6E49-FE417EB04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2964" y="5075569"/>
              <a:ext cx="6431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latin typeface="Symbol" pitchFamily="2" charset="2"/>
                </a:rPr>
                <a:t>1/4</a:t>
              </a: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88F1EB57-B19D-C623-4FE0-91E47FE75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6105525"/>
            <a:ext cx="9144000" cy="460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ja-JP" sz="2400">
                <a:solidFill>
                  <a:schemeClr val="bg1"/>
                </a:solidFill>
              </a:rPr>
              <a:t>A «measure of centrality» of a node in a (directed) graph</a:t>
            </a:r>
            <a:endParaRPr lang="it-IT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6" grpId="0"/>
      <p:bldP spid="111629" grpId="0"/>
      <p:bldP spid="111620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>
            <a:extLst>
              <a:ext uri="{FF2B5EF4-FFF2-40B4-BE49-F238E27FC236}">
                <a16:creationId xmlns:a16="http://schemas.microsoft.com/office/drawing/2014/main" id="{AC3DD8DE-E590-083A-66F8-35FE9DD4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9832C7-C502-9646-835A-B882EFA85C10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CE42673-3C5F-4376-D50E-92DAA2A60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96925"/>
            <a:ext cx="9144000" cy="509588"/>
          </a:xfrm>
        </p:spPr>
        <p:txBody>
          <a:bodyPr/>
          <a:lstStyle/>
          <a:p>
            <a:r>
              <a:rPr lang="en-US" altLang="en-US" sz="3600" b="1"/>
              <a:t>Definitions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282C598-B6CB-0904-F98B-5F210A382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3295650"/>
            <a:ext cx="3140075" cy="461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b="1"/>
              <a:t>Adjacency matrix A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5F6F20D2-AADB-D2D0-D5EE-00A6F816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295650"/>
            <a:ext cx="2563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Transition matrix P</a:t>
            </a:r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6C36FD70-ADE1-D888-0553-3D08CEC8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771650"/>
            <a:ext cx="2133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pic>
        <p:nvPicPr>
          <p:cNvPr id="7175" name="Picture 6" descr="A2">
            <a:extLst>
              <a:ext uri="{FF2B5EF4-FFF2-40B4-BE49-F238E27FC236}">
                <a16:creationId xmlns:a16="http://schemas.microsoft.com/office/drawing/2014/main" id="{CB4FAF29-5DC3-31FB-1BC6-48B7F599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47850"/>
            <a:ext cx="1981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Group 7">
            <a:extLst>
              <a:ext uri="{FF2B5EF4-FFF2-40B4-BE49-F238E27FC236}">
                <a16:creationId xmlns:a16="http://schemas.microsoft.com/office/drawing/2014/main" id="{08E11504-2729-03FF-6DAF-DCE2523911E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771650"/>
            <a:ext cx="2362200" cy="1295400"/>
            <a:chOff x="2832" y="912"/>
            <a:chExt cx="1488" cy="816"/>
          </a:xfrm>
        </p:grpSpPr>
        <p:sp>
          <p:nvSpPr>
            <p:cNvPr id="21533" name="Rectangle 8">
              <a:extLst>
                <a:ext uri="{FF2B5EF4-FFF2-40B4-BE49-F238E27FC236}">
                  <a16:creationId xmlns:a16="http://schemas.microsoft.com/office/drawing/2014/main" id="{31F0BA53-8E7D-3B72-94AB-8B775E3B7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912"/>
              <a:ext cx="148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en-US" sz="2000"/>
            </a:p>
          </p:txBody>
        </p:sp>
        <p:pic>
          <p:nvPicPr>
            <p:cNvPr id="21534" name="Picture 9" descr="P2">
              <a:extLst>
                <a:ext uri="{FF2B5EF4-FFF2-40B4-BE49-F238E27FC236}">
                  <a16:creationId xmlns:a16="http://schemas.microsoft.com/office/drawing/2014/main" id="{3AA6BAF5-28A5-765B-5FAB-DC995CB66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960"/>
              <a:ext cx="124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14">
            <a:extLst>
              <a:ext uri="{FF2B5EF4-FFF2-40B4-BE49-F238E27FC236}">
                <a16:creationId xmlns:a16="http://schemas.microsoft.com/office/drawing/2014/main" id="{7B6F7830-DF68-464F-F567-C699C9F1F2ED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286250"/>
            <a:ext cx="2209800" cy="1752600"/>
            <a:chOff x="1056" y="1632"/>
            <a:chExt cx="1392" cy="1104"/>
          </a:xfrm>
        </p:grpSpPr>
        <p:sp>
          <p:nvSpPr>
            <p:cNvPr id="21526" name="Oval 15">
              <a:extLst>
                <a:ext uri="{FF2B5EF4-FFF2-40B4-BE49-F238E27FC236}">
                  <a16:creationId xmlns:a16="http://schemas.microsoft.com/office/drawing/2014/main" id="{9C895A8C-41B3-68C5-E823-AC21AD612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11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/>
                <a:t>1</a:t>
              </a:r>
            </a:p>
          </p:txBody>
        </p:sp>
        <p:sp>
          <p:nvSpPr>
            <p:cNvPr id="21527" name="Oval 16">
              <a:extLst>
                <a:ext uri="{FF2B5EF4-FFF2-40B4-BE49-F238E27FC236}">
                  <a16:creationId xmlns:a16="http://schemas.microsoft.com/office/drawing/2014/main" id="{4A86E37F-4977-74D7-A65B-04C87CE06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/>
                <a:t>2</a:t>
              </a:r>
            </a:p>
          </p:txBody>
        </p:sp>
        <p:sp>
          <p:nvSpPr>
            <p:cNvPr id="21528" name="Oval 17">
              <a:extLst>
                <a:ext uri="{FF2B5EF4-FFF2-40B4-BE49-F238E27FC236}">
                  <a16:creationId xmlns:a16="http://schemas.microsoft.com/office/drawing/2014/main" id="{C73431F9-DC0A-E0C9-F1F8-FD2CA1FF7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/>
                <a:t>3</a:t>
              </a:r>
            </a:p>
          </p:txBody>
        </p:sp>
        <p:sp>
          <p:nvSpPr>
            <p:cNvPr id="21529" name="Line 18">
              <a:extLst>
                <a:ext uri="{FF2B5EF4-FFF2-40B4-BE49-F238E27FC236}">
                  <a16:creationId xmlns:a16="http://schemas.microsoft.com/office/drawing/2014/main" id="{7C5A7E60-1831-7EDB-F4B5-9C67627F3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82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0" name="Line 19">
              <a:extLst>
                <a:ext uri="{FF2B5EF4-FFF2-40B4-BE49-F238E27FC236}">
                  <a16:creationId xmlns:a16="http://schemas.microsoft.com/office/drawing/2014/main" id="{BD5CAE12-AE50-BA10-70EE-809E55169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872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1" name="Line 20">
              <a:extLst>
                <a:ext uri="{FF2B5EF4-FFF2-40B4-BE49-F238E27FC236}">
                  <a16:creationId xmlns:a16="http://schemas.microsoft.com/office/drawing/2014/main" id="{221B2519-A1FB-2DE5-1A76-9E7A237757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6" y="2304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2" name="Freeform 21">
              <a:extLst>
                <a:ext uri="{FF2B5EF4-FFF2-40B4-BE49-F238E27FC236}">
                  <a16:creationId xmlns:a16="http://schemas.microsoft.com/office/drawing/2014/main" id="{50B170B1-A8DE-F4B9-9891-830B5536D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776"/>
              <a:ext cx="576" cy="720"/>
            </a:xfrm>
            <a:custGeom>
              <a:avLst/>
              <a:gdLst>
                <a:gd name="T0" fmla="*/ 288 w 576"/>
                <a:gd name="T1" fmla="*/ 720 h 720"/>
                <a:gd name="T2" fmla="*/ 528 w 576"/>
                <a:gd name="T3" fmla="*/ 288 h 720"/>
                <a:gd name="T4" fmla="*/ 0 w 576"/>
                <a:gd name="T5" fmla="*/ 0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720">
                  <a:moveTo>
                    <a:pt x="288" y="720"/>
                  </a:moveTo>
                  <a:cubicBezTo>
                    <a:pt x="432" y="564"/>
                    <a:pt x="576" y="408"/>
                    <a:pt x="528" y="288"/>
                  </a:cubicBezTo>
                  <a:cubicBezTo>
                    <a:pt x="480" y="168"/>
                    <a:pt x="240" y="8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78" name="Group 26">
            <a:extLst>
              <a:ext uri="{FF2B5EF4-FFF2-40B4-BE49-F238E27FC236}">
                <a16:creationId xmlns:a16="http://schemas.microsoft.com/office/drawing/2014/main" id="{43DD3877-11FD-C3E3-8D3A-F3CCEC88E253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210050"/>
            <a:ext cx="2743200" cy="1752600"/>
            <a:chOff x="1056" y="1632"/>
            <a:chExt cx="1728" cy="1104"/>
          </a:xfrm>
        </p:grpSpPr>
        <p:sp>
          <p:nvSpPr>
            <p:cNvPr id="21515" name="Oval 27">
              <a:extLst>
                <a:ext uri="{FF2B5EF4-FFF2-40B4-BE49-F238E27FC236}">
                  <a16:creationId xmlns:a16="http://schemas.microsoft.com/office/drawing/2014/main" id="{519D9136-79BD-1850-90C9-7D90F3F7B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11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/>
                <a:t>1</a:t>
              </a:r>
            </a:p>
          </p:txBody>
        </p:sp>
        <p:sp>
          <p:nvSpPr>
            <p:cNvPr id="21516" name="Oval 28">
              <a:extLst>
                <a:ext uri="{FF2B5EF4-FFF2-40B4-BE49-F238E27FC236}">
                  <a16:creationId xmlns:a16="http://schemas.microsoft.com/office/drawing/2014/main" id="{C87A2D04-CF68-0800-2160-260F73EDF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/>
                <a:t>2</a:t>
              </a:r>
            </a:p>
          </p:txBody>
        </p:sp>
        <p:sp>
          <p:nvSpPr>
            <p:cNvPr id="21517" name="Oval 29">
              <a:extLst>
                <a:ext uri="{FF2B5EF4-FFF2-40B4-BE49-F238E27FC236}">
                  <a16:creationId xmlns:a16="http://schemas.microsoft.com/office/drawing/2014/main" id="{E4441BF9-6FD8-08A2-926A-1562B7EBC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/>
                <a:t>3</a:t>
              </a:r>
            </a:p>
          </p:txBody>
        </p:sp>
        <p:sp>
          <p:nvSpPr>
            <p:cNvPr id="21518" name="Line 30">
              <a:extLst>
                <a:ext uri="{FF2B5EF4-FFF2-40B4-BE49-F238E27FC236}">
                  <a16:creationId xmlns:a16="http://schemas.microsoft.com/office/drawing/2014/main" id="{CB3343E4-405C-AAD4-84EB-BEDA9E417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824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19" name="Line 31">
              <a:extLst>
                <a:ext uri="{FF2B5EF4-FFF2-40B4-BE49-F238E27FC236}">
                  <a16:creationId xmlns:a16="http://schemas.microsoft.com/office/drawing/2014/main" id="{7C6DD45F-116D-C700-A73C-0B23CD57E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872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0" name="Line 32">
              <a:extLst>
                <a:ext uri="{FF2B5EF4-FFF2-40B4-BE49-F238E27FC236}">
                  <a16:creationId xmlns:a16="http://schemas.microsoft.com/office/drawing/2014/main" id="{61E9FB34-DB22-AF46-DC8F-B55B2488E7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6" y="2304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1" name="Freeform 33">
              <a:extLst>
                <a:ext uri="{FF2B5EF4-FFF2-40B4-BE49-F238E27FC236}">
                  <a16:creationId xmlns:a16="http://schemas.microsoft.com/office/drawing/2014/main" id="{7187D63E-A3FE-1B3A-A4FA-301CD004F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776"/>
              <a:ext cx="576" cy="720"/>
            </a:xfrm>
            <a:custGeom>
              <a:avLst/>
              <a:gdLst>
                <a:gd name="T0" fmla="*/ 288 w 576"/>
                <a:gd name="T1" fmla="*/ 720 h 720"/>
                <a:gd name="T2" fmla="*/ 528 w 576"/>
                <a:gd name="T3" fmla="*/ 288 h 720"/>
                <a:gd name="T4" fmla="*/ 0 w 576"/>
                <a:gd name="T5" fmla="*/ 0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720">
                  <a:moveTo>
                    <a:pt x="288" y="720"/>
                  </a:moveTo>
                  <a:cubicBezTo>
                    <a:pt x="432" y="564"/>
                    <a:pt x="576" y="408"/>
                    <a:pt x="528" y="288"/>
                  </a:cubicBezTo>
                  <a:cubicBezTo>
                    <a:pt x="480" y="168"/>
                    <a:pt x="240" y="84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2" name="Text Box 34">
              <a:extLst>
                <a:ext uri="{FF2B5EF4-FFF2-40B4-BE49-F238E27FC236}">
                  <a16:creationId xmlns:a16="http://schemas.microsoft.com/office/drawing/2014/main" id="{C1C85444-D48B-2601-40E2-A444C3145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82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21523" name="Text Box 35">
              <a:extLst>
                <a:ext uri="{FF2B5EF4-FFF2-40B4-BE49-F238E27FC236}">
                  <a16:creationId xmlns:a16="http://schemas.microsoft.com/office/drawing/2014/main" id="{AB4D8B68-CB6F-7BD5-FA76-DD18FFAF6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496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Comic Sans MS" panose="030F0902030302020204" pitchFamily="66" charset="0"/>
                </a:rPr>
                <a:t>1/2</a:t>
              </a:r>
            </a:p>
          </p:txBody>
        </p:sp>
        <p:sp>
          <p:nvSpPr>
            <p:cNvPr id="21524" name="Text Box 36">
              <a:extLst>
                <a:ext uri="{FF2B5EF4-FFF2-40B4-BE49-F238E27FC236}">
                  <a16:creationId xmlns:a16="http://schemas.microsoft.com/office/drawing/2014/main" id="{9A2D7EC8-DF48-F91A-0FCF-B635F1796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68"/>
              <a:ext cx="3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Comic Sans MS" panose="030F0902030302020204" pitchFamily="66" charset="0"/>
                </a:rPr>
                <a:t>1/2</a:t>
              </a:r>
            </a:p>
          </p:txBody>
        </p:sp>
        <p:sp>
          <p:nvSpPr>
            <p:cNvPr id="21525" name="Text Box 37">
              <a:extLst>
                <a:ext uri="{FF2B5EF4-FFF2-40B4-BE49-F238E27FC236}">
                  <a16:creationId xmlns:a16="http://schemas.microsoft.com/office/drawing/2014/main" id="{933E228D-4222-B589-1514-A3205C89C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06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latin typeface="Comic Sans MS" panose="030F0902030302020204" pitchFamily="66" charset="0"/>
                </a:rPr>
                <a:t>1</a:t>
              </a:r>
            </a:p>
          </p:txBody>
        </p:sp>
      </p:grp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3BD63EAA-EC8F-F88D-7C20-F3B2AD4DB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213" y="5276850"/>
            <a:ext cx="1747837" cy="117633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/>
              <a:t>Any edge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/>
              <a:t>weigthing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/>
              <a:t>is possible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173" grpId="0"/>
      <p:bldP spid="717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Object 4">
            <a:extLst>
              <a:ext uri="{FF2B5EF4-FFF2-40B4-BE49-F238E27FC236}">
                <a16:creationId xmlns:a16="http://schemas.microsoft.com/office/drawing/2014/main" id="{F1EA1499-5C05-23E6-0682-892FB1396E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1528763"/>
          <a:ext cx="68961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149000" imgH="9944100" progId="Equation.3">
                  <p:embed/>
                </p:oleObj>
              </mc:Choice>
              <mc:Fallback>
                <p:oleObj name="Equation" r:id="rId2" imgW="49149000" imgH="9944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contrast="24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28763"/>
                        <a:ext cx="68961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0DD3B2D-5EBC-E219-FB14-8A63BA757F47}"/>
              </a:ext>
            </a:extLst>
          </p:cNvPr>
          <p:cNvSpPr txBox="1">
            <a:spLocks noChangeArrowheads="1"/>
          </p:cNvSpPr>
          <p:nvPr/>
        </p:nvSpPr>
        <p:spPr>
          <a:xfrm>
            <a:off x="455613" y="477838"/>
            <a:ext cx="8686800" cy="9906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dirty="0"/>
              <a:t>PageRank</a:t>
            </a:r>
            <a:r>
              <a:rPr lang="en-US" altLang="en-US" sz="3600" dirty="0"/>
              <a:t>, as a Linear System of Equations</a:t>
            </a:r>
          </a:p>
        </p:txBody>
      </p:sp>
      <p:grpSp>
        <p:nvGrpSpPr>
          <p:cNvPr id="55299" name="Gruppo 1">
            <a:extLst>
              <a:ext uri="{FF2B5EF4-FFF2-40B4-BE49-F238E27FC236}">
                <a16:creationId xmlns:a16="http://schemas.microsoft.com/office/drawing/2014/main" id="{B34C6B42-A35C-6CA8-EE08-638B88A99913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3302000"/>
            <a:ext cx="2930525" cy="2819400"/>
            <a:chOff x="2411413" y="3922713"/>
            <a:chExt cx="2930525" cy="2819400"/>
          </a:xfrm>
        </p:grpSpPr>
        <p:sp>
          <p:nvSpPr>
            <p:cNvPr id="55303" name="Oval 5">
              <a:extLst>
                <a:ext uri="{FF2B5EF4-FFF2-40B4-BE49-F238E27FC236}">
                  <a16:creationId xmlns:a16="http://schemas.microsoft.com/office/drawing/2014/main" id="{31ED4C3A-3700-966B-8381-C941DCDF5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538" y="4837113"/>
              <a:ext cx="914400" cy="914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800"/>
                <a:t>i</a:t>
              </a:r>
              <a:endParaRPr lang="it-IT" altLang="en-US" sz="2000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9FCE17D-E98A-C26F-6026-645BA9EA4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4086226"/>
              <a:ext cx="463550" cy="4953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it-IT" altLang="en-US" sz="2000" dirty="0">
                  <a:latin typeface="Lucida Sans" panose="020B0602030504020204" pitchFamily="34" charset="77"/>
                </a:rPr>
                <a:t>a</a:t>
              </a: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59429AF4-E950-8685-1A05-AC2C28A31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88" y="5122863"/>
              <a:ext cx="463550" cy="4953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it-IT" altLang="en-US" sz="2000" dirty="0">
                  <a:latin typeface="Lucida Sans" panose="020B0602030504020204" pitchFamily="34" charset="77"/>
                </a:rPr>
                <a:t>b</a:t>
              </a: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49F36468-C194-D59A-D454-2E377190C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976" y="6246813"/>
              <a:ext cx="463550" cy="4953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it-IT" altLang="en-US" sz="2000" dirty="0">
                  <a:latin typeface="Lucida Sans" panose="020B0602030504020204" pitchFamily="34" charset="77"/>
                </a:rPr>
                <a:t>c</a:t>
              </a:r>
            </a:p>
          </p:txBody>
        </p:sp>
        <p:sp>
          <p:nvSpPr>
            <p:cNvPr id="55307" name="Line 9">
              <a:extLst>
                <a:ext uri="{FF2B5EF4-FFF2-40B4-BE49-F238E27FC236}">
                  <a16:creationId xmlns:a16="http://schemas.microsoft.com/office/drawing/2014/main" id="{117A909F-89E6-4EAD-BAEE-059259FB9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3538" y="5389563"/>
              <a:ext cx="1524000" cy="4286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08" name="Line 9">
              <a:extLst>
                <a:ext uri="{FF2B5EF4-FFF2-40B4-BE49-F238E27FC236}">
                  <a16:creationId xmlns:a16="http://schemas.microsoft.com/office/drawing/2014/main" id="{2E1367C0-09A9-9139-0634-1F71515D1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3538" y="4310063"/>
              <a:ext cx="1524000" cy="812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09" name="Line 9">
              <a:extLst>
                <a:ext uri="{FF2B5EF4-FFF2-40B4-BE49-F238E27FC236}">
                  <a16:creationId xmlns:a16="http://schemas.microsoft.com/office/drawing/2014/main" id="{D326DE1C-11C4-9E9F-EB1C-ADE011A557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3538" y="5629275"/>
              <a:ext cx="1668462" cy="7175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10" name="Line 9">
              <a:extLst>
                <a:ext uri="{FF2B5EF4-FFF2-40B4-BE49-F238E27FC236}">
                  <a16:creationId xmlns:a16="http://schemas.microsoft.com/office/drawing/2014/main" id="{4A9B7605-556D-968E-6E1D-873AC2C73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6238" y="4310063"/>
              <a:ext cx="1612900" cy="1397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11" name="Line 9">
              <a:extLst>
                <a:ext uri="{FF2B5EF4-FFF2-40B4-BE49-F238E27FC236}">
                  <a16:creationId xmlns:a16="http://schemas.microsoft.com/office/drawing/2014/main" id="{D81F1D76-74C2-B990-7583-F5D8263DD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3225" y="3922713"/>
              <a:ext cx="1497013" cy="3873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12" name="Line 9">
              <a:extLst>
                <a:ext uri="{FF2B5EF4-FFF2-40B4-BE49-F238E27FC236}">
                  <a16:creationId xmlns:a16="http://schemas.microsoft.com/office/drawing/2014/main" id="{BCFDA2B1-C04E-B8F5-CA37-D8C4EE7D2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6238" y="6308725"/>
              <a:ext cx="2092325" cy="2508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7837" name="CasellaDiTesto 24">
            <a:extLst>
              <a:ext uri="{FF2B5EF4-FFF2-40B4-BE49-F238E27FC236}">
                <a16:creationId xmlns:a16="http://schemas.microsoft.com/office/drawing/2014/main" id="{594D3F13-1F91-9EC3-72DC-7AD526784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49738"/>
            <a:ext cx="3692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b="1">
                <a:solidFill>
                  <a:srgbClr val="FF0000"/>
                </a:solidFill>
              </a:rPr>
              <a:t>r(i) = </a:t>
            </a:r>
            <a:r>
              <a:rPr lang="it-IT" altLang="it-IT" sz="3200">
                <a:latin typeface="Symbol" pitchFamily="2" charset="2"/>
              </a:rPr>
              <a:t>a</a:t>
            </a:r>
            <a:r>
              <a:rPr lang="it-IT" altLang="it-IT" sz="3200"/>
              <a:t> (r(a) / 3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/>
              <a:t>	      r(b) / 1 +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/>
              <a:t>	      r(c) / 2 )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/>
              <a:t>	   + (1- </a:t>
            </a:r>
            <a:r>
              <a:rPr lang="it-IT" altLang="it-IT" sz="3200">
                <a:latin typeface="Symbol" pitchFamily="2" charset="2"/>
              </a:rPr>
              <a:t>a</a:t>
            </a:r>
            <a:r>
              <a:rPr lang="it-IT" altLang="it-IT" sz="3200"/>
              <a:t>) / 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/>
              <a:t>	 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982AB83-8E9B-B3DF-B9C4-B3CEC80CD24F}"/>
              </a:ext>
            </a:extLst>
          </p:cNvPr>
          <p:cNvSpPr/>
          <p:nvPr/>
        </p:nvSpPr>
        <p:spPr>
          <a:xfrm>
            <a:off x="5126038" y="2800350"/>
            <a:ext cx="4017962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Symbol" pitchFamily="2" charset="2"/>
              <a:buChar char="a"/>
              <a:defRPr/>
            </a:pPr>
            <a:r>
              <a:rPr lang="it-IT" sz="3600" b="1" dirty="0">
                <a:solidFill>
                  <a:srgbClr val="FF0000"/>
                </a:solidFill>
                <a:latin typeface="Symbol" pitchFamily="2" charset="2"/>
              </a:rPr>
              <a:t>=</a:t>
            </a:r>
            <a:r>
              <a:rPr lang="it-IT" sz="3600" dirty="0">
                <a:latin typeface="Symbol" pitchFamily="2" charset="2"/>
              </a:rPr>
              <a:t> 0.85</a:t>
            </a:r>
          </a:p>
          <a:p>
            <a:pPr>
              <a:defRPr/>
            </a:pPr>
            <a:r>
              <a:rPr lang="it-IT" sz="3600" b="1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it-IT" sz="3600" b="1" dirty="0">
                <a:solidFill>
                  <a:srgbClr val="FF0000"/>
                </a:solidFill>
                <a:latin typeface="+mn-lt"/>
              </a:rPr>
              <a:t> =</a:t>
            </a:r>
            <a:r>
              <a:rPr lang="it-IT" sz="3600" dirty="0">
                <a:latin typeface="Symbol" pitchFamily="2" charset="2"/>
              </a:rPr>
              <a:t> </a:t>
            </a:r>
            <a:r>
              <a:rPr lang="it-IT" sz="2800" dirty="0">
                <a:latin typeface="Symbol" pitchFamily="2" charset="2"/>
              </a:rPr>
              <a:t>#</a:t>
            </a:r>
            <a:r>
              <a:rPr lang="it-IT" sz="2800" dirty="0">
                <a:latin typeface="+mn-lt"/>
              </a:rPr>
              <a:t> </a:t>
            </a:r>
            <a:r>
              <a:rPr lang="it-IT" sz="2800" dirty="0" err="1">
                <a:latin typeface="+mn-lt"/>
              </a:rPr>
              <a:t>nodes</a:t>
            </a:r>
            <a:r>
              <a:rPr lang="it-IT" sz="2800" dirty="0">
                <a:latin typeface="+mn-lt"/>
              </a:rPr>
              <a:t> in </a:t>
            </a:r>
            <a:r>
              <a:rPr lang="it-IT" sz="2800" dirty="0" err="1">
                <a:latin typeface="+mn-lt"/>
              </a:rPr>
              <a:t>graph</a:t>
            </a:r>
            <a:endParaRPr lang="it-IT" sz="2800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A39248-2024-CF08-9BE4-DFC0FFDA6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27763"/>
            <a:ext cx="9144000" cy="7080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it-IT" altLang="ja-JP" sz="2000">
                <a:solidFill>
                  <a:schemeClr val="bg1"/>
                </a:solidFill>
              </a:rPr>
              <a:t>It is «related» to the eigenvalues of the matrix describing the linear system of equations</a:t>
            </a:r>
            <a:endParaRPr lang="it-IT" alt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7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458B5DC4-A874-3100-C4BD-1DB1456DF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As matrix interpretation…</a:t>
            </a:r>
            <a:endParaRPr lang="en-US" altLang="it-IT"/>
          </a:p>
        </p:txBody>
      </p:sp>
      <p:graphicFrame>
        <p:nvGraphicFramePr>
          <p:cNvPr id="56322" name="Object 4">
            <a:extLst>
              <a:ext uri="{FF2B5EF4-FFF2-40B4-BE49-F238E27FC236}">
                <a16:creationId xmlns:a16="http://schemas.microsoft.com/office/drawing/2014/main" id="{A60104D8-8B1F-7AB8-9A28-67BBFD95E0ED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838200" y="1862138"/>
          <a:ext cx="523398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149000" imgH="9944100" progId="Equation.3">
                  <p:embed/>
                </p:oleObj>
              </mc:Choice>
              <mc:Fallback>
                <p:oleObj name="Equation" r:id="rId3" imgW="49149000" imgH="9944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24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62138"/>
                        <a:ext cx="523398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05" name="Rectangle 5">
            <a:extLst>
              <a:ext uri="{FF2B5EF4-FFF2-40B4-BE49-F238E27FC236}">
                <a16:creationId xmlns:a16="http://schemas.microsoft.com/office/drawing/2014/main" id="{4AEA4F93-30D1-839B-61C2-33B178C4B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4422775"/>
            <a:ext cx="7696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pitchFamily="34" charset="0"/>
              </a:rPr>
              <a:t>P[</a:t>
            </a:r>
            <a:r>
              <a:rPr lang="en-US" sz="24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pitchFamily="34" charset="0"/>
              </a:rPr>
              <a:t>j,i</a:t>
            </a: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pitchFamily="34" charset="0"/>
              </a:rPr>
              <a:t>] 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  <a:cs typeface="Arial" pitchFamily="34" charset="0"/>
              </a:rPr>
              <a:t>= 1/#out(j) </a:t>
            </a:r>
          </a:p>
          <a:p>
            <a:pPr>
              <a:defRPr/>
            </a:pP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pitchFamily="34" charset="0"/>
              </a:rPr>
              <a:t>#out(j)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  <a:cs typeface="Arial" pitchFamily="34" charset="0"/>
              </a:rPr>
              <a:t> : number of outgoing links from j</a:t>
            </a:r>
          </a:p>
          <a:p>
            <a:pPr>
              <a:defRPr/>
            </a:pP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pitchFamily="34" charset="0"/>
              </a:rPr>
              <a:t>B(</a:t>
            </a:r>
            <a:r>
              <a:rPr lang="en-US" sz="24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pitchFamily="34" charset="0"/>
              </a:rPr>
              <a:t>i</a:t>
            </a: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pitchFamily="34" charset="0"/>
              </a:rPr>
              <a:t>)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  <a:cs typeface="Arial" pitchFamily="34" charset="0"/>
              </a:rPr>
              <a:t> : set of pages linking to </a:t>
            </a:r>
            <a:r>
              <a:rPr lang="en-US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  <a:cs typeface="Arial" pitchFamily="34" charset="0"/>
              </a:rPr>
              <a:t>i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Lucida Sans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pitchFamily="34" charset="0"/>
              </a:rPr>
              <a:t>e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  <a:cs typeface="Arial" pitchFamily="34" charset="0"/>
              </a:rPr>
              <a:t> : vector whose components are 1</a:t>
            </a:r>
          </a:p>
          <a:p>
            <a:pPr>
              <a:defRPr/>
            </a:pPr>
            <a:r>
              <a:rPr lang="en-US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pitchFamily="34" charset="0"/>
              </a:rPr>
              <a:t>e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  <a:cs typeface="Arial" pitchFamily="34" charset="0"/>
              </a:rPr>
              <a:t> * </a:t>
            </a:r>
            <a:r>
              <a:rPr lang="en-US" sz="24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pitchFamily="34" charset="0"/>
              </a:rPr>
              <a:t>e</a:t>
            </a:r>
            <a:r>
              <a:rPr lang="en-US" sz="2400" baseline="300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Arial" pitchFamily="34" charset="0"/>
              </a:rPr>
              <a:t>T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  <a:cs typeface="Arial" pitchFamily="34" charset="0"/>
              </a:rPr>
              <a:t>: matrix whose elements are all 1/N</a:t>
            </a:r>
          </a:p>
        </p:txBody>
      </p:sp>
      <p:sp>
        <p:nvSpPr>
          <p:cNvPr id="16392" name="Oval 8">
            <a:extLst>
              <a:ext uri="{FF2B5EF4-FFF2-40B4-BE49-F238E27FC236}">
                <a16:creationId xmlns:a16="http://schemas.microsoft.com/office/drawing/2014/main" id="{4DA7F1B6-3F0C-F27B-610E-F2C3872BA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1771650"/>
            <a:ext cx="1857375" cy="1371600"/>
          </a:xfrm>
          <a:prstGeom prst="ellipse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77A8D094-75DA-D249-911C-18B39E34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1673225"/>
            <a:ext cx="236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chemeClr val="hlink"/>
                </a:solidFill>
              </a:rPr>
              <a:t>Random jump</a:t>
            </a:r>
          </a:p>
        </p:txBody>
      </p:sp>
      <p:grpSp>
        <p:nvGrpSpPr>
          <p:cNvPr id="56326" name="Group 10">
            <a:extLst>
              <a:ext uri="{FF2B5EF4-FFF2-40B4-BE49-F238E27FC236}">
                <a16:creationId xmlns:a16="http://schemas.microsoft.com/office/drawing/2014/main" id="{D76D9580-1086-514E-D4AE-7A58444F020E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822575"/>
            <a:ext cx="1558925" cy="946150"/>
            <a:chOff x="4103" y="1755"/>
            <a:chExt cx="982" cy="596"/>
          </a:xfrm>
        </p:grpSpPr>
        <p:sp>
          <p:nvSpPr>
            <p:cNvPr id="56328" name="AutoShape 11">
              <a:extLst>
                <a:ext uri="{FF2B5EF4-FFF2-40B4-BE49-F238E27FC236}">
                  <a16:creationId xmlns:a16="http://schemas.microsoft.com/office/drawing/2014/main" id="{2105A8A9-99A7-E4D6-C13F-8D1594EC01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223288">
              <a:off x="4794" y="2090"/>
              <a:ext cx="250" cy="272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it-IT" altLang="it-IT" sz="2000"/>
            </a:p>
          </p:txBody>
        </p:sp>
        <p:sp>
          <p:nvSpPr>
            <p:cNvPr id="56329" name="Text Box 12">
              <a:extLst>
                <a:ext uri="{FF2B5EF4-FFF2-40B4-BE49-F238E27FC236}">
                  <a16:creationId xmlns:a16="http://schemas.microsoft.com/office/drawing/2014/main" id="{A6FFF757-9A87-3D5B-37F8-18A57F9A9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3" y="1755"/>
              <a:ext cx="98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chemeClr val="hlink"/>
                  </a:solidFill>
                </a:rPr>
                <a:t>Principal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1800">
                  <a:solidFill>
                    <a:schemeClr val="hlink"/>
                  </a:solidFill>
                </a:rPr>
                <a:t>eigenvector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B18316-49B1-B897-F0AC-CB5A96DAF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573463"/>
            <a:ext cx="7569200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3600" dirty="0" err="1"/>
              <a:t>r</a:t>
            </a:r>
            <a:r>
              <a:rPr lang="it-IT" altLang="it-IT" sz="3600" dirty="0"/>
              <a:t> = </a:t>
            </a:r>
            <a:r>
              <a:rPr lang="it-IT" altLang="it-IT" sz="3600" dirty="0" err="1"/>
              <a:t>r</a:t>
            </a:r>
            <a:r>
              <a:rPr lang="it-IT" altLang="it-IT" sz="3600" dirty="0"/>
              <a:t> * [ </a:t>
            </a:r>
            <a:r>
              <a:rPr lang="it-IT" altLang="it-IT" sz="3600" dirty="0">
                <a:latin typeface="Symbol" pitchFamily="2" charset="2"/>
              </a:rPr>
              <a:t>a</a:t>
            </a:r>
            <a:r>
              <a:rPr lang="it-IT" altLang="it-IT" sz="3600" dirty="0"/>
              <a:t> </a:t>
            </a:r>
            <a:r>
              <a:rPr lang="it-IT" altLang="it-IT" sz="3600" dirty="0" err="1">
                <a:latin typeface="+mn-lt"/>
              </a:rPr>
              <a:t>P</a:t>
            </a:r>
            <a:r>
              <a:rPr lang="it-IT" altLang="it-IT" sz="3600" dirty="0"/>
              <a:t> + (1-</a:t>
            </a:r>
            <a:r>
              <a:rPr lang="it-IT" altLang="it-IT" sz="3600" dirty="0">
                <a:latin typeface="Symbol" pitchFamily="2" charset="2"/>
              </a:rPr>
              <a:t> a</a:t>
            </a:r>
            <a:r>
              <a:rPr lang="it-IT" altLang="it-IT" sz="3600" dirty="0"/>
              <a:t>) * 1/</a:t>
            </a:r>
            <a:r>
              <a:rPr lang="it-IT" altLang="it-IT" sz="3600" dirty="0" err="1"/>
              <a:t>N</a:t>
            </a:r>
            <a:r>
              <a:rPr lang="it-IT" altLang="it-IT" sz="3600" dirty="0"/>
              <a:t> * e </a:t>
            </a:r>
            <a:r>
              <a:rPr lang="it-IT" altLang="it-IT" sz="3600" dirty="0" err="1"/>
              <a:t>e</a:t>
            </a:r>
            <a:r>
              <a:rPr lang="it-IT" altLang="it-IT" sz="3600" baseline="30000" dirty="0" err="1"/>
              <a:t>T</a:t>
            </a:r>
            <a:r>
              <a:rPr lang="it-IT" altLang="it-IT" sz="3600" baseline="30000" dirty="0"/>
              <a:t> </a:t>
            </a:r>
            <a:r>
              <a:rPr lang="it-IT" altLang="it-IT" sz="3600" dirty="0"/>
              <a:t>]</a:t>
            </a:r>
            <a:endParaRPr lang="en-US" altLang="it-IT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1">
            <a:extLst>
              <a:ext uri="{FF2B5EF4-FFF2-40B4-BE49-F238E27FC236}">
                <a16:creationId xmlns:a16="http://schemas.microsoft.com/office/drawing/2014/main" id="{846C0FAD-9C03-24FD-1C4F-FB4107393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Hands-on test</a:t>
            </a:r>
          </a:p>
        </p:txBody>
      </p:sp>
      <p:sp>
        <p:nvSpPr>
          <p:cNvPr id="58370" name="Segnaposto contenuto 2">
            <a:extLst>
              <a:ext uri="{FF2B5EF4-FFF2-40B4-BE49-F238E27FC236}">
                <a16:creationId xmlns:a16="http://schemas.microsoft.com/office/drawing/2014/main" id="{ECAFFBD6-237B-628B-1488-66A1502ED9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5445125"/>
            <a:ext cx="8785225" cy="58737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it-IT" altLang="it-IT" sz="4000">
                <a:solidFill>
                  <a:srgbClr val="FF0000"/>
                </a:solidFill>
                <a:hlinkClick r:id="rId2"/>
              </a:rPr>
              <a:t>https://bit.ly/36RBKcU</a:t>
            </a:r>
            <a:endParaRPr lang="it-IT" altLang="it-IT" sz="400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it-IT" altLang="it-IT" sz="2000"/>
              <a:t>http://computerscience.chemeketa.edu/cs160Reader/_static/pageRankApp/index.html</a:t>
            </a:r>
            <a:endParaRPr lang="it-IT" altLang="it-IT"/>
          </a:p>
        </p:txBody>
      </p:sp>
      <p:pic>
        <p:nvPicPr>
          <p:cNvPr id="58371" name="Immagine 6">
            <a:extLst>
              <a:ext uri="{FF2B5EF4-FFF2-40B4-BE49-F238E27FC236}">
                <a16:creationId xmlns:a16="http://schemas.microsoft.com/office/drawing/2014/main" id="{17263E16-81BF-D867-A1FE-D703999C8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9241" r="11568" b="12206"/>
          <a:stretch>
            <a:fillRect/>
          </a:stretch>
        </p:blipFill>
        <p:spPr bwMode="auto">
          <a:xfrm>
            <a:off x="179388" y="1773238"/>
            <a:ext cx="44481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830AC35-FAED-14E1-B1E7-4EE543326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t="7233" r="9709" b="7184"/>
          <a:stretch>
            <a:fillRect/>
          </a:stretch>
        </p:blipFill>
        <p:spPr bwMode="auto">
          <a:xfrm>
            <a:off x="4787900" y="1773238"/>
            <a:ext cx="4176713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71ABCE18-14B7-EA7B-82F9-B348D9E7B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Pagerank: use in Search Engines</a:t>
            </a:r>
          </a:p>
        </p:txBody>
      </p:sp>
      <p:sp>
        <p:nvSpPr>
          <p:cNvPr id="2357251" name="Rectangle 3">
            <a:extLst>
              <a:ext uri="{FF2B5EF4-FFF2-40B4-BE49-F238E27FC236}">
                <a16:creationId xmlns:a16="http://schemas.microsoft.com/office/drawing/2014/main" id="{04BCA100-B7A6-A02E-8444-CBF76E816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Preprocessing:</a:t>
            </a:r>
          </a:p>
          <a:p>
            <a:pPr lvl="1" eaLnBrk="1" hangingPunct="1"/>
            <a:r>
              <a:rPr lang="en-US" altLang="en-US"/>
              <a:t>Given graph, build </a:t>
            </a:r>
            <a:r>
              <a:rPr lang="en-US" altLang="en-US" sz="2800"/>
              <a:t>P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/>
              <a:t>Compute </a:t>
            </a:r>
            <a:r>
              <a:rPr lang="en-US" altLang="en-US" b="1">
                <a:solidFill>
                  <a:srgbClr val="FF0000"/>
                </a:solidFill>
              </a:rPr>
              <a:t>r = </a:t>
            </a:r>
            <a:r>
              <a:rPr lang="en-US" altLang="en-US" b="1">
                <a:solidFill>
                  <a:srgbClr val="CC0000"/>
                </a:solidFill>
              </a:rPr>
              <a:t>[1/N, </a:t>
            </a:r>
            <a:r>
              <a:rPr lang="mr-IN" altLang="en-US" b="1">
                <a:solidFill>
                  <a:srgbClr val="CC0000"/>
                </a:solidFill>
              </a:rPr>
              <a:t>…</a:t>
            </a:r>
            <a:r>
              <a:rPr lang="it-IT" altLang="en-US" b="1">
                <a:solidFill>
                  <a:srgbClr val="CC0000"/>
                </a:solidFill>
              </a:rPr>
              <a:t>, 1/N]</a:t>
            </a:r>
            <a:r>
              <a:rPr lang="en-US" altLang="en-US" b="1">
                <a:solidFill>
                  <a:srgbClr val="CC0000"/>
                </a:solidFill>
              </a:rPr>
              <a:t> * P</a:t>
            </a:r>
            <a:r>
              <a:rPr lang="en-US" altLang="en-US" b="1" baseline="30000">
                <a:solidFill>
                  <a:srgbClr val="CC0000"/>
                </a:solidFill>
              </a:rPr>
              <a:t>t </a:t>
            </a:r>
            <a:r>
              <a:rPr lang="en-US" altLang="en-US"/>
              <a:t> for t=0, 1, … </a:t>
            </a:r>
            <a:endParaRPr lang="en-US" altLang="en-US" b="1" baseline="30000">
              <a:solidFill>
                <a:srgbClr val="CC0000"/>
              </a:solidFill>
            </a:endParaRPr>
          </a:p>
          <a:p>
            <a:pPr lvl="1" eaLnBrk="1" hangingPunct="1"/>
            <a:r>
              <a:rPr lang="en-US" altLang="en-US"/>
              <a:t>r[i] is the pagerank of page </a:t>
            </a:r>
            <a:r>
              <a:rPr lang="en-US" altLang="en-US" i="1"/>
              <a:t>i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>
                <a:solidFill>
                  <a:schemeClr val="folHlink"/>
                </a:solidFill>
                <a:latin typeface="Comic Sans MS" panose="030F0902030302020204" pitchFamily="66" charset="0"/>
              </a:rPr>
              <a:t>We are interested in the </a:t>
            </a:r>
            <a:r>
              <a:rPr lang="en-US" altLang="en-US" i="1">
                <a:solidFill>
                  <a:schemeClr val="folHlink"/>
                </a:solidFill>
                <a:latin typeface="Comic Sans MS" panose="030F0902030302020204" pitchFamily="66" charset="0"/>
              </a:rPr>
              <a:t>relative order</a:t>
            </a:r>
            <a:endParaRPr lang="en-US" altLang="en-US">
              <a:solidFill>
                <a:schemeClr val="folHlink"/>
              </a:solidFill>
              <a:latin typeface="Comic Sans MS" panose="030F0902030302020204" pitchFamily="66" charset="0"/>
            </a:endParaRPr>
          </a:p>
          <a:p>
            <a:pPr eaLnBrk="1" hangingPunct="1"/>
            <a:endParaRPr lang="en-US" altLang="en-US">
              <a:solidFill>
                <a:schemeClr val="folHlink"/>
              </a:solidFill>
              <a:latin typeface="Comic Sans MS" panose="030F0902030302020204" pitchFamily="66" charset="0"/>
            </a:endParaRPr>
          </a:p>
          <a:p>
            <a:pPr eaLnBrk="1" hangingPunct="1"/>
            <a:r>
              <a:rPr lang="en-US" altLang="en-US"/>
              <a:t>Query processing:</a:t>
            </a:r>
          </a:p>
          <a:p>
            <a:pPr lvl="1" eaLnBrk="1" hangingPunct="1"/>
            <a:r>
              <a:rPr lang="en-US" altLang="en-US"/>
              <a:t>Retrieve pages containing query terms</a:t>
            </a:r>
          </a:p>
          <a:p>
            <a:pPr lvl="1" eaLnBrk="1" hangingPunct="1"/>
            <a:r>
              <a:rPr lang="en-US" altLang="en-US"/>
              <a:t>Rank them by their Pagerank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>
                <a:solidFill>
                  <a:schemeClr val="folHlink"/>
                </a:solidFill>
                <a:latin typeface="Comic Sans MS" panose="030F0902030302020204" pitchFamily="66" charset="0"/>
              </a:rPr>
              <a:t>The final order is query-</a:t>
            </a:r>
            <a:r>
              <a:rPr lang="en-US" altLang="en-US" i="1">
                <a:solidFill>
                  <a:schemeClr val="folHlink"/>
                </a:solidFill>
                <a:latin typeface="Comic Sans MS" panose="030F0902030302020204" pitchFamily="66" charset="0"/>
              </a:rPr>
              <a:t>independent</a:t>
            </a:r>
            <a:endParaRPr lang="en-US" altLang="en-US">
              <a:solidFill>
                <a:schemeClr val="folHlink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B42DA4AF-EF40-0B09-99BB-58CAAE49F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Personalized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3600"/>
              <a:t>Pagerank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BA63674F-0143-D7D9-EBFC-3AD6FDB7F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1813" y="1714500"/>
            <a:ext cx="7920037" cy="2813050"/>
          </a:xfrm>
        </p:spPr>
        <p:txBody>
          <a:bodyPr/>
          <a:lstStyle/>
          <a:p>
            <a:pPr eaLnBrk="1" hangingPunct="1"/>
            <a:r>
              <a:rPr lang="en-US" altLang="en-US" sz="2000"/>
              <a:t>Bias the random jump substituting the </a:t>
            </a:r>
            <a:r>
              <a:rPr lang="en-US" altLang="en-US" sz="2000" b="1">
                <a:solidFill>
                  <a:srgbClr val="FF0000"/>
                </a:solidFill>
              </a:rPr>
              <a:t>uniform</a:t>
            </a:r>
            <a:r>
              <a:rPr lang="en-US" altLang="en-US" sz="2000"/>
              <a:t> jump to </a:t>
            </a:r>
            <a:r>
              <a:rPr lang="en-US" altLang="en-US" sz="2000" b="1">
                <a:solidFill>
                  <a:srgbClr val="FF0000"/>
                </a:solidFill>
              </a:rPr>
              <a:t>all</a:t>
            </a:r>
            <a:r>
              <a:rPr lang="en-US" altLang="en-US" sz="2000"/>
              <a:t> nodes with the jump to </a:t>
            </a:r>
            <a:r>
              <a:rPr lang="en-US" altLang="en-US" sz="2000" b="1">
                <a:solidFill>
                  <a:srgbClr val="FF0000"/>
                </a:solidFill>
              </a:rPr>
              <a:t>one</a:t>
            </a:r>
            <a:r>
              <a:rPr lang="en-US" altLang="en-US" sz="2000"/>
              <a:t> specific node </a:t>
            </a:r>
            <a:r>
              <a:rPr lang="en-US" altLang="en-US" sz="2000">
                <a:solidFill>
                  <a:srgbClr val="C00000"/>
                </a:solidFill>
              </a:rPr>
              <a:t>(second term is (1-</a:t>
            </a:r>
            <a:r>
              <a:rPr lang="en-US" altLang="en-US" sz="2000">
                <a:solidFill>
                  <a:srgbClr val="C00000"/>
                </a:solidFill>
                <a:latin typeface="Symbol" pitchFamily="2" charset="2"/>
              </a:rPr>
              <a:t>a</a:t>
            </a:r>
            <a:r>
              <a:rPr lang="en-US" altLang="en-US" sz="2000">
                <a:solidFill>
                  <a:srgbClr val="C00000"/>
                </a:solidFill>
              </a:rPr>
              <a:t>) only for that node, the others are 0)</a:t>
            </a:r>
            <a:endParaRPr lang="en-US" altLang="en-US" sz="2400"/>
          </a:p>
          <a:p>
            <a:pPr eaLnBrk="1" hangingPunct="1">
              <a:spcBef>
                <a:spcPts val="1825"/>
              </a:spcBef>
            </a:pPr>
            <a:r>
              <a:rPr lang="en-US" altLang="en-US" sz="2000"/>
              <a:t>… or uniform jump to </a:t>
            </a:r>
            <a:r>
              <a:rPr lang="en-US" altLang="en-US" sz="2000" b="1">
                <a:solidFill>
                  <a:srgbClr val="FF0000"/>
                </a:solidFill>
              </a:rPr>
              <a:t>some</a:t>
            </a:r>
            <a:r>
              <a:rPr lang="en-US" altLang="en-US" sz="2000"/>
              <a:t> set </a:t>
            </a:r>
            <a:r>
              <a:rPr lang="en-US" altLang="en-US" sz="2000" b="1">
                <a:solidFill>
                  <a:srgbClr val="FF0000"/>
                </a:solidFill>
              </a:rPr>
              <a:t>S</a:t>
            </a:r>
            <a:r>
              <a:rPr lang="en-US" altLang="en-US" sz="2000"/>
              <a:t> of preferred nodes </a:t>
            </a:r>
            <a:r>
              <a:rPr lang="en-US" altLang="en-US" sz="2000">
                <a:solidFill>
                  <a:srgbClr val="C00000"/>
                </a:solidFill>
              </a:rPr>
              <a:t>(second term is (1-</a:t>
            </a:r>
            <a:r>
              <a:rPr lang="en-US" altLang="en-US" sz="2000">
                <a:solidFill>
                  <a:srgbClr val="C00000"/>
                </a:solidFill>
                <a:latin typeface="Symbol" pitchFamily="2" charset="2"/>
              </a:rPr>
              <a:t>a</a:t>
            </a:r>
            <a:r>
              <a:rPr lang="en-US" altLang="en-US" sz="2000">
                <a:solidFill>
                  <a:srgbClr val="C00000"/>
                </a:solidFill>
              </a:rPr>
              <a:t>)/|S| only for that set of nodes, the others are 0)</a:t>
            </a:r>
            <a:endParaRPr lang="en-US" altLang="en-US" sz="2400"/>
          </a:p>
          <a:p>
            <a:pPr eaLnBrk="1" hangingPunct="1">
              <a:spcBef>
                <a:spcPts val="1825"/>
              </a:spcBef>
            </a:pPr>
            <a:r>
              <a:rPr lang="en-US" altLang="en-US" sz="2000"/>
              <a:t>Possibly not a uniform jump </a:t>
            </a:r>
            <a:r>
              <a:rPr lang="en-US" altLang="en-US" sz="2000">
                <a:solidFill>
                  <a:srgbClr val="C00000"/>
                </a:solidFill>
              </a:rPr>
              <a:t>(change 1/#out(j) with the proper weight of the edge (j,i))</a:t>
            </a:r>
            <a:endParaRPr lang="en-US" altLang="en-US" sz="2000"/>
          </a:p>
          <a:p>
            <a:pPr eaLnBrk="1" hangingPunct="1">
              <a:spcBef>
                <a:spcPts val="1825"/>
              </a:spcBef>
            </a:pPr>
            <a:endParaRPr lang="en-US" altLang="en-US"/>
          </a:p>
          <a:p>
            <a:pPr eaLnBrk="1" hangingPunct="1"/>
            <a:endParaRPr lang="it-IT" altLang="en-US"/>
          </a:p>
        </p:txBody>
      </p:sp>
      <p:graphicFrame>
        <p:nvGraphicFramePr>
          <p:cNvPr id="61443" name="Object 4">
            <a:extLst>
              <a:ext uri="{FF2B5EF4-FFF2-40B4-BE49-F238E27FC236}">
                <a16:creationId xmlns:a16="http://schemas.microsoft.com/office/drawing/2014/main" id="{1E272B1F-6ABC-4611-A767-1E3367CB4D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4868863"/>
          <a:ext cx="68961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149000" imgH="9944100" progId="Equation.3">
                  <p:embed/>
                </p:oleObj>
              </mc:Choice>
              <mc:Fallback>
                <p:oleObj name="Equation" r:id="rId3" imgW="49149000" imgH="9944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24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868863"/>
                        <a:ext cx="68961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1AEC065A-CDF1-5E9F-889E-BDBE1FA0B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HITS:</a:t>
            </a:r>
            <a:r>
              <a:rPr lang="en-US" altLang="en-US" sz="3600"/>
              <a:t> </a:t>
            </a:r>
            <a:r>
              <a:rPr lang="en-US" altLang="en-US" sz="3200"/>
              <a:t>Hypertext Induced Topic Search</a:t>
            </a:r>
          </a:p>
        </p:txBody>
      </p:sp>
      <p:pic>
        <p:nvPicPr>
          <p:cNvPr id="63490" name="Picture 41">
            <a:extLst>
              <a:ext uri="{FF2B5EF4-FFF2-40B4-BE49-F238E27FC236}">
                <a16:creationId xmlns:a16="http://schemas.microsoft.com/office/drawing/2014/main" id="{5DCDB8BC-39DB-8AA9-310B-4308B201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933575"/>
            <a:ext cx="61436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B4DE4B59-41E9-4252-E500-A3EBCE2B3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Calculating HITS</a:t>
            </a:r>
            <a:endParaRPr lang="en-US" altLang="en-US" sz="3600"/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4F97F59D-2A14-3595-B60E-92B6F5968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800">
                <a:solidFill>
                  <a:srgbClr val="A50021"/>
                </a:solidFill>
                <a:latin typeface="Comic Sans MS" panose="030F0902030302020204" pitchFamily="66" charset="0"/>
              </a:rPr>
              <a:t>It is query-</a:t>
            </a:r>
            <a:r>
              <a:rPr lang="en-US" altLang="en-US" sz="3800" i="1">
                <a:solidFill>
                  <a:srgbClr val="A50021"/>
                </a:solidFill>
                <a:latin typeface="Comic Sans MS" panose="030F0902030302020204" pitchFamily="66" charset="0"/>
              </a:rPr>
              <a:t>dependent</a:t>
            </a:r>
            <a:endParaRPr lang="en-US" altLang="en-US" sz="3800">
              <a:solidFill>
                <a:srgbClr val="A50021"/>
              </a:solidFill>
              <a:latin typeface="Comic Sans MS" panose="030F09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800">
              <a:solidFill>
                <a:srgbClr val="A50021"/>
              </a:solidFill>
              <a:latin typeface="Comic Sans MS" panose="030F09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Produces two scores per page: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b="1">
                <a:solidFill>
                  <a:schemeClr val="hlink"/>
                </a:solidFill>
              </a:rPr>
              <a:t>Authority score</a:t>
            </a:r>
            <a:r>
              <a:rPr lang="en-US" altLang="en-US"/>
              <a:t>: a </a:t>
            </a:r>
            <a:r>
              <a:rPr lang="en-US" altLang="en-US" i="1"/>
              <a:t>good authority</a:t>
            </a:r>
            <a:r>
              <a:rPr lang="en-US" altLang="en-US"/>
              <a:t> page for a topic is </a:t>
            </a:r>
            <a:r>
              <a:rPr lang="en-US" altLang="en-US" i="1"/>
              <a:t>pointed</a:t>
            </a:r>
            <a:r>
              <a:rPr lang="en-US" altLang="en-US"/>
              <a:t> to by many good hubs for that topic.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110000"/>
              </a:lnSpc>
            </a:pPr>
            <a:r>
              <a:rPr lang="en-US" altLang="en-US" b="1">
                <a:solidFill>
                  <a:schemeClr val="hlink"/>
                </a:solidFill>
              </a:rPr>
              <a:t>Hub score: </a:t>
            </a:r>
            <a:r>
              <a:rPr lang="en-US" altLang="en-US"/>
              <a:t>A </a:t>
            </a:r>
            <a:r>
              <a:rPr lang="en-US" altLang="en-US" i="1"/>
              <a:t>good hub</a:t>
            </a:r>
            <a:r>
              <a:rPr lang="en-US" altLang="en-US"/>
              <a:t> page for a topic </a:t>
            </a:r>
            <a:r>
              <a:rPr lang="en-US" altLang="en-US" i="1"/>
              <a:t>points</a:t>
            </a:r>
            <a:r>
              <a:rPr lang="en-US" altLang="en-US"/>
              <a:t> to many authoritative pages for that topic.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81747311-9A6E-A2C3-FA5B-D55450E46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Authority and Hub scores</a:t>
            </a:r>
          </a:p>
        </p:txBody>
      </p:sp>
      <p:sp>
        <p:nvSpPr>
          <p:cNvPr id="67586" name="Oval 3">
            <a:extLst>
              <a:ext uri="{FF2B5EF4-FFF2-40B4-BE49-F238E27FC236}">
                <a16:creationId xmlns:a16="http://schemas.microsoft.com/office/drawing/2014/main" id="{45472390-9F74-F89E-F39E-ABD4890B4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19600"/>
            <a:ext cx="7620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67587" name="Oval 4">
            <a:extLst>
              <a:ext uri="{FF2B5EF4-FFF2-40B4-BE49-F238E27FC236}">
                <a16:creationId xmlns:a16="http://schemas.microsoft.com/office/drawing/2014/main" id="{DB76DF17-9517-7754-C9C6-C08AE8D5F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200400"/>
            <a:ext cx="7620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67588" name="Oval 5">
            <a:extLst>
              <a:ext uri="{FF2B5EF4-FFF2-40B4-BE49-F238E27FC236}">
                <a16:creationId xmlns:a16="http://schemas.microsoft.com/office/drawing/2014/main" id="{DD549998-8240-A8B3-EE1C-7E878F50C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05000"/>
            <a:ext cx="7620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67589" name="Oval 6">
            <a:extLst>
              <a:ext uri="{FF2B5EF4-FFF2-40B4-BE49-F238E27FC236}">
                <a16:creationId xmlns:a16="http://schemas.microsoft.com/office/drawing/2014/main" id="{4D1B0D77-D733-FD6A-AAA6-8D46FD712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95800"/>
            <a:ext cx="762000" cy="685800"/>
          </a:xfrm>
          <a:prstGeom prst="ellipse">
            <a:avLst/>
          </a:prstGeom>
          <a:solidFill>
            <a:srgbClr val="A3D1FF"/>
          </a:solidFill>
          <a:ln w="9525">
            <a:solidFill>
              <a:srgbClr val="A3D1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67590" name="Oval 7">
            <a:extLst>
              <a:ext uri="{FF2B5EF4-FFF2-40B4-BE49-F238E27FC236}">
                <a16:creationId xmlns:a16="http://schemas.microsoft.com/office/drawing/2014/main" id="{0257CF2D-4B56-0616-9281-547FD3AD3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905000"/>
            <a:ext cx="762000" cy="685800"/>
          </a:xfrm>
          <a:prstGeom prst="ellipse">
            <a:avLst/>
          </a:prstGeom>
          <a:solidFill>
            <a:srgbClr val="A3D1FF"/>
          </a:solidFill>
          <a:ln w="9525">
            <a:solidFill>
              <a:srgbClr val="A3D1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solidFill>
                <a:srgbClr val="81C0FF"/>
              </a:solidFill>
              <a:latin typeface="Arial" panose="020B0604020202020204" pitchFamily="34" charset="0"/>
            </a:endParaRPr>
          </a:p>
        </p:txBody>
      </p:sp>
      <p:sp>
        <p:nvSpPr>
          <p:cNvPr id="67591" name="Oval 8">
            <a:extLst>
              <a:ext uri="{FF2B5EF4-FFF2-40B4-BE49-F238E27FC236}">
                <a16:creationId xmlns:a16="http://schemas.microsoft.com/office/drawing/2014/main" id="{EF60C81A-4DAC-C52F-C897-E160CD3B1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200400"/>
            <a:ext cx="762000" cy="685800"/>
          </a:xfrm>
          <a:prstGeom prst="ellipse">
            <a:avLst/>
          </a:prstGeom>
          <a:solidFill>
            <a:srgbClr val="A3D1FF"/>
          </a:solidFill>
          <a:ln w="9525">
            <a:solidFill>
              <a:srgbClr val="A3D1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67592" name="Oval 9">
            <a:extLst>
              <a:ext uri="{FF2B5EF4-FFF2-40B4-BE49-F238E27FC236}">
                <a16:creationId xmlns:a16="http://schemas.microsoft.com/office/drawing/2014/main" id="{8E4DCDD0-391D-202D-0E2F-664F12D7C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200400"/>
            <a:ext cx="7620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67593" name="Oval 10">
            <a:extLst>
              <a:ext uri="{FF2B5EF4-FFF2-40B4-BE49-F238E27FC236}">
                <a16:creationId xmlns:a16="http://schemas.microsoft.com/office/drawing/2014/main" id="{2035728D-C77F-97B9-D80F-9DA73D734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200400"/>
            <a:ext cx="7620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Arial" panose="020B0604020202020204" pitchFamily="34" charset="0"/>
            </a:endParaRPr>
          </a:p>
        </p:txBody>
      </p:sp>
      <p:sp>
        <p:nvSpPr>
          <p:cNvPr id="67594" name="Line 11">
            <a:extLst>
              <a:ext uri="{FF2B5EF4-FFF2-40B4-BE49-F238E27FC236}">
                <a16:creationId xmlns:a16="http://schemas.microsoft.com/office/drawing/2014/main" id="{85476B66-2473-6005-B61D-9367DF59B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4384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5" name="Line 12">
            <a:extLst>
              <a:ext uri="{FF2B5EF4-FFF2-40B4-BE49-F238E27FC236}">
                <a16:creationId xmlns:a16="http://schemas.microsoft.com/office/drawing/2014/main" id="{9FAD4A7B-A4F6-924F-3EED-54E3CAC98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81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6" name="Line 13">
            <a:extLst>
              <a:ext uri="{FF2B5EF4-FFF2-40B4-BE49-F238E27FC236}">
                <a16:creationId xmlns:a16="http://schemas.microsoft.com/office/drawing/2014/main" id="{EE69E3EF-3DCA-A466-3D37-9294C5790A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25146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7" name="Line 14">
            <a:extLst>
              <a:ext uri="{FF2B5EF4-FFF2-40B4-BE49-F238E27FC236}">
                <a16:creationId xmlns:a16="http://schemas.microsoft.com/office/drawing/2014/main" id="{11931015-2586-0203-276F-90F6865B7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581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8" name="Line 15">
            <a:extLst>
              <a:ext uri="{FF2B5EF4-FFF2-40B4-BE49-F238E27FC236}">
                <a16:creationId xmlns:a16="http://schemas.microsoft.com/office/drawing/2014/main" id="{F6D8B61F-9AB3-9460-BAF3-CE8DCA318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8100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9" name="Text Box 16">
            <a:extLst>
              <a:ext uri="{FF2B5EF4-FFF2-40B4-BE49-F238E27FC236}">
                <a16:creationId xmlns:a16="http://schemas.microsoft.com/office/drawing/2014/main" id="{28DC070D-1E38-6141-B96A-7C2DD0A6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57388"/>
            <a:ext cx="36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7600" name="Text Box 17">
            <a:extLst>
              <a:ext uri="{FF2B5EF4-FFF2-40B4-BE49-F238E27FC236}">
                <a16:creationId xmlns:a16="http://schemas.microsoft.com/office/drawing/2014/main" id="{7FCFC895-4B10-3160-D502-505D4D0E0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52788"/>
            <a:ext cx="36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7601" name="Text Box 18">
            <a:extLst>
              <a:ext uri="{FF2B5EF4-FFF2-40B4-BE49-F238E27FC236}">
                <a16:creationId xmlns:a16="http://schemas.microsoft.com/office/drawing/2014/main" id="{59D27004-939F-8EEC-A137-AC95B620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68813"/>
            <a:ext cx="36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7602" name="Text Box 19">
            <a:extLst>
              <a:ext uri="{FF2B5EF4-FFF2-40B4-BE49-F238E27FC236}">
                <a16:creationId xmlns:a16="http://schemas.microsoft.com/office/drawing/2014/main" id="{41A2726F-2091-CF98-84D7-D08E0BAFF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276600"/>
            <a:ext cx="36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7603" name="Line 20">
            <a:extLst>
              <a:ext uri="{FF2B5EF4-FFF2-40B4-BE49-F238E27FC236}">
                <a16:creationId xmlns:a16="http://schemas.microsoft.com/office/drawing/2014/main" id="{878D54CB-7257-D56A-9DE7-92B45B2013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38100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604" name="Text Box 21">
            <a:extLst>
              <a:ext uri="{FF2B5EF4-FFF2-40B4-BE49-F238E27FC236}">
                <a16:creationId xmlns:a16="http://schemas.microsoft.com/office/drawing/2014/main" id="{6A80E0E5-C913-000B-00F9-B530A8B02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25813"/>
            <a:ext cx="36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7605" name="Text Box 22">
            <a:extLst>
              <a:ext uri="{FF2B5EF4-FFF2-40B4-BE49-F238E27FC236}">
                <a16:creationId xmlns:a16="http://schemas.microsoft.com/office/drawing/2014/main" id="{BEE0E8E1-06FA-D628-DB60-5A2FA03CC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954213"/>
            <a:ext cx="36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7606" name="Text Box 23">
            <a:extLst>
              <a:ext uri="{FF2B5EF4-FFF2-40B4-BE49-F238E27FC236}">
                <a16:creationId xmlns:a16="http://schemas.microsoft.com/office/drawing/2014/main" id="{F4880BC8-F7B9-473E-3A82-A3F88E85B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429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1800">
              <a:latin typeface="Arial" panose="020B0604020202020204" pitchFamily="34" charset="0"/>
            </a:endParaRPr>
          </a:p>
        </p:txBody>
      </p:sp>
      <p:sp>
        <p:nvSpPr>
          <p:cNvPr id="67607" name="Text Box 24">
            <a:extLst>
              <a:ext uri="{FF2B5EF4-FFF2-40B4-BE49-F238E27FC236}">
                <a16:creationId xmlns:a16="http://schemas.microsoft.com/office/drawing/2014/main" id="{508550D3-9729-DD9A-108C-2FAE101C4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325813"/>
            <a:ext cx="368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7608" name="Text Box 25">
            <a:extLst>
              <a:ext uri="{FF2B5EF4-FFF2-40B4-BE49-F238E27FC236}">
                <a16:creationId xmlns:a16="http://schemas.microsoft.com/office/drawing/2014/main" id="{CABD0574-7684-28A9-2D51-4E082C502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648200"/>
            <a:ext cx="3540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7609" name="Text Box 26">
            <a:extLst>
              <a:ext uri="{FF2B5EF4-FFF2-40B4-BE49-F238E27FC236}">
                <a16:creationId xmlns:a16="http://schemas.microsoft.com/office/drawing/2014/main" id="{5DFD844E-67C2-3E3D-729E-067E0CC21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83213"/>
            <a:ext cx="3662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a(1) = h(2) + h(3) + h(4)</a:t>
            </a:r>
          </a:p>
        </p:txBody>
      </p:sp>
      <p:sp>
        <p:nvSpPr>
          <p:cNvPr id="67610" name="Text Box 27">
            <a:extLst>
              <a:ext uri="{FF2B5EF4-FFF2-40B4-BE49-F238E27FC236}">
                <a16:creationId xmlns:a16="http://schemas.microsoft.com/office/drawing/2014/main" id="{E22FE01E-39D0-6173-AF89-0A5B3CCC8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5346700"/>
            <a:ext cx="3662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h(1) = a(5) + a(6) + a(7)</a:t>
            </a:r>
          </a:p>
        </p:txBody>
      </p:sp>
      <p:sp>
        <p:nvSpPr>
          <p:cNvPr id="67611" name="Line 28">
            <a:extLst>
              <a:ext uri="{FF2B5EF4-FFF2-40B4-BE49-F238E27FC236}">
                <a16:creationId xmlns:a16="http://schemas.microsoft.com/office/drawing/2014/main" id="{9486B35A-0A18-6970-A131-3ECA1B30A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905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1AD6C023-764E-8BCC-9A6C-E616AA023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HITS: Link Analysis Computation</a:t>
            </a:r>
          </a:p>
        </p:txBody>
      </p:sp>
      <p:sp>
        <p:nvSpPr>
          <p:cNvPr id="69634" name="Rectangle 3">
            <a:extLst>
              <a:ext uri="{FF2B5EF4-FFF2-40B4-BE49-F238E27FC236}">
                <a16:creationId xmlns:a16="http://schemas.microsoft.com/office/drawing/2014/main" id="{85EFF3DC-23F0-C91A-1FB5-1417DEA053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485063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Where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	a: Vector of Authority</a:t>
            </a:r>
            <a:r>
              <a:rPr lang="ja-JP" altLang="en-US" sz="2000"/>
              <a:t>’</a:t>
            </a:r>
            <a:r>
              <a:rPr lang="en-US" altLang="ja-JP" sz="2000"/>
              <a:t>s scores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    h: Vector of Hub</a:t>
            </a:r>
            <a:r>
              <a:rPr lang="ja-JP" altLang="en-US" sz="2000"/>
              <a:t>’</a:t>
            </a:r>
            <a:r>
              <a:rPr lang="en-US" altLang="ja-JP" sz="2000"/>
              <a:t>s scores.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    A: Adjacency matrix in which a</a:t>
            </a:r>
            <a:r>
              <a:rPr lang="en-US" altLang="en-US" sz="2000" baseline="-25000"/>
              <a:t>i,j </a:t>
            </a:r>
            <a:r>
              <a:rPr lang="en-US" altLang="en-US" sz="2000"/>
              <a:t>= 1 if i</a:t>
            </a:r>
            <a:r>
              <a:rPr lang="en-US" altLang="en-US" sz="2000">
                <a:sym typeface="Wingdings" pitchFamily="2" charset="2"/>
              </a:rPr>
              <a:t></a:t>
            </a:r>
            <a:r>
              <a:rPr lang="en-US" altLang="en-US" sz="2000"/>
              <a:t>j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graphicFrame>
        <p:nvGraphicFramePr>
          <p:cNvPr id="69635" name="Object 4">
            <a:extLst>
              <a:ext uri="{FF2B5EF4-FFF2-40B4-BE49-F238E27FC236}">
                <a16:creationId xmlns:a16="http://schemas.microsoft.com/office/drawing/2014/main" id="{FA2BE888-3FA7-51DE-91AB-FA8EC9AA5B93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286000" y="2438400"/>
          <a:ext cx="4462463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20900" imgH="673100" progId="Equation.3">
                  <p:embed/>
                </p:oleObj>
              </mc:Choice>
              <mc:Fallback>
                <p:oleObj name="Equation" r:id="rId3" imgW="2120900" imgH="673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38400"/>
                        <a:ext cx="4462463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7493" name="Text Box 5">
            <a:extLst>
              <a:ext uri="{FF2B5EF4-FFF2-40B4-BE49-F238E27FC236}">
                <a16:creationId xmlns:a16="http://schemas.microsoft.com/office/drawing/2014/main" id="{AB54E690-D80D-1B6A-4274-66B1770BB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7662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Arial" panose="020B0604020202020204" pitchFamily="34" charset="0"/>
              </a:rPr>
              <a:t>Thus, h is an eigenvector of AA</a:t>
            </a:r>
            <a:r>
              <a:rPr lang="en-US" altLang="en-US" sz="3200" baseline="30000">
                <a:solidFill>
                  <a:srgbClr val="CC0000"/>
                </a:solidFill>
                <a:latin typeface="Arial" panose="020B0604020202020204" pitchFamily="34" charset="0"/>
              </a:rPr>
              <a:t>t </a:t>
            </a:r>
            <a:endParaRPr lang="en-US" altLang="en-US" sz="32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CC0000"/>
                </a:solidFill>
                <a:latin typeface="Arial" panose="020B0604020202020204" pitchFamily="34" charset="0"/>
              </a:rPr>
              <a:t>          a is an eigenvector of A</a:t>
            </a:r>
            <a:r>
              <a:rPr lang="en-US" altLang="en-US" sz="3200" baseline="30000">
                <a:solidFill>
                  <a:srgbClr val="CC000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3200">
                <a:solidFill>
                  <a:srgbClr val="CC0000"/>
                </a:solidFill>
                <a:latin typeface="Arial" panose="020B0604020202020204" pitchFamily="34" charset="0"/>
              </a:rPr>
              <a:t>A</a:t>
            </a:r>
            <a:endParaRPr lang="en-US" altLang="en-US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A2357CFC-FD14-6546-63D7-803F7FE7C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75" y="4714875"/>
            <a:ext cx="1857375" cy="928688"/>
          </a:xfrm>
          <a:prstGeom prst="wedgeEllipseCallout">
            <a:avLst>
              <a:gd name="adj1" fmla="val -64880"/>
              <a:gd name="adj2" fmla="val 1003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Symmetric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/>
              <a:t>matrices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7493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D1A0A136-683E-0DB8-2F7B-B38D2C1A4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Weighting links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87F255F8-0BD5-136E-41F7-120F9E7A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28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/>
              <a:t>Weight more if the query occurs in the neighborhood of the link (e.g. anchor text).</a:t>
            </a:r>
          </a:p>
          <a:p>
            <a:pPr eaLnBrk="1" hangingPunct="1"/>
            <a:endParaRPr lang="en-US" altLang="en-US"/>
          </a:p>
        </p:txBody>
      </p:sp>
      <p:graphicFrame>
        <p:nvGraphicFramePr>
          <p:cNvPr id="71683" name="Object 4">
            <a:extLst>
              <a:ext uri="{FF2B5EF4-FFF2-40B4-BE49-F238E27FC236}">
                <a16:creationId xmlns:a16="http://schemas.microsoft.com/office/drawing/2014/main" id="{D164986D-8FCD-E97A-7777-C675A0BF11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32004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4000" imgH="8191500" progId="Equation.3">
                  <p:embed/>
                </p:oleObj>
              </mc:Choice>
              <mc:Fallback>
                <p:oleObj name="Equation" r:id="rId3" imgW="23114000" imgH="8191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30162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5">
            <a:extLst>
              <a:ext uri="{FF2B5EF4-FFF2-40B4-BE49-F238E27FC236}">
                <a16:creationId xmlns:a16="http://schemas.microsoft.com/office/drawing/2014/main" id="{87AEC1EB-7625-1244-D19F-4390AE3B0E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8006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114000" imgH="8191500" progId="Equation.3">
                  <p:embed/>
                </p:oleObj>
              </mc:Choice>
              <mc:Fallback>
                <p:oleObj name="Equation" r:id="rId5" imgW="23114000" imgH="8191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30162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9542" name="Object 6">
            <a:extLst>
              <a:ext uri="{FF2B5EF4-FFF2-40B4-BE49-F238E27FC236}">
                <a16:creationId xmlns:a16="http://schemas.microsoft.com/office/drawing/2014/main" id="{99C94A08-0D7B-1CA0-415F-6F7083C7AC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0725" y="3200400"/>
          <a:ext cx="4308475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518600" imgH="16967200" progId="Equation.3">
                  <p:embed/>
                </p:oleObj>
              </mc:Choice>
              <mc:Fallback>
                <p:oleObj name="Equation" r:id="rId7" imgW="34518600" imgH="1696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3200400"/>
                        <a:ext cx="4308475" cy="25892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AutoShape 7">
            <a:extLst>
              <a:ext uri="{FF2B5EF4-FFF2-40B4-BE49-F238E27FC236}">
                <a16:creationId xmlns:a16="http://schemas.microsoft.com/office/drawing/2014/main" id="{3CADB2ED-7561-6CC9-F730-2C29DD8D2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00400"/>
            <a:ext cx="3352800" cy="25908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  <p:sp>
        <p:nvSpPr>
          <p:cNvPr id="71687" name="AutoShape 8">
            <a:extLst>
              <a:ext uri="{FF2B5EF4-FFF2-40B4-BE49-F238E27FC236}">
                <a16:creationId xmlns:a16="http://schemas.microsoft.com/office/drawing/2014/main" id="{D5FA08AE-98CF-88F3-6A73-6E8A566A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267200"/>
            <a:ext cx="639762" cy="485775"/>
          </a:xfrm>
          <a:prstGeom prst="rightArrow">
            <a:avLst>
              <a:gd name="adj1" fmla="val 50000"/>
              <a:gd name="adj2" fmla="val 329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33">
            <a:extLst>
              <a:ext uri="{FF2B5EF4-FFF2-40B4-BE49-F238E27FC236}">
                <a16:creationId xmlns:a16="http://schemas.microsoft.com/office/drawing/2014/main" id="{36498905-7F56-AB19-C16F-BC0975FF56CE}"/>
              </a:ext>
            </a:extLst>
          </p:cNvPr>
          <p:cNvSpPr>
            <a:spLocks/>
          </p:cNvSpPr>
          <p:nvPr/>
        </p:nvSpPr>
        <p:spPr bwMode="auto">
          <a:xfrm rot="3971111">
            <a:off x="6635585" y="5146450"/>
            <a:ext cx="158422" cy="215336"/>
          </a:xfrm>
          <a:custGeom>
            <a:avLst/>
            <a:gdLst>
              <a:gd name="T0" fmla="*/ 288 w 576"/>
              <a:gd name="T1" fmla="*/ 720 h 720"/>
              <a:gd name="T2" fmla="*/ 528 w 576"/>
              <a:gd name="T3" fmla="*/ 288 h 720"/>
              <a:gd name="T4" fmla="*/ 0 w 576"/>
              <a:gd name="T5" fmla="*/ 0 h 720"/>
              <a:gd name="T6" fmla="*/ 0 60000 65536"/>
              <a:gd name="T7" fmla="*/ 0 60000 65536"/>
              <a:gd name="T8" fmla="*/ 0 60000 65536"/>
              <a:gd name="connsiteX0" fmla="*/ 0 w 9279"/>
              <a:gd name="connsiteY0" fmla="*/ 13661 h 13661"/>
              <a:gd name="connsiteX1" fmla="*/ 9216 w 9279"/>
              <a:gd name="connsiteY1" fmla="*/ 4000 h 13661"/>
              <a:gd name="connsiteX2" fmla="*/ 49 w 9279"/>
              <a:gd name="connsiteY2" fmla="*/ 0 h 13661"/>
              <a:gd name="connsiteX0" fmla="*/ 0 w 8736"/>
              <a:gd name="connsiteY0" fmla="*/ 10000 h 10000"/>
              <a:gd name="connsiteX1" fmla="*/ 8656 w 8736"/>
              <a:gd name="connsiteY1" fmla="*/ 2971 h 10000"/>
              <a:gd name="connsiteX2" fmla="*/ 53 w 8736"/>
              <a:gd name="connsiteY2" fmla="*/ 0 h 10000"/>
              <a:gd name="connsiteX0" fmla="*/ 828 w 10828"/>
              <a:gd name="connsiteY0" fmla="*/ 8279 h 8279"/>
              <a:gd name="connsiteX1" fmla="*/ 10736 w 10828"/>
              <a:gd name="connsiteY1" fmla="*/ 1250 h 8279"/>
              <a:gd name="connsiteX2" fmla="*/ 0 w 10828"/>
              <a:gd name="connsiteY2" fmla="*/ 0 h 8279"/>
              <a:gd name="connsiteX0" fmla="*/ 765 w 9999"/>
              <a:gd name="connsiteY0" fmla="*/ 11050 h 11050"/>
              <a:gd name="connsiteX1" fmla="*/ 9915 w 9999"/>
              <a:gd name="connsiteY1" fmla="*/ 2560 h 11050"/>
              <a:gd name="connsiteX2" fmla="*/ 0 w 9999"/>
              <a:gd name="connsiteY2" fmla="*/ 1050 h 11050"/>
              <a:gd name="connsiteX0" fmla="*/ 765 w 10200"/>
              <a:gd name="connsiteY0" fmla="*/ 10000 h 10000"/>
              <a:gd name="connsiteX1" fmla="*/ 9916 w 10200"/>
              <a:gd name="connsiteY1" fmla="*/ 2317 h 10000"/>
              <a:gd name="connsiteX2" fmla="*/ 0 w 10200"/>
              <a:gd name="connsiteY2" fmla="*/ 9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0" h="10000">
                <a:moveTo>
                  <a:pt x="765" y="10000"/>
                </a:moveTo>
                <a:cubicBezTo>
                  <a:pt x="3613" y="8266"/>
                  <a:pt x="11823" y="5859"/>
                  <a:pt x="9916" y="2317"/>
                </a:cubicBezTo>
                <a:cubicBezTo>
                  <a:pt x="8966" y="983"/>
                  <a:pt x="6698" y="-1303"/>
                  <a:pt x="0" y="950"/>
                </a:cubicBezTo>
              </a:path>
            </a:pathLst>
          </a:custGeom>
          <a:ln>
            <a:solidFill>
              <a:srgbClr val="FF0000"/>
            </a:solidFill>
            <a:headEnd/>
            <a:tailEnd type="stealth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E7D0E-D703-F910-5B4C-95326E61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sink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86C83-3CF7-5AA6-7088-F77E1E99C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assume the graph has no </a:t>
            </a:r>
            <a:r>
              <a:rPr lang="en-GB" dirty="0">
                <a:solidFill>
                  <a:srgbClr val="FF0000"/>
                </a:solidFill>
              </a:rPr>
              <a:t>sink nodes</a:t>
            </a:r>
          </a:p>
          <a:p>
            <a:r>
              <a:rPr lang="en-GB" dirty="0"/>
              <a:t>Otherwise, connect each sink node to all other nodes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BADBE7F1-5E85-16BA-9B24-CA8FFAA98411}"/>
              </a:ext>
            </a:extLst>
          </p:cNvPr>
          <p:cNvGrpSpPr>
            <a:grpSpLocks/>
          </p:cNvGrpSpPr>
          <p:nvPr/>
        </p:nvGrpSpPr>
        <p:grpSpPr bwMode="auto">
          <a:xfrm>
            <a:off x="1331640" y="3492077"/>
            <a:ext cx="1606550" cy="1752600"/>
            <a:chOff x="1196" y="1632"/>
            <a:chExt cx="1012" cy="1104"/>
          </a:xfrm>
        </p:grpSpPr>
        <p:sp>
          <p:nvSpPr>
            <p:cNvPr id="5" name="Oval 15">
              <a:extLst>
                <a:ext uri="{FF2B5EF4-FFF2-40B4-BE49-F238E27FC236}">
                  <a16:creationId xmlns:a16="http://schemas.microsoft.com/office/drawing/2014/main" id="{963B94EF-1686-F8B5-9BC5-0C3DF4476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067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 dirty="0"/>
                <a:t>1</a:t>
              </a:r>
            </a:p>
          </p:txBody>
        </p:sp>
        <p:sp>
          <p:nvSpPr>
            <p:cNvPr id="6" name="Oval 16">
              <a:extLst>
                <a:ext uri="{FF2B5EF4-FFF2-40B4-BE49-F238E27FC236}">
                  <a16:creationId xmlns:a16="http://schemas.microsoft.com/office/drawing/2014/main" id="{F16799FF-E095-06FC-AF5A-8CE445E90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/>
                <a:t>2</a:t>
              </a: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6B1E78BE-F1B1-9881-7421-78B45308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96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 dirty="0"/>
                <a:t>3</a:t>
              </a:r>
            </a:p>
          </p:txBody>
        </p:sp>
        <p:sp>
          <p:nvSpPr>
            <p:cNvPr id="8" name="Line 18">
              <a:extLst>
                <a:ext uri="{FF2B5EF4-FFF2-40B4-BE49-F238E27FC236}">
                  <a16:creationId xmlns:a16="http://schemas.microsoft.com/office/drawing/2014/main" id="{424DC49D-11C9-D0A5-7F34-2E46EEF8AF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18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19">
              <a:extLst>
                <a:ext uri="{FF2B5EF4-FFF2-40B4-BE49-F238E27FC236}">
                  <a16:creationId xmlns:a16="http://schemas.microsoft.com/office/drawing/2014/main" id="{A281EAC7-B192-0176-D693-714072E9F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872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20">
              <a:extLst>
                <a:ext uri="{FF2B5EF4-FFF2-40B4-BE49-F238E27FC236}">
                  <a16:creationId xmlns:a16="http://schemas.microsoft.com/office/drawing/2014/main" id="{1BD2CCAB-D4AF-23BB-2E17-DDB9FB534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576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BCDF39-5C72-34B7-6128-2631840C4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40746"/>
              </p:ext>
            </p:extLst>
          </p:nvPr>
        </p:nvGraphicFramePr>
        <p:xfrm>
          <a:off x="1555683" y="5386600"/>
          <a:ext cx="122555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517">
                  <a:extLst>
                    <a:ext uri="{9D8B030D-6E8A-4147-A177-3AD203B41FA5}">
                      <a16:colId xmlns:a16="http://schemas.microsoft.com/office/drawing/2014/main" val="537021911"/>
                    </a:ext>
                  </a:extLst>
                </a:gridCol>
                <a:gridCol w="408517">
                  <a:extLst>
                    <a:ext uri="{9D8B030D-6E8A-4147-A177-3AD203B41FA5}">
                      <a16:colId xmlns:a16="http://schemas.microsoft.com/office/drawing/2014/main" val="4229174054"/>
                    </a:ext>
                  </a:extLst>
                </a:gridCol>
                <a:gridCol w="408517">
                  <a:extLst>
                    <a:ext uri="{9D8B030D-6E8A-4147-A177-3AD203B41FA5}">
                      <a16:colId xmlns:a16="http://schemas.microsoft.com/office/drawing/2014/main" val="2901793929"/>
                    </a:ext>
                  </a:extLst>
                </a:gridCol>
              </a:tblGrid>
              <a:tr h="29305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220387"/>
                  </a:ext>
                </a:extLst>
              </a:tr>
              <a:tr h="29305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236119"/>
                  </a:ext>
                </a:extLst>
              </a:tr>
              <a:tr h="29305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31983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44DB55F-7131-46B7-E359-010682BAB004}"/>
              </a:ext>
            </a:extLst>
          </p:cNvPr>
          <p:cNvSpPr txBox="1"/>
          <p:nvPr/>
        </p:nvSpPr>
        <p:spPr>
          <a:xfrm>
            <a:off x="818567" y="5735185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=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34367606-507C-7D4F-4FBC-3873DF80F9E0}"/>
              </a:ext>
            </a:extLst>
          </p:cNvPr>
          <p:cNvSpPr/>
          <p:nvPr/>
        </p:nvSpPr>
        <p:spPr bwMode="auto">
          <a:xfrm>
            <a:off x="3487368" y="4319710"/>
            <a:ext cx="667476" cy="432048"/>
          </a:xfrm>
          <a:prstGeom prst="rightArrow">
            <a:avLst>
              <a:gd name="adj1" fmla="val 50000"/>
              <a:gd name="adj2" fmla="val 69461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grpSp>
        <p:nvGrpSpPr>
          <p:cNvPr id="44" name="Group 14">
            <a:extLst>
              <a:ext uri="{FF2B5EF4-FFF2-40B4-BE49-F238E27FC236}">
                <a16:creationId xmlns:a16="http://schemas.microsoft.com/office/drawing/2014/main" id="{003C7055-5DA6-F2A9-1751-84BE69ED8098}"/>
              </a:ext>
            </a:extLst>
          </p:cNvPr>
          <p:cNvGrpSpPr>
            <a:grpSpLocks/>
          </p:cNvGrpSpPr>
          <p:nvPr/>
        </p:nvGrpSpPr>
        <p:grpSpPr bwMode="auto">
          <a:xfrm>
            <a:off x="5151794" y="3492077"/>
            <a:ext cx="1606550" cy="1752600"/>
            <a:chOff x="1196" y="1632"/>
            <a:chExt cx="1012" cy="1104"/>
          </a:xfrm>
        </p:grpSpPr>
        <p:sp>
          <p:nvSpPr>
            <p:cNvPr id="45" name="Oval 15">
              <a:extLst>
                <a:ext uri="{FF2B5EF4-FFF2-40B4-BE49-F238E27FC236}">
                  <a16:creationId xmlns:a16="http://schemas.microsoft.com/office/drawing/2014/main" id="{4704DC9A-3308-8528-F501-AA533C930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" y="2067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 dirty="0"/>
                <a:t>1</a:t>
              </a:r>
            </a:p>
          </p:txBody>
        </p:sp>
        <p:sp>
          <p:nvSpPr>
            <p:cNvPr id="46" name="Oval 16">
              <a:extLst>
                <a:ext uri="{FF2B5EF4-FFF2-40B4-BE49-F238E27FC236}">
                  <a16:creationId xmlns:a16="http://schemas.microsoft.com/office/drawing/2014/main" id="{CB2C30EF-5808-E172-3769-8DD711FA9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/>
                <a:t>2</a:t>
              </a:r>
            </a:p>
          </p:txBody>
        </p:sp>
        <p:sp>
          <p:nvSpPr>
            <p:cNvPr id="47" name="Oval 17">
              <a:extLst>
                <a:ext uri="{FF2B5EF4-FFF2-40B4-BE49-F238E27FC236}">
                  <a16:creationId xmlns:a16="http://schemas.microsoft.com/office/drawing/2014/main" id="{2661AD07-8276-2E27-DBA5-9DFFCD612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4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000"/>
                <a:t>3</a:t>
              </a:r>
            </a:p>
          </p:txBody>
        </p:sp>
        <p:sp>
          <p:nvSpPr>
            <p:cNvPr id="48" name="Line 18">
              <a:extLst>
                <a:ext uri="{FF2B5EF4-FFF2-40B4-BE49-F238E27FC236}">
                  <a16:creationId xmlns:a16="http://schemas.microsoft.com/office/drawing/2014/main" id="{178C6C6D-882F-E40F-4BA6-5179C7CCE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18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19">
              <a:extLst>
                <a:ext uri="{FF2B5EF4-FFF2-40B4-BE49-F238E27FC236}">
                  <a16:creationId xmlns:a16="http://schemas.microsoft.com/office/drawing/2014/main" id="{75869601-3D1E-FED2-42E5-8FD5688BF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872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0">
              <a:extLst>
                <a:ext uri="{FF2B5EF4-FFF2-40B4-BE49-F238E27FC236}">
                  <a16:creationId xmlns:a16="http://schemas.microsoft.com/office/drawing/2014/main" id="{A04B640E-3912-77F7-718C-5300BD5F09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576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2C5D7BA-90C8-10CE-A0D9-43EB0A78D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40641"/>
              </p:ext>
            </p:extLst>
          </p:nvPr>
        </p:nvGraphicFramePr>
        <p:xfrm>
          <a:off x="5032637" y="5373216"/>
          <a:ext cx="122555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517">
                  <a:extLst>
                    <a:ext uri="{9D8B030D-6E8A-4147-A177-3AD203B41FA5}">
                      <a16:colId xmlns:a16="http://schemas.microsoft.com/office/drawing/2014/main" val="537021911"/>
                    </a:ext>
                  </a:extLst>
                </a:gridCol>
                <a:gridCol w="408517">
                  <a:extLst>
                    <a:ext uri="{9D8B030D-6E8A-4147-A177-3AD203B41FA5}">
                      <a16:colId xmlns:a16="http://schemas.microsoft.com/office/drawing/2014/main" val="4229174054"/>
                    </a:ext>
                  </a:extLst>
                </a:gridCol>
                <a:gridCol w="408517">
                  <a:extLst>
                    <a:ext uri="{9D8B030D-6E8A-4147-A177-3AD203B41FA5}">
                      <a16:colId xmlns:a16="http://schemas.microsoft.com/office/drawing/2014/main" val="2901793929"/>
                    </a:ext>
                  </a:extLst>
                </a:gridCol>
              </a:tblGrid>
              <a:tr h="29305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220387"/>
                  </a:ext>
                </a:extLst>
              </a:tr>
              <a:tr h="29305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236119"/>
                  </a:ext>
                </a:extLst>
              </a:tr>
              <a:tr h="29305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319833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479D9C64-55F3-238C-82E8-008F0FA0CC6A}"/>
              </a:ext>
            </a:extLst>
          </p:cNvPr>
          <p:cNvSpPr txBox="1"/>
          <p:nvPr/>
        </p:nvSpPr>
        <p:spPr>
          <a:xfrm>
            <a:off x="4427984" y="5721801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=</a:t>
            </a:r>
          </a:p>
        </p:txBody>
      </p:sp>
      <p:sp>
        <p:nvSpPr>
          <p:cNvPr id="53" name="Line 20">
            <a:extLst>
              <a:ext uri="{FF2B5EF4-FFF2-40B4-BE49-F238E27FC236}">
                <a16:creationId xmlns:a16="http://schemas.microsoft.com/office/drawing/2014/main" id="{00EF8E1F-5371-E5FD-E781-F21CAF48B5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32794" y="4437111"/>
            <a:ext cx="890944" cy="426565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sp>
        <p:nvSpPr>
          <p:cNvPr id="56" name="Line 20">
            <a:extLst>
              <a:ext uri="{FF2B5EF4-FFF2-40B4-BE49-F238E27FC236}">
                <a16:creationId xmlns:a16="http://schemas.microsoft.com/office/drawing/2014/main" id="{4FC92CEE-FD7D-5BF8-9308-A4786BA0E0A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8276" y="3812349"/>
            <a:ext cx="393112" cy="1051326"/>
          </a:xfrm>
          <a:prstGeom prst="line">
            <a:avLst/>
          </a:prstGeom>
          <a:ln>
            <a:solidFill>
              <a:srgbClr val="FF0000"/>
            </a:solidFill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405F91-AAF5-8F0F-B78C-14A439A98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42536"/>
              </p:ext>
            </p:extLst>
          </p:nvPr>
        </p:nvGraphicFramePr>
        <p:xfrm>
          <a:off x="7146635" y="5360795"/>
          <a:ext cx="1225551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517">
                  <a:extLst>
                    <a:ext uri="{9D8B030D-6E8A-4147-A177-3AD203B41FA5}">
                      <a16:colId xmlns:a16="http://schemas.microsoft.com/office/drawing/2014/main" val="537021911"/>
                    </a:ext>
                  </a:extLst>
                </a:gridCol>
                <a:gridCol w="408517">
                  <a:extLst>
                    <a:ext uri="{9D8B030D-6E8A-4147-A177-3AD203B41FA5}">
                      <a16:colId xmlns:a16="http://schemas.microsoft.com/office/drawing/2014/main" val="4229174054"/>
                    </a:ext>
                  </a:extLst>
                </a:gridCol>
                <a:gridCol w="408517">
                  <a:extLst>
                    <a:ext uri="{9D8B030D-6E8A-4147-A177-3AD203B41FA5}">
                      <a16:colId xmlns:a16="http://schemas.microsoft.com/office/drawing/2014/main" val="2901793929"/>
                    </a:ext>
                  </a:extLst>
                </a:gridCol>
              </a:tblGrid>
              <a:tr h="29305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220387"/>
                  </a:ext>
                </a:extLst>
              </a:tr>
              <a:tr h="29305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236119"/>
                  </a:ext>
                </a:extLst>
              </a:tr>
              <a:tr h="29305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319833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12C42E25-A0A2-D2CB-9814-953327F1ADC7}"/>
              </a:ext>
            </a:extLst>
          </p:cNvPr>
          <p:cNvSpPr txBox="1"/>
          <p:nvPr/>
        </p:nvSpPr>
        <p:spPr>
          <a:xfrm>
            <a:off x="6541982" y="570938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 =</a:t>
            </a:r>
          </a:p>
        </p:txBody>
      </p:sp>
    </p:spTree>
    <p:extLst>
      <p:ext uri="{BB962C8B-B14F-4D97-AF65-F5344CB8AC3E}">
        <p14:creationId xmlns:p14="http://schemas.microsoft.com/office/powerpoint/2010/main" val="3118927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>
            <a:extLst>
              <a:ext uri="{FF2B5EF4-FFF2-40B4-BE49-F238E27FC236}">
                <a16:creationId xmlns:a16="http://schemas.microsoft.com/office/drawing/2014/main" id="{F3AD8E73-A314-5610-A98A-0BCE11276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06400"/>
            <a:ext cx="8229600" cy="990600"/>
          </a:xfrm>
        </p:spPr>
        <p:txBody>
          <a:bodyPr/>
          <a:lstStyle/>
          <a:p>
            <a:r>
              <a:rPr lang="it-IT" altLang="it-IT"/>
              <a:t>Nowadays</a:t>
            </a:r>
            <a:endParaRPr lang="en-US" altLang="it-IT"/>
          </a:p>
        </p:txBody>
      </p:sp>
      <p:sp>
        <p:nvSpPr>
          <p:cNvPr id="73730" name="Segnaposto contenuto 2">
            <a:extLst>
              <a:ext uri="{FF2B5EF4-FFF2-40B4-BE49-F238E27FC236}">
                <a16:creationId xmlns:a16="http://schemas.microsoft.com/office/drawing/2014/main" id="{C64B24EE-F2AC-8BD3-E756-E7C3643879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06538"/>
            <a:ext cx="8229600" cy="12890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altLang="it-IT" sz="2400"/>
              <a:t>Relevance is a not well defined mathematical concept, which is actually not even depending on the single user because its needs may change over time too</a:t>
            </a:r>
          </a:p>
        </p:txBody>
      </p:sp>
      <p:pic>
        <p:nvPicPr>
          <p:cNvPr id="73731" name="Immagine 3">
            <a:extLst>
              <a:ext uri="{FF2B5EF4-FFF2-40B4-BE49-F238E27FC236}">
                <a16:creationId xmlns:a16="http://schemas.microsoft.com/office/drawing/2014/main" id="{0AD08CD7-73C7-5AD3-FBA8-E369D6E71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941638"/>
            <a:ext cx="51816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8079B1-7663-0127-EBFB-4570D5C97F42}"/>
              </a:ext>
            </a:extLst>
          </p:cNvPr>
          <p:cNvSpPr txBox="1">
            <a:spLocks/>
          </p:cNvSpPr>
          <p:nvPr/>
        </p:nvSpPr>
        <p:spPr bwMode="auto">
          <a:xfrm>
            <a:off x="306388" y="2941638"/>
            <a:ext cx="3473450" cy="3509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ＭＳ Ｐゴシック" charset="-128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730250" indent="-182563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1187450" indent="-136525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just">
              <a:buFont typeface="Arial" charset="0"/>
              <a:buNone/>
              <a:defRPr/>
            </a:pPr>
            <a:r>
              <a:rPr lang="en-US" altLang="en-US" sz="2000" dirty="0"/>
              <a:t>For every page we compute a series of </a:t>
            </a:r>
            <a:r>
              <a:rPr lang="en-US" altLang="en-US" sz="2000" b="1" i="1" dirty="0">
                <a:solidFill>
                  <a:srgbClr val="FF0000"/>
                </a:solidFill>
              </a:rPr>
              <a:t>features</a:t>
            </a:r>
            <a:r>
              <a:rPr lang="en-US" altLang="en-US" sz="2000" dirty="0"/>
              <a:t>: </a:t>
            </a:r>
          </a:p>
          <a:p>
            <a:pPr marL="241200" indent="-277200" algn="just">
              <a:buFontTx/>
              <a:buChar char="-"/>
              <a:defRPr/>
            </a:pPr>
            <a:r>
              <a:rPr lang="en-US" altLang="en-US" sz="2000" dirty="0"/>
              <a:t>TF-IDF of tokens</a:t>
            </a:r>
          </a:p>
          <a:p>
            <a:pPr marL="241200" indent="-277200" algn="just">
              <a:buFontTx/>
              <a:buChar char="-"/>
              <a:defRPr/>
            </a:pPr>
            <a:r>
              <a:rPr lang="en-US" altLang="en-US" sz="2000" dirty="0"/>
              <a:t>PageRank</a:t>
            </a:r>
          </a:p>
          <a:p>
            <a:pPr marL="241200" indent="-277200" algn="just">
              <a:buFontTx/>
              <a:buChar char="-"/>
              <a:defRPr/>
            </a:pPr>
            <a:r>
              <a:rPr lang="en-US" altLang="en-US" sz="2000" dirty="0"/>
              <a:t>Their proximity in the page</a:t>
            </a:r>
          </a:p>
          <a:p>
            <a:pPr marL="241200" indent="-277200" algn="just">
              <a:buFontTx/>
              <a:buChar char="-"/>
              <a:defRPr/>
            </a:pPr>
            <a:r>
              <a:rPr lang="en-US" altLang="en-US" sz="2000" dirty="0"/>
              <a:t>Their occurrence in URL</a:t>
            </a:r>
          </a:p>
          <a:p>
            <a:pPr marL="241200" indent="-277200" algn="just">
              <a:buFontTx/>
              <a:buChar char="-"/>
              <a:defRPr/>
            </a:pPr>
            <a:r>
              <a:rPr lang="en-US" altLang="en-US" sz="2000" dirty="0"/>
              <a:t>Their occurrence in the title</a:t>
            </a:r>
          </a:p>
          <a:p>
            <a:pPr marL="241200" indent="-277200" algn="just">
              <a:buFontTx/>
              <a:buChar char="-"/>
              <a:defRPr/>
            </a:pPr>
            <a:r>
              <a:rPr lang="mr-IN" altLang="en-US" sz="2000" dirty="0"/>
              <a:t>…</a:t>
            </a:r>
            <a:endParaRPr lang="it-IT" altLang="en-US" sz="2000" dirty="0"/>
          </a:p>
          <a:p>
            <a:pPr algn="just">
              <a:buFont typeface="Arial" charset="0"/>
              <a:buNone/>
              <a:defRPr/>
            </a:pPr>
            <a:r>
              <a:rPr lang="it-IT" altLang="en-US" sz="2000" dirty="0"/>
              <a:t> </a:t>
            </a:r>
            <a:r>
              <a:rPr lang="it-IT" altLang="en-US" sz="2000" b="1" dirty="0" err="1">
                <a:solidFill>
                  <a:srgbClr val="FF0000"/>
                </a:solidFill>
              </a:rPr>
              <a:t>there</a:t>
            </a:r>
            <a:r>
              <a:rPr lang="it-IT" altLang="en-US" sz="2000" b="1" dirty="0">
                <a:solidFill>
                  <a:srgbClr val="FF0000"/>
                </a:solidFill>
              </a:rPr>
              <a:t> are &gt; 200 «</a:t>
            </a:r>
            <a:r>
              <a:rPr lang="it-IT" altLang="en-US" sz="2000" b="1" dirty="0" err="1">
                <a:solidFill>
                  <a:srgbClr val="FF0000"/>
                </a:solidFill>
              </a:rPr>
              <a:t>features</a:t>
            </a:r>
            <a:r>
              <a:rPr lang="it-IT" altLang="en-US" sz="2000" b="1" dirty="0">
                <a:solidFill>
                  <a:srgbClr val="FF0000"/>
                </a:solidFill>
              </a:rPr>
              <a:t>»</a:t>
            </a:r>
            <a:r>
              <a:rPr lang="mr-IN" altLang="en-US" sz="2000" b="1" dirty="0">
                <a:solidFill>
                  <a:srgbClr val="FF0000"/>
                </a:solidFill>
              </a:rPr>
              <a:t>…</a:t>
            </a:r>
            <a:endParaRPr lang="it-IT" altLang="en-US" sz="2000" b="1" dirty="0">
              <a:solidFill>
                <a:srgbClr val="FF0000"/>
              </a:solidFill>
            </a:endParaRPr>
          </a:p>
          <a:p>
            <a:pPr algn="just">
              <a:buFont typeface="Arial" charset="0"/>
              <a:buNone/>
              <a:defRPr/>
            </a:pP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olo 1">
            <a:extLst>
              <a:ext uri="{FF2B5EF4-FFF2-40B4-BE49-F238E27FC236}">
                <a16:creationId xmlns:a16="http://schemas.microsoft.com/office/drawing/2014/main" id="{04848431-20A6-1D7A-E906-03E8153CA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315913"/>
            <a:ext cx="8229600" cy="990600"/>
          </a:xfrm>
        </p:spPr>
        <p:txBody>
          <a:bodyPr/>
          <a:lstStyle/>
          <a:p>
            <a:r>
              <a:rPr lang="it-IT" altLang="it-IT"/>
              <a:t>Computing the Ranking</a:t>
            </a:r>
            <a:endParaRPr lang="en-US" altLang="it-IT"/>
          </a:p>
        </p:txBody>
      </p:sp>
      <p:sp>
        <p:nvSpPr>
          <p:cNvPr id="75778" name="Segnaposto contenuto 2">
            <a:extLst>
              <a:ext uri="{FF2B5EF4-FFF2-40B4-BE49-F238E27FC236}">
                <a16:creationId xmlns:a16="http://schemas.microsoft.com/office/drawing/2014/main" id="{EDB1EAE9-8B68-EAAE-7095-E0401BD588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9413" y="1644650"/>
            <a:ext cx="8229600" cy="21002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altLang="it-IT" sz="2800"/>
              <a:t>Strong use of</a:t>
            </a:r>
            <a:r>
              <a:rPr lang="it-IT" altLang="it-IT" sz="2800" b="1">
                <a:solidFill>
                  <a:srgbClr val="FF0000"/>
                </a:solidFill>
              </a:rPr>
              <a:t> AI e Machine Learning</a:t>
            </a:r>
          </a:p>
        </p:txBody>
      </p:sp>
      <p:pic>
        <p:nvPicPr>
          <p:cNvPr id="75779" name="Immagine 3">
            <a:extLst>
              <a:ext uri="{FF2B5EF4-FFF2-40B4-BE49-F238E27FC236}">
                <a16:creationId xmlns:a16="http://schemas.microsoft.com/office/drawing/2014/main" id="{F8200154-E16F-6DF1-D36C-0BD85A4F1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24175"/>
            <a:ext cx="3600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3E04471-AA4F-58B8-E625-23C9B2716B5E}"/>
              </a:ext>
            </a:extLst>
          </p:cNvPr>
          <p:cNvCxnSpPr/>
          <p:nvPr/>
        </p:nvCxnSpPr>
        <p:spPr>
          <a:xfrm flipV="1">
            <a:off x="2268538" y="2668588"/>
            <a:ext cx="0" cy="374491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402CB1E-6B8A-4E51-8A60-E51E07E1ACE6}"/>
              </a:ext>
            </a:extLst>
          </p:cNvPr>
          <p:cNvCxnSpPr/>
          <p:nvPr/>
        </p:nvCxnSpPr>
        <p:spPr>
          <a:xfrm flipV="1">
            <a:off x="2051050" y="6288088"/>
            <a:ext cx="453707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2" name="CasellaDiTesto 9">
            <a:extLst>
              <a:ext uri="{FF2B5EF4-FFF2-40B4-BE49-F238E27FC236}">
                <a16:creationId xmlns:a16="http://schemas.microsoft.com/office/drawing/2014/main" id="{D00DB457-8BFD-9A92-F641-48E01C165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425" y="5905500"/>
            <a:ext cx="2295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feature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≅ Position in doc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/>
          </a:p>
        </p:txBody>
      </p:sp>
      <p:sp>
        <p:nvSpPr>
          <p:cNvPr id="75783" name="CasellaDiTesto 11">
            <a:extLst>
              <a:ext uri="{FF2B5EF4-FFF2-40B4-BE49-F238E27FC236}">
                <a16:creationId xmlns:a16="http://schemas.microsoft.com/office/drawing/2014/main" id="{03CA4426-EB89-55A8-5DCE-D1883741C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8" y="2813050"/>
            <a:ext cx="1687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feature 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/>
              <a:t>≅ frequency</a:t>
            </a:r>
          </a:p>
        </p:txBody>
      </p:sp>
      <p:sp>
        <p:nvSpPr>
          <p:cNvPr id="3" name="Fumetto 2 2">
            <a:extLst>
              <a:ext uri="{FF2B5EF4-FFF2-40B4-BE49-F238E27FC236}">
                <a16:creationId xmlns:a16="http://schemas.microsoft.com/office/drawing/2014/main" id="{8E9A770A-620B-90B3-C4C5-21702DED7E27}"/>
              </a:ext>
            </a:extLst>
          </p:cNvPr>
          <p:cNvSpPr/>
          <p:nvPr/>
        </p:nvSpPr>
        <p:spPr>
          <a:xfrm>
            <a:off x="323850" y="4868863"/>
            <a:ext cx="1727200" cy="792162"/>
          </a:xfrm>
          <a:prstGeom prst="wedgeRoundRectCallout">
            <a:avLst>
              <a:gd name="adj1" fmla="val 91564"/>
              <a:gd name="adj2" fmla="val -142054"/>
              <a:gd name="adj3" fmla="val 16667"/>
            </a:avLst>
          </a:prstGeom>
          <a:solidFill>
            <a:srgbClr val="00B0F0"/>
          </a:solidFill>
          <a:ln w="26424">
            <a:solidFill>
              <a:srgbClr val="003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dirty="0" err="1"/>
              <a:t>Relevant</a:t>
            </a:r>
            <a:endParaRPr lang="it-IT" sz="2400" dirty="0"/>
          </a:p>
          <a:p>
            <a:pPr algn="ctr">
              <a:defRPr/>
            </a:pPr>
            <a:r>
              <a:rPr lang="it-IT" sz="2400" dirty="0"/>
              <a:t>page</a:t>
            </a:r>
          </a:p>
        </p:txBody>
      </p:sp>
      <p:sp>
        <p:nvSpPr>
          <p:cNvPr id="12" name="Fumetto 2 11">
            <a:extLst>
              <a:ext uri="{FF2B5EF4-FFF2-40B4-BE49-F238E27FC236}">
                <a16:creationId xmlns:a16="http://schemas.microsoft.com/office/drawing/2014/main" id="{9BEEED68-A613-AAA1-A1AF-279826F4549F}"/>
              </a:ext>
            </a:extLst>
          </p:cNvPr>
          <p:cNvSpPr/>
          <p:nvPr/>
        </p:nvSpPr>
        <p:spPr>
          <a:xfrm>
            <a:off x="6854825" y="3744913"/>
            <a:ext cx="2041525" cy="1666875"/>
          </a:xfrm>
          <a:prstGeom prst="wedgeRoundRectCallout">
            <a:avLst>
              <a:gd name="adj1" fmla="val -101625"/>
              <a:gd name="adj2" fmla="val -40789"/>
              <a:gd name="adj3" fmla="val 16667"/>
            </a:avLst>
          </a:prstGeom>
          <a:solidFill>
            <a:srgbClr val="FF0000"/>
          </a:solidFill>
          <a:ln w="26424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relevant</a:t>
            </a:r>
            <a:endParaRPr lang="it-IT" dirty="0"/>
          </a:p>
          <a:p>
            <a:pPr algn="ctr">
              <a:defRPr/>
            </a:pPr>
            <a:r>
              <a:rPr lang="it-IT" dirty="0"/>
              <a:t>page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556DDD9-218C-516B-54C4-438315078216}"/>
              </a:ext>
            </a:extLst>
          </p:cNvPr>
          <p:cNvSpPr/>
          <p:nvPr/>
        </p:nvSpPr>
        <p:spPr>
          <a:xfrm rot="18172409">
            <a:off x="2701131" y="4434682"/>
            <a:ext cx="3770313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668E8608-8E31-EBE5-1713-D74C7897641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195638" y="2492375"/>
            <a:ext cx="2852737" cy="4049713"/>
          </a:xfrm>
          <a:prstGeom prst="line">
            <a:avLst/>
          </a:prstGeom>
          <a:noFill/>
          <a:ln w="73025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7E4E74AF-73B5-F395-7D44-DF812E2F5F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Summarization </a:t>
            </a:r>
            <a:br>
              <a:rPr lang="en-US" altLang="en-US" sz="3600"/>
            </a:br>
            <a:r>
              <a:rPr lang="en-US" altLang="en-US" sz="3600"/>
              <a:t>via Random Walks</a:t>
            </a:r>
            <a:endParaRPr lang="en-US" altLang="en-US" sz="5400"/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EDA27698-784A-0358-4004-089DEE958B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Paolo Ferragina</a:t>
            </a:r>
          </a:p>
        </p:txBody>
      </p:sp>
      <p:pic>
        <p:nvPicPr>
          <p:cNvPr id="77827" name="Immagine 9" descr="cherubino_black144.gif">
            <a:extLst>
              <a:ext uri="{FF2B5EF4-FFF2-40B4-BE49-F238E27FC236}">
                <a16:creationId xmlns:a16="http://schemas.microsoft.com/office/drawing/2014/main" id="{17ECB406-CB7D-FF12-30D1-BB45363DB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5913438"/>
            <a:ext cx="8128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Immagine 11" descr="nome_black288.gif">
            <a:extLst>
              <a:ext uri="{FF2B5EF4-FFF2-40B4-BE49-F238E27FC236}">
                <a16:creationId xmlns:a16="http://schemas.microsoft.com/office/drawing/2014/main" id="{BCD11800-198E-6D5C-B58F-3DCA8DBC2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54750"/>
            <a:ext cx="2095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1">
            <a:extLst>
              <a:ext uri="{FF2B5EF4-FFF2-40B4-BE49-F238E27FC236}">
                <a16:creationId xmlns:a16="http://schemas.microsoft.com/office/drawing/2014/main" id="{F3D90BA5-45EF-0C0B-E10C-A4EF14DA2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/>
              <a:t>The key simple idea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773E6E9A-B976-B30F-55DF-FC6FE538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73238"/>
            <a:ext cx="82153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34925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363"/>
              </a:spcBef>
              <a:buFont typeface="Wingdings" pitchFamily="2" charset="2"/>
              <a:buNone/>
            </a:pPr>
            <a:r>
              <a:rPr lang="it-IT" altLang="it-IT" sz="2800"/>
              <a:t>Rank (and select) sentences by saliency score of their constituting words </a:t>
            </a:r>
            <a:r>
              <a:rPr lang="it-IT" altLang="it-IT" sz="3200" b="1" i="1">
                <a:solidFill>
                  <a:srgbClr val="FF0000"/>
                </a:solidFill>
              </a:rPr>
              <a:t>w</a:t>
            </a:r>
            <a:r>
              <a:rPr lang="it-IT" altLang="it-IT" sz="2800"/>
              <a:t> , computed as:</a:t>
            </a:r>
          </a:p>
          <a:p>
            <a:pPr lvl="1">
              <a:lnSpc>
                <a:spcPct val="150000"/>
              </a:lnSpc>
              <a:spcBef>
                <a:spcPts val="1363"/>
              </a:spcBef>
            </a:pPr>
            <a:r>
              <a:rPr lang="it-IT" altLang="it-IT" sz="3200" b="1">
                <a:solidFill>
                  <a:srgbClr val="FF0000"/>
                </a:solidFill>
              </a:rPr>
              <a:t>TF-IDF</a:t>
            </a:r>
            <a:r>
              <a:rPr lang="it-IT" altLang="it-IT" b="1">
                <a:solidFill>
                  <a:srgbClr val="FF0000"/>
                </a:solidFill>
              </a:rPr>
              <a:t> </a:t>
            </a:r>
            <a:r>
              <a:rPr lang="it-IT" altLang="it-IT" sz="2800"/>
              <a:t>for </a:t>
            </a:r>
            <a:r>
              <a:rPr lang="it-IT" altLang="it-IT" sz="2800" i="1"/>
              <a:t>weight(w)</a:t>
            </a:r>
            <a:endParaRPr lang="it-IT" altLang="it-IT" sz="2800" b="1" i="1">
              <a:solidFill>
                <a:srgbClr val="FF0000"/>
              </a:solidFill>
            </a:endParaRPr>
          </a:p>
          <a:p>
            <a:pPr lvl="1">
              <a:spcBef>
                <a:spcPts val="1363"/>
              </a:spcBef>
            </a:pPr>
            <a:endParaRPr lang="it-IT" altLang="it-IT" sz="3200" b="1">
              <a:solidFill>
                <a:srgbClr val="FF0000"/>
              </a:solidFill>
            </a:endParaRPr>
          </a:p>
          <a:p>
            <a:pPr lvl="1">
              <a:spcBef>
                <a:spcPts val="1363"/>
              </a:spcBef>
            </a:pPr>
            <a:endParaRPr lang="it-IT" altLang="it-IT" sz="3200" b="1">
              <a:solidFill>
                <a:srgbClr val="FF0000"/>
              </a:solidFill>
            </a:endParaRPr>
          </a:p>
          <a:p>
            <a:pPr lvl="1">
              <a:spcBef>
                <a:spcPts val="1363"/>
              </a:spcBef>
            </a:pPr>
            <a:endParaRPr lang="it-IT" altLang="it-IT" sz="3200" b="1">
              <a:solidFill>
                <a:srgbClr val="FF0000"/>
              </a:solidFill>
            </a:endParaRPr>
          </a:p>
          <a:p>
            <a:pPr lvl="1">
              <a:spcBef>
                <a:spcPts val="1363"/>
              </a:spcBef>
            </a:pPr>
            <a:r>
              <a:rPr lang="it-IT" altLang="it-IT" sz="3200" b="1">
                <a:solidFill>
                  <a:srgbClr val="FF0000"/>
                </a:solidFill>
              </a:rPr>
              <a:t>Centrality over proper graphs:  </a:t>
            </a:r>
            <a:r>
              <a:rPr lang="it-IT" altLang="it-IT" sz="2800"/>
              <a:t>PageRank, HITS, or other measures</a:t>
            </a:r>
            <a:endParaRPr lang="it-IT" altLang="it-IT" sz="3200" b="1" i="1">
              <a:solidFill>
                <a:srgbClr val="FF0000"/>
              </a:solidFill>
            </a:endParaRPr>
          </a:p>
          <a:p>
            <a:endParaRPr lang="it-IT" altLang="it-IT" sz="2800" b="1" i="1">
              <a:solidFill>
                <a:srgbClr val="FF0000"/>
              </a:solidFill>
            </a:endParaRPr>
          </a:p>
          <a:p>
            <a:endParaRPr lang="it-IT" altLang="it-IT" sz="2800" b="1" i="1">
              <a:solidFill>
                <a:srgbClr val="FF0000"/>
              </a:solidFill>
            </a:endParaRPr>
          </a:p>
          <a:p>
            <a:endParaRPr lang="it-IT" altLang="it-IT" sz="2800" b="1" i="1">
              <a:solidFill>
                <a:srgbClr val="FF0000"/>
              </a:solidFill>
            </a:endParaRPr>
          </a:p>
        </p:txBody>
      </p:sp>
      <p:pic>
        <p:nvPicPr>
          <p:cNvPr id="79875" name="Immagine 2">
            <a:extLst>
              <a:ext uri="{FF2B5EF4-FFF2-40B4-BE49-F238E27FC236}">
                <a16:creationId xmlns:a16="http://schemas.microsoft.com/office/drawing/2014/main" id="{8F923F20-6E7C-DF13-90DC-167244DD3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860800"/>
            <a:ext cx="5318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olo 1">
            <a:extLst>
              <a:ext uri="{FF2B5EF4-FFF2-40B4-BE49-F238E27FC236}">
                <a16:creationId xmlns:a16="http://schemas.microsoft.com/office/drawing/2014/main" id="{26FB7402-5C52-7911-C47E-E3BDCE47C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TextRank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BD459AB9-8FE7-0444-86A7-5ABA4D317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8424863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it-IT" altLang="it-IT" sz="2800"/>
              <a:t>The key issue is how the GRAPH is built</a:t>
            </a:r>
          </a:p>
          <a:p>
            <a:pPr lvl="1">
              <a:lnSpc>
                <a:spcPct val="150000"/>
              </a:lnSpc>
            </a:pPr>
            <a:r>
              <a:rPr lang="it-IT" altLang="it-IT" b="1">
                <a:solidFill>
                  <a:srgbClr val="FF0000"/>
                </a:solidFill>
              </a:rPr>
              <a:t>Nodes = </a:t>
            </a:r>
            <a:r>
              <a:rPr lang="it-IT" altLang="it-IT"/>
              <a:t>terms or sentences</a:t>
            </a:r>
          </a:p>
          <a:p>
            <a:pPr lvl="1">
              <a:lnSpc>
                <a:spcPct val="150000"/>
              </a:lnSpc>
            </a:pPr>
            <a:r>
              <a:rPr lang="it-IT" altLang="it-IT" b="1">
                <a:solidFill>
                  <a:srgbClr val="FF0000"/>
                </a:solidFill>
              </a:rPr>
              <a:t>Edges = </a:t>
            </a:r>
            <a:r>
              <a:rPr lang="it-IT" altLang="it-IT"/>
              <a:t>similarity relation between nodes</a:t>
            </a:r>
          </a:p>
          <a:p>
            <a:pPr lvl="1">
              <a:lnSpc>
                <a:spcPct val="150000"/>
              </a:lnSpc>
            </a:pPr>
            <a:endParaRPr lang="it-IT" altLang="it-IT"/>
          </a:p>
          <a:p>
            <a:pPr lvl="1">
              <a:lnSpc>
                <a:spcPct val="150000"/>
              </a:lnSpc>
            </a:pPr>
            <a:endParaRPr lang="it-IT" altLang="it-IT"/>
          </a:p>
          <a:p>
            <a:pPr lvl="1">
              <a:lnSpc>
                <a:spcPct val="150000"/>
              </a:lnSpc>
            </a:pPr>
            <a:endParaRPr lang="it-IT" altLang="it-IT"/>
          </a:p>
          <a:p>
            <a:pPr lvl="1"/>
            <a:r>
              <a:rPr lang="it-IT" altLang="it-IT"/>
              <a:t>Use </a:t>
            </a:r>
            <a:r>
              <a:rPr lang="it-IT" altLang="it-IT" b="1">
                <a:solidFill>
                  <a:srgbClr val="FF0000"/>
                </a:solidFill>
              </a:rPr>
              <a:t>PageRank </a:t>
            </a:r>
            <a:r>
              <a:rPr lang="it-IT" altLang="it-IT"/>
              <a:t>over weighted graph (directed by S’s position) and compute the score of the nodes</a:t>
            </a:r>
          </a:p>
        </p:txBody>
      </p:sp>
      <p:pic>
        <p:nvPicPr>
          <p:cNvPr id="80899" name="Immagine 3">
            <a:extLst>
              <a:ext uri="{FF2B5EF4-FFF2-40B4-BE49-F238E27FC236}">
                <a16:creationId xmlns:a16="http://schemas.microsoft.com/office/drawing/2014/main" id="{70CB7D08-4CA7-C549-3EE4-B3CCD1A1E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76700"/>
            <a:ext cx="5029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olo 1">
            <a:extLst>
              <a:ext uri="{FF2B5EF4-FFF2-40B4-BE49-F238E27FC236}">
                <a16:creationId xmlns:a16="http://schemas.microsoft.com/office/drawing/2014/main" id="{737650C3-F9E4-3C57-46CF-E626A4425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Lexical PageRank (LexRank)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02BCDA74-34D0-4F1B-2D5D-4A5E86F8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73238"/>
            <a:ext cx="8424863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</a:pPr>
            <a:r>
              <a:rPr lang="it-IT" altLang="it-IT" sz="2400"/>
              <a:t>The main difference with TextRank resides in the way they compute </a:t>
            </a:r>
            <a:r>
              <a:rPr lang="it-IT" altLang="it-IT" sz="2400" b="1">
                <a:solidFill>
                  <a:srgbClr val="FF0000"/>
                </a:solidFill>
              </a:rPr>
              <a:t>edge weights:</a:t>
            </a:r>
          </a:p>
          <a:p>
            <a:pPr lvl="1">
              <a:spcBef>
                <a:spcPts val="1200"/>
              </a:spcBef>
            </a:pPr>
            <a:r>
              <a:rPr lang="it-IT" altLang="it-IT" sz="2000" b="1">
                <a:solidFill>
                  <a:srgbClr val="FF0000"/>
                </a:solidFill>
              </a:rPr>
              <a:t>Cosine similarity </a:t>
            </a:r>
            <a:r>
              <a:rPr lang="it-IT" altLang="it-IT" sz="2000"/>
              <a:t>via Tf-Idf between sentences, so it is not pure content overlap (binary)</a:t>
            </a:r>
          </a:p>
          <a:p>
            <a:pPr lvl="1">
              <a:spcBef>
                <a:spcPts val="1200"/>
              </a:spcBef>
            </a:pPr>
            <a:r>
              <a:rPr lang="it-IT" altLang="it-IT" sz="2000"/>
              <a:t>Edges are </a:t>
            </a:r>
            <a:r>
              <a:rPr lang="it-IT" altLang="it-IT" sz="2000" b="1">
                <a:solidFill>
                  <a:srgbClr val="FF0000"/>
                </a:solidFill>
              </a:rPr>
              <a:t>pruned</a:t>
            </a:r>
            <a:r>
              <a:rPr lang="it-IT" altLang="it-IT" sz="2000"/>
              <a:t> if weight &lt; threshold</a:t>
            </a:r>
          </a:p>
          <a:p>
            <a:pPr>
              <a:spcBef>
                <a:spcPts val="2400"/>
              </a:spcBef>
            </a:pPr>
            <a:r>
              <a:rPr lang="it-IT" altLang="it-IT" sz="2400"/>
              <a:t>Scoring of </a:t>
            </a:r>
            <a:r>
              <a:rPr lang="it-IT" altLang="it-IT" sz="2400" b="1">
                <a:solidFill>
                  <a:srgbClr val="FF0000"/>
                </a:solidFill>
              </a:rPr>
              <a:t>nodes</a:t>
            </a:r>
            <a:r>
              <a:rPr lang="it-IT" altLang="it-IT" sz="2400">
                <a:solidFill>
                  <a:srgbClr val="FF0000"/>
                </a:solidFill>
              </a:rPr>
              <a:t> </a:t>
            </a:r>
            <a:r>
              <a:rPr lang="it-IT" altLang="it-IT" sz="2400"/>
              <a:t>via </a:t>
            </a:r>
            <a:r>
              <a:rPr lang="it-IT" altLang="it-IT" sz="2400" b="1">
                <a:solidFill>
                  <a:srgbClr val="FF0000"/>
                </a:solidFill>
              </a:rPr>
              <a:t>weigthed HITS</a:t>
            </a:r>
            <a:r>
              <a:rPr lang="it-IT" altLang="it-IT" sz="2400"/>
              <a:t> to ensure a mutual reinforcement between words and sentences</a:t>
            </a:r>
          </a:p>
          <a:p>
            <a:endParaRPr lang="it-IT" altLang="it-IT" sz="2800" b="1">
              <a:solidFill>
                <a:srgbClr val="FF0000"/>
              </a:solidFill>
            </a:endParaRPr>
          </a:p>
          <a:p>
            <a:endParaRPr lang="it-IT" altLang="it-IT" sz="2800" b="1" i="1">
              <a:solidFill>
                <a:srgbClr val="FF0000"/>
              </a:solidFill>
            </a:endParaRPr>
          </a:p>
          <a:p>
            <a:endParaRPr lang="it-IT" altLang="it-IT" sz="2800" b="1" i="1">
              <a:solidFill>
                <a:srgbClr val="FF0000"/>
              </a:solidFill>
            </a:endParaRPr>
          </a:p>
        </p:txBody>
      </p: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C6B00EB8-8DB8-A2A0-C0DF-9D03DBC1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16563"/>
            <a:ext cx="9144000" cy="86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457200" indent="-457200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it-IT" altLang="it-IT" sz="2400"/>
              <a:t>Do exist more sophisticate construction of graphs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R"/>
            </a:pPr>
            <a:r>
              <a:rPr lang="it-IT" altLang="it-IT" sz="2400"/>
              <a:t>What about multi-topic documents?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>
            <a:extLst>
              <a:ext uri="{FF2B5EF4-FFF2-40B4-BE49-F238E27FC236}">
                <a16:creationId xmlns:a16="http://schemas.microsoft.com/office/drawing/2014/main" id="{E60DD463-A1C5-38A2-850B-0B3389E1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DEA464-AC98-BD43-BFC5-BEF61037F95B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5429CCB-4BA0-B770-1074-E46B6AFAD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random walk</a:t>
            </a:r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id="{75B7A8CD-83F8-94C0-8FDC-6B3C4C0BD16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036763"/>
            <a:ext cx="3200400" cy="1752600"/>
            <a:chOff x="384" y="1488"/>
            <a:chExt cx="2016" cy="1104"/>
          </a:xfrm>
        </p:grpSpPr>
        <p:pic>
          <p:nvPicPr>
            <p:cNvPr id="23557" name="Picture 4" descr="man">
              <a:extLst>
                <a:ext uri="{FF2B5EF4-FFF2-40B4-BE49-F238E27FC236}">
                  <a16:creationId xmlns:a16="http://schemas.microsoft.com/office/drawing/2014/main" id="{B903DA14-376E-F955-5355-C6FEAE54B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32"/>
              <a:ext cx="4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58" name="Group 5">
              <a:extLst>
                <a:ext uri="{FF2B5EF4-FFF2-40B4-BE49-F238E27FC236}">
                  <a16:creationId xmlns:a16="http://schemas.microsoft.com/office/drawing/2014/main" id="{FFB30C86-7651-F2E9-E1AF-3B6E423D9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488"/>
              <a:ext cx="1728" cy="1104"/>
              <a:chOff x="1056" y="1632"/>
              <a:chExt cx="1728" cy="1104"/>
            </a:xfrm>
          </p:grpSpPr>
          <p:sp>
            <p:nvSpPr>
              <p:cNvPr id="23559" name="Oval 6">
                <a:extLst>
                  <a:ext uri="{FF2B5EF4-FFF2-40B4-BE49-F238E27FC236}">
                    <a16:creationId xmlns:a16="http://schemas.microsoft.com/office/drawing/2014/main" id="{21970CC3-06AC-95E0-B5C7-D0A1AC054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3560" name="Oval 7">
                <a:extLst>
                  <a:ext uri="{FF2B5EF4-FFF2-40B4-BE49-F238E27FC236}">
                    <a16:creationId xmlns:a16="http://schemas.microsoft.com/office/drawing/2014/main" id="{38360004-744F-1052-075D-713EF0B26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3561" name="Oval 8">
                <a:extLst>
                  <a:ext uri="{FF2B5EF4-FFF2-40B4-BE49-F238E27FC236}">
                    <a16:creationId xmlns:a16="http://schemas.microsoft.com/office/drawing/2014/main" id="{06E9DC60-ADD2-E902-DC95-53C634A55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3562" name="Line 9">
                <a:extLst>
                  <a:ext uri="{FF2B5EF4-FFF2-40B4-BE49-F238E27FC236}">
                    <a16:creationId xmlns:a16="http://schemas.microsoft.com/office/drawing/2014/main" id="{1BBAF813-6EAA-0101-75AD-61DDA2895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82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63" name="Line 10">
                <a:extLst>
                  <a:ext uri="{FF2B5EF4-FFF2-40B4-BE49-F238E27FC236}">
                    <a16:creationId xmlns:a16="http://schemas.microsoft.com/office/drawing/2014/main" id="{320EB7FD-FEF6-EC3F-1B8D-77924DE23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64" name="Line 11">
                <a:extLst>
                  <a:ext uri="{FF2B5EF4-FFF2-40B4-BE49-F238E27FC236}">
                    <a16:creationId xmlns:a16="http://schemas.microsoft.com/office/drawing/2014/main" id="{10BB0BE3-81E9-01A9-FBFB-96156982D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6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65" name="Freeform 12">
                <a:extLst>
                  <a:ext uri="{FF2B5EF4-FFF2-40B4-BE49-F238E27FC236}">
                    <a16:creationId xmlns:a16="http://schemas.microsoft.com/office/drawing/2014/main" id="{6AC5ABBF-D3A7-B089-B974-FCB042699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776"/>
                <a:ext cx="576" cy="720"/>
              </a:xfrm>
              <a:custGeom>
                <a:avLst/>
                <a:gdLst>
                  <a:gd name="T0" fmla="*/ 288 w 576"/>
                  <a:gd name="T1" fmla="*/ 720 h 720"/>
                  <a:gd name="T2" fmla="*/ 528 w 576"/>
                  <a:gd name="T3" fmla="*/ 288 h 720"/>
                  <a:gd name="T4" fmla="*/ 0 w 576"/>
                  <a:gd name="T5" fmla="*/ 0 h 7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720">
                    <a:moveTo>
                      <a:pt x="288" y="720"/>
                    </a:moveTo>
                    <a:cubicBezTo>
                      <a:pt x="432" y="564"/>
                      <a:pt x="576" y="408"/>
                      <a:pt x="528" y="288"/>
                    </a:cubicBezTo>
                    <a:cubicBezTo>
                      <a:pt x="480" y="168"/>
                      <a:pt x="240" y="8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66" name="Text Box 13">
                <a:extLst>
                  <a:ext uri="{FF2B5EF4-FFF2-40B4-BE49-F238E27FC236}">
                    <a16:creationId xmlns:a16="http://schemas.microsoft.com/office/drawing/2014/main" id="{FCC9E0F3-00BD-D975-40DC-A69A96953A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23567" name="Text Box 14">
                <a:extLst>
                  <a:ext uri="{FF2B5EF4-FFF2-40B4-BE49-F238E27FC236}">
                    <a16:creationId xmlns:a16="http://schemas.microsoft.com/office/drawing/2014/main" id="{FB7F370E-45FA-3B09-86A5-5DFB4E3E0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3568" name="Text Box 15">
                <a:extLst>
                  <a:ext uri="{FF2B5EF4-FFF2-40B4-BE49-F238E27FC236}">
                    <a16:creationId xmlns:a16="http://schemas.microsoft.com/office/drawing/2014/main" id="{30D787C6-22D8-EFF0-1456-5D42388466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96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3569" name="Text Box 16">
                <a:extLst>
                  <a:ext uri="{FF2B5EF4-FFF2-40B4-BE49-F238E27FC236}">
                    <a16:creationId xmlns:a16="http://schemas.microsoft.com/office/drawing/2014/main" id="{AC8F33E6-D655-6861-4208-C38A27DF60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06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</p:grpSp>
      </p:grpSp>
      <p:sp>
        <p:nvSpPr>
          <p:cNvPr id="23556" name="Text Box 31">
            <a:extLst>
              <a:ext uri="{FF2B5EF4-FFF2-40B4-BE49-F238E27FC236}">
                <a16:creationId xmlns:a16="http://schemas.microsoft.com/office/drawing/2014/main" id="{642A91C5-8A57-5B5C-01E4-A3D778E6D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08163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t=0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6DC66875-B1D0-467F-265F-F278CC4F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9141BF-0166-9343-AB4D-D7F54DFA6467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709E4156-8AD4-348A-3AAA-026EA9ADA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60350"/>
            <a:ext cx="8077200" cy="990600"/>
          </a:xfrm>
        </p:spPr>
        <p:txBody>
          <a:bodyPr/>
          <a:lstStyle/>
          <a:p>
            <a:r>
              <a:rPr lang="en-US" altLang="en-US"/>
              <a:t>What is a random walk</a:t>
            </a:r>
          </a:p>
        </p:txBody>
      </p:sp>
      <p:grpSp>
        <p:nvGrpSpPr>
          <p:cNvPr id="25603" name="Group 35">
            <a:extLst>
              <a:ext uri="{FF2B5EF4-FFF2-40B4-BE49-F238E27FC236}">
                <a16:creationId xmlns:a16="http://schemas.microsoft.com/office/drawing/2014/main" id="{2983A8F5-A543-90A9-FD90-85E9453ECC7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051050"/>
            <a:ext cx="3200400" cy="1752600"/>
            <a:chOff x="384" y="1488"/>
            <a:chExt cx="2016" cy="1104"/>
          </a:xfrm>
        </p:grpSpPr>
        <p:pic>
          <p:nvPicPr>
            <p:cNvPr id="25620" name="Picture 18" descr="man">
              <a:extLst>
                <a:ext uri="{FF2B5EF4-FFF2-40B4-BE49-F238E27FC236}">
                  <a16:creationId xmlns:a16="http://schemas.microsoft.com/office/drawing/2014/main" id="{CE54AC05-0D40-A5D7-0FA4-6307A0DCF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32"/>
              <a:ext cx="4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21" name="Group 17">
              <a:extLst>
                <a:ext uri="{FF2B5EF4-FFF2-40B4-BE49-F238E27FC236}">
                  <a16:creationId xmlns:a16="http://schemas.microsoft.com/office/drawing/2014/main" id="{2072A7ED-9E72-043E-A6F4-1A6D71377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488"/>
              <a:ext cx="1728" cy="1104"/>
              <a:chOff x="1056" y="1632"/>
              <a:chExt cx="1728" cy="1104"/>
            </a:xfrm>
          </p:grpSpPr>
          <p:sp>
            <p:nvSpPr>
              <p:cNvPr id="25622" name="Oval 4">
                <a:extLst>
                  <a:ext uri="{FF2B5EF4-FFF2-40B4-BE49-F238E27FC236}">
                    <a16:creationId xmlns:a16="http://schemas.microsoft.com/office/drawing/2014/main" id="{CE45FD6A-C912-D19C-DE11-6583C95A2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5623" name="Oval 5">
                <a:extLst>
                  <a:ext uri="{FF2B5EF4-FFF2-40B4-BE49-F238E27FC236}">
                    <a16:creationId xmlns:a16="http://schemas.microsoft.com/office/drawing/2014/main" id="{068C57F5-F9D4-FBD8-6FDA-8C18146AA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5624" name="Oval 6">
                <a:extLst>
                  <a:ext uri="{FF2B5EF4-FFF2-40B4-BE49-F238E27FC236}">
                    <a16:creationId xmlns:a16="http://schemas.microsoft.com/office/drawing/2014/main" id="{21B72C08-0141-08C2-B112-3203B4F71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5625" name="Line 7">
                <a:extLst>
                  <a:ext uri="{FF2B5EF4-FFF2-40B4-BE49-F238E27FC236}">
                    <a16:creationId xmlns:a16="http://schemas.microsoft.com/office/drawing/2014/main" id="{9A0CC016-0378-958D-1989-0DB20AA71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82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26" name="Line 8">
                <a:extLst>
                  <a:ext uri="{FF2B5EF4-FFF2-40B4-BE49-F238E27FC236}">
                    <a16:creationId xmlns:a16="http://schemas.microsoft.com/office/drawing/2014/main" id="{B8CC800C-15BE-9BE6-5F91-5DFBF5193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27" name="Line 9">
                <a:extLst>
                  <a:ext uri="{FF2B5EF4-FFF2-40B4-BE49-F238E27FC236}">
                    <a16:creationId xmlns:a16="http://schemas.microsoft.com/office/drawing/2014/main" id="{73DD69F0-CAE1-FFA6-B747-532A199DC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6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28" name="Freeform 12">
                <a:extLst>
                  <a:ext uri="{FF2B5EF4-FFF2-40B4-BE49-F238E27FC236}">
                    <a16:creationId xmlns:a16="http://schemas.microsoft.com/office/drawing/2014/main" id="{28C2D558-80C8-F3E4-01C2-B1E4608D3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776"/>
                <a:ext cx="576" cy="720"/>
              </a:xfrm>
              <a:custGeom>
                <a:avLst/>
                <a:gdLst>
                  <a:gd name="T0" fmla="*/ 288 w 576"/>
                  <a:gd name="T1" fmla="*/ 720 h 720"/>
                  <a:gd name="T2" fmla="*/ 528 w 576"/>
                  <a:gd name="T3" fmla="*/ 288 h 720"/>
                  <a:gd name="T4" fmla="*/ 0 w 576"/>
                  <a:gd name="T5" fmla="*/ 0 h 7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720">
                    <a:moveTo>
                      <a:pt x="288" y="720"/>
                    </a:moveTo>
                    <a:cubicBezTo>
                      <a:pt x="432" y="564"/>
                      <a:pt x="576" y="408"/>
                      <a:pt x="528" y="288"/>
                    </a:cubicBezTo>
                    <a:cubicBezTo>
                      <a:pt x="480" y="168"/>
                      <a:pt x="240" y="8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29" name="Text Box 13">
                <a:extLst>
                  <a:ext uri="{FF2B5EF4-FFF2-40B4-BE49-F238E27FC236}">
                    <a16:creationId xmlns:a16="http://schemas.microsoft.com/office/drawing/2014/main" id="{30F821AF-5621-6F7A-853B-DC6322415B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25630" name="Text Box 14">
                <a:extLst>
                  <a:ext uri="{FF2B5EF4-FFF2-40B4-BE49-F238E27FC236}">
                    <a16:creationId xmlns:a16="http://schemas.microsoft.com/office/drawing/2014/main" id="{0488FBFF-354C-BDF8-0210-559CF9F288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5631" name="Text Box 15">
                <a:extLst>
                  <a:ext uri="{FF2B5EF4-FFF2-40B4-BE49-F238E27FC236}">
                    <a16:creationId xmlns:a16="http://schemas.microsoft.com/office/drawing/2014/main" id="{E5DBF4C7-1A80-7D97-662E-4CC787A28C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96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5632" name="Text Box 16">
                <a:extLst>
                  <a:ext uri="{FF2B5EF4-FFF2-40B4-BE49-F238E27FC236}">
                    <a16:creationId xmlns:a16="http://schemas.microsoft.com/office/drawing/2014/main" id="{FE8B0BA4-E4A8-EA37-1C2D-005198334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06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</p:grpSp>
      </p:grpSp>
      <p:grpSp>
        <p:nvGrpSpPr>
          <p:cNvPr id="25604" name="Group 36">
            <a:extLst>
              <a:ext uri="{FF2B5EF4-FFF2-40B4-BE49-F238E27FC236}">
                <a16:creationId xmlns:a16="http://schemas.microsoft.com/office/drawing/2014/main" id="{8413E269-629E-319A-0749-924E48C8C8A1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984250"/>
            <a:ext cx="2743200" cy="2819400"/>
            <a:chOff x="2928" y="768"/>
            <a:chExt cx="1728" cy="1776"/>
          </a:xfrm>
        </p:grpSpPr>
        <p:grpSp>
          <p:nvGrpSpPr>
            <p:cNvPr id="25607" name="Group 19">
              <a:extLst>
                <a:ext uri="{FF2B5EF4-FFF2-40B4-BE49-F238E27FC236}">
                  <a16:creationId xmlns:a16="http://schemas.microsoft.com/office/drawing/2014/main" id="{CF29181C-872C-3EE3-6609-93C37ABB5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440"/>
              <a:ext cx="1728" cy="1104"/>
              <a:chOff x="1056" y="1632"/>
              <a:chExt cx="1728" cy="1104"/>
            </a:xfrm>
          </p:grpSpPr>
          <p:sp>
            <p:nvSpPr>
              <p:cNvPr id="25609" name="Oval 20">
                <a:extLst>
                  <a:ext uri="{FF2B5EF4-FFF2-40B4-BE49-F238E27FC236}">
                    <a16:creationId xmlns:a16="http://schemas.microsoft.com/office/drawing/2014/main" id="{0437F470-2369-DCD5-8026-76661E41F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5610" name="Oval 21">
                <a:extLst>
                  <a:ext uri="{FF2B5EF4-FFF2-40B4-BE49-F238E27FC236}">
                    <a16:creationId xmlns:a16="http://schemas.microsoft.com/office/drawing/2014/main" id="{CA8F5846-480B-9952-0927-89AE1E8EB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5611" name="Oval 22">
                <a:extLst>
                  <a:ext uri="{FF2B5EF4-FFF2-40B4-BE49-F238E27FC236}">
                    <a16:creationId xmlns:a16="http://schemas.microsoft.com/office/drawing/2014/main" id="{B1DBAF1E-DF2B-CB44-C5FE-356B490FB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5612" name="Line 23">
                <a:extLst>
                  <a:ext uri="{FF2B5EF4-FFF2-40B4-BE49-F238E27FC236}">
                    <a16:creationId xmlns:a16="http://schemas.microsoft.com/office/drawing/2014/main" id="{D0C0AC65-F8C5-4B6B-BF4F-00D9F7A81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82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3" name="Line 24">
                <a:extLst>
                  <a:ext uri="{FF2B5EF4-FFF2-40B4-BE49-F238E27FC236}">
                    <a16:creationId xmlns:a16="http://schemas.microsoft.com/office/drawing/2014/main" id="{B5BAAF08-3565-8F21-7C72-073CCC031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4" name="Line 25">
                <a:extLst>
                  <a:ext uri="{FF2B5EF4-FFF2-40B4-BE49-F238E27FC236}">
                    <a16:creationId xmlns:a16="http://schemas.microsoft.com/office/drawing/2014/main" id="{1BDE0C26-7F91-0D66-FCD8-7AAC4A81D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6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5" name="Freeform 26">
                <a:extLst>
                  <a:ext uri="{FF2B5EF4-FFF2-40B4-BE49-F238E27FC236}">
                    <a16:creationId xmlns:a16="http://schemas.microsoft.com/office/drawing/2014/main" id="{C7E8CD15-6DF9-7D6A-CF08-A03C4AA45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776"/>
                <a:ext cx="576" cy="720"/>
              </a:xfrm>
              <a:custGeom>
                <a:avLst/>
                <a:gdLst>
                  <a:gd name="T0" fmla="*/ 288 w 576"/>
                  <a:gd name="T1" fmla="*/ 720 h 720"/>
                  <a:gd name="T2" fmla="*/ 528 w 576"/>
                  <a:gd name="T3" fmla="*/ 288 h 720"/>
                  <a:gd name="T4" fmla="*/ 0 w 576"/>
                  <a:gd name="T5" fmla="*/ 0 h 7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720">
                    <a:moveTo>
                      <a:pt x="288" y="720"/>
                    </a:moveTo>
                    <a:cubicBezTo>
                      <a:pt x="432" y="564"/>
                      <a:pt x="576" y="408"/>
                      <a:pt x="528" y="288"/>
                    </a:cubicBezTo>
                    <a:cubicBezTo>
                      <a:pt x="480" y="168"/>
                      <a:pt x="240" y="8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16" name="Text Box 27">
                <a:extLst>
                  <a:ext uri="{FF2B5EF4-FFF2-40B4-BE49-F238E27FC236}">
                    <a16:creationId xmlns:a16="http://schemas.microsoft.com/office/drawing/2014/main" id="{34A0BA7D-A6DF-D4E2-10E7-699F2750BA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25617" name="Text Box 28">
                <a:extLst>
                  <a:ext uri="{FF2B5EF4-FFF2-40B4-BE49-F238E27FC236}">
                    <a16:creationId xmlns:a16="http://schemas.microsoft.com/office/drawing/2014/main" id="{0CE976F8-01C3-060E-7758-F169593E02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5618" name="Text Box 29">
                <a:extLst>
                  <a:ext uri="{FF2B5EF4-FFF2-40B4-BE49-F238E27FC236}">
                    <a16:creationId xmlns:a16="http://schemas.microsoft.com/office/drawing/2014/main" id="{1CAC381B-9EF3-73E9-0CE8-B353BA914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96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5619" name="Text Box 30">
                <a:extLst>
                  <a:ext uri="{FF2B5EF4-FFF2-40B4-BE49-F238E27FC236}">
                    <a16:creationId xmlns:a16="http://schemas.microsoft.com/office/drawing/2014/main" id="{AF293BA4-543D-DDD2-16D9-7DE0C50B05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06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</p:grpSp>
        <p:pic>
          <p:nvPicPr>
            <p:cNvPr id="25608" name="Picture 31" descr="man">
              <a:extLst>
                <a:ext uri="{FF2B5EF4-FFF2-40B4-BE49-F238E27FC236}">
                  <a16:creationId xmlns:a16="http://schemas.microsoft.com/office/drawing/2014/main" id="{B81999AD-0B2C-19B3-27A9-E351BD505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768"/>
              <a:ext cx="4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5" name="Text Box 33">
            <a:extLst>
              <a:ext uri="{FF2B5EF4-FFF2-40B4-BE49-F238E27FC236}">
                <a16:creationId xmlns:a16="http://schemas.microsoft.com/office/drawing/2014/main" id="{CC4E7C0D-0B9B-3598-B2E9-2F605FFAA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22450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t=0</a:t>
            </a:r>
          </a:p>
        </p:txBody>
      </p:sp>
      <p:sp>
        <p:nvSpPr>
          <p:cNvPr id="25606" name="Text Box 34">
            <a:extLst>
              <a:ext uri="{FF2B5EF4-FFF2-40B4-BE49-F238E27FC236}">
                <a16:creationId xmlns:a16="http://schemas.microsoft.com/office/drawing/2014/main" id="{FBD5EADF-BCFF-919F-5016-B3532CFB0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746250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t=1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>
            <a:extLst>
              <a:ext uri="{FF2B5EF4-FFF2-40B4-BE49-F238E27FC236}">
                <a16:creationId xmlns:a16="http://schemas.microsoft.com/office/drawing/2014/main" id="{E2B34366-FB5A-7BCC-F288-5019C51D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008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0949B0-027F-2740-AAAF-6377E35B6AE9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3E11947-43EB-F214-6C19-270BBAF18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33375"/>
            <a:ext cx="8077200" cy="990600"/>
          </a:xfrm>
        </p:spPr>
        <p:txBody>
          <a:bodyPr/>
          <a:lstStyle/>
          <a:p>
            <a:r>
              <a:rPr lang="en-US" altLang="en-US"/>
              <a:t>What is a random walk</a:t>
            </a:r>
          </a:p>
        </p:txBody>
      </p:sp>
      <p:grpSp>
        <p:nvGrpSpPr>
          <p:cNvPr id="27651" name="Group 3">
            <a:extLst>
              <a:ext uri="{FF2B5EF4-FFF2-40B4-BE49-F238E27FC236}">
                <a16:creationId xmlns:a16="http://schemas.microsoft.com/office/drawing/2014/main" id="{DBFEA946-5633-49CF-6475-DDF1FE1F744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776413"/>
            <a:ext cx="3200400" cy="1752600"/>
            <a:chOff x="384" y="1488"/>
            <a:chExt cx="2016" cy="1104"/>
          </a:xfrm>
        </p:grpSpPr>
        <p:pic>
          <p:nvPicPr>
            <p:cNvPr id="27683" name="Picture 4" descr="man">
              <a:extLst>
                <a:ext uri="{FF2B5EF4-FFF2-40B4-BE49-F238E27FC236}">
                  <a16:creationId xmlns:a16="http://schemas.microsoft.com/office/drawing/2014/main" id="{7F826896-45F0-B0D7-0C5D-D428EACB5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32"/>
              <a:ext cx="4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84" name="Group 5">
              <a:extLst>
                <a:ext uri="{FF2B5EF4-FFF2-40B4-BE49-F238E27FC236}">
                  <a16:creationId xmlns:a16="http://schemas.microsoft.com/office/drawing/2014/main" id="{7A128F41-D10A-F9D4-53D3-BD761D8E7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488"/>
              <a:ext cx="1728" cy="1104"/>
              <a:chOff x="1056" y="1632"/>
              <a:chExt cx="1728" cy="1104"/>
            </a:xfrm>
          </p:grpSpPr>
          <p:sp>
            <p:nvSpPr>
              <p:cNvPr id="27685" name="Oval 6">
                <a:extLst>
                  <a:ext uri="{FF2B5EF4-FFF2-40B4-BE49-F238E27FC236}">
                    <a16:creationId xmlns:a16="http://schemas.microsoft.com/office/drawing/2014/main" id="{7F22F553-9B55-32D7-C072-484D4C666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7686" name="Oval 7">
                <a:extLst>
                  <a:ext uri="{FF2B5EF4-FFF2-40B4-BE49-F238E27FC236}">
                    <a16:creationId xmlns:a16="http://schemas.microsoft.com/office/drawing/2014/main" id="{06AEF7E7-5ADC-5215-9FA1-48D004A41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7687" name="Oval 8">
                <a:extLst>
                  <a:ext uri="{FF2B5EF4-FFF2-40B4-BE49-F238E27FC236}">
                    <a16:creationId xmlns:a16="http://schemas.microsoft.com/office/drawing/2014/main" id="{22D7923B-8B0E-02E4-57DB-E8CF2C917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7688" name="Line 9">
                <a:extLst>
                  <a:ext uri="{FF2B5EF4-FFF2-40B4-BE49-F238E27FC236}">
                    <a16:creationId xmlns:a16="http://schemas.microsoft.com/office/drawing/2014/main" id="{D2AE41C5-2957-50B2-307C-A5BD500E6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82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89" name="Line 10">
                <a:extLst>
                  <a:ext uri="{FF2B5EF4-FFF2-40B4-BE49-F238E27FC236}">
                    <a16:creationId xmlns:a16="http://schemas.microsoft.com/office/drawing/2014/main" id="{185365D1-D3E4-6FF6-8F9D-C8ECFB8B9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0" name="Line 11">
                <a:extLst>
                  <a:ext uri="{FF2B5EF4-FFF2-40B4-BE49-F238E27FC236}">
                    <a16:creationId xmlns:a16="http://schemas.microsoft.com/office/drawing/2014/main" id="{EFE1C441-A748-49CE-D1F0-757D256ED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6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1" name="Freeform 12">
                <a:extLst>
                  <a:ext uri="{FF2B5EF4-FFF2-40B4-BE49-F238E27FC236}">
                    <a16:creationId xmlns:a16="http://schemas.microsoft.com/office/drawing/2014/main" id="{5A6FEA9B-021D-0CCB-7DA0-93B7FD79D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776"/>
                <a:ext cx="576" cy="720"/>
              </a:xfrm>
              <a:custGeom>
                <a:avLst/>
                <a:gdLst>
                  <a:gd name="T0" fmla="*/ 288 w 576"/>
                  <a:gd name="T1" fmla="*/ 720 h 720"/>
                  <a:gd name="T2" fmla="*/ 528 w 576"/>
                  <a:gd name="T3" fmla="*/ 288 h 720"/>
                  <a:gd name="T4" fmla="*/ 0 w 576"/>
                  <a:gd name="T5" fmla="*/ 0 h 7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720">
                    <a:moveTo>
                      <a:pt x="288" y="720"/>
                    </a:moveTo>
                    <a:cubicBezTo>
                      <a:pt x="432" y="564"/>
                      <a:pt x="576" y="408"/>
                      <a:pt x="528" y="288"/>
                    </a:cubicBezTo>
                    <a:cubicBezTo>
                      <a:pt x="480" y="168"/>
                      <a:pt x="240" y="8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92" name="Text Box 13">
                <a:extLst>
                  <a:ext uri="{FF2B5EF4-FFF2-40B4-BE49-F238E27FC236}">
                    <a16:creationId xmlns:a16="http://schemas.microsoft.com/office/drawing/2014/main" id="{B6EC2B1F-841D-6F7D-D353-43D001A915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27693" name="Text Box 14">
                <a:extLst>
                  <a:ext uri="{FF2B5EF4-FFF2-40B4-BE49-F238E27FC236}">
                    <a16:creationId xmlns:a16="http://schemas.microsoft.com/office/drawing/2014/main" id="{87A2C31B-3072-94E5-4010-DC02DAB2E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7694" name="Text Box 15">
                <a:extLst>
                  <a:ext uri="{FF2B5EF4-FFF2-40B4-BE49-F238E27FC236}">
                    <a16:creationId xmlns:a16="http://schemas.microsoft.com/office/drawing/2014/main" id="{B2A3E4C0-1156-9C83-29F4-DC4F3B8526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96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7695" name="Text Box 16">
                <a:extLst>
                  <a:ext uri="{FF2B5EF4-FFF2-40B4-BE49-F238E27FC236}">
                    <a16:creationId xmlns:a16="http://schemas.microsoft.com/office/drawing/2014/main" id="{42E5E1EC-45D4-43CC-DD72-16BB6C5FBB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06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</p:grpSp>
      </p:grpSp>
      <p:grpSp>
        <p:nvGrpSpPr>
          <p:cNvPr id="27652" name="Group 17">
            <a:extLst>
              <a:ext uri="{FF2B5EF4-FFF2-40B4-BE49-F238E27FC236}">
                <a16:creationId xmlns:a16="http://schemas.microsoft.com/office/drawing/2014/main" id="{D333F6A6-871D-5ED3-BE93-03FF120159D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041400"/>
            <a:ext cx="2743200" cy="2819400"/>
            <a:chOff x="2928" y="768"/>
            <a:chExt cx="1728" cy="1776"/>
          </a:xfrm>
        </p:grpSpPr>
        <p:grpSp>
          <p:nvGrpSpPr>
            <p:cNvPr id="27670" name="Group 18">
              <a:extLst>
                <a:ext uri="{FF2B5EF4-FFF2-40B4-BE49-F238E27FC236}">
                  <a16:creationId xmlns:a16="http://schemas.microsoft.com/office/drawing/2014/main" id="{5286A2DC-89F2-009B-ADF9-F4390A93B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440"/>
              <a:ext cx="1728" cy="1104"/>
              <a:chOff x="1056" y="1632"/>
              <a:chExt cx="1728" cy="1104"/>
            </a:xfrm>
          </p:grpSpPr>
          <p:sp>
            <p:nvSpPr>
              <p:cNvPr id="27672" name="Oval 19">
                <a:extLst>
                  <a:ext uri="{FF2B5EF4-FFF2-40B4-BE49-F238E27FC236}">
                    <a16:creationId xmlns:a16="http://schemas.microsoft.com/office/drawing/2014/main" id="{B5E45650-4DB9-5EA3-312A-95479DC0A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7673" name="Oval 20">
                <a:extLst>
                  <a:ext uri="{FF2B5EF4-FFF2-40B4-BE49-F238E27FC236}">
                    <a16:creationId xmlns:a16="http://schemas.microsoft.com/office/drawing/2014/main" id="{7B5D1271-D194-9E50-AA90-754B68F3F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7674" name="Oval 21">
                <a:extLst>
                  <a:ext uri="{FF2B5EF4-FFF2-40B4-BE49-F238E27FC236}">
                    <a16:creationId xmlns:a16="http://schemas.microsoft.com/office/drawing/2014/main" id="{804FA75F-5112-DA8D-7977-B2C4F50F7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7675" name="Line 22">
                <a:extLst>
                  <a:ext uri="{FF2B5EF4-FFF2-40B4-BE49-F238E27FC236}">
                    <a16:creationId xmlns:a16="http://schemas.microsoft.com/office/drawing/2014/main" id="{7D20C52F-1660-009B-A0A7-ED4F224472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82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76" name="Line 23">
                <a:extLst>
                  <a:ext uri="{FF2B5EF4-FFF2-40B4-BE49-F238E27FC236}">
                    <a16:creationId xmlns:a16="http://schemas.microsoft.com/office/drawing/2014/main" id="{92F13ACB-54D0-67D7-6B5D-24AEF3378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77" name="Line 24">
                <a:extLst>
                  <a:ext uri="{FF2B5EF4-FFF2-40B4-BE49-F238E27FC236}">
                    <a16:creationId xmlns:a16="http://schemas.microsoft.com/office/drawing/2014/main" id="{C0AFD559-5412-AF63-6DE6-7C07BE979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6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78" name="Freeform 25">
                <a:extLst>
                  <a:ext uri="{FF2B5EF4-FFF2-40B4-BE49-F238E27FC236}">
                    <a16:creationId xmlns:a16="http://schemas.microsoft.com/office/drawing/2014/main" id="{5C514267-9BE4-1ED4-B13B-298885689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776"/>
                <a:ext cx="576" cy="720"/>
              </a:xfrm>
              <a:custGeom>
                <a:avLst/>
                <a:gdLst>
                  <a:gd name="T0" fmla="*/ 288 w 576"/>
                  <a:gd name="T1" fmla="*/ 720 h 720"/>
                  <a:gd name="T2" fmla="*/ 528 w 576"/>
                  <a:gd name="T3" fmla="*/ 288 h 720"/>
                  <a:gd name="T4" fmla="*/ 0 w 576"/>
                  <a:gd name="T5" fmla="*/ 0 h 7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720">
                    <a:moveTo>
                      <a:pt x="288" y="720"/>
                    </a:moveTo>
                    <a:cubicBezTo>
                      <a:pt x="432" y="564"/>
                      <a:pt x="576" y="408"/>
                      <a:pt x="528" y="288"/>
                    </a:cubicBezTo>
                    <a:cubicBezTo>
                      <a:pt x="480" y="168"/>
                      <a:pt x="240" y="8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79" name="Text Box 26">
                <a:extLst>
                  <a:ext uri="{FF2B5EF4-FFF2-40B4-BE49-F238E27FC236}">
                    <a16:creationId xmlns:a16="http://schemas.microsoft.com/office/drawing/2014/main" id="{561BCCB7-564F-7D63-FAB3-65CDD90C5F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27680" name="Text Box 27">
                <a:extLst>
                  <a:ext uri="{FF2B5EF4-FFF2-40B4-BE49-F238E27FC236}">
                    <a16:creationId xmlns:a16="http://schemas.microsoft.com/office/drawing/2014/main" id="{3B1C4E40-50D4-843B-03D8-CBDC827E2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7681" name="Text Box 28">
                <a:extLst>
                  <a:ext uri="{FF2B5EF4-FFF2-40B4-BE49-F238E27FC236}">
                    <a16:creationId xmlns:a16="http://schemas.microsoft.com/office/drawing/2014/main" id="{FE60261F-E423-C6F6-D979-0C66EFCEA0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96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7682" name="Text Box 29">
                <a:extLst>
                  <a:ext uri="{FF2B5EF4-FFF2-40B4-BE49-F238E27FC236}">
                    <a16:creationId xmlns:a16="http://schemas.microsoft.com/office/drawing/2014/main" id="{CB52CEA0-C38D-5FC6-02D1-9F8E597A00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06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</p:grpSp>
        <p:pic>
          <p:nvPicPr>
            <p:cNvPr id="27671" name="Picture 30" descr="man">
              <a:extLst>
                <a:ext uri="{FF2B5EF4-FFF2-40B4-BE49-F238E27FC236}">
                  <a16:creationId xmlns:a16="http://schemas.microsoft.com/office/drawing/2014/main" id="{1660A3FC-E12A-72A3-55F1-417099E40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768"/>
              <a:ext cx="4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Text Box 31">
            <a:extLst>
              <a:ext uri="{FF2B5EF4-FFF2-40B4-BE49-F238E27FC236}">
                <a16:creationId xmlns:a16="http://schemas.microsoft.com/office/drawing/2014/main" id="{170C2A87-81CC-5E7B-B3D7-D61623B0C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547813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t=0</a:t>
            </a:r>
          </a:p>
        </p:txBody>
      </p:sp>
      <p:sp>
        <p:nvSpPr>
          <p:cNvPr id="27654" name="Text Box 32">
            <a:extLst>
              <a:ext uri="{FF2B5EF4-FFF2-40B4-BE49-F238E27FC236}">
                <a16:creationId xmlns:a16="http://schemas.microsoft.com/office/drawing/2014/main" id="{DDA35C5E-7C57-77DF-18EA-B153DF297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803400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t=1</a:t>
            </a:r>
          </a:p>
        </p:txBody>
      </p:sp>
      <p:grpSp>
        <p:nvGrpSpPr>
          <p:cNvPr id="27655" name="Group 33">
            <a:extLst>
              <a:ext uri="{FF2B5EF4-FFF2-40B4-BE49-F238E27FC236}">
                <a16:creationId xmlns:a16="http://schemas.microsoft.com/office/drawing/2014/main" id="{B638FD7E-BD1A-4E06-9EDB-A6981B7188A4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062413"/>
            <a:ext cx="2743200" cy="2428875"/>
            <a:chOff x="672" y="1488"/>
            <a:chExt cx="1728" cy="1530"/>
          </a:xfrm>
        </p:grpSpPr>
        <p:grpSp>
          <p:nvGrpSpPr>
            <p:cNvPr id="27657" name="Group 34">
              <a:extLst>
                <a:ext uri="{FF2B5EF4-FFF2-40B4-BE49-F238E27FC236}">
                  <a16:creationId xmlns:a16="http://schemas.microsoft.com/office/drawing/2014/main" id="{F4C31EE2-4DBB-CDE3-40EB-BFC43FDBD4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488"/>
              <a:ext cx="1728" cy="1104"/>
              <a:chOff x="1056" y="1632"/>
              <a:chExt cx="1728" cy="1104"/>
            </a:xfrm>
          </p:grpSpPr>
          <p:sp>
            <p:nvSpPr>
              <p:cNvPr id="27659" name="Oval 35">
                <a:extLst>
                  <a:ext uri="{FF2B5EF4-FFF2-40B4-BE49-F238E27FC236}">
                    <a16:creationId xmlns:a16="http://schemas.microsoft.com/office/drawing/2014/main" id="{9A6632FB-49C1-5AB7-E1D4-D834FD851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7660" name="Oval 36">
                <a:extLst>
                  <a:ext uri="{FF2B5EF4-FFF2-40B4-BE49-F238E27FC236}">
                    <a16:creationId xmlns:a16="http://schemas.microsoft.com/office/drawing/2014/main" id="{714522F3-EDAD-08BF-E91A-8A1C13623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7661" name="Oval 37">
                <a:extLst>
                  <a:ext uri="{FF2B5EF4-FFF2-40B4-BE49-F238E27FC236}">
                    <a16:creationId xmlns:a16="http://schemas.microsoft.com/office/drawing/2014/main" id="{A7FC30DA-E7EE-450A-979C-2B6D99753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7662" name="Line 38">
                <a:extLst>
                  <a:ext uri="{FF2B5EF4-FFF2-40B4-BE49-F238E27FC236}">
                    <a16:creationId xmlns:a16="http://schemas.microsoft.com/office/drawing/2014/main" id="{7BEA2A91-DBAF-A309-8AE0-A4AA0C947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82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63" name="Line 39">
                <a:extLst>
                  <a:ext uri="{FF2B5EF4-FFF2-40B4-BE49-F238E27FC236}">
                    <a16:creationId xmlns:a16="http://schemas.microsoft.com/office/drawing/2014/main" id="{6B330E6A-C108-0F82-E9FB-E9A10D4B1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64" name="Line 40">
                <a:extLst>
                  <a:ext uri="{FF2B5EF4-FFF2-40B4-BE49-F238E27FC236}">
                    <a16:creationId xmlns:a16="http://schemas.microsoft.com/office/drawing/2014/main" id="{47A88C65-01BD-DB73-DB14-273A4EB0D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6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65" name="Freeform 41">
                <a:extLst>
                  <a:ext uri="{FF2B5EF4-FFF2-40B4-BE49-F238E27FC236}">
                    <a16:creationId xmlns:a16="http://schemas.microsoft.com/office/drawing/2014/main" id="{8795A31F-F27E-FA2A-A87F-E224B9882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776"/>
                <a:ext cx="576" cy="720"/>
              </a:xfrm>
              <a:custGeom>
                <a:avLst/>
                <a:gdLst>
                  <a:gd name="T0" fmla="*/ 288 w 576"/>
                  <a:gd name="T1" fmla="*/ 720 h 720"/>
                  <a:gd name="T2" fmla="*/ 528 w 576"/>
                  <a:gd name="T3" fmla="*/ 288 h 720"/>
                  <a:gd name="T4" fmla="*/ 0 w 576"/>
                  <a:gd name="T5" fmla="*/ 0 h 7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720">
                    <a:moveTo>
                      <a:pt x="288" y="720"/>
                    </a:moveTo>
                    <a:cubicBezTo>
                      <a:pt x="432" y="564"/>
                      <a:pt x="576" y="408"/>
                      <a:pt x="528" y="288"/>
                    </a:cubicBezTo>
                    <a:cubicBezTo>
                      <a:pt x="480" y="168"/>
                      <a:pt x="240" y="8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66" name="Text Box 42">
                <a:extLst>
                  <a:ext uri="{FF2B5EF4-FFF2-40B4-BE49-F238E27FC236}">
                    <a16:creationId xmlns:a16="http://schemas.microsoft.com/office/drawing/2014/main" id="{16D952E1-DB8E-BDD6-4A05-D9AF82C344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27667" name="Text Box 43">
                <a:extLst>
                  <a:ext uri="{FF2B5EF4-FFF2-40B4-BE49-F238E27FC236}">
                    <a16:creationId xmlns:a16="http://schemas.microsoft.com/office/drawing/2014/main" id="{C4D04FDA-8BB0-F081-E892-30BE20E4A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7668" name="Text Box 44">
                <a:extLst>
                  <a:ext uri="{FF2B5EF4-FFF2-40B4-BE49-F238E27FC236}">
                    <a16:creationId xmlns:a16="http://schemas.microsoft.com/office/drawing/2014/main" id="{B4C9AC62-A862-1A04-38B2-0B6B5AB1C5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96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7669" name="Text Box 45">
                <a:extLst>
                  <a:ext uri="{FF2B5EF4-FFF2-40B4-BE49-F238E27FC236}">
                    <a16:creationId xmlns:a16="http://schemas.microsoft.com/office/drawing/2014/main" id="{43D7FA3E-41BA-DC69-E40C-65FD737F39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06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</p:grpSp>
        <p:pic>
          <p:nvPicPr>
            <p:cNvPr id="27658" name="Picture 46" descr="man">
              <a:extLst>
                <a:ext uri="{FF2B5EF4-FFF2-40B4-BE49-F238E27FC236}">
                  <a16:creationId xmlns:a16="http://schemas.microsoft.com/office/drawing/2014/main" id="{F7AA1108-D27E-4A6F-0FDB-68258C907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352"/>
              <a:ext cx="489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6" name="Text Box 47">
            <a:extLst>
              <a:ext uri="{FF2B5EF4-FFF2-40B4-BE49-F238E27FC236}">
                <a16:creationId xmlns:a16="http://schemas.microsoft.com/office/drawing/2014/main" id="{3EA07C7E-9074-1AB0-7DDE-67B5F8559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33813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t=2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2C2B6CAB-E1AF-D9E3-CC57-9E17C8DC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88FCA5-8FA8-0A44-BFF8-4267E4713357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D5122B5-A834-FC46-1F8B-44A7EDC11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33375"/>
            <a:ext cx="8077200" cy="990600"/>
          </a:xfrm>
        </p:spPr>
        <p:txBody>
          <a:bodyPr/>
          <a:lstStyle/>
          <a:p>
            <a:r>
              <a:rPr lang="en-US" altLang="en-US"/>
              <a:t>What is a random walk</a:t>
            </a:r>
          </a:p>
        </p:txBody>
      </p:sp>
      <p:grpSp>
        <p:nvGrpSpPr>
          <p:cNvPr id="29699" name="Group 3">
            <a:extLst>
              <a:ext uri="{FF2B5EF4-FFF2-40B4-BE49-F238E27FC236}">
                <a16:creationId xmlns:a16="http://schemas.microsoft.com/office/drawing/2014/main" id="{5355E234-11BB-7C10-1A57-07A5155968B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882775"/>
            <a:ext cx="3200400" cy="1752600"/>
            <a:chOff x="384" y="1488"/>
            <a:chExt cx="2016" cy="1104"/>
          </a:xfrm>
        </p:grpSpPr>
        <p:pic>
          <p:nvPicPr>
            <p:cNvPr id="29747" name="Picture 4" descr="man">
              <a:extLst>
                <a:ext uri="{FF2B5EF4-FFF2-40B4-BE49-F238E27FC236}">
                  <a16:creationId xmlns:a16="http://schemas.microsoft.com/office/drawing/2014/main" id="{9F9429FF-A9C1-88F4-1CB0-C7E705AAC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32"/>
              <a:ext cx="4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48" name="Group 5">
              <a:extLst>
                <a:ext uri="{FF2B5EF4-FFF2-40B4-BE49-F238E27FC236}">
                  <a16:creationId xmlns:a16="http://schemas.microsoft.com/office/drawing/2014/main" id="{27345D5C-AEB4-8596-2676-37B6E15B3A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488"/>
              <a:ext cx="1728" cy="1104"/>
              <a:chOff x="1056" y="1632"/>
              <a:chExt cx="1728" cy="1104"/>
            </a:xfrm>
          </p:grpSpPr>
          <p:sp>
            <p:nvSpPr>
              <p:cNvPr id="29749" name="Oval 6">
                <a:extLst>
                  <a:ext uri="{FF2B5EF4-FFF2-40B4-BE49-F238E27FC236}">
                    <a16:creationId xmlns:a16="http://schemas.microsoft.com/office/drawing/2014/main" id="{F290A4D6-B9D9-199B-A4AC-FBB364DFB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9750" name="Oval 7">
                <a:extLst>
                  <a:ext uri="{FF2B5EF4-FFF2-40B4-BE49-F238E27FC236}">
                    <a16:creationId xmlns:a16="http://schemas.microsoft.com/office/drawing/2014/main" id="{4CC1A63C-5D3D-20F9-AC86-C0AE6A3F2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9751" name="Oval 8">
                <a:extLst>
                  <a:ext uri="{FF2B5EF4-FFF2-40B4-BE49-F238E27FC236}">
                    <a16:creationId xmlns:a16="http://schemas.microsoft.com/office/drawing/2014/main" id="{17DA0D9F-5EF5-0544-E7BE-98CA4CB30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9752" name="Line 9">
                <a:extLst>
                  <a:ext uri="{FF2B5EF4-FFF2-40B4-BE49-F238E27FC236}">
                    <a16:creationId xmlns:a16="http://schemas.microsoft.com/office/drawing/2014/main" id="{4276ED72-BCCA-173D-E6AD-1401CC6DD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82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53" name="Line 10">
                <a:extLst>
                  <a:ext uri="{FF2B5EF4-FFF2-40B4-BE49-F238E27FC236}">
                    <a16:creationId xmlns:a16="http://schemas.microsoft.com/office/drawing/2014/main" id="{F62204F9-41DC-4E89-12F9-74B6A6C88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54" name="Line 11">
                <a:extLst>
                  <a:ext uri="{FF2B5EF4-FFF2-40B4-BE49-F238E27FC236}">
                    <a16:creationId xmlns:a16="http://schemas.microsoft.com/office/drawing/2014/main" id="{729ED835-1C0E-58E4-816A-4C153E622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6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55" name="Freeform 12">
                <a:extLst>
                  <a:ext uri="{FF2B5EF4-FFF2-40B4-BE49-F238E27FC236}">
                    <a16:creationId xmlns:a16="http://schemas.microsoft.com/office/drawing/2014/main" id="{18CD3B63-FDC0-F8DD-2F26-5A3542C45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776"/>
                <a:ext cx="576" cy="720"/>
              </a:xfrm>
              <a:custGeom>
                <a:avLst/>
                <a:gdLst>
                  <a:gd name="T0" fmla="*/ 288 w 576"/>
                  <a:gd name="T1" fmla="*/ 720 h 720"/>
                  <a:gd name="T2" fmla="*/ 528 w 576"/>
                  <a:gd name="T3" fmla="*/ 288 h 720"/>
                  <a:gd name="T4" fmla="*/ 0 w 576"/>
                  <a:gd name="T5" fmla="*/ 0 h 7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720">
                    <a:moveTo>
                      <a:pt x="288" y="720"/>
                    </a:moveTo>
                    <a:cubicBezTo>
                      <a:pt x="432" y="564"/>
                      <a:pt x="576" y="408"/>
                      <a:pt x="528" y="288"/>
                    </a:cubicBezTo>
                    <a:cubicBezTo>
                      <a:pt x="480" y="168"/>
                      <a:pt x="240" y="8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56" name="Text Box 13">
                <a:extLst>
                  <a:ext uri="{FF2B5EF4-FFF2-40B4-BE49-F238E27FC236}">
                    <a16:creationId xmlns:a16="http://schemas.microsoft.com/office/drawing/2014/main" id="{028C43FC-7EC4-A340-E89A-89820666FE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29757" name="Text Box 14">
                <a:extLst>
                  <a:ext uri="{FF2B5EF4-FFF2-40B4-BE49-F238E27FC236}">
                    <a16:creationId xmlns:a16="http://schemas.microsoft.com/office/drawing/2014/main" id="{63E13009-D68A-599C-ED6D-543697CED3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9758" name="Text Box 15">
                <a:extLst>
                  <a:ext uri="{FF2B5EF4-FFF2-40B4-BE49-F238E27FC236}">
                    <a16:creationId xmlns:a16="http://schemas.microsoft.com/office/drawing/2014/main" id="{2C8A9BF6-63EE-4A13-C6FC-F259C70D33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96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9759" name="Text Box 16">
                <a:extLst>
                  <a:ext uri="{FF2B5EF4-FFF2-40B4-BE49-F238E27FC236}">
                    <a16:creationId xmlns:a16="http://schemas.microsoft.com/office/drawing/2014/main" id="{1A66FC67-725D-F46A-E842-3CFAF17745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06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</p:grpSp>
      </p:grpSp>
      <p:grpSp>
        <p:nvGrpSpPr>
          <p:cNvPr id="29700" name="Group 17">
            <a:extLst>
              <a:ext uri="{FF2B5EF4-FFF2-40B4-BE49-F238E27FC236}">
                <a16:creationId xmlns:a16="http://schemas.microsoft.com/office/drawing/2014/main" id="{0B5F6D51-FF9B-9EC9-4B6F-98F5ED46BD5C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815975"/>
            <a:ext cx="2743200" cy="2819400"/>
            <a:chOff x="2928" y="768"/>
            <a:chExt cx="1728" cy="1776"/>
          </a:xfrm>
        </p:grpSpPr>
        <p:grpSp>
          <p:nvGrpSpPr>
            <p:cNvPr id="29734" name="Group 18">
              <a:extLst>
                <a:ext uri="{FF2B5EF4-FFF2-40B4-BE49-F238E27FC236}">
                  <a16:creationId xmlns:a16="http://schemas.microsoft.com/office/drawing/2014/main" id="{BD820377-DE26-E620-56DE-9365001E9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440"/>
              <a:ext cx="1728" cy="1104"/>
              <a:chOff x="1056" y="1632"/>
              <a:chExt cx="1728" cy="1104"/>
            </a:xfrm>
          </p:grpSpPr>
          <p:sp>
            <p:nvSpPr>
              <p:cNvPr id="29736" name="Oval 19">
                <a:extLst>
                  <a:ext uri="{FF2B5EF4-FFF2-40B4-BE49-F238E27FC236}">
                    <a16:creationId xmlns:a16="http://schemas.microsoft.com/office/drawing/2014/main" id="{D680927D-99E1-1F2E-E738-1D0253BE6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9737" name="Oval 20">
                <a:extLst>
                  <a:ext uri="{FF2B5EF4-FFF2-40B4-BE49-F238E27FC236}">
                    <a16:creationId xmlns:a16="http://schemas.microsoft.com/office/drawing/2014/main" id="{41B927F7-337C-C339-6D59-182D79F50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9738" name="Oval 21">
                <a:extLst>
                  <a:ext uri="{FF2B5EF4-FFF2-40B4-BE49-F238E27FC236}">
                    <a16:creationId xmlns:a16="http://schemas.microsoft.com/office/drawing/2014/main" id="{2E59B78C-FB0B-1355-13EB-C8646897C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9739" name="Line 22">
                <a:extLst>
                  <a:ext uri="{FF2B5EF4-FFF2-40B4-BE49-F238E27FC236}">
                    <a16:creationId xmlns:a16="http://schemas.microsoft.com/office/drawing/2014/main" id="{895F74E0-43A6-B4CC-E5BF-3AD609306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82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40" name="Line 23">
                <a:extLst>
                  <a:ext uri="{FF2B5EF4-FFF2-40B4-BE49-F238E27FC236}">
                    <a16:creationId xmlns:a16="http://schemas.microsoft.com/office/drawing/2014/main" id="{6AD511A4-50B4-B7EB-07F6-F324F6A62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41" name="Line 24">
                <a:extLst>
                  <a:ext uri="{FF2B5EF4-FFF2-40B4-BE49-F238E27FC236}">
                    <a16:creationId xmlns:a16="http://schemas.microsoft.com/office/drawing/2014/main" id="{CB190A3B-7C43-4162-9506-5A3CA34A3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6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42" name="Freeform 25">
                <a:extLst>
                  <a:ext uri="{FF2B5EF4-FFF2-40B4-BE49-F238E27FC236}">
                    <a16:creationId xmlns:a16="http://schemas.microsoft.com/office/drawing/2014/main" id="{3E0A2DC8-265B-B4E0-E3F0-5DE3FF18F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776"/>
                <a:ext cx="576" cy="720"/>
              </a:xfrm>
              <a:custGeom>
                <a:avLst/>
                <a:gdLst>
                  <a:gd name="T0" fmla="*/ 288 w 576"/>
                  <a:gd name="T1" fmla="*/ 720 h 720"/>
                  <a:gd name="T2" fmla="*/ 528 w 576"/>
                  <a:gd name="T3" fmla="*/ 288 h 720"/>
                  <a:gd name="T4" fmla="*/ 0 w 576"/>
                  <a:gd name="T5" fmla="*/ 0 h 7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720">
                    <a:moveTo>
                      <a:pt x="288" y="720"/>
                    </a:moveTo>
                    <a:cubicBezTo>
                      <a:pt x="432" y="564"/>
                      <a:pt x="576" y="408"/>
                      <a:pt x="528" y="288"/>
                    </a:cubicBezTo>
                    <a:cubicBezTo>
                      <a:pt x="480" y="168"/>
                      <a:pt x="240" y="8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43" name="Text Box 26">
                <a:extLst>
                  <a:ext uri="{FF2B5EF4-FFF2-40B4-BE49-F238E27FC236}">
                    <a16:creationId xmlns:a16="http://schemas.microsoft.com/office/drawing/2014/main" id="{BBFFED7D-C70F-10CD-78DC-A1B73DDC0E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29744" name="Text Box 27">
                <a:extLst>
                  <a:ext uri="{FF2B5EF4-FFF2-40B4-BE49-F238E27FC236}">
                    <a16:creationId xmlns:a16="http://schemas.microsoft.com/office/drawing/2014/main" id="{9AB28D32-507C-8DD9-799D-B98E1D53F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9745" name="Text Box 28">
                <a:extLst>
                  <a:ext uri="{FF2B5EF4-FFF2-40B4-BE49-F238E27FC236}">
                    <a16:creationId xmlns:a16="http://schemas.microsoft.com/office/drawing/2014/main" id="{4EBCA8A8-4359-464B-86DC-014AC3C32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96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9746" name="Text Box 29">
                <a:extLst>
                  <a:ext uri="{FF2B5EF4-FFF2-40B4-BE49-F238E27FC236}">
                    <a16:creationId xmlns:a16="http://schemas.microsoft.com/office/drawing/2014/main" id="{15747FEC-6ED7-5014-2FE6-CC28FCEE0D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06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</p:grpSp>
        <p:pic>
          <p:nvPicPr>
            <p:cNvPr id="29735" name="Picture 30" descr="man">
              <a:extLst>
                <a:ext uri="{FF2B5EF4-FFF2-40B4-BE49-F238E27FC236}">
                  <a16:creationId xmlns:a16="http://schemas.microsoft.com/office/drawing/2014/main" id="{343B9815-1EBE-00F9-0786-7F3F5766D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768"/>
              <a:ext cx="471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1" name="Text Box 31">
            <a:extLst>
              <a:ext uri="{FF2B5EF4-FFF2-40B4-BE49-F238E27FC236}">
                <a16:creationId xmlns:a16="http://schemas.microsoft.com/office/drawing/2014/main" id="{45C92EE2-E8C6-7849-D551-BCEB81C2E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654175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t=0</a:t>
            </a:r>
          </a:p>
        </p:txBody>
      </p:sp>
      <p:sp>
        <p:nvSpPr>
          <p:cNvPr id="29702" name="Text Box 32">
            <a:extLst>
              <a:ext uri="{FF2B5EF4-FFF2-40B4-BE49-F238E27FC236}">
                <a16:creationId xmlns:a16="http://schemas.microsoft.com/office/drawing/2014/main" id="{A641FC44-CF96-0F78-62A2-10B12BAB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577975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t=1</a:t>
            </a:r>
          </a:p>
        </p:txBody>
      </p:sp>
      <p:grpSp>
        <p:nvGrpSpPr>
          <p:cNvPr id="29703" name="Group 33">
            <a:extLst>
              <a:ext uri="{FF2B5EF4-FFF2-40B4-BE49-F238E27FC236}">
                <a16:creationId xmlns:a16="http://schemas.microsoft.com/office/drawing/2014/main" id="{F0EABC00-20AB-2B3A-67A5-6BB1E9D56EF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4168775"/>
            <a:ext cx="2743200" cy="2428875"/>
            <a:chOff x="672" y="1488"/>
            <a:chExt cx="1728" cy="1530"/>
          </a:xfrm>
        </p:grpSpPr>
        <p:grpSp>
          <p:nvGrpSpPr>
            <p:cNvPr id="29721" name="Group 34">
              <a:extLst>
                <a:ext uri="{FF2B5EF4-FFF2-40B4-BE49-F238E27FC236}">
                  <a16:creationId xmlns:a16="http://schemas.microsoft.com/office/drawing/2014/main" id="{3ED5CDFE-CD92-404E-B2FC-022851224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488"/>
              <a:ext cx="1728" cy="1104"/>
              <a:chOff x="1056" y="1632"/>
              <a:chExt cx="1728" cy="1104"/>
            </a:xfrm>
          </p:grpSpPr>
          <p:sp>
            <p:nvSpPr>
              <p:cNvPr id="29723" name="Oval 35">
                <a:extLst>
                  <a:ext uri="{FF2B5EF4-FFF2-40B4-BE49-F238E27FC236}">
                    <a16:creationId xmlns:a16="http://schemas.microsoft.com/office/drawing/2014/main" id="{7847268B-C7ED-763B-F663-16A1AD808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9724" name="Oval 36">
                <a:extLst>
                  <a:ext uri="{FF2B5EF4-FFF2-40B4-BE49-F238E27FC236}">
                    <a16:creationId xmlns:a16="http://schemas.microsoft.com/office/drawing/2014/main" id="{338F4256-ED97-17E8-0B7E-BAC19EBF9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9725" name="Oval 37">
                <a:extLst>
                  <a:ext uri="{FF2B5EF4-FFF2-40B4-BE49-F238E27FC236}">
                    <a16:creationId xmlns:a16="http://schemas.microsoft.com/office/drawing/2014/main" id="{877A7AFF-DC57-7EA5-11C5-0E0C19A11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9726" name="Line 38">
                <a:extLst>
                  <a:ext uri="{FF2B5EF4-FFF2-40B4-BE49-F238E27FC236}">
                    <a16:creationId xmlns:a16="http://schemas.microsoft.com/office/drawing/2014/main" id="{FFF55732-252C-2E55-7087-9F8266391E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82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27" name="Line 39">
                <a:extLst>
                  <a:ext uri="{FF2B5EF4-FFF2-40B4-BE49-F238E27FC236}">
                    <a16:creationId xmlns:a16="http://schemas.microsoft.com/office/drawing/2014/main" id="{D1AE9C04-D236-AFE5-88A3-CC8BCF084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28" name="Line 40">
                <a:extLst>
                  <a:ext uri="{FF2B5EF4-FFF2-40B4-BE49-F238E27FC236}">
                    <a16:creationId xmlns:a16="http://schemas.microsoft.com/office/drawing/2014/main" id="{D6BA1A97-AE65-D9FD-E293-B79FF2455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6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29" name="Freeform 41">
                <a:extLst>
                  <a:ext uri="{FF2B5EF4-FFF2-40B4-BE49-F238E27FC236}">
                    <a16:creationId xmlns:a16="http://schemas.microsoft.com/office/drawing/2014/main" id="{8FFEFF98-BCE8-C611-A618-8AE93952E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776"/>
                <a:ext cx="576" cy="720"/>
              </a:xfrm>
              <a:custGeom>
                <a:avLst/>
                <a:gdLst>
                  <a:gd name="T0" fmla="*/ 288 w 576"/>
                  <a:gd name="T1" fmla="*/ 720 h 720"/>
                  <a:gd name="T2" fmla="*/ 528 w 576"/>
                  <a:gd name="T3" fmla="*/ 288 h 720"/>
                  <a:gd name="T4" fmla="*/ 0 w 576"/>
                  <a:gd name="T5" fmla="*/ 0 h 7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720">
                    <a:moveTo>
                      <a:pt x="288" y="720"/>
                    </a:moveTo>
                    <a:cubicBezTo>
                      <a:pt x="432" y="564"/>
                      <a:pt x="576" y="408"/>
                      <a:pt x="528" y="288"/>
                    </a:cubicBezTo>
                    <a:cubicBezTo>
                      <a:pt x="480" y="168"/>
                      <a:pt x="240" y="8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30" name="Text Box 42">
                <a:extLst>
                  <a:ext uri="{FF2B5EF4-FFF2-40B4-BE49-F238E27FC236}">
                    <a16:creationId xmlns:a16="http://schemas.microsoft.com/office/drawing/2014/main" id="{58E235D1-2263-22A1-B90B-0BA9AA0F01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29731" name="Text Box 43">
                <a:extLst>
                  <a:ext uri="{FF2B5EF4-FFF2-40B4-BE49-F238E27FC236}">
                    <a16:creationId xmlns:a16="http://schemas.microsoft.com/office/drawing/2014/main" id="{2A178271-AB8E-744D-53C7-0910EDE604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9732" name="Text Box 44">
                <a:extLst>
                  <a:ext uri="{FF2B5EF4-FFF2-40B4-BE49-F238E27FC236}">
                    <a16:creationId xmlns:a16="http://schemas.microsoft.com/office/drawing/2014/main" id="{79E1ABD1-D333-4F3C-CCEC-BC534C3C0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96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9733" name="Text Box 45">
                <a:extLst>
                  <a:ext uri="{FF2B5EF4-FFF2-40B4-BE49-F238E27FC236}">
                    <a16:creationId xmlns:a16="http://schemas.microsoft.com/office/drawing/2014/main" id="{89081378-ADF0-2561-77F3-9ED9F53A2A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06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</p:grpSp>
        <p:pic>
          <p:nvPicPr>
            <p:cNvPr id="29722" name="Picture 46" descr="man">
              <a:extLst>
                <a:ext uri="{FF2B5EF4-FFF2-40B4-BE49-F238E27FC236}">
                  <a16:creationId xmlns:a16="http://schemas.microsoft.com/office/drawing/2014/main" id="{F2A69068-985B-2596-9965-DB5C3CD19A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352"/>
              <a:ext cx="489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4" name="Text Box 47">
            <a:extLst>
              <a:ext uri="{FF2B5EF4-FFF2-40B4-BE49-F238E27FC236}">
                <a16:creationId xmlns:a16="http://schemas.microsoft.com/office/drawing/2014/main" id="{82C1206B-2B12-A8E6-D041-855E788F5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940175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t=2</a:t>
            </a:r>
          </a:p>
        </p:txBody>
      </p:sp>
      <p:grpSp>
        <p:nvGrpSpPr>
          <p:cNvPr id="29705" name="Group 48">
            <a:extLst>
              <a:ext uri="{FF2B5EF4-FFF2-40B4-BE49-F238E27FC236}">
                <a16:creationId xmlns:a16="http://schemas.microsoft.com/office/drawing/2014/main" id="{9A2A445A-BDBC-D3D6-5839-8BD16A426DBD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940175"/>
            <a:ext cx="3200400" cy="2286000"/>
            <a:chOff x="3456" y="1248"/>
            <a:chExt cx="2016" cy="1440"/>
          </a:xfrm>
        </p:grpSpPr>
        <p:grpSp>
          <p:nvGrpSpPr>
            <p:cNvPr id="29707" name="Group 49">
              <a:extLst>
                <a:ext uri="{FF2B5EF4-FFF2-40B4-BE49-F238E27FC236}">
                  <a16:creationId xmlns:a16="http://schemas.microsoft.com/office/drawing/2014/main" id="{C79C8775-262D-9EDB-A108-D695285C17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584"/>
              <a:ext cx="1728" cy="1104"/>
              <a:chOff x="1056" y="1632"/>
              <a:chExt cx="1728" cy="1104"/>
            </a:xfrm>
          </p:grpSpPr>
          <p:sp>
            <p:nvSpPr>
              <p:cNvPr id="29710" name="Oval 50">
                <a:extLst>
                  <a:ext uri="{FF2B5EF4-FFF2-40B4-BE49-F238E27FC236}">
                    <a16:creationId xmlns:a16="http://schemas.microsoft.com/office/drawing/2014/main" id="{FE693929-AB69-833B-63F7-C9B2F8D25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9711" name="Oval 51">
                <a:extLst>
                  <a:ext uri="{FF2B5EF4-FFF2-40B4-BE49-F238E27FC236}">
                    <a16:creationId xmlns:a16="http://schemas.microsoft.com/office/drawing/2014/main" id="{E54DA8B5-B051-CD54-2790-4D8589CC8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9712" name="Oval 52">
                <a:extLst>
                  <a:ext uri="{FF2B5EF4-FFF2-40B4-BE49-F238E27FC236}">
                    <a16:creationId xmlns:a16="http://schemas.microsoft.com/office/drawing/2014/main" id="{1019CA12-9128-F2DE-FC0E-1FE4C61748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sp>
            <p:nvSpPr>
              <p:cNvPr id="29713" name="Line 53">
                <a:extLst>
                  <a:ext uri="{FF2B5EF4-FFF2-40B4-BE49-F238E27FC236}">
                    <a16:creationId xmlns:a16="http://schemas.microsoft.com/office/drawing/2014/main" id="{D5F5A10A-1187-8251-58A1-2F0092C49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82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14" name="Line 54">
                <a:extLst>
                  <a:ext uri="{FF2B5EF4-FFF2-40B4-BE49-F238E27FC236}">
                    <a16:creationId xmlns:a16="http://schemas.microsoft.com/office/drawing/2014/main" id="{EAAC27E0-0777-A6BA-F96A-A3627E814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15" name="Line 55">
                <a:extLst>
                  <a:ext uri="{FF2B5EF4-FFF2-40B4-BE49-F238E27FC236}">
                    <a16:creationId xmlns:a16="http://schemas.microsoft.com/office/drawing/2014/main" id="{AD30BB5B-2969-1D8D-A0FF-70E5846E2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6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16" name="Freeform 56">
                <a:extLst>
                  <a:ext uri="{FF2B5EF4-FFF2-40B4-BE49-F238E27FC236}">
                    <a16:creationId xmlns:a16="http://schemas.microsoft.com/office/drawing/2014/main" id="{92A65E11-B21C-4633-D420-12EFF1477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776"/>
                <a:ext cx="576" cy="720"/>
              </a:xfrm>
              <a:custGeom>
                <a:avLst/>
                <a:gdLst>
                  <a:gd name="T0" fmla="*/ 288 w 576"/>
                  <a:gd name="T1" fmla="*/ 720 h 720"/>
                  <a:gd name="T2" fmla="*/ 528 w 576"/>
                  <a:gd name="T3" fmla="*/ 288 h 720"/>
                  <a:gd name="T4" fmla="*/ 0 w 576"/>
                  <a:gd name="T5" fmla="*/ 0 h 7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720">
                    <a:moveTo>
                      <a:pt x="288" y="720"/>
                    </a:moveTo>
                    <a:cubicBezTo>
                      <a:pt x="432" y="564"/>
                      <a:pt x="576" y="408"/>
                      <a:pt x="528" y="288"/>
                    </a:cubicBezTo>
                    <a:cubicBezTo>
                      <a:pt x="480" y="168"/>
                      <a:pt x="240" y="8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17" name="Text Box 57">
                <a:extLst>
                  <a:ext uri="{FF2B5EF4-FFF2-40B4-BE49-F238E27FC236}">
                    <a16:creationId xmlns:a16="http://schemas.microsoft.com/office/drawing/2014/main" id="{EB6AEB0B-3C44-9AEF-411A-C3CE7A1FE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29718" name="Text Box 58">
                <a:extLst>
                  <a:ext uri="{FF2B5EF4-FFF2-40B4-BE49-F238E27FC236}">
                    <a16:creationId xmlns:a16="http://schemas.microsoft.com/office/drawing/2014/main" id="{AA715D25-39BD-7CAE-FE26-518BB50CCB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9719" name="Text Box 59">
                <a:extLst>
                  <a:ext uri="{FF2B5EF4-FFF2-40B4-BE49-F238E27FC236}">
                    <a16:creationId xmlns:a16="http://schemas.microsoft.com/office/drawing/2014/main" id="{ECF1D428-3509-EC85-D64A-5E3A4AFDD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96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29720" name="Text Box 60">
                <a:extLst>
                  <a:ext uri="{FF2B5EF4-FFF2-40B4-BE49-F238E27FC236}">
                    <a16:creationId xmlns:a16="http://schemas.microsoft.com/office/drawing/2014/main" id="{811A9460-BDAD-CB55-A51B-0DC80A79A3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06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</p:grpSp>
        <p:pic>
          <p:nvPicPr>
            <p:cNvPr id="29708" name="Picture 61" descr="man">
              <a:extLst>
                <a:ext uri="{FF2B5EF4-FFF2-40B4-BE49-F238E27FC236}">
                  <a16:creationId xmlns:a16="http://schemas.microsoft.com/office/drawing/2014/main" id="{51AAE548-3063-1BD4-600C-1F6E082E1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248"/>
              <a:ext cx="24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62" descr="man">
              <a:extLst>
                <a:ext uri="{FF2B5EF4-FFF2-40B4-BE49-F238E27FC236}">
                  <a16:creationId xmlns:a16="http://schemas.microsoft.com/office/drawing/2014/main" id="{FDC5DCED-AD6A-BEBF-BC25-ACE6CE0E6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016"/>
              <a:ext cx="24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6" name="Text Box 63">
            <a:extLst>
              <a:ext uri="{FF2B5EF4-FFF2-40B4-BE49-F238E27FC236}">
                <a16:creationId xmlns:a16="http://schemas.microsoft.com/office/drawing/2014/main" id="{0FB6BA87-F7D1-94DC-17B7-01B891334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016375"/>
            <a:ext cx="12954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t=3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>
            <a:extLst>
              <a:ext uri="{FF2B5EF4-FFF2-40B4-BE49-F238E27FC236}">
                <a16:creationId xmlns:a16="http://schemas.microsoft.com/office/drawing/2014/main" id="{8A672345-652F-4A50-385B-BD7A3362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594E2F-E8BE-5542-A6A0-96F8CAA2FEA5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09B4249-6BE5-653C-12EB-D7EBDC03F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277813"/>
            <a:ext cx="8077200" cy="990600"/>
          </a:xfrm>
        </p:spPr>
        <p:txBody>
          <a:bodyPr/>
          <a:lstStyle/>
          <a:p>
            <a:r>
              <a:rPr lang="en-US" altLang="en-US" sz="3600"/>
              <a:t>Probability Distributions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6F369C5-F94F-17B2-86F3-D11E2FBCB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9913" y="1462088"/>
            <a:ext cx="8229600" cy="25939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x</a:t>
            </a:r>
            <a:r>
              <a:rPr lang="en-US" altLang="en-US" sz="2400" baseline="-25000"/>
              <a:t>t</a:t>
            </a:r>
            <a:r>
              <a:rPr lang="en-US" altLang="en-US" sz="2400"/>
              <a:t>(i) = probability that surfer is at node </a:t>
            </a:r>
            <a:r>
              <a:rPr lang="en-US" altLang="en-US" sz="2400" i="1"/>
              <a:t>i</a:t>
            </a:r>
            <a:r>
              <a:rPr lang="en-US" altLang="en-US" sz="2400"/>
              <a:t> at time </a:t>
            </a:r>
            <a:r>
              <a:rPr lang="en-US" altLang="en-US" sz="2400" i="1"/>
              <a:t>t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150000"/>
              </a:lnSpc>
            </a:pPr>
            <a:r>
              <a:rPr lang="en-US" altLang="en-US" sz="2400"/>
              <a:t>x</a:t>
            </a:r>
            <a:r>
              <a:rPr lang="en-US" altLang="en-US" sz="2400" baseline="-25000"/>
              <a:t>t+1</a:t>
            </a:r>
            <a:r>
              <a:rPr lang="en-US" altLang="en-US" sz="2400"/>
              <a:t>(i) = ∑</a:t>
            </a:r>
            <a:r>
              <a:rPr lang="en-US" altLang="en-US" sz="2400" baseline="-25000"/>
              <a:t>j</a:t>
            </a:r>
            <a:r>
              <a:rPr lang="en-US" altLang="en-US" sz="2400"/>
              <a:t>(Probability of being at node j)*Pr(j-&gt;i) 	    = ∑</a:t>
            </a:r>
            <a:r>
              <a:rPr lang="en-US" altLang="en-US" sz="2400" baseline="-25000"/>
              <a:t>j  </a:t>
            </a:r>
            <a:r>
              <a:rPr lang="en-US" altLang="en-US" sz="2400"/>
              <a:t>x</a:t>
            </a:r>
            <a:r>
              <a:rPr lang="en-US" altLang="en-US" sz="2400" baseline="-25000"/>
              <a:t>t</a:t>
            </a:r>
            <a:r>
              <a:rPr lang="en-US" altLang="en-US" sz="2400"/>
              <a:t>(j)*P(j,i)  = x</a:t>
            </a:r>
            <a:r>
              <a:rPr lang="en-US" altLang="en-US" sz="2400" baseline="-25000"/>
              <a:t>t </a:t>
            </a:r>
            <a:r>
              <a:rPr lang="en-US" altLang="en-US" sz="2400"/>
              <a:t> * P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F31AF9EC-8464-C31C-AD32-8C5F49B33D1B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4410075"/>
            <a:ext cx="2563812" cy="1958975"/>
            <a:chOff x="539552" y="4398640"/>
            <a:chExt cx="2563813" cy="1959347"/>
          </a:xfrm>
        </p:grpSpPr>
        <p:sp>
          <p:nvSpPr>
            <p:cNvPr id="31771" name="Rectangle 4">
              <a:extLst>
                <a:ext uri="{FF2B5EF4-FFF2-40B4-BE49-F238E27FC236}">
                  <a16:creationId xmlns:a16="http://schemas.microsoft.com/office/drawing/2014/main" id="{3AC0B47C-0C66-44D9-5BF5-456CE4DFD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2" y="5961112"/>
              <a:ext cx="25638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latin typeface="Comic Sans MS" panose="030F0902030302020204" pitchFamily="66" charset="0"/>
                </a:rPr>
                <a:t>Transition matrix P</a:t>
              </a:r>
            </a:p>
          </p:txBody>
        </p:sp>
        <p:grpSp>
          <p:nvGrpSpPr>
            <p:cNvPr id="31772" name="Group 7">
              <a:extLst>
                <a:ext uri="{FF2B5EF4-FFF2-40B4-BE49-F238E27FC236}">
                  <a16:creationId xmlns:a16="http://schemas.microsoft.com/office/drawing/2014/main" id="{ED68B15E-6F26-3F8E-BBBD-7D949617C0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226" y="4398640"/>
              <a:ext cx="2362200" cy="1295400"/>
              <a:chOff x="2832" y="912"/>
              <a:chExt cx="1488" cy="816"/>
            </a:xfrm>
          </p:grpSpPr>
          <p:sp>
            <p:nvSpPr>
              <p:cNvPr id="31773" name="Rectangle 8">
                <a:extLst>
                  <a:ext uri="{FF2B5EF4-FFF2-40B4-BE49-F238E27FC236}">
                    <a16:creationId xmlns:a16="http://schemas.microsoft.com/office/drawing/2014/main" id="{643FF2B1-81B1-81D1-B46E-DD15F0DB8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912"/>
                <a:ext cx="1488" cy="8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it-IT" altLang="en-US" sz="2000"/>
              </a:p>
            </p:txBody>
          </p:sp>
          <p:pic>
            <p:nvPicPr>
              <p:cNvPr id="31774" name="Picture 9" descr="P2">
                <a:extLst>
                  <a:ext uri="{FF2B5EF4-FFF2-40B4-BE49-F238E27FC236}">
                    <a16:creationId xmlns:a16="http://schemas.microsoft.com/office/drawing/2014/main" id="{5E19B758-0971-44EC-D61D-FF3A2F6A4A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960"/>
                <a:ext cx="1248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7FD40489-54F0-E5CF-2AD8-C09273CB2B6A}"/>
              </a:ext>
            </a:extLst>
          </p:cNvPr>
          <p:cNvGrpSpPr>
            <a:grpSpLocks/>
          </p:cNvGrpSpPr>
          <p:nvPr/>
        </p:nvGrpSpPr>
        <p:grpSpPr bwMode="auto">
          <a:xfrm>
            <a:off x="6196013" y="4017963"/>
            <a:ext cx="2743200" cy="2428875"/>
            <a:chOff x="672" y="1488"/>
            <a:chExt cx="1728" cy="1530"/>
          </a:xfrm>
        </p:grpSpPr>
        <p:grpSp>
          <p:nvGrpSpPr>
            <p:cNvPr id="31758" name="Group 34">
              <a:extLst>
                <a:ext uri="{FF2B5EF4-FFF2-40B4-BE49-F238E27FC236}">
                  <a16:creationId xmlns:a16="http://schemas.microsoft.com/office/drawing/2014/main" id="{B5A5B94F-9BE1-3B84-9F26-0AC8A6376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1488"/>
              <a:ext cx="1728" cy="1104"/>
              <a:chOff x="1056" y="1632"/>
              <a:chExt cx="1728" cy="1104"/>
            </a:xfrm>
          </p:grpSpPr>
          <p:sp>
            <p:nvSpPr>
              <p:cNvPr id="31760" name="Oval 35">
                <a:extLst>
                  <a:ext uri="{FF2B5EF4-FFF2-40B4-BE49-F238E27FC236}">
                    <a16:creationId xmlns:a16="http://schemas.microsoft.com/office/drawing/2014/main" id="{4E618D2A-D159-9DAA-A266-764FA3B85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000"/>
                  <a:t>1</a:t>
                </a:r>
              </a:p>
            </p:txBody>
          </p:sp>
          <p:sp>
            <p:nvSpPr>
              <p:cNvPr id="31761" name="Oval 36">
                <a:extLst>
                  <a:ext uri="{FF2B5EF4-FFF2-40B4-BE49-F238E27FC236}">
                    <a16:creationId xmlns:a16="http://schemas.microsoft.com/office/drawing/2014/main" id="{AC055B76-CBA1-5871-D10C-E20CD02E3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000"/>
                  <a:t>2</a:t>
                </a:r>
              </a:p>
            </p:txBody>
          </p:sp>
          <p:sp>
            <p:nvSpPr>
              <p:cNvPr id="31762" name="Oval 37">
                <a:extLst>
                  <a:ext uri="{FF2B5EF4-FFF2-40B4-BE49-F238E27FC236}">
                    <a16:creationId xmlns:a16="http://schemas.microsoft.com/office/drawing/2014/main" id="{301800D0-7C5E-6C2C-D9B1-83689CC20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49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en-US" sz="2000"/>
                  <a:t>3</a:t>
                </a:r>
              </a:p>
            </p:txBody>
          </p:sp>
          <p:sp>
            <p:nvSpPr>
              <p:cNvPr id="31763" name="Line 38">
                <a:extLst>
                  <a:ext uri="{FF2B5EF4-FFF2-40B4-BE49-F238E27FC236}">
                    <a16:creationId xmlns:a16="http://schemas.microsoft.com/office/drawing/2014/main" id="{54DCA61D-CF31-8902-A1B9-63D831AEE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" y="1824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64" name="Line 39">
                <a:extLst>
                  <a:ext uri="{FF2B5EF4-FFF2-40B4-BE49-F238E27FC236}">
                    <a16:creationId xmlns:a16="http://schemas.microsoft.com/office/drawing/2014/main" id="{EEA6CBA4-E695-B504-A9D3-6B99C5ECB4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24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65" name="Line 40">
                <a:extLst>
                  <a:ext uri="{FF2B5EF4-FFF2-40B4-BE49-F238E27FC236}">
                    <a16:creationId xmlns:a16="http://schemas.microsoft.com/office/drawing/2014/main" id="{11CC14D0-91C2-A8B9-BD29-7681045D5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6" y="2304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66" name="Freeform 41">
                <a:extLst>
                  <a:ext uri="{FF2B5EF4-FFF2-40B4-BE49-F238E27FC236}">
                    <a16:creationId xmlns:a16="http://schemas.microsoft.com/office/drawing/2014/main" id="{AF71BDA0-0684-D675-EA3D-E6026FF01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776"/>
                <a:ext cx="576" cy="720"/>
              </a:xfrm>
              <a:custGeom>
                <a:avLst/>
                <a:gdLst>
                  <a:gd name="T0" fmla="*/ 288 w 576"/>
                  <a:gd name="T1" fmla="*/ 720 h 720"/>
                  <a:gd name="T2" fmla="*/ 528 w 576"/>
                  <a:gd name="T3" fmla="*/ 288 h 720"/>
                  <a:gd name="T4" fmla="*/ 0 w 576"/>
                  <a:gd name="T5" fmla="*/ 0 h 7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6" h="720">
                    <a:moveTo>
                      <a:pt x="288" y="720"/>
                    </a:moveTo>
                    <a:cubicBezTo>
                      <a:pt x="432" y="564"/>
                      <a:pt x="576" y="408"/>
                      <a:pt x="528" y="288"/>
                    </a:cubicBezTo>
                    <a:cubicBezTo>
                      <a:pt x="480" y="168"/>
                      <a:pt x="240" y="8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67" name="Text Box 42">
                <a:extLst>
                  <a:ext uri="{FF2B5EF4-FFF2-40B4-BE49-F238E27FC236}">
                    <a16:creationId xmlns:a16="http://schemas.microsoft.com/office/drawing/2014/main" id="{C71A1C29-BC5B-3ED1-849C-EA1330E60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82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31768" name="Text Box 43">
                <a:extLst>
                  <a:ext uri="{FF2B5EF4-FFF2-40B4-BE49-F238E27FC236}">
                    <a16:creationId xmlns:a16="http://schemas.microsoft.com/office/drawing/2014/main" id="{66B05BAE-728E-71E4-9569-A4A82CEC41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8" y="2496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31769" name="Text Box 44">
                <a:extLst>
                  <a:ext uri="{FF2B5EF4-FFF2-40B4-BE49-F238E27FC236}">
                    <a16:creationId xmlns:a16="http://schemas.microsoft.com/office/drawing/2014/main" id="{A3B3F586-417E-D2E0-D841-A66234DAA7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1968"/>
                <a:ext cx="38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1/2</a:t>
                </a:r>
              </a:p>
            </p:txBody>
          </p:sp>
          <p:sp>
            <p:nvSpPr>
              <p:cNvPr id="31770" name="Text Box 45">
                <a:extLst>
                  <a:ext uri="{FF2B5EF4-FFF2-40B4-BE49-F238E27FC236}">
                    <a16:creationId xmlns:a16="http://schemas.microsoft.com/office/drawing/2014/main" id="{DF7D633E-4C67-76C3-29B9-03684D518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06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A50021"/>
                  </a:buClr>
                  <a:buSzPct val="60000"/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5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50000"/>
                  <a:buFont typeface="Wingdings" pitchFamily="2" charset="2"/>
                  <a:buChar char="n"/>
                  <a:defRPr>
                    <a:solidFill>
                      <a:schemeClr val="tx1"/>
                    </a:solidFill>
                    <a:latin typeface="Lucida Sans" panose="020B0602030504020204" pitchFamily="34" charset="77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 b="1">
                    <a:latin typeface="Comic Sans MS" panose="030F0902030302020204" pitchFamily="66" charset="0"/>
                  </a:rPr>
                  <a:t>1</a:t>
                </a:r>
              </a:p>
            </p:txBody>
          </p:sp>
        </p:grpSp>
        <p:pic>
          <p:nvPicPr>
            <p:cNvPr id="31759" name="Picture 46" descr="man">
              <a:extLst>
                <a:ext uri="{FF2B5EF4-FFF2-40B4-BE49-F238E27FC236}">
                  <a16:creationId xmlns:a16="http://schemas.microsoft.com/office/drawing/2014/main" id="{AD9BDBC0-27B2-1752-F9D9-F2E55A813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352"/>
              <a:ext cx="489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47">
            <a:extLst>
              <a:ext uri="{FF2B5EF4-FFF2-40B4-BE49-F238E27FC236}">
                <a16:creationId xmlns:a16="http://schemas.microsoft.com/office/drawing/2014/main" id="{57A9BC74-4029-BDD5-CEBB-9237A1F79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3789363"/>
            <a:ext cx="685800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Comic Sans MS" panose="030F0902030302020204" pitchFamily="66" charset="0"/>
              </a:rPr>
              <a:t>t=2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5B2F28C-693D-A16F-5858-EB7B914C3ACF}"/>
              </a:ext>
            </a:extLst>
          </p:cNvPr>
          <p:cNvGrpSpPr>
            <a:grpSpLocks/>
          </p:cNvGrpSpPr>
          <p:nvPr/>
        </p:nvGrpSpPr>
        <p:grpSpPr bwMode="auto">
          <a:xfrm>
            <a:off x="149225" y="4464050"/>
            <a:ext cx="1222375" cy="1263650"/>
            <a:chOff x="3686620" y="4562271"/>
            <a:chExt cx="1223068" cy="1264008"/>
          </a:xfrm>
        </p:grpSpPr>
        <p:sp>
          <p:nvSpPr>
            <p:cNvPr id="31756" name="Rettangolo 1">
              <a:extLst>
                <a:ext uri="{FF2B5EF4-FFF2-40B4-BE49-F238E27FC236}">
                  <a16:creationId xmlns:a16="http://schemas.microsoft.com/office/drawing/2014/main" id="{D5920726-ACB9-5902-FED1-26A49B96F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620" y="4562271"/>
              <a:ext cx="1223068" cy="6320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800"/>
                <a:t>0  0  1</a:t>
              </a:r>
            </a:p>
          </p:txBody>
        </p:sp>
        <p:sp>
          <p:nvSpPr>
            <p:cNvPr id="31757" name="Rettangolo 2">
              <a:extLst>
                <a:ext uri="{FF2B5EF4-FFF2-40B4-BE49-F238E27FC236}">
                  <a16:creationId xmlns:a16="http://schemas.microsoft.com/office/drawing/2014/main" id="{79E1F6C5-042D-951C-021E-03095CA12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192" y="5303059"/>
              <a:ext cx="49404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x</a:t>
              </a:r>
              <a:r>
                <a:rPr lang="en-US" altLang="en-US" sz="2800" baseline="-25000"/>
                <a:t>t</a:t>
              </a:r>
              <a:endParaRPr lang="en-US" altLang="en-US" sz="2000"/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9CD2DA6F-7B53-E818-236B-FBAD2965BBD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652963"/>
            <a:ext cx="2287588" cy="1184275"/>
            <a:chOff x="4043107" y="4576578"/>
            <a:chExt cx="904174" cy="1184230"/>
          </a:xfrm>
        </p:grpSpPr>
        <p:sp>
          <p:nvSpPr>
            <p:cNvPr id="31754" name="Rettangolo 31">
              <a:extLst>
                <a:ext uri="{FF2B5EF4-FFF2-40B4-BE49-F238E27FC236}">
                  <a16:creationId xmlns:a16="http://schemas.microsoft.com/office/drawing/2014/main" id="{0733F225-67EC-6D7D-10F3-73AE4E00B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3107" y="4576578"/>
              <a:ext cx="484895" cy="7206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en-US" sz="2400"/>
                <a:t>½ ½ 0</a:t>
              </a:r>
              <a:endParaRPr lang="en-US" altLang="en-US" sz="2400"/>
            </a:p>
          </p:txBody>
        </p:sp>
        <p:sp>
          <p:nvSpPr>
            <p:cNvPr id="31755" name="Rettangolo 32">
              <a:extLst>
                <a:ext uri="{FF2B5EF4-FFF2-40B4-BE49-F238E27FC236}">
                  <a16:creationId xmlns:a16="http://schemas.microsoft.com/office/drawing/2014/main" id="{A8005C39-3453-0F51-6A1E-EFB490C2A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062" y="5237588"/>
              <a:ext cx="8002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A50021"/>
                </a:buClr>
                <a:buSzPct val="60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Lucida Sans" panose="020B0602030504020204" pitchFamily="34" charset="77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/>
                <a:t>x</a:t>
              </a:r>
              <a:r>
                <a:rPr lang="en-US" altLang="en-US" sz="2800" baseline="-25000"/>
                <a:t>t+1</a:t>
              </a:r>
              <a:endParaRPr lang="en-US" altLang="en-US" sz="2000"/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8E96F3A-D289-FFE9-BFD5-7E3BAE702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5113" y="4719638"/>
            <a:ext cx="509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4000"/>
              <a:t>=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>
            <a:extLst>
              <a:ext uri="{FF2B5EF4-FFF2-40B4-BE49-F238E27FC236}">
                <a16:creationId xmlns:a16="http://schemas.microsoft.com/office/drawing/2014/main" id="{D2AD5F32-B72B-4B13-5CE1-EA36EAAC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277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Lucida Sans" panose="020B0602030504020204" pitchFamily="34" charset="77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936C10-7D03-4E42-A82D-2D13657C7194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EF8503B-D541-8716-16C6-7F67561D0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Probability Distributions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0471A3E-116E-3BCC-5666-55F1660D1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398588"/>
            <a:ext cx="8367712" cy="495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dirty="0"/>
              <a:t>Recall that: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err="1"/>
              <a:t>x</a:t>
            </a:r>
            <a:r>
              <a:rPr lang="en-US" altLang="en-US" sz="2400" baseline="-25000" dirty="0" err="1"/>
              <a:t>t</a:t>
            </a:r>
            <a:r>
              <a:rPr lang="en-US" altLang="en-US" sz="2400" dirty="0"/>
              <a:t>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= probability that surfer is at node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at time </a:t>
            </a:r>
            <a:r>
              <a:rPr lang="en-US" altLang="en-US" sz="2400" i="1" dirty="0"/>
              <a:t>t</a:t>
            </a:r>
            <a:endParaRPr lang="en-US" altLang="en-US" sz="2400" dirty="0"/>
          </a:p>
          <a:p>
            <a:pPr>
              <a:lnSpc>
                <a:spcPct val="150000"/>
              </a:lnSpc>
              <a:defRPr/>
            </a:pPr>
            <a:r>
              <a:rPr lang="en-US" altLang="en-US" sz="2400" dirty="0"/>
              <a:t>x</a:t>
            </a:r>
            <a:r>
              <a:rPr lang="en-US" altLang="en-US" sz="2400" baseline="-25000" dirty="0"/>
              <a:t>t+1</a:t>
            </a:r>
            <a:r>
              <a:rPr lang="en-US" altLang="en-US" sz="2400" dirty="0"/>
              <a:t>(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= ∑</a:t>
            </a:r>
            <a:r>
              <a:rPr lang="en-US" altLang="en-US" sz="2400" baseline="-25000" dirty="0"/>
              <a:t>j</a:t>
            </a:r>
            <a:r>
              <a:rPr lang="en-US" altLang="en-US" sz="2400" dirty="0"/>
              <a:t>(Probability of being at node j)*</a:t>
            </a:r>
            <a:r>
              <a:rPr lang="en-US" altLang="en-US" sz="2400" dirty="0" err="1"/>
              <a:t>Pr</a:t>
            </a:r>
            <a:r>
              <a:rPr lang="en-US" altLang="en-US" sz="2400" dirty="0"/>
              <a:t>(j-&gt;</a:t>
            </a:r>
            <a:r>
              <a:rPr lang="en-US" altLang="en-US" sz="2400" dirty="0" err="1"/>
              <a:t>i</a:t>
            </a:r>
            <a:r>
              <a:rPr lang="en-US" altLang="en-US" sz="2400" dirty="0"/>
              <a:t>) 	    = ∑</a:t>
            </a:r>
            <a:r>
              <a:rPr lang="en-US" altLang="en-US" sz="2400" baseline="-25000" dirty="0"/>
              <a:t>j  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/>
              <a:t>t</a:t>
            </a:r>
            <a:r>
              <a:rPr lang="en-US" altLang="en-US" sz="2400" dirty="0"/>
              <a:t>(j)*P(</a:t>
            </a:r>
            <a:r>
              <a:rPr lang="en-US" altLang="en-US" sz="2400" dirty="0" err="1"/>
              <a:t>j,i</a:t>
            </a:r>
            <a:r>
              <a:rPr lang="en-US" altLang="en-US" sz="2400" dirty="0"/>
              <a:t>) </a:t>
            </a:r>
            <a:r>
              <a:rPr lang="en-US" altLang="en-US" sz="2800" dirty="0"/>
              <a:t>= </a:t>
            </a:r>
            <a:r>
              <a:rPr lang="en-US" altLang="en-US" sz="2800" dirty="0" err="1"/>
              <a:t>x</a:t>
            </a:r>
            <a:r>
              <a:rPr lang="en-US" altLang="en-US" sz="2800" baseline="-25000" dirty="0" err="1"/>
              <a:t>t</a:t>
            </a:r>
            <a:r>
              <a:rPr lang="en-US" altLang="en-US" sz="2800" baseline="-25000" dirty="0"/>
              <a:t> </a:t>
            </a:r>
            <a:r>
              <a:rPr lang="en-US" altLang="en-US" sz="2800" dirty="0"/>
              <a:t>* P</a:t>
            </a:r>
            <a:r>
              <a:rPr lang="en-US" altLang="en-US" sz="2800" baseline="30000" dirty="0"/>
              <a:t> </a:t>
            </a:r>
            <a:endParaRPr lang="en-US" alt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dirty="0"/>
              <a:t>We can write: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x</a:t>
            </a:r>
            <a:r>
              <a:rPr lang="en-US" altLang="en-US" sz="2400" baseline="-25000" dirty="0"/>
              <a:t>t+1 </a:t>
            </a:r>
            <a:r>
              <a:rPr lang="en-US" altLang="en-US" sz="2400" dirty="0"/>
              <a:t>= </a:t>
            </a:r>
            <a:r>
              <a:rPr lang="en-US" altLang="en-US" sz="2400" dirty="0" err="1"/>
              <a:t>x</a:t>
            </a:r>
            <a:r>
              <a:rPr lang="en-US" altLang="en-US" sz="2400" baseline="-25000" dirty="0" err="1"/>
              <a:t>t</a:t>
            </a:r>
            <a:r>
              <a:rPr lang="en-US" altLang="en-US" sz="2400" baseline="-25000" dirty="0"/>
              <a:t> </a:t>
            </a:r>
            <a:r>
              <a:rPr lang="en-US" altLang="en-US" sz="2400" dirty="0"/>
              <a:t>* P</a:t>
            </a:r>
            <a:r>
              <a:rPr lang="en-US" altLang="en-US" sz="2400" baseline="30000" dirty="0"/>
              <a:t> </a:t>
            </a:r>
            <a:r>
              <a:rPr lang="en-US" altLang="en-US" sz="2400" dirty="0"/>
              <a:t>= (x</a:t>
            </a:r>
            <a:r>
              <a:rPr lang="en-US" altLang="en-US" sz="2400" baseline="-25000" dirty="0"/>
              <a:t>t-1</a:t>
            </a:r>
            <a:r>
              <a:rPr lang="en-US" altLang="en-US" sz="2400" dirty="0"/>
              <a:t>* P) * P = (x</a:t>
            </a:r>
            <a:r>
              <a:rPr lang="en-US" altLang="en-US" sz="2400" baseline="-25000" dirty="0"/>
              <a:t>t-2</a:t>
            </a:r>
            <a:r>
              <a:rPr lang="en-US" altLang="en-US" sz="2400" dirty="0"/>
              <a:t>* P) * P * P=…= x</a:t>
            </a:r>
            <a:r>
              <a:rPr lang="en-US" altLang="en-US" sz="2400" baseline="-25000" dirty="0"/>
              <a:t>0  </a:t>
            </a:r>
            <a:r>
              <a:rPr lang="en-US" altLang="en-US" sz="2400" dirty="0"/>
              <a:t>P</a:t>
            </a:r>
            <a:r>
              <a:rPr lang="en-US" altLang="en-US" sz="2400" baseline="30000" dirty="0"/>
              <a:t>t+1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baseline="30000" dirty="0"/>
          </a:p>
          <a:p>
            <a:pPr>
              <a:lnSpc>
                <a:spcPct val="90000"/>
              </a:lnSpc>
              <a:defRPr/>
            </a:pPr>
            <a:endParaRPr lang="en-US" altLang="en-US" sz="2400" baseline="30000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What happens when the surfer keeps walking for a long time? </a:t>
            </a:r>
            <a:r>
              <a:rPr lang="en-US" altLang="en-US" sz="2400" b="1" dirty="0">
                <a:solidFill>
                  <a:srgbClr val="FF0000"/>
                </a:solidFill>
              </a:rPr>
              <a:t>Called Stationary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Default Design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Default Desig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18042</TotalTime>
  <Words>1837</Words>
  <Application>Microsoft Macintosh PowerPoint</Application>
  <PresentationFormat>On-screen Show (4:3)</PresentationFormat>
  <Paragraphs>372</Paragraphs>
  <Slides>35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Lucida Sans</vt:lpstr>
      <vt:lpstr>MS PGothic</vt:lpstr>
      <vt:lpstr>Arial</vt:lpstr>
      <vt:lpstr>Wingdings</vt:lpstr>
      <vt:lpstr>Times New Roman</vt:lpstr>
      <vt:lpstr>Tahoma</vt:lpstr>
      <vt:lpstr>Comic Sans MS</vt:lpstr>
      <vt:lpstr>Arial Unicode MS</vt:lpstr>
      <vt:lpstr>Symbol</vt:lpstr>
      <vt:lpstr>Calibri</vt:lpstr>
      <vt:lpstr>Default Design</vt:lpstr>
      <vt:lpstr>Immagine bitmap</vt:lpstr>
      <vt:lpstr>Equation</vt:lpstr>
      <vt:lpstr>Microsoft Equation 3.0</vt:lpstr>
      <vt:lpstr>Random Walks</vt:lpstr>
      <vt:lpstr>Definitions</vt:lpstr>
      <vt:lpstr>About sink nodes</vt:lpstr>
      <vt:lpstr>What is a random walk</vt:lpstr>
      <vt:lpstr>What is a random walk</vt:lpstr>
      <vt:lpstr>What is a random walk</vt:lpstr>
      <vt:lpstr>What is a random walk</vt:lpstr>
      <vt:lpstr>Probability Distributions</vt:lpstr>
      <vt:lpstr>Probability Distributions</vt:lpstr>
      <vt:lpstr>Stationary Distribution</vt:lpstr>
      <vt:lpstr>Interesting questions</vt:lpstr>
      <vt:lpstr>Well behaved graphs</vt:lpstr>
      <vt:lpstr>Well behaved graphs</vt:lpstr>
      <vt:lpstr>Ranking</vt:lpstr>
      <vt:lpstr>The Web as a Directed Graph</vt:lpstr>
      <vt:lpstr>Query-independent ordering</vt:lpstr>
      <vt:lpstr>Second generation: PageRank</vt:lpstr>
      <vt:lpstr>The (classic) PageRank</vt:lpstr>
      <vt:lpstr>PageRank, as a Random Walk on the Web Graph</vt:lpstr>
      <vt:lpstr>PowerPoint Presentation</vt:lpstr>
      <vt:lpstr>As matrix interpretation…</vt:lpstr>
      <vt:lpstr>Hands-on test</vt:lpstr>
      <vt:lpstr>Pagerank: use in Search Engines</vt:lpstr>
      <vt:lpstr>Personalized Pagerank</vt:lpstr>
      <vt:lpstr>HITS: Hypertext Induced Topic Search</vt:lpstr>
      <vt:lpstr>Calculating HITS</vt:lpstr>
      <vt:lpstr>Authority and Hub scores</vt:lpstr>
      <vt:lpstr>HITS: Link Analysis Computation</vt:lpstr>
      <vt:lpstr>Weighting links</vt:lpstr>
      <vt:lpstr>Nowadays</vt:lpstr>
      <vt:lpstr>Computing the Ranking</vt:lpstr>
      <vt:lpstr>Summarization  via Random Walks</vt:lpstr>
      <vt:lpstr>The key simple idea</vt:lpstr>
      <vt:lpstr>TextRank</vt:lpstr>
      <vt:lpstr>Lexical PageRank (LexRank)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Algorithmics</dc:title>
  <dc:creator>Paolo Ferragina</dc:creator>
  <cp:lastModifiedBy>Giorgio Vinciguerra</cp:lastModifiedBy>
  <cp:revision>1225</cp:revision>
  <cp:lastPrinted>2009-04-22T19:24:48Z</cp:lastPrinted>
  <dcterms:created xsi:type="dcterms:W3CDTF">2002-09-18T16:13:07Z</dcterms:created>
  <dcterms:modified xsi:type="dcterms:W3CDTF">2023-11-28T17:15:16Z</dcterms:modified>
</cp:coreProperties>
</file>