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1520" r:id="rId2"/>
    <p:sldId id="1523" r:id="rId3"/>
  </p:sldIdLst>
  <p:sldSz cx="9144000" cy="6858000" type="screen4x3"/>
  <p:notesSz cx="7104063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0000"/>
    <a:srgbClr val="CC3300"/>
    <a:srgbClr val="33CC33"/>
    <a:srgbClr val="00A000"/>
    <a:srgbClr val="FF3300"/>
    <a:srgbClr val="777777"/>
    <a:srgbClr val="F4F3EB"/>
    <a:srgbClr val="F0EEEB"/>
    <a:srgbClr val="A40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0" autoAdjust="0"/>
    <p:restoredTop sz="94588" autoAdjust="0"/>
  </p:normalViewPr>
  <p:slideViewPr>
    <p:cSldViewPr>
      <p:cViewPr varScale="1">
        <p:scale>
          <a:sx n="64" d="100"/>
          <a:sy n="64" d="100"/>
        </p:scale>
        <p:origin x="821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88"/>
    </p:cViewPr>
    <p:sldLst>
      <p:sld r:id="rId1" collapse="1"/>
      <p:sld r:id="rId2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17538"/>
    </p:cViewPr>
  </p:sorterViewPr>
  <p:notesViewPr>
    <p:cSldViewPr>
      <p:cViewPr varScale="1">
        <p:scale>
          <a:sx n="77" d="100"/>
          <a:sy n="77" d="100"/>
        </p:scale>
        <p:origin x="-3258" y="-84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3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Prof. Paolo Ferragina, Algoritmi per "Information Retrieval"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426" y="3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426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D52ABCA2-6003-4441-9F8E-5D7FDCAEDF5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33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6513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785" y="4860925"/>
            <a:ext cx="5210493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defTabSz="9903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426" y="9723439"/>
            <a:ext cx="3078639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2" rIns="99025" bIns="49512" numCol="1" anchor="b" anchorCtr="0" compatLnSpc="1">
            <a:prstTxWarp prst="textNoShape">
              <a:avLst/>
            </a:prstTxWarp>
          </a:bodyPr>
          <a:lstStyle>
            <a:lvl1pPr algn="r" defTabSz="990363">
              <a:defRPr sz="1200"/>
            </a:lvl1pPr>
          </a:lstStyle>
          <a:p>
            <a:pPr>
              <a:defRPr/>
            </a:pPr>
            <a:fld id="{0684B6CF-207A-4320-97B8-8300FFC57FE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8" name="Segnaposto intestazione 7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8639" cy="51117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r>
              <a:rPr lang="it-IT" dirty="0" smtClean="0"/>
              <a:t>Prof. Paolo Ferragina, </a:t>
            </a:r>
            <a:r>
              <a:rPr lang="it-IT" dirty="0" err="1" smtClean="0"/>
              <a:t>Univ</a:t>
            </a:r>
            <a:r>
              <a:rPr lang="it-IT" dirty="0" smtClean="0"/>
              <a:t>. Pisa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2806335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7D31C-1739-4078-8BD6-697960B91F77}" type="slidenum">
              <a:rPr lang="it-IT" altLang="en-US"/>
              <a:pPr/>
              <a:t>1</a:t>
            </a:fld>
            <a:endParaRPr lang="it-IT" alt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28975"/>
            <a:ext cx="7280275" cy="3057525"/>
          </a:xfrm>
        </p:spPr>
        <p:txBody>
          <a:bodyPr/>
          <a:lstStyle/>
          <a:p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186667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37D31C-1739-4078-8BD6-697960B91F77}" type="slidenum">
              <a:rPr lang="it-IT" altLang="en-US"/>
              <a:pPr/>
              <a:t>2</a:t>
            </a:fld>
            <a:endParaRPr lang="it-IT" alt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3975" y="3228975"/>
            <a:ext cx="7280275" cy="3057525"/>
          </a:xfrm>
        </p:spPr>
        <p:txBody>
          <a:bodyPr/>
          <a:lstStyle/>
          <a:p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55790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Fare clic per modificare stile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Fare clic per modificare lo stile del sottotitolo dello schema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69E2352D-1421-4798-A1C2-B77AC718ECA1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BF1C-12BA-41D5-A972-88B36E1305C2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6248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6248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E150-A1BD-4BAA-8870-99F718FCE6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olo e  contenu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sz="quarter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858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48200" y="17526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6858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8200" y="4267200"/>
            <a:ext cx="3810000" cy="2362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549FA-2ECB-4CEE-AC04-3D1C27D2E23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DD06-9F9F-4A89-A04A-FCE8947EF69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DE18D-4B99-4A0D-BD23-833633619E0B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9735-E4EB-4C8E-9FBA-A4C56D84F84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7E8FD-59C7-4016-9559-51AA152E7FD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122CA-892D-4355-A22C-633AE1A058C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63FAA-00F1-442D-8C7B-80BC0DB5955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FD45C-6696-4D9E-98E1-DE0D9093FDE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7AD27-083E-4131-9F30-077C358AE1A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FE9AF-BF6E-40DC-9170-18221D49E66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81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810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stile</a:t>
            </a:r>
          </a:p>
        </p:txBody>
      </p:sp>
      <p:sp>
        <p:nvSpPr>
          <p:cNvPr id="8878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645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D4E97561-AB35-4B93-900A-F718B223415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533400" y="1371600"/>
            <a:ext cx="8080375" cy="155575"/>
          </a:xfrm>
          <a:prstGeom prst="rect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solidFill>
                <a:srgbClr val="A50021"/>
              </a:solidFill>
              <a:latin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4" r:id="rId2"/>
    <p:sldLayoutId id="2147483673" r:id="rId3"/>
    <p:sldLayoutId id="2147483672" r:id="rId4"/>
    <p:sldLayoutId id="2147483671" r:id="rId5"/>
    <p:sldLayoutId id="2147483670" r:id="rId6"/>
    <p:sldLayoutId id="2147483669" r:id="rId7"/>
    <p:sldLayoutId id="2147483668" r:id="rId8"/>
    <p:sldLayoutId id="2147483667" r:id="rId9"/>
    <p:sldLayoutId id="2147483666" r:id="rId10"/>
    <p:sldLayoutId id="2147483665" r:id="rId11"/>
    <p:sldLayoutId id="2147483664" r:id="rId12"/>
    <p:sldLayoutId id="214748366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60000"/>
        <a:buFont typeface="Wingdings" pitchFamily="2" charset="2"/>
        <a:buChar char="n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5002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7-zip.org/sdk.html" TargetMode="External"/><Relationship Id="rId3" Type="http://schemas.openxmlformats.org/officeDocument/2006/relationships/hyperlink" Target="http://stxxl.sourceforge.net/" TargetMode="External"/><Relationship Id="rId7" Type="http://schemas.openxmlformats.org/officeDocument/2006/relationships/hyperlink" Target="http://algo2.iti.kit.edu/documents/kahip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s.waikato.ac.nz/~ml/weka/" TargetMode="External"/><Relationship Id="rId5" Type="http://schemas.openxmlformats.org/officeDocument/2006/relationships/hyperlink" Target="http://research.microsoft.com/en-us/downloads/4e0d0535-ff4c-4259-99fa-ab34f3f57d67/" TargetMode="External"/><Relationship Id="rId4" Type="http://schemas.openxmlformats.org/officeDocument/2006/relationships/hyperlink" Target="http://www.mit.edu/~andoni/LS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016" y="764704"/>
            <a:ext cx="7772400" cy="528637"/>
          </a:xfrm>
        </p:spPr>
        <p:txBody>
          <a:bodyPr/>
          <a:lstStyle/>
          <a:p>
            <a:r>
              <a:rPr lang="it-IT" altLang="en-US" sz="3000" dirty="0" smtClean="0">
                <a:solidFill>
                  <a:srgbClr val="000099"/>
                </a:solidFill>
              </a:rPr>
              <a:t>Project #2: </a:t>
            </a:r>
            <a:br>
              <a:rPr lang="it-IT" altLang="en-US" sz="3000" dirty="0" smtClean="0">
                <a:solidFill>
                  <a:srgbClr val="000099"/>
                </a:solidFill>
              </a:rPr>
            </a:br>
            <a:r>
              <a:rPr lang="it-IT" altLang="en-US" sz="3000" dirty="0" err="1" smtClean="0">
                <a:solidFill>
                  <a:srgbClr val="000099"/>
                </a:solidFill>
              </a:rPr>
              <a:t>Compressing</a:t>
            </a:r>
            <a:r>
              <a:rPr lang="it-IT" altLang="en-US" sz="3000" dirty="0" smtClean="0">
                <a:solidFill>
                  <a:srgbClr val="000099"/>
                </a:solidFill>
              </a:rPr>
              <a:t> a large web </a:t>
            </a:r>
            <a:r>
              <a:rPr lang="it-IT" altLang="en-US" sz="3000" dirty="0" err="1" smtClean="0">
                <a:solidFill>
                  <a:srgbClr val="000099"/>
                </a:solidFill>
              </a:rPr>
              <a:t>collection</a:t>
            </a:r>
            <a:endParaRPr lang="en-US" altLang="en-US" sz="3000" dirty="0">
              <a:solidFill>
                <a:srgbClr val="000099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67544" y="1759743"/>
            <a:ext cx="82089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The problem consists of grouping Web pages and then compressing each group individually via Lzma2 compressor.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The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goal is to find the grouping strategy that minimizes the achieved compression. This problem has important applications in storage of text collections in search engines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Two main paradigms (LZMA2 over original or over URL sorted):</a:t>
            </a:r>
          </a:p>
          <a:p>
            <a:pPr marL="342900" indent="-342900" algn="just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Find a serialization in a file, and then compress with LZMA2.</a:t>
            </a:r>
          </a:p>
          <a:p>
            <a:pPr marL="342900" indent="-342900" algn="just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Cluster docs, and then compress each cluster with Lzma2. </a:t>
            </a:r>
          </a:p>
          <a:p>
            <a:pPr algn="just">
              <a:spcAft>
                <a:spcPts val="0"/>
              </a:spcAft>
            </a:pPr>
            <a:endParaRPr lang="it-IT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Few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key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issues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Which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clustering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?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Which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similarity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?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Which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cluster </a:t>
            </a:r>
            <a:r>
              <a:rPr lang="it-IT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size</a:t>
            </a:r>
            <a:r>
              <a:rPr lang="it-IT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? </a:t>
            </a:r>
            <a:endParaRPr lang="it-IT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indent="-34290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What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about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graph-based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clustering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: Just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graph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construction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?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767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44016" y="764704"/>
            <a:ext cx="7772400" cy="528637"/>
          </a:xfrm>
        </p:spPr>
        <p:txBody>
          <a:bodyPr/>
          <a:lstStyle/>
          <a:p>
            <a:r>
              <a:rPr lang="it-IT" altLang="en-US" sz="3000" dirty="0" smtClean="0">
                <a:solidFill>
                  <a:srgbClr val="000099"/>
                </a:solidFill>
              </a:rPr>
              <a:t>Project #2: </a:t>
            </a:r>
            <a:br>
              <a:rPr lang="it-IT" altLang="en-US" sz="3000" dirty="0" smtClean="0">
                <a:solidFill>
                  <a:srgbClr val="000099"/>
                </a:solidFill>
              </a:rPr>
            </a:br>
            <a:r>
              <a:rPr lang="it-IT" altLang="en-US" sz="3000" dirty="0" err="1" smtClean="0">
                <a:solidFill>
                  <a:srgbClr val="000099"/>
                </a:solidFill>
              </a:rPr>
              <a:t>Compressing</a:t>
            </a:r>
            <a:r>
              <a:rPr lang="it-IT" altLang="en-US" sz="3000" dirty="0" smtClean="0">
                <a:solidFill>
                  <a:srgbClr val="000099"/>
                </a:solidFill>
              </a:rPr>
              <a:t> a large web </a:t>
            </a:r>
            <a:r>
              <a:rPr lang="it-IT" altLang="en-US" sz="3000" dirty="0" err="1" smtClean="0">
                <a:solidFill>
                  <a:srgbClr val="000099"/>
                </a:solidFill>
              </a:rPr>
              <a:t>collection</a:t>
            </a:r>
            <a:endParaRPr lang="en-US" altLang="en-US" sz="3000" dirty="0">
              <a:solidFill>
                <a:srgbClr val="000099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67544" y="1556792"/>
            <a:ext cx="8348464" cy="5507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Datasets: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Part of Gov2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crawl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– 2.7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Gb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7zipped.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Software and Libraries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Sorting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large datasets: Unix sort or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STXXL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http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://stxxl.sourceforge.net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/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Library for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LSH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implementation and shingling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u="sng" dirty="0">
                <a:hlinkClick r:id="rId4"/>
              </a:rPr>
              <a:t>http://www.mit.edu/~andoni/LSH</a:t>
            </a:r>
            <a:r>
              <a:rPr lang="en-US" sz="1800" u="sng" dirty="0" smtClean="0">
                <a:hlinkClick r:id="rId4"/>
              </a:rPr>
              <a:t>/</a:t>
            </a:r>
            <a:endParaRPr lang="en-US" sz="1800" u="sng" dirty="0" smtClean="0"/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5"/>
              </a:rPr>
              <a:t>http://research.microsoft.com/en-us/downloads/4e0d0535-ff4c-4259-99fa-ab34f3f57d67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5"/>
              </a:rPr>
              <a:t>/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Weka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-  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implements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k-means and k-means</a:t>
            </a: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++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hlinkClick r:id="rId6"/>
              </a:rPr>
              <a:t>http://www.cs.waikato.ac.nz/~ml/weka</a:t>
            </a:r>
            <a:r>
              <a:rPr lang="en-US" sz="1800" dirty="0" smtClean="0">
                <a:hlinkClick r:id="rId6"/>
              </a:rPr>
              <a:t>/</a:t>
            </a:r>
            <a:r>
              <a:rPr lang="en-US" sz="1800" dirty="0" smtClean="0"/>
              <a:t>   </a:t>
            </a:r>
            <a:endParaRPr lang="en-US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Graph partition 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7"/>
              </a:rPr>
              <a:t>http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7"/>
              </a:rPr>
              <a:t>://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7"/>
              </a:rPr>
              <a:t>algo2.iti.kit.edu/documents/kahip/index.html</a:t>
            </a:r>
            <a:r>
              <a:rPr lang="en-US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Lzma2 </a:t>
            </a:r>
            <a:r>
              <a:rPr lang="it-IT" dirty="0" err="1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compressor</a:t>
            </a:r>
            <a:r>
              <a:rPr lang="it-IT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</a:p>
          <a:p>
            <a:pPr marL="800100" lvl="1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it-IT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hlinkClick r:id="rId8"/>
              </a:rPr>
              <a:t>http://www.7-zip.org/sdk.html</a:t>
            </a:r>
            <a:r>
              <a:rPr lang="it-IT" sz="18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endParaRPr lang="en-US" sz="1800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</a:p>
        </p:txBody>
      </p:sp>
      <p:sp>
        <p:nvSpPr>
          <p:cNvPr id="2" name="Rettangolo arrotondato 1"/>
          <p:cNvSpPr/>
          <p:nvPr/>
        </p:nvSpPr>
        <p:spPr bwMode="auto">
          <a:xfrm>
            <a:off x="5004048" y="6021288"/>
            <a:ext cx="4139952" cy="836712"/>
          </a:xfrm>
          <a:prstGeom prst="round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3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papers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 to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read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 (no 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Lucida Sans" pitchFamily="34" charset="0"/>
              </a:rPr>
              <a:t>proofs</a:t>
            </a:r>
            <a:r>
              <a:rPr lang="it-IT" dirty="0"/>
              <a:t>)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/>
              <a:t>a</a:t>
            </a:r>
            <a:r>
              <a:rPr lang="it-IT" dirty="0" smtClean="0"/>
              <a:t>nd </a:t>
            </a:r>
            <a:r>
              <a:rPr lang="it-IT" dirty="0" err="1" smtClean="0"/>
              <a:t>find</a:t>
            </a:r>
            <a:r>
              <a:rPr lang="it-IT" dirty="0" smtClean="0"/>
              <a:t> </a:t>
            </a:r>
            <a:r>
              <a:rPr lang="it-IT" dirty="0" err="1" smtClean="0"/>
              <a:t>inspiration</a:t>
            </a:r>
            <a:r>
              <a:rPr lang="it-IT" dirty="0" smtClean="0"/>
              <a:t> for </a:t>
            </a:r>
            <a:r>
              <a:rPr lang="it-IT" dirty="0" err="1" smtClean="0"/>
              <a:t>coding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Lucida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6766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efault Design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19432</TotalTime>
  <Words>138</Words>
  <Application>Microsoft Office PowerPoint</Application>
  <PresentationFormat>Presentazione su schermo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9" baseType="lpstr">
      <vt:lpstr>Arial</vt:lpstr>
      <vt:lpstr>Lucida Sans</vt:lpstr>
      <vt:lpstr>Symbol</vt:lpstr>
      <vt:lpstr>Tahoma</vt:lpstr>
      <vt:lpstr>Times New Roman</vt:lpstr>
      <vt:lpstr>Wingdings</vt:lpstr>
      <vt:lpstr>Default Design</vt:lpstr>
      <vt:lpstr>Project #2:  Compressing a large web collection</vt:lpstr>
      <vt:lpstr>Project #2:  Compressing a large web collection</vt:lpstr>
    </vt:vector>
  </TitlesOfParts>
  <Company>Stanford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Algorithmics</dc:title>
  <dc:creator>Paolo Ferragina</dc:creator>
  <cp:lastModifiedBy>Paolo Ferragina</cp:lastModifiedBy>
  <cp:revision>1611</cp:revision>
  <cp:lastPrinted>2014-08-03T10:07:51Z</cp:lastPrinted>
  <dcterms:created xsi:type="dcterms:W3CDTF">2002-09-18T16:13:07Z</dcterms:created>
  <dcterms:modified xsi:type="dcterms:W3CDTF">2014-10-28T07:53:35Z</dcterms:modified>
</cp:coreProperties>
</file>