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9803" autoAdjust="0"/>
  </p:normalViewPr>
  <p:slideViewPr>
    <p:cSldViewPr>
      <p:cViewPr varScale="1">
        <p:scale>
          <a:sx n="84" d="100"/>
          <a:sy n="84" d="100"/>
        </p:scale>
        <p:origin x="-89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2"/>
            <a:ext cx="1447800" cy="6856413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" y="1447800"/>
            <a:ext cx="9142413" cy="17526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717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4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w Cen MT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68761"/>
            <a:ext cx="3810000" cy="5265392"/>
          </a:xfrm>
        </p:spPr>
        <p:txBody>
          <a:bodyPr/>
          <a:lstStyle>
            <a:lvl1pPr>
              <a:defRPr sz="2800" b="0">
                <a:latin typeface="Tw Cen MT" pitchFamily="34" charset="0"/>
              </a:defRPr>
            </a:lvl1pPr>
            <a:lvl2pPr>
              <a:defRPr sz="2400" b="0">
                <a:latin typeface="Tw Cen MT" pitchFamily="34" charset="0"/>
              </a:defRPr>
            </a:lvl2pPr>
            <a:lvl3pPr>
              <a:defRPr sz="2000" b="0">
                <a:latin typeface="Tw Cen MT" pitchFamily="34" charset="0"/>
              </a:defRPr>
            </a:lvl3pPr>
            <a:lvl4pPr>
              <a:defRPr sz="1800"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3810000" cy="5265393"/>
          </a:xfrm>
        </p:spPr>
        <p:txBody>
          <a:bodyPr/>
          <a:lstStyle>
            <a:lvl1pPr>
              <a:defRPr sz="2800" b="0">
                <a:latin typeface="Tw Cen MT" pitchFamily="34" charset="0"/>
              </a:defRPr>
            </a:lvl1pPr>
            <a:lvl2pPr>
              <a:defRPr sz="2400" b="0">
                <a:latin typeface="Tw Cen MT" pitchFamily="34" charset="0"/>
              </a:defRPr>
            </a:lvl2pPr>
            <a:lvl3pPr>
              <a:defRPr sz="2000" b="0">
                <a:latin typeface="Tw Cen MT" pitchFamily="34" charset="0"/>
              </a:defRPr>
            </a:lvl3pPr>
            <a:lvl4pPr>
              <a:defRPr sz="1800"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ChangeArrowheads="1"/>
          </p:cNvSpPr>
          <p:nvPr/>
        </p:nvSpPr>
        <p:spPr bwMode="auto">
          <a:xfrm>
            <a:off x="0" y="2"/>
            <a:ext cx="685800" cy="6856413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6147" name="Rectangle 3"/>
          <p:cNvSpPr>
            <a:spLocks noChangeArrowheads="1"/>
          </p:cNvSpPr>
          <p:nvPr/>
        </p:nvSpPr>
        <p:spPr bwMode="auto">
          <a:xfrm>
            <a:off x="0" y="90872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6148" name="Rectangle 4"/>
          <p:cNvSpPr>
            <a:spLocks noChangeArrowheads="1"/>
          </p:cNvSpPr>
          <p:nvPr/>
        </p:nvSpPr>
        <p:spPr bwMode="auto">
          <a:xfrm>
            <a:off x="685800" y="6629402"/>
            <a:ext cx="3505200" cy="22701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6313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6149" name="Rectangle 5"/>
          <p:cNvSpPr>
            <a:spLocks noChangeArrowheads="1"/>
          </p:cNvSpPr>
          <p:nvPr/>
        </p:nvSpPr>
        <p:spPr bwMode="auto">
          <a:xfrm>
            <a:off x="800100" y="2704"/>
            <a:ext cx="8380412" cy="7620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-27384"/>
            <a:ext cx="800176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4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68761"/>
            <a:ext cx="7772400" cy="5265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JavaScript Object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Giuseppe Attardi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173788"/>
            <a:ext cx="9144000" cy="368300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tabLst>
                <a:tab pos="1524000" algn="l"/>
                <a:tab pos="8697913" algn="r"/>
              </a:tabLst>
              <a:defRPr/>
            </a:pPr>
            <a:r>
              <a:rPr lang="en-US" dirty="0">
                <a:latin typeface="Tw Cen MT" panose="020B0602020104020603" pitchFamily="34" charset="0"/>
              </a:rPr>
              <a:t>		</a:t>
            </a: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7596188" y="115888"/>
            <a:ext cx="1081087" cy="1254125"/>
            <a:chOff x="423" y="2976"/>
            <a:chExt cx="951" cy="1055"/>
          </a:xfrm>
        </p:grpSpPr>
        <p:pic>
          <p:nvPicPr>
            <p:cNvPr id="7" name="Picture 7" descr="cherubin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70" y="2976"/>
              <a:ext cx="822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423" y="3839"/>
              <a:ext cx="95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900">
                  <a:solidFill>
                    <a:srgbClr val="006699"/>
                  </a:solidFill>
                  <a:latin typeface="Palatino Linotype" pitchFamily="18" charset="0"/>
                </a:rPr>
                <a:t>Università di Pisa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4875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in two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1"/>
            <a:ext cx="8458200" cy="5265392"/>
          </a:xfrm>
        </p:spPr>
        <p:txBody>
          <a:bodyPr>
            <a:normAutofit/>
          </a:bodyPr>
          <a:lstStyle/>
          <a:p>
            <a:r>
              <a:rPr lang="en-US" sz="3200" dirty="0"/>
              <a:t>Objects map strings to values (properties):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var</a:t>
            </a:r>
            <a:r>
              <a:rPr lang="en-US" dirty="0">
                <a:latin typeface="Lucida Console" charset="0"/>
              </a:rPr>
              <a:t> </a:t>
            </a:r>
            <a:r>
              <a:rPr lang="en-US" dirty="0" err="1">
                <a:latin typeface="Lucida Console" charset="0"/>
              </a:rPr>
              <a:t>obj</a:t>
            </a:r>
            <a:r>
              <a:rPr lang="en-US" dirty="0">
                <a:latin typeface="Lucida Console" charset="0"/>
              </a:rPr>
              <a:t> = new Object;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obj</a:t>
            </a:r>
            <a:r>
              <a:rPr lang="en-US" dirty="0" smtClean="0">
                <a:latin typeface="Lucida Console" charset="0"/>
              </a:rPr>
              <a:t>["prop"] </a:t>
            </a:r>
            <a:r>
              <a:rPr lang="en-US" dirty="0">
                <a:latin typeface="Lucida Console" charset="0"/>
              </a:rPr>
              <a:t>= 42;	</a:t>
            </a:r>
            <a:r>
              <a:rPr lang="en-US" dirty="0" smtClean="0">
                <a:latin typeface="Lucida Console" charset="0"/>
              </a:rPr>
              <a:t>	</a:t>
            </a:r>
            <a:r>
              <a:rPr lang="en-US" i="1" dirty="0" smtClean="0">
                <a:latin typeface="Lucida Console" charset="0"/>
              </a:rPr>
              <a:t>=</a:t>
            </a:r>
            <a:r>
              <a:rPr lang="en-US" i="1" dirty="0">
                <a:latin typeface="Lucida Console" charset="0"/>
              </a:rPr>
              <a:t>&gt; </a:t>
            </a:r>
            <a:r>
              <a:rPr lang="en-US" dirty="0" err="1">
                <a:latin typeface="Lucida Console" charset="0"/>
              </a:rPr>
              <a:t>obj.prop</a:t>
            </a:r>
            <a:endParaRPr lang="en-US" dirty="0">
              <a:latin typeface="Lucida Console" charset="0"/>
            </a:endParaRP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obj</a:t>
            </a:r>
            <a:r>
              <a:rPr lang="en-US" dirty="0" smtClean="0">
                <a:latin typeface="Lucida Console" charset="0"/>
              </a:rPr>
              <a:t>[</a:t>
            </a:r>
            <a:r>
              <a:rPr lang="en-US" dirty="0">
                <a:latin typeface="Lucida Console" charset="0"/>
              </a:rPr>
              <a:t>"</a:t>
            </a:r>
            <a:r>
              <a:rPr lang="en-US" dirty="0" smtClean="0">
                <a:latin typeface="Lucida Console" charset="0"/>
              </a:rPr>
              <a:t>0</a:t>
            </a:r>
            <a:r>
              <a:rPr lang="en-US" dirty="0">
                <a:latin typeface="Lucida Console" charset="0"/>
              </a:rPr>
              <a:t>"</a:t>
            </a:r>
            <a:r>
              <a:rPr lang="en-US" dirty="0" smtClean="0">
                <a:latin typeface="Lucida Console" charset="0"/>
              </a:rPr>
              <a:t>] </a:t>
            </a:r>
            <a:r>
              <a:rPr lang="en-US" dirty="0">
                <a:latin typeface="Lucida Console" charset="0"/>
              </a:rPr>
              <a:t>= “hello”;		</a:t>
            </a:r>
            <a:r>
              <a:rPr lang="en-US" i="1" dirty="0">
                <a:latin typeface="Lucida Console" charset="0"/>
              </a:rPr>
              <a:t>=&gt;</a:t>
            </a:r>
            <a:r>
              <a:rPr lang="en-US" dirty="0">
                <a:latin typeface="Lucida Console" charset="0"/>
              </a:rPr>
              <a:t> </a:t>
            </a:r>
            <a:r>
              <a:rPr lang="en-US" dirty="0" err="1">
                <a:latin typeface="Lucida Console" charset="0"/>
              </a:rPr>
              <a:t>obj</a:t>
            </a:r>
            <a:r>
              <a:rPr lang="en-US" dirty="0">
                <a:latin typeface="Lucida Console" charset="0"/>
              </a:rPr>
              <a:t>[0]</a:t>
            </a:r>
          </a:p>
          <a:p>
            <a:r>
              <a:rPr lang="en-US" sz="3200" dirty="0"/>
              <a:t>Functions are first-class objects: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>
                <a:latin typeface="Lucida Console" charset="0"/>
              </a:rPr>
              <a:t>function fact(n) 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>
                <a:latin typeface="Lucida Console" charset="0"/>
              </a:rPr>
              <a:t>  return (n </a:t>
            </a:r>
            <a:r>
              <a:rPr lang="en-US" dirty="0" smtClean="0">
                <a:latin typeface="Lucida Console" charset="0"/>
              </a:rPr>
              <a:t>== </a:t>
            </a:r>
            <a:r>
              <a:rPr lang="en-US" dirty="0">
                <a:latin typeface="Lucida Console" charset="0"/>
              </a:rPr>
              <a:t>0</a:t>
            </a:r>
            <a:r>
              <a:rPr lang="en-US" dirty="0" smtClean="0">
                <a:latin typeface="Lucida Console" charset="0"/>
              </a:rPr>
              <a:t>) </a:t>
            </a:r>
            <a:r>
              <a:rPr lang="en-US" dirty="0">
                <a:latin typeface="Lucida Console" charset="0"/>
              </a:rPr>
              <a:t>? </a:t>
            </a:r>
            <a:r>
              <a:rPr lang="en-US" dirty="0" smtClean="0">
                <a:latin typeface="Lucida Console" charset="0"/>
              </a:rPr>
              <a:t>1 </a:t>
            </a:r>
            <a:r>
              <a:rPr lang="en-US" dirty="0">
                <a:latin typeface="Lucida Console" charset="0"/>
              </a:rPr>
              <a:t>: n </a:t>
            </a:r>
            <a:r>
              <a:rPr lang="en-US" dirty="0" smtClean="0">
                <a:latin typeface="Lucida Console" charset="0"/>
              </a:rPr>
              <a:t>* fact</a:t>
            </a:r>
            <a:r>
              <a:rPr lang="en-US" dirty="0">
                <a:latin typeface="Lucida Console" charset="0"/>
              </a:rPr>
              <a:t>(n-1);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>
                <a:latin typeface="Lucida Console" charset="0"/>
              </a:rPr>
              <a:t>}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fact.desc</a:t>
            </a:r>
            <a:r>
              <a:rPr lang="en-US" dirty="0">
                <a:latin typeface="Lucida Console" charset="0"/>
              </a:rPr>
              <a:t> = "</a:t>
            </a:r>
            <a:r>
              <a:rPr lang="en-US" dirty="0" smtClean="0">
                <a:latin typeface="Lucida Console" charset="0"/>
              </a:rPr>
              <a:t>Factorial function</a:t>
            </a:r>
            <a:r>
              <a:rPr lang="en-US" dirty="0">
                <a:latin typeface="Lucida Console" charset="0"/>
              </a:rPr>
              <a:t>"</a:t>
            </a:r>
            <a:r>
              <a:rPr lang="en-US" dirty="0" smtClean="0">
                <a:latin typeface="Lucida Console" charset="0"/>
              </a:rPr>
              <a:t>;</a:t>
            </a:r>
            <a:endParaRPr lang="en-US" dirty="0">
              <a:latin typeface="Lucida Console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3300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 in two slides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/>
              <a:t>So methods are function-valued properties: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obj.frob</a:t>
            </a:r>
            <a:r>
              <a:rPr lang="en-US" dirty="0">
                <a:latin typeface="Lucida Console" charset="0"/>
              </a:rPr>
              <a:t> = function (n) 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>
                <a:latin typeface="Lucida Console" charset="0"/>
              </a:rPr>
              <a:t>    </a:t>
            </a:r>
            <a:r>
              <a:rPr lang="en-US" dirty="0" err="1">
                <a:latin typeface="Lucida Console" charset="0"/>
              </a:rPr>
              <a:t>this.prop</a:t>
            </a:r>
            <a:r>
              <a:rPr lang="en-US" dirty="0">
                <a:latin typeface="Lucida Console" charset="0"/>
              </a:rPr>
              <a:t> += n;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>
                <a:latin typeface="Lucida Console" charset="0"/>
              </a:rPr>
              <a:t>};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obj.frob</a:t>
            </a:r>
            <a:r>
              <a:rPr lang="en-US" dirty="0">
                <a:latin typeface="Lucida Console" charset="0"/>
              </a:rPr>
              <a:t>(6);		</a:t>
            </a:r>
            <a:r>
              <a:rPr lang="en-US" i="1" dirty="0">
                <a:latin typeface="Lucida Console" charset="0"/>
              </a:rPr>
              <a:t>=&gt;</a:t>
            </a:r>
            <a:r>
              <a:rPr lang="en-US" dirty="0">
                <a:latin typeface="Lucida Console" charset="0"/>
              </a:rPr>
              <a:t> </a:t>
            </a:r>
            <a:r>
              <a:rPr lang="en-US" dirty="0" err="1">
                <a:latin typeface="Lucida Console" charset="0"/>
              </a:rPr>
              <a:t>obj.prop</a:t>
            </a:r>
            <a:r>
              <a:rPr lang="en-US" dirty="0">
                <a:latin typeface="Lucida Console" charset="0"/>
              </a:rPr>
              <a:t> == 48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Permissiveness throughout.  Oops.</a:t>
            </a:r>
            <a:endParaRPr lang="en-US" dirty="0">
              <a:latin typeface="Lucida Console" charset="0"/>
            </a:endParaRP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grob</a:t>
            </a:r>
            <a:r>
              <a:rPr lang="en-US" dirty="0">
                <a:latin typeface="Lucida Console" charset="0"/>
              </a:rPr>
              <a:t> = </a:t>
            </a:r>
            <a:r>
              <a:rPr lang="en-US" dirty="0" err="1">
                <a:latin typeface="Lucida Console" charset="0"/>
              </a:rPr>
              <a:t>obj.frob</a:t>
            </a:r>
            <a:r>
              <a:rPr lang="en-US" dirty="0">
                <a:latin typeface="Lucida Console" charset="0"/>
              </a:rPr>
              <a:t>;	</a:t>
            </a:r>
            <a:r>
              <a:rPr lang="en-US" i="1" dirty="0">
                <a:latin typeface="Lucida Console" charset="0"/>
              </a:rPr>
              <a:t>=&gt;</a:t>
            </a:r>
            <a:r>
              <a:rPr lang="en-US" dirty="0">
                <a:latin typeface="Lucida Console" charset="0"/>
              </a:rPr>
              <a:t> </a:t>
            </a:r>
            <a:r>
              <a:rPr lang="en-US" dirty="0" err="1">
                <a:latin typeface="Lucida Console" charset="0"/>
              </a:rPr>
              <a:t>var</a:t>
            </a:r>
            <a:r>
              <a:rPr lang="en-US" dirty="0">
                <a:latin typeface="Lucida Console" charset="0"/>
              </a:rPr>
              <a:t> not necessary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grob</a:t>
            </a:r>
            <a:r>
              <a:rPr lang="en-US" dirty="0">
                <a:latin typeface="Lucida Console" charset="0"/>
              </a:rPr>
              <a:t>(6);			</a:t>
            </a:r>
            <a:r>
              <a:rPr lang="en-US" i="1" dirty="0" smtClean="0">
                <a:latin typeface="Lucida Console" charset="0"/>
              </a:rPr>
              <a:t>=</a:t>
            </a:r>
            <a:r>
              <a:rPr lang="en-US" i="1" dirty="0">
                <a:latin typeface="Lucida Console" charset="0"/>
              </a:rPr>
              <a:t>&gt;</a:t>
            </a:r>
            <a:r>
              <a:rPr lang="en-US" dirty="0">
                <a:latin typeface="Lucida Console" charset="0"/>
              </a:rPr>
              <a:t> undefined + 6 == </a:t>
            </a:r>
            <a:r>
              <a:rPr lang="en-US" dirty="0" err="1">
                <a:latin typeface="Lucida Console" charset="0"/>
              </a:rPr>
              <a:t>NaN</a:t>
            </a:r>
            <a:endParaRPr lang="en-US" dirty="0">
              <a:latin typeface="Lucida Console" charset="0"/>
            </a:endParaRP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>
                <a:latin typeface="Lucida Console" charset="0"/>
              </a:rPr>
              <a:t>prop = “hello”;	</a:t>
            </a:r>
            <a:r>
              <a:rPr lang="en-US" i="1" dirty="0">
                <a:latin typeface="Lucida Console" charset="0"/>
              </a:rPr>
              <a:t>=&gt;</a:t>
            </a:r>
            <a:r>
              <a:rPr lang="en-US" dirty="0">
                <a:latin typeface="Lucida Console" charset="0"/>
              </a:rPr>
              <a:t> reset global prop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grob</a:t>
            </a:r>
            <a:r>
              <a:rPr lang="en-US" dirty="0">
                <a:latin typeface="Lucida Console" charset="0"/>
              </a:rPr>
              <a:t>(6);			</a:t>
            </a:r>
            <a:r>
              <a:rPr lang="en-US" i="1" dirty="0" smtClean="0">
                <a:latin typeface="Lucida Console" charset="0"/>
              </a:rPr>
              <a:t>=</a:t>
            </a:r>
            <a:r>
              <a:rPr lang="en-US" i="1" dirty="0">
                <a:latin typeface="Lucida Console" charset="0"/>
              </a:rPr>
              <a:t>&gt;</a:t>
            </a:r>
            <a:r>
              <a:rPr lang="en-US" dirty="0">
                <a:latin typeface="Lucida Console" charset="0"/>
              </a:rPr>
              <a:t> prop == “hello6</a:t>
            </a:r>
            <a:r>
              <a:rPr lang="en-US" dirty="0" smtClean="0">
                <a:latin typeface="Lucida Console" charset="0"/>
              </a:rPr>
              <a:t>”</a:t>
            </a:r>
            <a:endParaRPr lang="en-US" dirty="0">
              <a:latin typeface="Lucida Conso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255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Lexical Closures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i="1" dirty="0" smtClean="0">
                <a:latin typeface="+mj-lt"/>
              </a:rPr>
              <a:t>Y</a:t>
            </a:r>
            <a:r>
              <a:rPr lang="en-US" sz="1800" dirty="0" smtClean="0">
                <a:latin typeface="+mj-lt"/>
              </a:rPr>
              <a:t> = </a:t>
            </a:r>
            <a:r>
              <a:rPr lang="en-US" sz="1800" dirty="0" smtClean="0">
                <a:latin typeface="Symbol" charset="2"/>
                <a:cs typeface="Symbol" charset="2"/>
              </a:rPr>
              <a:t>l</a:t>
            </a:r>
            <a:r>
              <a:rPr lang="en-US" sz="1800" i="1" dirty="0" smtClean="0">
                <a:latin typeface="+mj-lt"/>
              </a:rPr>
              <a:t>f</a:t>
            </a:r>
            <a:r>
              <a:rPr lang="en-US" sz="1800" dirty="0" smtClean="0">
                <a:latin typeface="+mj-lt"/>
              </a:rPr>
              <a:t>. (</a:t>
            </a:r>
            <a:r>
              <a:rPr lang="en-US" sz="1800" dirty="0" smtClean="0">
                <a:latin typeface="Symbol" charset="2"/>
                <a:cs typeface="Symbol" charset="2"/>
              </a:rPr>
              <a:t>l</a:t>
            </a:r>
            <a:r>
              <a:rPr lang="en-US" sz="1800" i="1" dirty="0" smtClean="0">
                <a:latin typeface="+mj-lt"/>
              </a:rPr>
              <a:t>x</a:t>
            </a:r>
            <a:r>
              <a:rPr lang="en-US" sz="1800" dirty="0" smtClean="0">
                <a:latin typeface="+mj-lt"/>
              </a:rPr>
              <a:t>. </a:t>
            </a:r>
            <a:r>
              <a:rPr lang="en-US" sz="1800" i="1" dirty="0" smtClean="0">
                <a:latin typeface="+mj-lt"/>
              </a:rPr>
              <a:t>x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i="1" dirty="0" smtClean="0">
                <a:latin typeface="+mj-lt"/>
              </a:rPr>
              <a:t>x</a:t>
            </a:r>
            <a:r>
              <a:rPr lang="en-US" sz="1800" dirty="0" smtClean="0">
                <a:latin typeface="+mj-lt"/>
              </a:rPr>
              <a:t>) (</a:t>
            </a:r>
            <a:r>
              <a:rPr lang="en-US" sz="1800" dirty="0">
                <a:latin typeface="Symbol" charset="2"/>
                <a:cs typeface="Symbol" charset="2"/>
              </a:rPr>
              <a:t>l</a:t>
            </a:r>
            <a:r>
              <a:rPr lang="en-US" sz="1800" i="1" dirty="0">
                <a:latin typeface="+mj-lt"/>
              </a:rPr>
              <a:t>x</a:t>
            </a:r>
            <a:r>
              <a:rPr lang="en-US" sz="1800" dirty="0">
                <a:latin typeface="+mj-lt"/>
              </a:rPr>
              <a:t>. </a:t>
            </a:r>
            <a:r>
              <a:rPr lang="en-US" sz="1800" i="1" dirty="0">
                <a:latin typeface="+mj-lt"/>
              </a:rPr>
              <a:t>f</a:t>
            </a:r>
            <a:r>
              <a:rPr lang="en-US" sz="1800" dirty="0">
                <a:latin typeface="+mj-lt"/>
              </a:rPr>
              <a:t>(</a:t>
            </a:r>
            <a:r>
              <a:rPr lang="en-US" sz="1800" dirty="0">
                <a:latin typeface="Symbol" charset="2"/>
                <a:cs typeface="Symbol" charset="2"/>
              </a:rPr>
              <a:t>l</a:t>
            </a:r>
            <a:r>
              <a:rPr lang="en-US" sz="1800" i="1" dirty="0">
                <a:latin typeface="+mj-lt"/>
              </a:rPr>
              <a:t>v</a:t>
            </a:r>
            <a:r>
              <a:rPr lang="en-US" sz="1800" dirty="0">
                <a:latin typeface="+mj-lt"/>
              </a:rPr>
              <a:t>. (</a:t>
            </a:r>
            <a:r>
              <a:rPr lang="en-US" sz="1800" i="1" dirty="0">
                <a:latin typeface="+mj-lt"/>
              </a:rPr>
              <a:t>x</a:t>
            </a:r>
            <a:r>
              <a:rPr lang="en-US" sz="1800" dirty="0">
                <a:latin typeface="+mj-lt"/>
              </a:rPr>
              <a:t> </a:t>
            </a:r>
            <a:r>
              <a:rPr lang="en-US" sz="1800" i="1" dirty="0">
                <a:latin typeface="+mj-lt"/>
              </a:rPr>
              <a:t>x</a:t>
            </a:r>
            <a:r>
              <a:rPr lang="en-US" sz="1800" dirty="0">
                <a:latin typeface="+mj-lt"/>
              </a:rPr>
              <a:t>) </a:t>
            </a:r>
            <a:r>
              <a:rPr lang="en-US" sz="1800" i="1" dirty="0">
                <a:latin typeface="+mj-lt"/>
              </a:rPr>
              <a:t>v</a:t>
            </a:r>
            <a:r>
              <a:rPr lang="en-US" sz="1800" dirty="0" smtClean="0">
                <a:latin typeface="+mj-lt"/>
              </a:rPr>
              <a:t>)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i="1" dirty="0" smtClean="0">
                <a:latin typeface="+mj-lt"/>
              </a:rPr>
              <a:t>Y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i="1" dirty="0" smtClean="0">
                <a:latin typeface="+mj-lt"/>
              </a:rPr>
              <a:t>f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i="1" dirty="0" smtClean="0">
                <a:latin typeface="+mj-lt"/>
              </a:rPr>
              <a:t>v</a:t>
            </a:r>
            <a:r>
              <a:rPr lang="en-US" sz="1800" dirty="0" smtClean="0">
                <a:latin typeface="+mj-lt"/>
              </a:rPr>
              <a:t> = </a:t>
            </a:r>
            <a:r>
              <a:rPr lang="en-US" sz="1800" i="1" dirty="0" smtClean="0">
                <a:latin typeface="+mj-lt"/>
              </a:rPr>
              <a:t>f</a:t>
            </a:r>
            <a:r>
              <a:rPr lang="en-US" sz="1800" dirty="0" smtClean="0">
                <a:latin typeface="+mj-lt"/>
              </a:rPr>
              <a:t>(</a:t>
            </a:r>
            <a:r>
              <a:rPr lang="en-US" sz="1800" i="1" dirty="0" smtClean="0">
                <a:latin typeface="+mj-lt"/>
              </a:rPr>
              <a:t>Y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i="1" dirty="0" smtClean="0">
                <a:latin typeface="+mj-lt"/>
              </a:rPr>
              <a:t>f</a:t>
            </a:r>
            <a:r>
              <a:rPr lang="en-US" sz="1800" dirty="0" smtClean="0">
                <a:latin typeface="+mj-lt"/>
              </a:rPr>
              <a:t>) </a:t>
            </a:r>
            <a:r>
              <a:rPr lang="en-US" sz="1800" i="1" dirty="0" smtClean="0">
                <a:latin typeface="+mj-lt"/>
              </a:rPr>
              <a:t>v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endParaRPr lang="en-US" sz="1800" dirty="0" smtClean="0">
              <a:latin typeface="Lucida Console" charset="0"/>
            </a:endParaRP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function Y</a:t>
            </a:r>
            <a:r>
              <a:rPr lang="en-US" sz="1800" dirty="0" smtClean="0">
                <a:latin typeface="Lucida Console" charset="0"/>
              </a:rPr>
              <a:t>(f) </a:t>
            </a:r>
            <a:r>
              <a:rPr lang="en-US" sz="1800" dirty="0">
                <a:latin typeface="Lucida Console" charset="0"/>
              </a:rPr>
              <a:t>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return function </a:t>
            </a:r>
            <a:r>
              <a:rPr lang="en-US" sz="1800" dirty="0" smtClean="0">
                <a:latin typeface="Lucida Console" charset="0"/>
              </a:rPr>
              <a:t>(x) { return x(x); }</a:t>
            </a:r>
            <a:r>
              <a:rPr lang="en-US" sz="1800" dirty="0">
                <a:latin typeface="Lucida Console" charset="0"/>
              </a:rPr>
              <a:t>(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  function </a:t>
            </a:r>
            <a:r>
              <a:rPr lang="en-US" sz="1800" dirty="0" smtClean="0">
                <a:latin typeface="Lucida Console" charset="0"/>
              </a:rPr>
              <a:t>(x) </a:t>
            </a:r>
            <a:r>
              <a:rPr lang="en-US" sz="1800" dirty="0">
                <a:latin typeface="Lucida Console" charset="0"/>
              </a:rPr>
              <a:t>{return </a:t>
            </a:r>
            <a:r>
              <a:rPr lang="en-US" sz="1800" dirty="0" smtClean="0">
                <a:latin typeface="Lucida Console" charset="0"/>
              </a:rPr>
              <a:t>f(</a:t>
            </a:r>
            <a:r>
              <a:rPr lang="en-US" sz="1800" dirty="0">
                <a:latin typeface="Lucida Console" charset="0"/>
              </a:rPr>
              <a:t>function </a:t>
            </a:r>
            <a:r>
              <a:rPr lang="en-US" sz="1800" dirty="0" smtClean="0">
                <a:latin typeface="Lucida Console" charset="0"/>
              </a:rPr>
              <a:t>(v) </a:t>
            </a:r>
            <a:r>
              <a:rPr lang="en-US" sz="1800" dirty="0">
                <a:latin typeface="Lucida Console" charset="0"/>
              </a:rPr>
              <a:t>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    return </a:t>
            </a:r>
            <a:r>
              <a:rPr lang="en-US" sz="1800" dirty="0" smtClean="0">
                <a:latin typeface="Lucida Console" charset="0"/>
              </a:rPr>
              <a:t>x(x)(v)</a:t>
            </a:r>
            <a:r>
              <a:rPr lang="en-US" sz="1800" dirty="0">
                <a:latin typeface="Lucida Console" charset="0"/>
              </a:rPr>
              <a:t>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  });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});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}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 err="1" smtClean="0">
                <a:latin typeface="Lucida Console" charset="0"/>
              </a:rPr>
              <a:t>var</a:t>
            </a:r>
            <a:r>
              <a:rPr lang="en-US" sz="1800" dirty="0" smtClean="0">
                <a:latin typeface="Lucida Console" charset="0"/>
              </a:rPr>
              <a:t> </a:t>
            </a:r>
            <a:r>
              <a:rPr lang="en-US" sz="1800" dirty="0">
                <a:latin typeface="Lucida Console" charset="0"/>
              </a:rPr>
              <a:t>fact = Y(function (fact) 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return function (n) 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  return (n </a:t>
            </a:r>
            <a:r>
              <a:rPr lang="en-US" sz="1800" dirty="0" smtClean="0">
                <a:latin typeface="Lucida Console" charset="0"/>
              </a:rPr>
              <a:t>== 0) </a:t>
            </a:r>
            <a:r>
              <a:rPr lang="en-US" sz="1800" dirty="0">
                <a:latin typeface="Lucida Console" charset="0"/>
              </a:rPr>
              <a:t>? </a:t>
            </a:r>
            <a:r>
              <a:rPr lang="en-US" sz="1800" dirty="0" smtClean="0">
                <a:latin typeface="Lucida Console" charset="0"/>
              </a:rPr>
              <a:t>1 </a:t>
            </a:r>
            <a:r>
              <a:rPr lang="en-US" sz="1800" dirty="0">
                <a:latin typeface="Lucida Console" charset="0"/>
              </a:rPr>
              <a:t>: n * fact(n-1);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}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});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 smtClean="0">
                <a:latin typeface="Lucida Console" charset="0"/>
              </a:rPr>
              <a:t>fact</a:t>
            </a:r>
            <a:r>
              <a:rPr lang="en-US" sz="1800" dirty="0">
                <a:latin typeface="Lucida Console" charset="0"/>
              </a:rPr>
              <a:t>(5</a:t>
            </a:r>
            <a:r>
              <a:rPr lang="en-US" sz="1800" dirty="0" smtClean="0">
                <a:latin typeface="Lucida Console" charset="0"/>
              </a:rPr>
              <a:t>);</a:t>
            </a:r>
            <a:r>
              <a:rPr lang="en-US" sz="1800" dirty="0">
                <a:latin typeface="Lucida Console" charset="0"/>
              </a:rPr>
              <a:t>	</a:t>
            </a:r>
            <a:r>
              <a:rPr lang="en-US" sz="1800" i="1" dirty="0">
                <a:latin typeface="Lucida Console" charset="0"/>
              </a:rPr>
              <a:t>=&gt;</a:t>
            </a:r>
            <a:r>
              <a:rPr lang="en-US" sz="1800" dirty="0">
                <a:latin typeface="Lucida Console" charset="0"/>
              </a:rPr>
              <a:t> 120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876484"/>
      </p:ext>
    </p:extLst>
  </p:cSld>
  <p:clrMapOvr>
    <a:masterClrMapping/>
  </p:clrMapOvr>
</p:sld>
</file>

<file path=ppt/theme/theme1.xml><?xml version="1.0" encoding="utf-8"?>
<a:theme xmlns:a="http://schemas.openxmlformats.org/drawingml/2006/main" name="BeppeHot">
  <a:themeElements>
    <a:clrScheme name="1_AIIA00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1_AIIA00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AIIA00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IIA00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IIA00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</TotalTime>
  <Words>208</Words>
  <Application>Microsoft Macintosh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BeppeHot</vt:lpstr>
      <vt:lpstr>JavaScript Object Model</vt:lpstr>
      <vt:lpstr>JavaScript in two slides</vt:lpstr>
      <vt:lpstr>JS in two slides (2)</vt:lpstr>
      <vt:lpstr>Full Lexical Closures</vt:lpstr>
    </vt:vector>
  </TitlesOfParts>
  <Company>Computer Science - University of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Giuseppe Attardi</dc:creator>
  <cp:lastModifiedBy>Giuseppe Attardi</cp:lastModifiedBy>
  <cp:revision>44</cp:revision>
  <dcterms:created xsi:type="dcterms:W3CDTF">2015-09-28T03:00:11Z</dcterms:created>
  <dcterms:modified xsi:type="dcterms:W3CDTF">2016-05-24T01:39:59Z</dcterms:modified>
</cp:coreProperties>
</file>