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9" r:id="rId4"/>
    <p:sldId id="273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58" r:id="rId18"/>
    <p:sldId id="276" r:id="rId19"/>
    <p:sldId id="290" r:id="rId20"/>
    <p:sldId id="277" r:id="rId21"/>
    <p:sldId id="278" r:id="rId22"/>
    <p:sldId id="279" r:id="rId23"/>
    <p:sldId id="281" r:id="rId24"/>
    <p:sldId id="282" r:id="rId25"/>
    <p:sldId id="280" r:id="rId26"/>
    <p:sldId id="283" r:id="rId27"/>
    <p:sldId id="284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3898" autoAdjust="0"/>
  </p:normalViewPr>
  <p:slideViewPr>
    <p:cSldViewPr snapToGrid="0" snapToObjects="1">
      <p:cViewPr varScale="1">
        <p:scale>
          <a:sx n="84" d="100"/>
          <a:sy n="84" d="100"/>
        </p:scale>
        <p:origin x="11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"/>
            <a:ext cx="14478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" y="1447800"/>
            <a:ext cx="9142413" cy="17526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w Cen MT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68761"/>
            <a:ext cx="3810000" cy="5265392"/>
          </a:xfrm>
        </p:spPr>
        <p:txBody>
          <a:bodyPr/>
          <a:lstStyle>
            <a:lvl1pPr>
              <a:defRPr sz="2800" b="0">
                <a:latin typeface="Tw Cen MT" pitchFamily="34" charset="0"/>
              </a:defRPr>
            </a:lvl1pPr>
            <a:lvl2pPr>
              <a:defRPr sz="2400" b="0">
                <a:latin typeface="Tw Cen MT" pitchFamily="34" charset="0"/>
              </a:defRPr>
            </a:lvl2pPr>
            <a:lvl3pPr>
              <a:defRPr sz="2000" b="0">
                <a:latin typeface="Tw Cen MT" pitchFamily="34" charset="0"/>
              </a:defRPr>
            </a:lvl3pPr>
            <a:lvl4pPr>
              <a:defRPr sz="1800"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3810000" cy="5265393"/>
          </a:xfrm>
        </p:spPr>
        <p:txBody>
          <a:bodyPr/>
          <a:lstStyle>
            <a:lvl1pPr>
              <a:defRPr sz="2800" b="0">
                <a:latin typeface="Tw Cen MT" pitchFamily="34" charset="0"/>
              </a:defRPr>
            </a:lvl1pPr>
            <a:lvl2pPr>
              <a:defRPr sz="2400" b="0">
                <a:latin typeface="Tw Cen MT" pitchFamily="34" charset="0"/>
              </a:defRPr>
            </a:lvl2pPr>
            <a:lvl3pPr>
              <a:defRPr sz="2000" b="0">
                <a:latin typeface="Tw Cen MT" pitchFamily="34" charset="0"/>
              </a:defRPr>
            </a:lvl3pPr>
            <a:lvl4pPr>
              <a:defRPr sz="1800"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ChangeArrowheads="1"/>
          </p:cNvSpPr>
          <p:nvPr/>
        </p:nvSpPr>
        <p:spPr bwMode="auto">
          <a:xfrm>
            <a:off x="0" y="2"/>
            <a:ext cx="685800" cy="6856413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46147" name="Rectangle 3"/>
          <p:cNvSpPr>
            <a:spLocks noChangeArrowheads="1"/>
          </p:cNvSpPr>
          <p:nvPr/>
        </p:nvSpPr>
        <p:spPr bwMode="auto">
          <a:xfrm>
            <a:off x="0" y="90872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685800" y="6629402"/>
            <a:ext cx="3505200" cy="227013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63137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46149" name="Rectangle 5"/>
          <p:cNvSpPr>
            <a:spLocks noChangeArrowheads="1"/>
          </p:cNvSpPr>
          <p:nvPr/>
        </p:nvSpPr>
        <p:spPr bwMode="auto">
          <a:xfrm>
            <a:off x="800100" y="2704"/>
            <a:ext cx="8380412" cy="7620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4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74688" y="-27384"/>
            <a:ext cx="800176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4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68761"/>
            <a:ext cx="7772400" cy="5265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864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ongoosejs.com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odejs.org" TargetMode="External"/><Relationship Id="rId3" Type="http://schemas.openxmlformats.org/officeDocument/2006/relationships/hyperlink" Target="http://www.mongodb.or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 smtClean="0"/>
              <a:t>NodeJS</a:t>
            </a:r>
            <a:r>
              <a:rPr lang="en-US" dirty="0" smtClean="0"/>
              <a:t> Tutorial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err="1" smtClean="0"/>
              <a:t>Davide</a:t>
            </a:r>
            <a:r>
              <a:rPr lang="en-US" dirty="0" smtClean="0"/>
              <a:t> </a:t>
            </a:r>
            <a:r>
              <a:rPr lang="en-US" dirty="0" err="1" smtClean="0"/>
              <a:t>Morelli</a:t>
            </a:r>
            <a:r>
              <a:rPr lang="en-US" dirty="0" smtClean="0"/>
              <a:t> and Giuseppe Attardi</a:t>
            </a:r>
          </a:p>
          <a:p>
            <a:r>
              <a:rPr lang="en-US" dirty="0" err="1" smtClean="0"/>
              <a:t>Università</a:t>
            </a:r>
            <a:r>
              <a:rPr lang="en-US" dirty="0" smtClean="0"/>
              <a:t> di Pisa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6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passing functions around?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I/O is expensive</a:t>
            </a:r>
          </a:p>
          <a:p>
            <a:pPr lvl="1"/>
            <a:r>
              <a:rPr lang="en-US" dirty="0" smtClean="0"/>
              <a:t>synchronous: </a:t>
            </a:r>
            <a:r>
              <a:rPr lang="en-US" sz="2000" dirty="0" smtClean="0"/>
              <a:t>one at a time. simple. what if a request takes a long time to complete?</a:t>
            </a:r>
            <a:endParaRPr lang="en-US" sz="2400" dirty="0" smtClean="0"/>
          </a:p>
          <a:p>
            <a:pPr lvl="1"/>
            <a:r>
              <a:rPr lang="en-US" dirty="0"/>
              <a:t>fork a new </a:t>
            </a:r>
            <a:r>
              <a:rPr lang="en-US" dirty="0" smtClean="0"/>
              <a:t>process: </a:t>
            </a:r>
            <a:r>
              <a:rPr lang="en-US" sz="2000" dirty="0" smtClean="0"/>
              <a:t>heavy load leads to hundreds of processes</a:t>
            </a:r>
            <a:endParaRPr lang="en-US" dirty="0" smtClean="0"/>
          </a:p>
          <a:p>
            <a:pPr lvl="1"/>
            <a:r>
              <a:rPr lang="en-US" dirty="0" smtClean="0"/>
              <a:t>threads: </a:t>
            </a:r>
            <a:r>
              <a:rPr lang="en-US" sz="2000" dirty="0" smtClean="0"/>
              <a:t>requests spawn threads (Apache). memory expensive. multithreading is complicated.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97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passing functions around?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I/O is expensive</a:t>
            </a:r>
          </a:p>
          <a:p>
            <a:pPr lvl="1"/>
            <a:r>
              <a:rPr lang="en-US" dirty="0" err="1" smtClean="0"/>
              <a:t>nodejs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single thread for your code</a:t>
            </a:r>
          </a:p>
          <a:p>
            <a:pPr lvl="2"/>
            <a:r>
              <a:rPr lang="en-US" dirty="0" smtClean="0"/>
              <a:t>I/O runs in parallel</a:t>
            </a:r>
          </a:p>
          <a:p>
            <a:pPr lvl="2"/>
            <a:r>
              <a:rPr lang="en-US" dirty="0" smtClean="0"/>
              <a:t>your code gets called when I/O is ready</a:t>
            </a:r>
          </a:p>
          <a:p>
            <a:pPr lvl="2"/>
            <a:r>
              <a:rPr lang="en-US" dirty="0" smtClean="0"/>
              <a:t>use callbacks whenever you have to wait</a:t>
            </a:r>
          </a:p>
          <a:p>
            <a:pPr lvl="2"/>
            <a:r>
              <a:rPr lang="en-US" dirty="0" smtClean="0"/>
              <a:t>node expects your code to finish quickly</a:t>
            </a:r>
          </a:p>
          <a:p>
            <a:pPr lvl="3"/>
            <a:r>
              <a:rPr lang="en-US" dirty="0" smtClean="0"/>
              <a:t>use </a:t>
            </a:r>
            <a:r>
              <a:rPr lang="en-US" dirty="0" err="1" smtClean="0"/>
              <a:t>WebWorker</a:t>
            </a:r>
            <a:r>
              <a:rPr lang="en-US" dirty="0" smtClean="0"/>
              <a:t> or separate process if not</a:t>
            </a:r>
          </a:p>
        </p:txBody>
      </p:sp>
    </p:spTree>
    <p:extLst>
      <p:ext uri="{BB962C8B-B14F-4D97-AF65-F5344CB8AC3E}">
        <p14:creationId xmlns:p14="http://schemas.microsoft.com/office/powerpoint/2010/main" val="381865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Event-driven asynchronous callbacks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 loop</a:t>
            </a:r>
          </a:p>
          <a:p>
            <a:pPr lvl="1"/>
            <a:r>
              <a:rPr lang="en-US" dirty="0" smtClean="0"/>
              <a:t>at an I/O call </a:t>
            </a:r>
            <a:r>
              <a:rPr lang="en-US" dirty="0" err="1" smtClean="0"/>
              <a:t>nodejs</a:t>
            </a:r>
            <a:r>
              <a:rPr lang="en-US" dirty="0" smtClean="0"/>
              <a:t> will: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save your callback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start the I/O call asynchronously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return control to the </a:t>
            </a:r>
            <a:r>
              <a:rPr lang="en-US" dirty="0" err="1" smtClean="0"/>
              <a:t>nodejs</a:t>
            </a:r>
            <a:r>
              <a:rPr lang="en-US" dirty="0" smtClean="0"/>
              <a:t> environment (serving the next request)</a:t>
            </a:r>
          </a:p>
          <a:p>
            <a:pPr marL="971550" lvl="1" indent="-457200"/>
            <a:r>
              <a:rPr lang="en-US" dirty="0" smtClean="0"/>
              <a:t>all user code is on same thread!</a:t>
            </a:r>
          </a:p>
          <a:p>
            <a:pPr marL="971550" lvl="1" indent="-457200"/>
            <a:r>
              <a:rPr lang="en-US" dirty="0" smtClean="0"/>
              <a:t>in the background I/O calls on separate threads</a:t>
            </a:r>
          </a:p>
          <a:p>
            <a:pPr marL="971550" lvl="1" indent="-457200"/>
            <a:r>
              <a:rPr lang="en-US" dirty="0" smtClean="0"/>
              <a:t>internally uses </a:t>
            </a:r>
            <a:r>
              <a:rPr lang="en-US" dirty="0" err="1" smtClean="0"/>
              <a:t>libev</a:t>
            </a:r>
            <a:r>
              <a:rPr lang="en-US" dirty="0" smtClean="0"/>
              <a:t> for the event loop</a:t>
            </a:r>
          </a:p>
        </p:txBody>
      </p:sp>
    </p:spTree>
    <p:extLst>
      <p:ext uri="{BB962C8B-B14F-4D97-AF65-F5344CB8AC3E}">
        <p14:creationId xmlns:p14="http://schemas.microsoft.com/office/powerpoint/2010/main" val="116201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node: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8625"/>
            <a:ext cx="8458200" cy="4835525"/>
          </a:xfrm>
        </p:spPr>
        <p:txBody>
          <a:bodyPr>
            <a:normAutofit/>
          </a:bodyPr>
          <a:lstStyle/>
          <a:p>
            <a:r>
              <a:rPr lang="en-US" dirty="0" smtClean="0"/>
              <a:t>package manager: </a:t>
            </a:r>
            <a:r>
              <a:rPr lang="en-US" dirty="0" err="1" smtClean="0"/>
              <a:t>npm</a:t>
            </a:r>
            <a:endParaRPr lang="en-US" dirty="0" smtClean="0"/>
          </a:p>
          <a:p>
            <a:r>
              <a:rPr lang="en-US" dirty="0" smtClean="0"/>
              <a:t>install express globally:</a:t>
            </a:r>
          </a:p>
          <a:p>
            <a:pPr marL="857250" lvl="2" indent="0">
              <a:buNone/>
            </a:pPr>
            <a:r>
              <a:rPr lang="en-US" dirty="0" err="1">
                <a:latin typeface="Lucida Sans Typewriter"/>
                <a:cs typeface="Lucida Sans Typewriter"/>
              </a:rPr>
              <a:t>npm</a:t>
            </a:r>
            <a:r>
              <a:rPr lang="en-US" dirty="0">
                <a:latin typeface="Lucida Sans Typewriter"/>
                <a:cs typeface="Lucida Sans Typewriter"/>
              </a:rPr>
              <a:t> install -g </a:t>
            </a:r>
            <a:r>
              <a:rPr lang="en-US" dirty="0" smtClean="0">
                <a:latin typeface="Lucida Sans Typewriter"/>
                <a:cs typeface="Lucida Sans Typewriter"/>
              </a:rPr>
              <a:t>express</a:t>
            </a:r>
          </a:p>
          <a:p>
            <a:pPr marL="857250" lvl="2" indent="0">
              <a:buNone/>
            </a:pPr>
            <a:r>
              <a:rPr lang="en-US" dirty="0" err="1" smtClean="0">
                <a:latin typeface="Lucida Sans Typewriter"/>
                <a:cs typeface="Lucida Sans Typewriter"/>
              </a:rPr>
              <a:t>npm</a:t>
            </a:r>
            <a:r>
              <a:rPr lang="en-US" dirty="0" smtClean="0">
                <a:latin typeface="Lucida Sans Typewriter"/>
                <a:cs typeface="Lucida Sans Typewriter"/>
              </a:rPr>
              <a:t> install -g express-generator</a:t>
            </a:r>
          </a:p>
          <a:p>
            <a:r>
              <a:rPr lang="en-US" dirty="0" smtClean="0"/>
              <a:t>create a website with express template</a:t>
            </a:r>
          </a:p>
          <a:p>
            <a:pPr lvl="1"/>
            <a:r>
              <a:rPr lang="en-US" dirty="0" smtClean="0"/>
              <a:t>we’ll use the pug template engine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sz="2000" dirty="0" smtClean="0">
                <a:latin typeface="Lucida Sans Typewriter"/>
                <a:cs typeface="Lucida Sans Typewriter"/>
              </a:rPr>
              <a:t>express </a:t>
            </a:r>
            <a:r>
              <a:rPr lang="en-US" sz="2000" dirty="0">
                <a:latin typeface="Lucida Sans Typewriter"/>
                <a:cs typeface="Lucida Sans Typewriter"/>
              </a:rPr>
              <a:t>--sessions --</a:t>
            </a:r>
            <a:r>
              <a:rPr lang="en-US" sz="2000" dirty="0" err="1">
                <a:latin typeface="Lucida Sans Typewriter"/>
                <a:cs typeface="Lucida Sans Typewriter"/>
              </a:rPr>
              <a:t>css</a:t>
            </a:r>
            <a:r>
              <a:rPr lang="en-US" sz="2000" dirty="0">
                <a:latin typeface="Lucida Sans Typewriter"/>
                <a:cs typeface="Lucida Sans Typewriter"/>
              </a:rPr>
              <a:t> stylus </a:t>
            </a:r>
            <a:r>
              <a:rPr lang="en-US" sz="2000" dirty="0" err="1" smtClean="0">
                <a:latin typeface="Lucida Sans Typewriter"/>
                <a:cs typeface="Lucida Sans Typewriter"/>
              </a:rPr>
              <a:t>pa_todoapp</a:t>
            </a:r>
            <a:endParaRPr lang="en-US" dirty="0" smtClean="0">
              <a:latin typeface="Lucida Sans Typewriter"/>
              <a:cs typeface="Lucida Sans Typewriter"/>
            </a:endParaRPr>
          </a:p>
          <a:p>
            <a:r>
              <a:rPr lang="en-US" dirty="0" smtClean="0"/>
              <a:t>install </a:t>
            </a:r>
            <a:r>
              <a:rPr lang="en-US" dirty="0" err="1" smtClean="0"/>
              <a:t>dependancies</a:t>
            </a:r>
            <a:endParaRPr lang="en-US" dirty="0" smtClean="0"/>
          </a:p>
          <a:p>
            <a:pPr marL="857250" lvl="2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cd </a:t>
            </a:r>
            <a:r>
              <a:rPr lang="en-US" dirty="0" err="1" smtClean="0">
                <a:latin typeface="Lucida Sans Typewriter"/>
                <a:cs typeface="Lucida Sans Typewriter"/>
              </a:rPr>
              <a:t>pa_todoapp</a:t>
            </a:r>
            <a:endParaRPr lang="en-US" dirty="0" smtClean="0">
              <a:latin typeface="Lucida Sans Typewriter"/>
              <a:cs typeface="Lucida Sans Typewriter"/>
            </a:endParaRPr>
          </a:p>
          <a:p>
            <a:pPr marL="857250" lvl="2" indent="0">
              <a:buNone/>
            </a:pPr>
            <a:r>
              <a:rPr lang="en-US" dirty="0" err="1">
                <a:latin typeface="Lucida Sans Typewriter"/>
                <a:cs typeface="Lucida Sans Typewriter"/>
              </a:rPr>
              <a:t>npm</a:t>
            </a:r>
            <a:r>
              <a:rPr lang="en-US" dirty="0">
                <a:latin typeface="Lucida Sans Typewriter"/>
                <a:cs typeface="Lucida Sans Typewriter"/>
              </a:rPr>
              <a:t> install</a:t>
            </a:r>
          </a:p>
        </p:txBody>
      </p:sp>
    </p:spTree>
    <p:extLst>
      <p:ext uri="{BB962C8B-B14F-4D97-AF65-F5344CB8AC3E}">
        <p14:creationId xmlns:p14="http://schemas.microsoft.com/office/powerpoint/2010/main" val="76527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prepare the stubs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402081"/>
            <a:ext cx="8304789" cy="513207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list items:</a:t>
            </a:r>
          </a:p>
          <a:p>
            <a:pPr marL="1314450" lvl="3" indent="0">
              <a:buNone/>
            </a:pPr>
            <a:r>
              <a:rPr lang="en-US" dirty="0" err="1" smtClean="0">
                <a:latin typeface="Lucida Sans Typewriter"/>
                <a:cs typeface="Lucida Sans Typewriter"/>
              </a:rPr>
              <a:t>app.get</a:t>
            </a:r>
            <a:r>
              <a:rPr lang="en-US" dirty="0" smtClean="0">
                <a:latin typeface="Lucida Sans Typewriter"/>
                <a:cs typeface="Lucida Sans Typewriter"/>
              </a:rPr>
              <a:t>('/list', function(</a:t>
            </a:r>
            <a:r>
              <a:rPr lang="en-US" dirty="0" err="1" smtClean="0">
                <a:latin typeface="Lucida Sans Typewriter"/>
                <a:cs typeface="Lucida Sans Typewriter"/>
              </a:rPr>
              <a:t>req</a:t>
            </a:r>
            <a:r>
              <a:rPr lang="en-US" dirty="0" smtClean="0">
                <a:latin typeface="Lucida Sans Typewriter"/>
                <a:cs typeface="Lucida Sans Typewriter"/>
              </a:rPr>
              <a:t>, res) {</a:t>
            </a:r>
          </a:p>
          <a:p>
            <a:pPr marL="1314450" lvl="3" indent="0">
              <a:buNone/>
            </a:pPr>
            <a:r>
              <a:rPr lang="en-US" dirty="0" smtClean="0">
                <a:latin typeface="Lucida Sans Typewriter"/>
                <a:cs typeface="Lucida Sans Typewriter"/>
              </a:rPr>
              <a:t>  </a:t>
            </a:r>
            <a:r>
              <a:rPr lang="en-US" dirty="0" err="1" smtClean="0">
                <a:latin typeface="Lucida Sans Typewriter"/>
                <a:cs typeface="Lucida Sans Typewriter"/>
              </a:rPr>
              <a:t>res.json</a:t>
            </a:r>
            <a:r>
              <a:rPr lang="en-US" dirty="0" smtClean="0">
                <a:latin typeface="Lucida Sans Typewriter"/>
                <a:cs typeface="Lucida Sans Typewriter"/>
              </a:rPr>
              <a:t>([{'id': ‘A’, 'text':'</a:t>
            </a:r>
            <a:r>
              <a:rPr lang="en-US" dirty="0" err="1" smtClean="0">
                <a:latin typeface="Lucida Sans Typewriter"/>
                <a:cs typeface="Lucida Sans Typewriter"/>
              </a:rPr>
              <a:t>compra</a:t>
            </a:r>
            <a:r>
              <a:rPr lang="en-US" dirty="0" smtClean="0">
                <a:latin typeface="Lucida Sans Typewriter"/>
                <a:cs typeface="Lucida Sans Typewriter"/>
              </a:rPr>
              <a:t> pane'}, 		 {'id’: ’B’, 'text': '</a:t>
            </a:r>
            <a:r>
              <a:rPr lang="en-US" dirty="0" err="1" smtClean="0">
                <a:latin typeface="Lucida Sans Typewriter"/>
                <a:cs typeface="Lucida Sans Typewriter"/>
              </a:rPr>
              <a:t>compra</a:t>
            </a:r>
            <a:r>
              <a:rPr lang="en-US" dirty="0" smtClean="0">
                <a:latin typeface="Lucida Sans Typewriter"/>
                <a:cs typeface="Lucida Sans Typewriter"/>
              </a:rPr>
              <a:t> latte'}]);</a:t>
            </a:r>
          </a:p>
          <a:p>
            <a:pPr marL="1314450" lvl="3" indent="0">
              <a:buNone/>
            </a:pPr>
            <a:r>
              <a:rPr lang="en-US" dirty="0" smtClean="0">
                <a:latin typeface="Lucida Sans Typewriter"/>
                <a:cs typeface="Lucida Sans Typewriter"/>
              </a:rPr>
              <a:t>});</a:t>
            </a:r>
          </a:p>
          <a:p>
            <a:r>
              <a:rPr lang="en-US" dirty="0" smtClean="0"/>
              <a:t>add item:</a:t>
            </a:r>
          </a:p>
          <a:p>
            <a:pPr marL="1257300" lvl="3" indent="0">
              <a:buNone/>
            </a:pPr>
            <a:r>
              <a:rPr lang="en-US" dirty="0" err="1" smtClean="0">
                <a:latin typeface="Lucida Sans Typewriter"/>
                <a:cs typeface="Lucida Sans Typewriter"/>
              </a:rPr>
              <a:t>app.post</a:t>
            </a:r>
            <a:r>
              <a:rPr lang="en-US" dirty="0" smtClean="0">
                <a:latin typeface="Lucida Sans Typewriter"/>
                <a:cs typeface="Lucida Sans Typewriter"/>
              </a:rPr>
              <a:t>('/add', function(</a:t>
            </a:r>
            <a:r>
              <a:rPr lang="en-US" dirty="0" err="1" smtClean="0">
                <a:latin typeface="Lucida Sans Typewriter"/>
                <a:cs typeface="Lucida Sans Typewriter"/>
              </a:rPr>
              <a:t>req</a:t>
            </a:r>
            <a:r>
              <a:rPr lang="en-US" dirty="0" smtClean="0">
                <a:latin typeface="Lucida Sans Typewriter"/>
                <a:cs typeface="Lucida Sans Typewriter"/>
              </a:rPr>
              <a:t>, res) {</a:t>
            </a:r>
          </a:p>
          <a:p>
            <a:pPr marL="1257300" lvl="3" indent="0">
              <a:buNone/>
            </a:pPr>
            <a:r>
              <a:rPr lang="en-US" dirty="0" smtClean="0">
                <a:latin typeface="Lucida Sans Typewriter"/>
                <a:cs typeface="Lucida Sans Typewriter"/>
              </a:rPr>
              <a:t>  </a:t>
            </a:r>
            <a:r>
              <a:rPr lang="en-US" dirty="0" err="1" smtClean="0">
                <a:latin typeface="Lucida Sans Typewriter"/>
                <a:cs typeface="Lucida Sans Typewriter"/>
              </a:rPr>
              <a:t>console.log</a:t>
            </a:r>
            <a:r>
              <a:rPr lang="en-US" dirty="0" smtClean="0">
                <a:latin typeface="Lucida Sans Typewriter"/>
                <a:cs typeface="Lucida Sans Typewriter"/>
              </a:rPr>
              <a:t>("add " + </a:t>
            </a:r>
            <a:r>
              <a:rPr lang="en-US" dirty="0" err="1" smtClean="0">
                <a:latin typeface="Lucida Sans Typewriter"/>
                <a:cs typeface="Lucida Sans Typewriter"/>
              </a:rPr>
              <a:t>req.body.text</a:t>
            </a:r>
            <a:r>
              <a:rPr lang="en-US" dirty="0" smtClean="0">
                <a:latin typeface="Lucida Sans Typewriter"/>
                <a:cs typeface="Lucida Sans Typewriter"/>
              </a:rPr>
              <a:t>);</a:t>
            </a:r>
          </a:p>
          <a:p>
            <a:pPr marL="1257300" lvl="3" indent="0">
              <a:buNone/>
            </a:pPr>
            <a:r>
              <a:rPr lang="en-US" dirty="0" smtClean="0">
                <a:latin typeface="Lucida Sans Typewriter"/>
                <a:cs typeface="Lucida Sans Typewriter"/>
              </a:rPr>
              <a:t>  </a:t>
            </a:r>
            <a:r>
              <a:rPr lang="en-US" dirty="0" err="1" smtClean="0">
                <a:latin typeface="Lucida Sans Typewriter"/>
                <a:cs typeface="Lucida Sans Typewriter"/>
              </a:rPr>
              <a:t>res.end</a:t>
            </a:r>
            <a:r>
              <a:rPr lang="en-US" dirty="0" smtClean="0">
                <a:latin typeface="Lucida Sans Typewriter"/>
                <a:cs typeface="Lucida Sans Typewriter"/>
              </a:rPr>
              <a:t>();</a:t>
            </a:r>
          </a:p>
          <a:p>
            <a:pPr marL="1257300" lvl="3" indent="0">
              <a:buNone/>
            </a:pPr>
            <a:r>
              <a:rPr lang="en-US" dirty="0" smtClean="0">
                <a:latin typeface="Lucida Sans Typewriter"/>
                <a:cs typeface="Lucida Sans Typewriter"/>
              </a:rPr>
              <a:t>});</a:t>
            </a:r>
          </a:p>
          <a:p>
            <a:r>
              <a:rPr lang="en-US" dirty="0" smtClean="0"/>
              <a:t>complete item:</a:t>
            </a:r>
          </a:p>
          <a:p>
            <a:pPr marL="1257300" lvl="3" indent="0">
              <a:buNone/>
            </a:pPr>
            <a:r>
              <a:rPr lang="en-US" dirty="0" err="1" smtClean="0">
                <a:latin typeface="Lucida Sans Typewriter"/>
                <a:cs typeface="Lucida Sans Typewriter"/>
              </a:rPr>
              <a:t>app.post</a:t>
            </a:r>
            <a:r>
              <a:rPr lang="en-US" dirty="0" smtClean="0">
                <a:latin typeface="Lucida Sans Typewriter"/>
                <a:cs typeface="Lucida Sans Typewriter"/>
              </a:rPr>
              <a:t>('/complete', function(</a:t>
            </a:r>
            <a:r>
              <a:rPr lang="en-US" dirty="0" err="1" smtClean="0">
                <a:latin typeface="Lucida Sans Typewriter"/>
                <a:cs typeface="Lucida Sans Typewriter"/>
              </a:rPr>
              <a:t>req</a:t>
            </a:r>
            <a:r>
              <a:rPr lang="en-US" dirty="0" smtClean="0">
                <a:latin typeface="Lucida Sans Typewriter"/>
                <a:cs typeface="Lucida Sans Typewriter"/>
              </a:rPr>
              <a:t>, res) {</a:t>
            </a:r>
          </a:p>
          <a:p>
            <a:pPr marL="1257300" lvl="3" indent="0">
              <a:buNone/>
            </a:pPr>
            <a:r>
              <a:rPr lang="en-US" dirty="0" smtClean="0">
                <a:latin typeface="Lucida Sans Typewriter"/>
                <a:cs typeface="Lucida Sans Typewriter"/>
              </a:rPr>
              <a:t>  </a:t>
            </a:r>
            <a:r>
              <a:rPr lang="en-US" dirty="0" err="1" smtClean="0">
                <a:latin typeface="Lucida Sans Typewriter"/>
                <a:cs typeface="Lucida Sans Typewriter"/>
              </a:rPr>
              <a:t>console.log</a:t>
            </a:r>
            <a:r>
              <a:rPr lang="en-US" dirty="0" smtClean="0">
                <a:latin typeface="Lucida Sans Typewriter"/>
                <a:cs typeface="Lucida Sans Typewriter"/>
              </a:rPr>
              <a:t>("complete " + </a:t>
            </a:r>
            <a:r>
              <a:rPr lang="en-US" dirty="0" err="1" smtClean="0">
                <a:latin typeface="Lucida Sans Typewriter"/>
                <a:cs typeface="Lucida Sans Typewriter"/>
              </a:rPr>
              <a:t>req.body.id</a:t>
            </a:r>
            <a:r>
              <a:rPr lang="en-US" dirty="0" smtClean="0">
                <a:latin typeface="Lucida Sans Typewriter"/>
                <a:cs typeface="Lucida Sans Typewriter"/>
              </a:rPr>
              <a:t>);</a:t>
            </a:r>
          </a:p>
          <a:p>
            <a:pPr marL="1257300" lvl="3" indent="0">
              <a:buNone/>
            </a:pPr>
            <a:r>
              <a:rPr lang="en-US" dirty="0" smtClean="0">
                <a:latin typeface="Lucida Sans Typewriter"/>
                <a:cs typeface="Lucida Sans Typewriter"/>
              </a:rPr>
              <a:t>  </a:t>
            </a:r>
            <a:r>
              <a:rPr lang="en-US" dirty="0" err="1" smtClean="0">
                <a:latin typeface="Lucida Sans Typewriter"/>
                <a:cs typeface="Lucida Sans Typewriter"/>
              </a:rPr>
              <a:t>res.end</a:t>
            </a:r>
            <a:r>
              <a:rPr lang="en-US" dirty="0" smtClean="0">
                <a:latin typeface="Lucida Sans Typewriter"/>
                <a:cs typeface="Lucida Sans Typewriter"/>
              </a:rPr>
              <a:t>();</a:t>
            </a:r>
          </a:p>
          <a:p>
            <a:pPr marL="1257300" lvl="3" indent="0">
              <a:buNone/>
            </a:pPr>
            <a:r>
              <a:rPr lang="en-US" dirty="0" smtClean="0">
                <a:latin typeface="Lucida Sans Typewriter"/>
                <a:cs typeface="Lucida Sans Typewriter"/>
              </a:rPr>
              <a:t>});</a:t>
            </a:r>
            <a:endParaRPr lang="en-US" dirty="0"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04271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test the stubs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8625"/>
            <a:ext cx="8458200" cy="4835525"/>
          </a:xfrm>
        </p:spPr>
        <p:txBody>
          <a:bodyPr>
            <a:normAutofit/>
          </a:bodyPr>
          <a:lstStyle/>
          <a:p>
            <a:r>
              <a:rPr lang="en-US" dirty="0" smtClean="0"/>
              <a:t>list items: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Lucida Sans Typewriter"/>
                <a:cs typeface="Lucida Sans Typewriter"/>
              </a:rPr>
              <a:t>curl </a:t>
            </a:r>
            <a:r>
              <a:rPr lang="en-US" sz="2400" dirty="0">
                <a:latin typeface="Lucida Sans Typewriter"/>
                <a:cs typeface="Lucida Sans Typewriter"/>
              </a:rPr>
              <a:t>http://localhost:3000/list</a:t>
            </a:r>
            <a:endParaRPr lang="en-US" sz="2400" dirty="0" smtClean="0">
              <a:latin typeface="Lucida Sans Typewriter"/>
              <a:cs typeface="Lucida Sans Typewriter"/>
            </a:endParaRPr>
          </a:p>
          <a:p>
            <a:r>
              <a:rPr lang="en-US" dirty="0" smtClean="0"/>
              <a:t>add item: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1600" dirty="0" smtClean="0">
                <a:latin typeface="Lucida Sans Typewriter"/>
                <a:cs typeface="Lucida Sans Typewriter"/>
              </a:rPr>
              <a:t>curl -X POST --data "text=ciao" http://localhost:3000/add</a:t>
            </a:r>
          </a:p>
          <a:p>
            <a:r>
              <a:rPr lang="en-US" dirty="0" smtClean="0"/>
              <a:t>complete item: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000" dirty="0" smtClean="0"/>
              <a:t>curl </a:t>
            </a:r>
            <a:r>
              <a:rPr lang="en-US" sz="2000" dirty="0"/>
              <a:t>-X POST --data "id</a:t>
            </a:r>
            <a:r>
              <a:rPr lang="en-US" sz="2000" dirty="0" smtClean="0"/>
              <a:t>=</a:t>
            </a:r>
            <a:r>
              <a:rPr lang="en-US" sz="2000" dirty="0"/>
              <a:t>A</a:t>
            </a:r>
            <a:r>
              <a:rPr lang="en-US" sz="2000" dirty="0" smtClean="0"/>
              <a:t>" </a:t>
            </a:r>
            <a:r>
              <a:rPr lang="en-US" sz="2000" dirty="0"/>
              <a:t>http://localhost:3000/complete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1549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8" y="-27384"/>
            <a:ext cx="8001768" cy="792088"/>
          </a:xfrm>
        </p:spPr>
        <p:txBody>
          <a:bodyPr/>
          <a:lstStyle/>
          <a:p>
            <a:r>
              <a:rPr lang="en-US" dirty="0" smtClean="0"/>
              <a:t>let’s prepare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325881"/>
            <a:ext cx="8458201" cy="520827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load </a:t>
            </a:r>
            <a:r>
              <a:rPr lang="en-US" dirty="0" err="1" smtClean="0"/>
              <a:t>jQuery</a:t>
            </a:r>
            <a:r>
              <a:rPr lang="en-US" dirty="0" smtClean="0"/>
              <a:t>. add this to the jade layout header</a:t>
            </a:r>
          </a:p>
          <a:p>
            <a:pPr marL="457200" lvl="1" indent="0">
              <a:buNone/>
            </a:pPr>
            <a:r>
              <a:rPr lang="en-US" sz="2600" dirty="0" smtClean="0">
                <a:latin typeface="Lucida Sans Typewriter"/>
                <a:cs typeface="Lucida Sans Typewriter"/>
              </a:rPr>
              <a:t>script(</a:t>
            </a:r>
            <a:r>
              <a:rPr lang="en-US" sz="2600" dirty="0" err="1" smtClean="0">
                <a:latin typeface="Lucida Sans Typewriter"/>
                <a:cs typeface="Lucida Sans Typewriter"/>
              </a:rPr>
              <a:t>src</a:t>
            </a:r>
            <a:r>
              <a:rPr lang="en-US" sz="2600" dirty="0" smtClean="0">
                <a:latin typeface="Lucida Sans Typewriter"/>
                <a:cs typeface="Lucida Sans Typewriter"/>
              </a:rPr>
              <a:t>='http://</a:t>
            </a:r>
            <a:r>
              <a:rPr lang="en-US" sz="2600" dirty="0" err="1" smtClean="0">
                <a:latin typeface="Lucida Sans Typewriter"/>
                <a:cs typeface="Lucida Sans Typewriter"/>
              </a:rPr>
              <a:t>code.jquery.com</a:t>
            </a:r>
            <a:r>
              <a:rPr lang="en-US" sz="2600" dirty="0" smtClean="0">
                <a:latin typeface="Lucida Sans Typewriter"/>
                <a:cs typeface="Lucida Sans Typewriter"/>
              </a:rPr>
              <a:t>/jquery-1.12.3.js')</a:t>
            </a:r>
          </a:p>
          <a:p>
            <a:pPr marL="457200" lvl="1" indent="0">
              <a:buNone/>
            </a:pPr>
            <a:r>
              <a:rPr lang="en-US" sz="2600" dirty="0" smtClean="0">
                <a:latin typeface="Lucida Sans Typewriter"/>
                <a:cs typeface="Lucida Sans Typewriter"/>
              </a:rPr>
              <a:t>script(</a:t>
            </a:r>
            <a:r>
              <a:rPr lang="en-US" sz="2600" dirty="0" err="1" smtClean="0">
                <a:latin typeface="Lucida Sans Typewriter"/>
                <a:cs typeface="Lucida Sans Typewriter"/>
              </a:rPr>
              <a:t>src</a:t>
            </a:r>
            <a:r>
              <a:rPr lang="en-US" sz="2600" dirty="0" smtClean="0">
                <a:latin typeface="Lucida Sans Typewriter"/>
                <a:cs typeface="Lucida Sans Typewriter"/>
              </a:rPr>
              <a:t>='/</a:t>
            </a:r>
            <a:r>
              <a:rPr lang="en-US" sz="2600" dirty="0" err="1" smtClean="0">
                <a:latin typeface="Lucida Sans Typewriter"/>
                <a:cs typeface="Lucida Sans Typewriter"/>
              </a:rPr>
              <a:t>javascripts</a:t>
            </a:r>
            <a:r>
              <a:rPr lang="en-US" sz="2600" dirty="0" smtClean="0">
                <a:latin typeface="Lucida Sans Typewriter"/>
                <a:cs typeface="Lucida Sans Typewriter"/>
              </a:rPr>
              <a:t>/</a:t>
            </a:r>
            <a:r>
              <a:rPr lang="en-US" sz="2600" dirty="0" err="1" smtClean="0">
                <a:latin typeface="Lucida Sans Typewriter"/>
                <a:cs typeface="Lucida Sans Typewriter"/>
              </a:rPr>
              <a:t>todoapp.js</a:t>
            </a:r>
            <a:r>
              <a:rPr lang="en-US" sz="2600" dirty="0" smtClean="0">
                <a:latin typeface="Lucida Sans Typewriter"/>
                <a:cs typeface="Lucida Sans Typewriter"/>
              </a:rPr>
              <a:t>’)</a:t>
            </a:r>
          </a:p>
          <a:p>
            <a:r>
              <a:rPr lang="en-US" dirty="0" smtClean="0"/>
              <a:t>add an empty </a:t>
            </a:r>
            <a:r>
              <a:rPr lang="en-US" dirty="0" err="1" smtClean="0">
                <a:latin typeface="Lucida Sans Typewriter"/>
                <a:cs typeface="Lucida Sans Typewriter"/>
              </a:rPr>
              <a:t>todoapp.js</a:t>
            </a:r>
            <a:r>
              <a:rPr lang="en-US" dirty="0" smtClean="0"/>
              <a:t> file in </a:t>
            </a:r>
            <a:r>
              <a:rPr lang="en-US" dirty="0" smtClean="0">
                <a:latin typeface="Lucida Sans Typewriter"/>
                <a:cs typeface="Lucida Sans Typewriter"/>
              </a:rPr>
              <a:t>/public/</a:t>
            </a:r>
            <a:r>
              <a:rPr lang="en-US" dirty="0" err="1" smtClean="0">
                <a:latin typeface="Lucida Sans Typewriter"/>
                <a:cs typeface="Lucida Sans Typewriter"/>
              </a:rPr>
              <a:t>javascripts</a:t>
            </a:r>
            <a:endParaRPr lang="en-US" dirty="0" smtClean="0">
              <a:latin typeface="Lucida Sans Typewriter"/>
              <a:cs typeface="Lucida Sans Typewriter"/>
            </a:endParaRPr>
          </a:p>
          <a:p>
            <a:r>
              <a:rPr lang="en-US" dirty="0" smtClean="0"/>
              <a:t>and modify </a:t>
            </a:r>
            <a:r>
              <a:rPr lang="en-US" dirty="0" err="1" smtClean="0">
                <a:latin typeface="Lucida Sans Typewriter"/>
                <a:cs typeface="Lucida Sans Typewriter"/>
              </a:rPr>
              <a:t>index.jade</a:t>
            </a:r>
            <a:r>
              <a:rPr lang="en-US" dirty="0" smtClean="0"/>
              <a:t> to</a:t>
            </a:r>
          </a:p>
          <a:p>
            <a:pPr marL="400050" lvl="1" indent="0">
              <a:buNone/>
            </a:pPr>
            <a:r>
              <a:rPr lang="en-US" dirty="0" smtClean="0">
                <a:latin typeface="Lucida Sans Typewriter"/>
                <a:cs typeface="Lucida Sans Typewriter"/>
              </a:rPr>
              <a:t>h1 = </a:t>
            </a:r>
            <a:r>
              <a:rPr lang="en-US" dirty="0">
                <a:latin typeface="Lucida Sans Typewriter"/>
                <a:cs typeface="Lucida Sans Typewriter"/>
              </a:rPr>
              <a:t>title</a:t>
            </a:r>
          </a:p>
          <a:p>
            <a:pPr marL="400050" lvl="1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p Things to do:</a:t>
            </a:r>
          </a:p>
          <a:p>
            <a:pPr marL="400050" lvl="1" indent="0">
              <a:buNone/>
            </a:pPr>
            <a:r>
              <a:rPr lang="en-US" dirty="0" err="1">
                <a:latin typeface="Lucida Sans Typewriter"/>
                <a:cs typeface="Lucida Sans Typewriter"/>
              </a:rPr>
              <a:t>ul#list</a:t>
            </a:r>
            <a:endParaRPr lang="en-US" dirty="0">
              <a:latin typeface="Lucida Sans Typewriter"/>
              <a:cs typeface="Lucida Sans Typewriter"/>
            </a:endParaRPr>
          </a:p>
          <a:p>
            <a:pPr marL="400050" lvl="1" indent="0">
              <a:buNone/>
            </a:pPr>
            <a:r>
              <a:rPr lang="en-US" dirty="0" err="1">
                <a:latin typeface="Lucida Sans Typewriter"/>
                <a:cs typeface="Lucida Sans Typewriter"/>
              </a:rPr>
              <a:t>div.additem</a:t>
            </a:r>
            <a:endParaRPr lang="en-US" dirty="0">
              <a:latin typeface="Lucida Sans Typewriter"/>
              <a:cs typeface="Lucida Sans Typewriter"/>
            </a:endParaRPr>
          </a:p>
          <a:p>
            <a:pPr marL="400050" lvl="1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</a:t>
            </a:r>
            <a:r>
              <a:rPr lang="en-US" dirty="0" smtClean="0">
                <a:latin typeface="Lucida Sans Typewriter"/>
                <a:cs typeface="Lucida Sans Typewriter"/>
              </a:rPr>
              <a:t>form(action=”add”)</a:t>
            </a:r>
            <a:endParaRPr lang="en-US" dirty="0">
              <a:latin typeface="Lucida Sans Typewriter"/>
              <a:cs typeface="Lucida Sans Typewriter"/>
            </a:endParaRPr>
          </a:p>
          <a:p>
            <a:pPr marL="400050" lvl="1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input(id="text", type="text", name="text")</a:t>
            </a:r>
          </a:p>
          <a:p>
            <a:pPr marL="400050" lvl="1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input(id="</a:t>
            </a:r>
            <a:r>
              <a:rPr lang="en-US" dirty="0" err="1">
                <a:latin typeface="Lucida Sans Typewriter"/>
                <a:cs typeface="Lucida Sans Typewriter"/>
              </a:rPr>
              <a:t>add_submit</a:t>
            </a:r>
            <a:r>
              <a:rPr lang="en-US" dirty="0">
                <a:latin typeface="Lucida Sans Typewriter"/>
                <a:cs typeface="Lucida Sans Typewriter"/>
              </a:rPr>
              <a:t>", type</a:t>
            </a:r>
            <a:r>
              <a:rPr lang="en-US" dirty="0" smtClean="0">
                <a:latin typeface="Lucida Sans Typewriter"/>
                <a:cs typeface="Lucida Sans Typewriter"/>
              </a:rPr>
              <a:t>=”submit"</a:t>
            </a:r>
            <a:r>
              <a:rPr lang="en-US" dirty="0">
                <a:latin typeface="Lucida Sans Typewriter"/>
                <a:cs typeface="Lucida Sans Typewriter"/>
              </a:rPr>
              <a:t>, value="add")</a:t>
            </a:r>
          </a:p>
        </p:txBody>
      </p:sp>
    </p:spTree>
    <p:extLst>
      <p:ext uri="{BB962C8B-B14F-4D97-AF65-F5344CB8AC3E}">
        <p14:creationId xmlns:p14="http://schemas.microsoft.com/office/powerpoint/2010/main" val="359012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frameworks:</a:t>
            </a:r>
          </a:p>
          <a:p>
            <a:pPr lvl="1"/>
            <a:r>
              <a:rPr lang="en-US" dirty="0" err="1" smtClean="0"/>
              <a:t>JQuery</a:t>
            </a:r>
            <a:r>
              <a:rPr lang="en-US" dirty="0" smtClean="0"/>
              <a:t>, Dojo, </a:t>
            </a:r>
            <a:r>
              <a:rPr lang="en-US" dirty="0" err="1" smtClean="0"/>
              <a:t>MooTools</a:t>
            </a:r>
            <a:r>
              <a:rPr lang="en-US" dirty="0" smtClean="0"/>
              <a:t>, Prototype, Raphael, etc..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uniform layer on browser’s craziness</a:t>
            </a:r>
          </a:p>
          <a:p>
            <a:pPr lvl="2"/>
            <a:r>
              <a:rPr lang="en-US" dirty="0" smtClean="0"/>
              <a:t>easier DOM manipulation and event handling</a:t>
            </a:r>
          </a:p>
          <a:p>
            <a:pPr lvl="2"/>
            <a:r>
              <a:rPr lang="en-US" dirty="0" smtClean="0"/>
              <a:t>easier AJAX/AJAJ</a:t>
            </a:r>
          </a:p>
          <a:p>
            <a:pPr lvl="2"/>
            <a:r>
              <a:rPr lang="en-US" dirty="0" smtClean="0"/>
              <a:t>easier 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73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slides..</a:t>
            </a:r>
          </a:p>
          <a:p>
            <a:r>
              <a:rPr lang="en-US" dirty="0" smtClean="0"/>
              <a:t>.. open browser developer console and 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8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1"/>
            <a:ext cx="8214360" cy="526539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Here the page in PUG notation: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h</a:t>
            </a:r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ead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title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ToDo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List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script(type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='text/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javascript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'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src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='https://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ajax.googleapis.com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/ajax/libs/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jquery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/2.1.3/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jquery.min.js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')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script(type=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'text/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javascript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’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src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='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js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todoapp.js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')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ody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h1=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title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p Things to do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ul#list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div.additem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form(action='add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')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input(id="text", type="text", name="text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")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button(id="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add_submit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", type='submit') Add</a:t>
            </a:r>
          </a:p>
        </p:txBody>
      </p:sp>
    </p:spTree>
    <p:extLst>
      <p:ext uri="{BB962C8B-B14F-4D97-AF65-F5344CB8AC3E}">
        <p14:creationId xmlns:p14="http://schemas.microsoft.com/office/powerpoint/2010/main" val="7263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language to rule them all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1473200"/>
            <a:ext cx="4712525" cy="20234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2274" y="3643942"/>
            <a:ext cx="4001725" cy="15706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19423" y="3045395"/>
            <a:ext cx="2011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Browser: JavaScript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437" y="4800713"/>
            <a:ext cx="2533700" cy="12668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90936" y="5848044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Server: JavaScript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98046" y="5234594"/>
            <a:ext cx="140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NoSQL</a:t>
            </a:r>
            <a:r>
              <a:rPr lang="en-US" dirty="0" smtClean="0"/>
              <a:t>: JSON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351650" y="3643942"/>
            <a:ext cx="172455" cy="12795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</p:cNvCxnSpPr>
          <p:nvPr/>
        </p:nvCxnSpPr>
        <p:spPr>
          <a:xfrm flipV="1">
            <a:off x="3631137" y="4923491"/>
            <a:ext cx="1511137" cy="5106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7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to </a:t>
            </a:r>
            <a:r>
              <a:rPr lang="en-US" dirty="0" err="1" smtClean="0">
                <a:latin typeface="Lucida Sans Typewriter"/>
                <a:cs typeface="Lucida Sans Typewriter"/>
              </a:rPr>
              <a:t>todoapp.js</a:t>
            </a:r>
            <a:r>
              <a:rPr lang="en-US" dirty="0" smtClean="0"/>
              <a:t>: show item</a:t>
            </a:r>
          </a:p>
          <a:p>
            <a:pPr marL="457200" lvl="1" indent="0">
              <a:buNone/>
            </a:pPr>
            <a:r>
              <a:rPr lang="en-US" sz="2000" dirty="0"/>
              <a:t>function </a:t>
            </a:r>
            <a:r>
              <a:rPr lang="en-US" sz="2000" dirty="0" err="1"/>
              <a:t>addTodoElement</a:t>
            </a:r>
            <a:r>
              <a:rPr lang="en-US" sz="2000" dirty="0"/>
              <a:t>(</a:t>
            </a:r>
            <a:r>
              <a:rPr lang="en-US" sz="2000" dirty="0" err="1"/>
              <a:t>TODOElement</a:t>
            </a:r>
            <a:r>
              <a:rPr lang="en-US" sz="2000" dirty="0"/>
              <a:t>) {</a:t>
            </a:r>
          </a:p>
          <a:p>
            <a:pPr marL="457200" lvl="1" indent="0">
              <a:buNone/>
            </a:pPr>
            <a:r>
              <a:rPr lang="en-US" sz="2000" dirty="0"/>
              <a:t>	$('#list').append("&lt;li id='" + </a:t>
            </a:r>
            <a:r>
              <a:rPr lang="en-US" sz="2000" dirty="0" err="1"/>
              <a:t>TODOElement.id</a:t>
            </a:r>
            <a:r>
              <a:rPr lang="en-US" sz="2000" dirty="0"/>
              <a:t> + </a:t>
            </a:r>
            <a:r>
              <a:rPr lang="en-US" sz="2000" dirty="0" smtClean="0"/>
              <a:t>		"</a:t>
            </a:r>
            <a:r>
              <a:rPr lang="en-US" sz="2000" dirty="0"/>
              <a:t>'&gt;"+</a:t>
            </a:r>
            <a:r>
              <a:rPr lang="en-US" sz="2000" dirty="0" err="1"/>
              <a:t>TODOElement.text</a:t>
            </a:r>
            <a:r>
              <a:rPr lang="en-US" sz="2000" dirty="0"/>
              <a:t>+" - &lt;a </a:t>
            </a:r>
            <a:r>
              <a:rPr lang="en-US" sz="2000" dirty="0" err="1"/>
              <a:t>href</a:t>
            </a:r>
            <a:r>
              <a:rPr lang="en-US" sz="2000" dirty="0"/>
              <a:t>='</a:t>
            </a:r>
            <a:r>
              <a:rPr lang="en-US" sz="2000" dirty="0" err="1"/>
              <a:t>javascript:complete</a:t>
            </a:r>
            <a:r>
              <a:rPr lang="en-US" sz="2000" dirty="0"/>
              <a:t>(\""+ </a:t>
            </a:r>
            <a:r>
              <a:rPr lang="en-US" sz="2000" dirty="0" smtClean="0"/>
              <a:t>			 </a:t>
            </a:r>
            <a:r>
              <a:rPr lang="en-US" sz="2000" dirty="0" err="1" smtClean="0"/>
              <a:t>TODOElement.id</a:t>
            </a:r>
            <a:r>
              <a:rPr lang="en-US" sz="2000" dirty="0" smtClean="0"/>
              <a:t> </a:t>
            </a:r>
            <a:r>
              <a:rPr lang="en-US" sz="2000" dirty="0"/>
              <a:t>+ "\")'&gt;complete&lt;/a&gt;&lt;/li&gt;");</a:t>
            </a:r>
          </a:p>
          <a:p>
            <a:pPr marL="457200" lvl="1" indent="0">
              <a:buNone/>
            </a:pPr>
            <a:r>
              <a:rPr lang="en-US" sz="2000" dirty="0"/>
              <a:t>}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49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to </a:t>
            </a:r>
            <a:r>
              <a:rPr lang="en-US" dirty="0" err="1" smtClean="0">
                <a:latin typeface="Lucida Sans Typewriter"/>
                <a:cs typeface="Lucida Sans Typewriter"/>
              </a:rPr>
              <a:t>todoapp.js</a:t>
            </a:r>
            <a:r>
              <a:rPr lang="en-US" dirty="0" smtClean="0"/>
              <a:t>: complete an item</a:t>
            </a:r>
          </a:p>
          <a:p>
            <a:pPr marL="857250" lvl="2" indent="0">
              <a:buNone/>
            </a:pPr>
            <a:r>
              <a:rPr lang="en-US" dirty="0"/>
              <a:t>function complete(id) {</a:t>
            </a:r>
          </a:p>
          <a:p>
            <a:pPr marL="857250" lvl="2" indent="0">
              <a:buNone/>
            </a:pPr>
            <a:r>
              <a:rPr lang="en-US" dirty="0"/>
              <a:t>	$.post( "/complete", {'</a:t>
            </a:r>
            <a:r>
              <a:rPr lang="en-US" dirty="0" err="1"/>
              <a:t>id':id</a:t>
            </a:r>
            <a:r>
              <a:rPr lang="en-US" dirty="0"/>
              <a:t>}, function( data ) {</a:t>
            </a:r>
          </a:p>
          <a:p>
            <a:pPr marL="857250" lvl="2" indent="0">
              <a:buNone/>
            </a:pPr>
            <a:r>
              <a:rPr lang="en-US" dirty="0"/>
              <a:t>		</a:t>
            </a:r>
            <a:r>
              <a:rPr lang="en-US" dirty="0" err="1"/>
              <a:t>loadList</a:t>
            </a:r>
            <a:r>
              <a:rPr lang="en-US" dirty="0"/>
              <a:t>();</a:t>
            </a:r>
          </a:p>
          <a:p>
            <a:pPr marL="857250" lvl="2" indent="0">
              <a:buNone/>
            </a:pPr>
            <a:r>
              <a:rPr lang="en-US" dirty="0"/>
              <a:t>	});</a:t>
            </a:r>
          </a:p>
          <a:p>
            <a:pPr marL="857250" lvl="2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8645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to </a:t>
            </a:r>
            <a:r>
              <a:rPr lang="en-US" dirty="0" err="1" smtClean="0">
                <a:latin typeface="Lucida Sans Typewriter"/>
                <a:cs typeface="Lucida Sans Typewriter"/>
              </a:rPr>
              <a:t>todoapp.js</a:t>
            </a:r>
            <a:r>
              <a:rPr lang="en-US" dirty="0" smtClean="0"/>
              <a:t>: add an item</a:t>
            </a:r>
          </a:p>
          <a:p>
            <a:pPr marL="457200" lvl="1" indent="0">
              <a:buNone/>
            </a:pPr>
            <a:r>
              <a:rPr lang="en-US" dirty="0"/>
              <a:t>function add(text) {</a:t>
            </a:r>
          </a:p>
          <a:p>
            <a:pPr marL="457200" lvl="1" indent="0">
              <a:buNone/>
            </a:pPr>
            <a:r>
              <a:rPr lang="en-US" dirty="0"/>
              <a:t>	$.post( "/add", {'</a:t>
            </a:r>
            <a:r>
              <a:rPr lang="en-US" dirty="0" err="1"/>
              <a:t>text':text</a:t>
            </a:r>
            <a:r>
              <a:rPr lang="en-US" dirty="0"/>
              <a:t>}, function( data ) {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  <a:r>
              <a:rPr lang="en-US" dirty="0" err="1"/>
              <a:t>loadList</a:t>
            </a:r>
            <a:r>
              <a:rPr lang="en-US" dirty="0"/>
              <a:t>();</a:t>
            </a:r>
          </a:p>
          <a:p>
            <a:pPr marL="457200" lvl="1" indent="0">
              <a:buNone/>
            </a:pPr>
            <a:r>
              <a:rPr lang="en-US" dirty="0"/>
              <a:t>	});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4481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to </a:t>
            </a:r>
            <a:r>
              <a:rPr lang="en-US" dirty="0" err="1" smtClean="0"/>
              <a:t>t</a:t>
            </a:r>
            <a:r>
              <a:rPr lang="en-US" dirty="0" err="1" smtClean="0">
                <a:latin typeface="Lucida Sans Typewriter"/>
                <a:cs typeface="Lucida Sans Typewriter"/>
              </a:rPr>
              <a:t>odoapp.js</a:t>
            </a:r>
            <a:r>
              <a:rPr lang="en-US" dirty="0" smtClean="0"/>
              <a:t>: load the list</a:t>
            </a:r>
          </a:p>
          <a:p>
            <a:pPr marL="457200" lvl="1" indent="0">
              <a:buNone/>
            </a:pPr>
            <a:r>
              <a:rPr lang="en-US" dirty="0"/>
              <a:t>function </a:t>
            </a:r>
            <a:r>
              <a:rPr lang="en-US" dirty="0" err="1"/>
              <a:t>loadList</a:t>
            </a:r>
            <a:r>
              <a:rPr lang="en-US" dirty="0"/>
              <a:t>() {</a:t>
            </a:r>
          </a:p>
          <a:p>
            <a:pPr marL="457200" lvl="1" indent="0">
              <a:buNone/>
            </a:pPr>
            <a:r>
              <a:rPr lang="en-US" dirty="0"/>
              <a:t>	// clear the list</a:t>
            </a:r>
          </a:p>
          <a:p>
            <a:pPr marL="457200" lvl="1" indent="0">
              <a:buNone/>
            </a:pPr>
            <a:r>
              <a:rPr lang="en-US" dirty="0"/>
              <a:t>	$('#list').empty();</a:t>
            </a:r>
          </a:p>
          <a:p>
            <a:pPr marL="457200" lvl="1" indent="0">
              <a:buNone/>
            </a:pPr>
            <a:r>
              <a:rPr lang="en-US" dirty="0"/>
              <a:t>	// load list from server</a:t>
            </a:r>
          </a:p>
          <a:p>
            <a:pPr marL="457200" lvl="1" indent="0">
              <a:buNone/>
            </a:pPr>
            <a:r>
              <a:rPr lang="en-US" dirty="0"/>
              <a:t>	$.</a:t>
            </a:r>
            <a:r>
              <a:rPr lang="en-US" dirty="0" err="1"/>
              <a:t>getJSON</a:t>
            </a:r>
            <a:r>
              <a:rPr lang="en-US" dirty="0"/>
              <a:t>("/list", function (data) {</a:t>
            </a:r>
          </a:p>
          <a:p>
            <a:pPr marL="457200" lvl="1" indent="0">
              <a:buNone/>
            </a:pPr>
            <a:r>
              <a:rPr lang="en-US" dirty="0"/>
              <a:t>		for (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smtClean="0"/>
              <a:t>x in data) </a:t>
            </a: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			</a:t>
            </a:r>
            <a:r>
              <a:rPr lang="en-US" dirty="0" err="1" smtClean="0"/>
              <a:t>addTodoElement</a:t>
            </a:r>
            <a:r>
              <a:rPr lang="en-US" dirty="0" smtClean="0"/>
              <a:t>(x);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	};</a:t>
            </a:r>
          </a:p>
          <a:p>
            <a:pPr marL="457200" lvl="1" indent="0">
              <a:buNone/>
            </a:pPr>
            <a:r>
              <a:rPr lang="en-US" dirty="0"/>
              <a:t>	});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472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to </a:t>
            </a:r>
            <a:r>
              <a:rPr lang="en-US" dirty="0" err="1" smtClean="0">
                <a:latin typeface="Lucida Sans Typewriter"/>
                <a:cs typeface="Lucida Sans Typewriter"/>
              </a:rPr>
              <a:t>todoapp.js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/>
              <a:t>$(document).ready(function() {</a:t>
            </a:r>
          </a:p>
          <a:p>
            <a:pPr marL="457200" lvl="1" indent="0">
              <a:buNone/>
            </a:pPr>
            <a:r>
              <a:rPr lang="en-US" dirty="0" smtClean="0"/>
              <a:t>  </a:t>
            </a:r>
            <a:r>
              <a:rPr lang="en-US" dirty="0" err="1"/>
              <a:t>loadList</a:t>
            </a:r>
            <a:r>
              <a:rPr lang="en-US" dirty="0"/>
              <a:t>();</a:t>
            </a:r>
          </a:p>
          <a:p>
            <a:pPr marL="457200" lvl="1" indent="0">
              <a:buNone/>
            </a:pPr>
            <a:r>
              <a:rPr lang="en-US" dirty="0"/>
              <a:t>  $("#</a:t>
            </a:r>
            <a:r>
              <a:rPr lang="en-US" dirty="0" err="1"/>
              <a:t>add_submit</a:t>
            </a:r>
            <a:r>
              <a:rPr lang="en-US" dirty="0"/>
              <a:t>").click(function(</a:t>
            </a:r>
            <a:r>
              <a:rPr lang="en-US" dirty="0" smtClean="0"/>
              <a:t>) {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	add($("#text").</a:t>
            </a:r>
            <a:r>
              <a:rPr lang="en-US" dirty="0" err="1"/>
              <a:t>val</a:t>
            </a:r>
            <a:r>
              <a:rPr lang="en-US" dirty="0"/>
              <a:t>());</a:t>
            </a:r>
          </a:p>
          <a:p>
            <a:pPr marL="457200" lvl="1" indent="0">
              <a:buNone/>
            </a:pPr>
            <a:r>
              <a:rPr lang="en-US" dirty="0"/>
              <a:t>  })</a:t>
            </a:r>
          </a:p>
          <a:p>
            <a:pPr marL="457200" lvl="1" indent="0">
              <a:buNone/>
            </a:pPr>
            <a:r>
              <a:rPr lang="en-US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124736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implement the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connect to the </a:t>
            </a:r>
            <a:r>
              <a:rPr lang="en-US" dirty="0" err="1" smtClean="0"/>
              <a:t>db</a:t>
            </a:r>
            <a:endParaRPr lang="en-US" dirty="0" smtClean="0"/>
          </a:p>
          <a:p>
            <a:r>
              <a:rPr lang="en-US" dirty="0" smtClean="0"/>
              <a:t>let’s add mongoose:</a:t>
            </a:r>
          </a:p>
          <a:p>
            <a:pPr lvl="1"/>
            <a:r>
              <a:rPr lang="en-US" dirty="0" smtClean="0">
                <a:hlinkClick r:id="rId2"/>
              </a:rPr>
              <a:t>http://mongoosejs.com</a:t>
            </a:r>
            <a:endParaRPr lang="en-US" dirty="0" smtClean="0"/>
          </a:p>
          <a:p>
            <a:pPr lvl="1"/>
            <a:r>
              <a:rPr lang="en-US" dirty="0" err="1" smtClean="0"/>
              <a:t>npm</a:t>
            </a:r>
            <a:r>
              <a:rPr lang="en-US" dirty="0" smtClean="0"/>
              <a:t> install mongoose (or add it to the </a:t>
            </a:r>
            <a:r>
              <a:rPr lang="en-US" dirty="0" err="1" smtClean="0"/>
              <a:t>packages.json</a:t>
            </a:r>
            <a:r>
              <a:rPr lang="en-US" dirty="0"/>
              <a:t> </a:t>
            </a:r>
            <a:r>
              <a:rPr lang="en-US" dirty="0" smtClean="0"/>
              <a:t>file)</a:t>
            </a:r>
          </a:p>
          <a:p>
            <a:r>
              <a:rPr lang="en-US" dirty="0" smtClean="0"/>
              <a:t>add this to </a:t>
            </a:r>
            <a:r>
              <a:rPr lang="en-US" dirty="0" err="1" smtClean="0"/>
              <a:t>app.js</a:t>
            </a:r>
            <a:r>
              <a:rPr lang="en-US" dirty="0" smtClean="0"/>
              <a:t> to connect to the </a:t>
            </a:r>
            <a:r>
              <a:rPr lang="en-US" dirty="0" err="1" smtClean="0"/>
              <a:t>db</a:t>
            </a:r>
            <a:endParaRPr lang="en-US" dirty="0" smtClean="0"/>
          </a:p>
          <a:p>
            <a:pPr marL="857250" lvl="2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mongoose = require('mongoose');</a:t>
            </a:r>
          </a:p>
          <a:p>
            <a:pPr marL="857250" lvl="2" indent="0">
              <a:buNone/>
            </a:pPr>
            <a:r>
              <a:rPr lang="en-US" dirty="0" err="1" smtClean="0"/>
              <a:t>mongoose.connect</a:t>
            </a:r>
            <a:r>
              <a:rPr lang="en-US" dirty="0" smtClean="0"/>
              <a:t>('</a:t>
            </a:r>
            <a:r>
              <a:rPr lang="en-US" dirty="0" err="1" smtClean="0"/>
              <a:t>mongodb</a:t>
            </a:r>
            <a:r>
              <a:rPr lang="en-US" dirty="0" smtClean="0"/>
              <a:t>://</a:t>
            </a:r>
            <a:r>
              <a:rPr lang="en-US" dirty="0" err="1" smtClean="0"/>
              <a:t>localhost</a:t>
            </a:r>
            <a:r>
              <a:rPr lang="en-US" dirty="0" smtClean="0"/>
              <a:t>/</a:t>
            </a:r>
            <a:r>
              <a:rPr lang="en-US" dirty="0" err="1" smtClean="0"/>
              <a:t>todoapp</a:t>
            </a:r>
            <a:r>
              <a:rPr lang="en-US" dirty="0" smtClean="0"/>
              <a:t>');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35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db</a:t>
            </a:r>
            <a:r>
              <a:rPr lang="en-US" dirty="0" smtClean="0"/>
              <a:t>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Lucida Sans Typewriter"/>
                <a:cs typeface="Lucida Sans Typewriter"/>
              </a:rPr>
              <a:t>var</a:t>
            </a:r>
            <a:r>
              <a:rPr lang="en-US" dirty="0">
                <a:latin typeface="Lucida Sans Typewriter"/>
                <a:cs typeface="Lucida Sans Typewriter"/>
              </a:rPr>
              <a:t> </a:t>
            </a:r>
            <a:r>
              <a:rPr lang="en-US" dirty="0" err="1">
                <a:latin typeface="Lucida Sans Typewriter"/>
                <a:cs typeface="Lucida Sans Typewriter"/>
              </a:rPr>
              <a:t>todoItemSchema</a:t>
            </a:r>
            <a:r>
              <a:rPr lang="en-US" dirty="0">
                <a:latin typeface="Lucida Sans Typewriter"/>
                <a:cs typeface="Lucida Sans Typewriter"/>
              </a:rPr>
              <a:t> = </a:t>
            </a:r>
            <a:r>
              <a:rPr lang="en-US" dirty="0" err="1">
                <a:latin typeface="Lucida Sans Typewriter"/>
                <a:cs typeface="Lucida Sans Typewriter"/>
              </a:rPr>
              <a:t>mongoose.Schema</a:t>
            </a:r>
            <a:r>
              <a:rPr lang="en-US" dirty="0">
                <a:latin typeface="Lucida Sans Typewriter"/>
                <a:cs typeface="Lucida Sans Typewriter"/>
              </a:rPr>
              <a:t>({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text: String,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completed: Boolean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});</a:t>
            </a:r>
          </a:p>
          <a:p>
            <a:pPr marL="0" indent="0">
              <a:buNone/>
            </a:pPr>
            <a:endParaRPr lang="en-US" dirty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dirty="0" err="1">
                <a:latin typeface="Lucida Sans Typewriter"/>
                <a:cs typeface="Lucida Sans Typewriter"/>
              </a:rPr>
              <a:t>var</a:t>
            </a:r>
            <a:r>
              <a:rPr lang="en-US" dirty="0">
                <a:latin typeface="Lucida Sans Typewriter"/>
                <a:cs typeface="Lucida Sans Typewriter"/>
              </a:rPr>
              <a:t> </a:t>
            </a:r>
            <a:r>
              <a:rPr lang="en-US" dirty="0" err="1">
                <a:latin typeface="Lucida Sans Typewriter"/>
                <a:cs typeface="Lucida Sans Typewriter"/>
              </a:rPr>
              <a:t>todoItem</a:t>
            </a:r>
            <a:r>
              <a:rPr lang="en-US" dirty="0">
                <a:latin typeface="Lucida Sans Typewriter"/>
                <a:cs typeface="Lucida Sans Typewriter"/>
              </a:rPr>
              <a:t> = </a:t>
            </a:r>
            <a:r>
              <a:rPr lang="en-US" dirty="0" err="1">
                <a:latin typeface="Lucida Sans Typewriter"/>
                <a:cs typeface="Lucida Sans Typewriter"/>
              </a:rPr>
              <a:t>mongoose.model</a:t>
            </a:r>
            <a:r>
              <a:rPr lang="en-US" dirty="0">
                <a:latin typeface="Lucida Sans Typewriter"/>
                <a:cs typeface="Lucida Sans Typewriter"/>
              </a:rPr>
              <a:t>('</a:t>
            </a:r>
            <a:r>
              <a:rPr lang="en-US" dirty="0" err="1">
                <a:latin typeface="Lucida Sans Typewriter"/>
                <a:cs typeface="Lucida Sans Typewriter"/>
              </a:rPr>
              <a:t>TODOItem</a:t>
            </a:r>
            <a:r>
              <a:rPr lang="en-US" dirty="0">
                <a:latin typeface="Lucida Sans Typewriter"/>
                <a:cs typeface="Lucida Sans Typewriter"/>
              </a:rPr>
              <a:t>', </a:t>
            </a:r>
            <a:r>
              <a:rPr lang="en-US" dirty="0" err="1">
                <a:latin typeface="Lucida Sans Typewriter"/>
                <a:cs typeface="Lucida Sans Typewriter"/>
              </a:rPr>
              <a:t>todoItemSchema</a:t>
            </a:r>
            <a:r>
              <a:rPr lang="en-US" dirty="0">
                <a:latin typeface="Lucida Sans Typewriter"/>
                <a:cs typeface="Lucida Sans Typewriter"/>
              </a:rPr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01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/list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536" y="1203960"/>
            <a:ext cx="8229600" cy="549136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Lucida Sans Typewriter"/>
                <a:cs typeface="Lucida Sans Typewriter"/>
              </a:rPr>
              <a:t>app.get</a:t>
            </a:r>
            <a:r>
              <a:rPr lang="en-US" dirty="0">
                <a:latin typeface="Lucida Sans Typewriter"/>
                <a:cs typeface="Lucida Sans Typewriter"/>
              </a:rPr>
              <a:t>('/list', function(</a:t>
            </a:r>
            <a:r>
              <a:rPr lang="en-US" dirty="0" err="1">
                <a:latin typeface="Lucida Sans Typewriter"/>
                <a:cs typeface="Lucida Sans Typewriter"/>
              </a:rPr>
              <a:t>req</a:t>
            </a:r>
            <a:r>
              <a:rPr lang="en-US" dirty="0">
                <a:latin typeface="Lucida Sans Typewriter"/>
                <a:cs typeface="Lucida Sans Typewriter"/>
              </a:rPr>
              <a:t>, res</a:t>
            </a:r>
            <a:r>
              <a:rPr lang="en-US" dirty="0" smtClean="0">
                <a:latin typeface="Lucida Sans Typewriter"/>
                <a:cs typeface="Lucida Sans Typewriter"/>
              </a:rPr>
              <a:t>) {</a:t>
            </a:r>
            <a:endParaRPr lang="en-US" dirty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</a:t>
            </a:r>
            <a:r>
              <a:rPr lang="en-US" dirty="0" err="1">
                <a:latin typeface="Lucida Sans Typewriter"/>
                <a:cs typeface="Lucida Sans Typewriter"/>
              </a:rPr>
              <a:t>todoItem.find</a:t>
            </a:r>
            <a:r>
              <a:rPr lang="en-US" dirty="0">
                <a:latin typeface="Lucida Sans Typewriter"/>
                <a:cs typeface="Lucida Sans Typewriter"/>
              </a:rPr>
              <a:t>({completed: false}, function(err, </a:t>
            </a:r>
            <a:r>
              <a:rPr lang="en-US" dirty="0" err="1">
                <a:latin typeface="Lucida Sans Typewriter"/>
                <a:cs typeface="Lucida Sans Typewriter"/>
              </a:rPr>
              <a:t>todoitems</a:t>
            </a:r>
            <a:r>
              <a:rPr lang="en-US" dirty="0">
                <a:latin typeface="Lucida Sans Typewriter"/>
                <a:cs typeface="Lucida Sans Typewriter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if (err) 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</a:t>
            </a:r>
            <a:r>
              <a:rPr lang="en-US" dirty="0" err="1">
                <a:latin typeface="Lucida Sans Typewriter"/>
                <a:cs typeface="Lucida Sans Typewriter"/>
              </a:rPr>
              <a:t>res.json</a:t>
            </a:r>
            <a:r>
              <a:rPr lang="en-US" dirty="0">
                <a:latin typeface="Lucida Sans Typewriter"/>
                <a:cs typeface="Lucida Sans Typewriter"/>
              </a:rPr>
              <a:t>([])</a:t>
            </a:r>
            <a:r>
              <a:rPr lang="en-US" dirty="0" smtClean="0">
                <a:latin typeface="Lucida Sans Typewriter"/>
                <a:cs typeface="Lucida Sans Typewriter"/>
              </a:rPr>
              <a:t>; </a:t>
            </a:r>
            <a:endParaRPr lang="en-US" dirty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} else 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</a:t>
            </a:r>
            <a:r>
              <a:rPr lang="en-US" dirty="0" err="1">
                <a:latin typeface="Lucida Sans Typewriter"/>
                <a:cs typeface="Lucida Sans Typewriter"/>
              </a:rPr>
              <a:t>var</a:t>
            </a:r>
            <a:r>
              <a:rPr lang="en-US" dirty="0">
                <a:latin typeface="Lucida Sans Typewriter"/>
                <a:cs typeface="Lucida Sans Typewriter"/>
              </a:rPr>
              <a:t> items = [];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for </a:t>
            </a:r>
            <a:r>
              <a:rPr lang="en-US" dirty="0" smtClean="0">
                <a:latin typeface="Lucida Sans Typewriter"/>
                <a:cs typeface="Lucida Sans Typewriter"/>
              </a:rPr>
              <a:t>(</a:t>
            </a:r>
            <a:r>
              <a:rPr lang="en-US" dirty="0" err="1" smtClean="0">
                <a:latin typeface="Lucida Sans Typewriter"/>
                <a:cs typeface="Lucida Sans Typewriter"/>
              </a:rPr>
              <a:t>todoitem</a:t>
            </a:r>
            <a:r>
              <a:rPr lang="en-US" dirty="0" smtClean="0">
                <a:latin typeface="Lucida Sans Typewriter"/>
                <a:cs typeface="Lucida Sans Typewriter"/>
              </a:rPr>
              <a:t> </a:t>
            </a:r>
            <a:r>
              <a:rPr lang="en-US" dirty="0" smtClean="0">
                <a:latin typeface="Lucida Sans Typewriter"/>
                <a:cs typeface="Lucida Sans Typewriter"/>
              </a:rPr>
              <a:t>in</a:t>
            </a:r>
            <a:r>
              <a:rPr lang="en-US" dirty="0" smtClean="0">
                <a:latin typeface="Lucida Sans Typewriter"/>
                <a:cs typeface="Lucida Sans Typewriter"/>
              </a:rPr>
              <a:t> </a:t>
            </a:r>
            <a:r>
              <a:rPr lang="en-US" dirty="0" err="1" smtClean="0">
                <a:latin typeface="Lucida Sans Typewriter"/>
                <a:cs typeface="Lucida Sans Typewriter"/>
              </a:rPr>
              <a:t>todoitems</a:t>
            </a:r>
            <a:r>
              <a:rPr lang="en-US" dirty="0" smtClean="0">
                <a:latin typeface="Lucida Sans Typewriter"/>
                <a:cs typeface="Lucida Sans Typewriter"/>
              </a:rPr>
              <a:t>) {</a:t>
            </a:r>
            <a:endParaRPr lang="en-US" dirty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  </a:t>
            </a:r>
            <a:r>
              <a:rPr lang="en-US" dirty="0" err="1">
                <a:latin typeface="Lucida Sans Typewriter"/>
                <a:cs typeface="Lucida Sans Typewriter"/>
              </a:rPr>
              <a:t>items.push</a:t>
            </a:r>
            <a:r>
              <a:rPr lang="en-US" dirty="0">
                <a:latin typeface="Lucida Sans Typewriter"/>
                <a:cs typeface="Lucida Sans Typewriter"/>
              </a:rPr>
              <a:t>({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    id: </a:t>
            </a:r>
            <a:r>
              <a:rPr lang="en-US" dirty="0" err="1">
                <a:latin typeface="Lucida Sans Typewriter"/>
                <a:cs typeface="Lucida Sans Typewriter"/>
              </a:rPr>
              <a:t>todoitem</a:t>
            </a:r>
            <a:r>
              <a:rPr lang="en-US" dirty="0">
                <a:latin typeface="Lucida Sans Typewriter"/>
                <a:cs typeface="Lucida Sans Typewriter"/>
              </a:rPr>
              <a:t>._id,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    text: </a:t>
            </a:r>
            <a:r>
              <a:rPr lang="en-US" dirty="0" err="1">
                <a:latin typeface="Lucida Sans Typewriter"/>
                <a:cs typeface="Lucida Sans Typewriter"/>
              </a:rPr>
              <a:t>todoitem.text</a:t>
            </a:r>
            <a:endParaRPr lang="en-US" dirty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  });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};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</a:t>
            </a:r>
            <a:r>
              <a:rPr lang="en-US" dirty="0" err="1">
                <a:latin typeface="Lucida Sans Typewriter"/>
                <a:cs typeface="Lucida Sans Typewriter"/>
              </a:rPr>
              <a:t>res.json</a:t>
            </a:r>
            <a:r>
              <a:rPr lang="en-US" dirty="0">
                <a:latin typeface="Lucida Sans Typewriter"/>
                <a:cs typeface="Lucida Sans Typewriter"/>
              </a:rPr>
              <a:t>(items);      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});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34639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/add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>
                <a:latin typeface="Lucida Sans Typewriter"/>
                <a:cs typeface="Lucida Sans Typewriter"/>
              </a:rPr>
              <a:t>app.post</a:t>
            </a:r>
            <a:r>
              <a:rPr lang="en-US" dirty="0">
                <a:latin typeface="Lucida Sans Typewriter"/>
                <a:cs typeface="Lucida Sans Typewriter"/>
              </a:rPr>
              <a:t>('/add', function(</a:t>
            </a:r>
            <a:r>
              <a:rPr lang="en-US" dirty="0" err="1">
                <a:latin typeface="Lucida Sans Typewriter"/>
                <a:cs typeface="Lucida Sans Typewriter"/>
              </a:rPr>
              <a:t>req</a:t>
            </a:r>
            <a:r>
              <a:rPr lang="en-US" dirty="0">
                <a:latin typeface="Lucida Sans Typewriter"/>
                <a:cs typeface="Lucida Sans Typewriter"/>
              </a:rPr>
              <a:t>, res){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</a:t>
            </a:r>
            <a:r>
              <a:rPr lang="en-US" dirty="0" err="1">
                <a:latin typeface="Lucida Sans Typewriter"/>
                <a:cs typeface="Lucida Sans Typewriter"/>
              </a:rPr>
              <a:t>var</a:t>
            </a:r>
            <a:r>
              <a:rPr lang="en-US" dirty="0">
                <a:latin typeface="Lucida Sans Typewriter"/>
                <a:cs typeface="Lucida Sans Typewriter"/>
              </a:rPr>
              <a:t> text = </a:t>
            </a:r>
            <a:r>
              <a:rPr lang="en-US" dirty="0" err="1">
                <a:latin typeface="Lucida Sans Typewriter"/>
                <a:cs typeface="Lucida Sans Typewriter"/>
              </a:rPr>
              <a:t>req.body.text</a:t>
            </a:r>
            <a:r>
              <a:rPr lang="en-US" dirty="0">
                <a:latin typeface="Lucida Sans Typewriter"/>
                <a:cs typeface="Lucida Sans Typewriter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</a:t>
            </a:r>
            <a:r>
              <a:rPr lang="en-US" dirty="0" err="1">
                <a:latin typeface="Lucida Sans Typewriter"/>
                <a:cs typeface="Lucida Sans Typewriter"/>
              </a:rPr>
              <a:t>console.log</a:t>
            </a:r>
            <a:r>
              <a:rPr lang="en-US" dirty="0">
                <a:latin typeface="Lucida Sans Typewriter"/>
                <a:cs typeface="Lucida Sans Typewriter"/>
              </a:rPr>
              <a:t>("adding " + text);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</a:t>
            </a:r>
            <a:r>
              <a:rPr lang="en-US" dirty="0" err="1">
                <a:latin typeface="Lucida Sans Typewriter"/>
                <a:cs typeface="Lucida Sans Typewriter"/>
              </a:rPr>
              <a:t>var</a:t>
            </a:r>
            <a:r>
              <a:rPr lang="en-US" dirty="0">
                <a:latin typeface="Lucida Sans Typewriter"/>
                <a:cs typeface="Lucida Sans Typewriter"/>
              </a:rPr>
              <a:t> </a:t>
            </a:r>
            <a:r>
              <a:rPr lang="en-US" dirty="0" err="1">
                <a:latin typeface="Lucida Sans Typewriter"/>
                <a:cs typeface="Lucida Sans Typewriter"/>
              </a:rPr>
              <a:t>newItem</a:t>
            </a:r>
            <a:r>
              <a:rPr lang="en-US" dirty="0">
                <a:latin typeface="Lucida Sans Typewriter"/>
                <a:cs typeface="Lucida Sans Typewriter"/>
              </a:rPr>
              <a:t> = new </a:t>
            </a:r>
            <a:r>
              <a:rPr lang="en-US" dirty="0" err="1">
                <a:latin typeface="Lucida Sans Typewriter"/>
                <a:cs typeface="Lucida Sans Typewriter"/>
              </a:rPr>
              <a:t>todoItem</a:t>
            </a:r>
            <a:r>
              <a:rPr lang="en-US" dirty="0" smtClean="0">
                <a:latin typeface="Lucida Sans Typewriter"/>
                <a:cs typeface="Lucida Sans Typewriter"/>
              </a:rPr>
              <a:t>({</a:t>
            </a:r>
            <a:endParaRPr lang="en-US" dirty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	</a:t>
            </a:r>
            <a:r>
              <a:rPr lang="en-US" dirty="0" smtClean="0">
                <a:latin typeface="Lucida Sans Typewriter"/>
                <a:cs typeface="Lucida Sans Typewriter"/>
              </a:rPr>
              <a:t>text: text,</a:t>
            </a:r>
            <a:endParaRPr lang="en-US" dirty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	</a:t>
            </a:r>
            <a:r>
              <a:rPr lang="en-US" dirty="0" smtClean="0">
                <a:latin typeface="Lucida Sans Typewriter"/>
                <a:cs typeface="Lucida Sans Typewriter"/>
              </a:rPr>
              <a:t>completed: false});</a:t>
            </a:r>
            <a:endParaRPr lang="en-US" dirty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</a:t>
            </a:r>
            <a:r>
              <a:rPr lang="en-US" dirty="0" err="1" smtClean="0">
                <a:latin typeface="Lucida Sans Typewriter"/>
                <a:cs typeface="Lucida Sans Typewriter"/>
              </a:rPr>
              <a:t>newItem.save</a:t>
            </a:r>
            <a:r>
              <a:rPr lang="en-US" dirty="0" smtClean="0">
                <a:latin typeface="Lucida Sans Typewriter"/>
                <a:cs typeface="Lucida Sans Typewriter"/>
              </a:rPr>
              <a:t>(function(e</a:t>
            </a:r>
            <a:r>
              <a:rPr lang="en-US" dirty="0">
                <a:latin typeface="Lucida Sans Typewriter"/>
                <a:cs typeface="Lucida Sans Typewriter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</a:t>
            </a:r>
            <a:r>
              <a:rPr lang="en-US" dirty="0" err="1">
                <a:latin typeface="Lucida Sans Typewriter"/>
                <a:cs typeface="Lucida Sans Typewriter"/>
              </a:rPr>
              <a:t>console.log</a:t>
            </a:r>
            <a:r>
              <a:rPr lang="en-US" dirty="0">
                <a:latin typeface="Lucida Sans Typewriter"/>
                <a:cs typeface="Lucida Sans Typewriter"/>
              </a:rPr>
              <a:t>("added " + text);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</a:t>
            </a:r>
            <a:r>
              <a:rPr lang="en-US" dirty="0" err="1">
                <a:latin typeface="Lucida Sans Typewriter"/>
                <a:cs typeface="Lucida Sans Typewriter"/>
              </a:rPr>
              <a:t>res.end</a:t>
            </a:r>
            <a:r>
              <a:rPr lang="en-US" dirty="0">
                <a:latin typeface="Lucida Sans Typewriter"/>
                <a:cs typeface="Lucida Sans Typewriter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});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42348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/complete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265" y="1600200"/>
            <a:ext cx="8229600" cy="504808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Lucida Sans Typewriter"/>
                <a:cs typeface="Lucida Sans Typewriter"/>
              </a:rPr>
              <a:t>app.post</a:t>
            </a:r>
            <a:r>
              <a:rPr lang="en-US" dirty="0">
                <a:latin typeface="Lucida Sans Typewriter"/>
                <a:cs typeface="Lucida Sans Typewriter"/>
              </a:rPr>
              <a:t>('/complete', function(</a:t>
            </a:r>
            <a:r>
              <a:rPr lang="en-US" dirty="0" err="1">
                <a:latin typeface="Lucida Sans Typewriter"/>
                <a:cs typeface="Lucida Sans Typewriter"/>
              </a:rPr>
              <a:t>req</a:t>
            </a:r>
            <a:r>
              <a:rPr lang="en-US" dirty="0">
                <a:latin typeface="Lucida Sans Typewriter"/>
                <a:cs typeface="Lucida Sans Typewriter"/>
              </a:rPr>
              <a:t>, res){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</a:t>
            </a:r>
            <a:r>
              <a:rPr lang="en-US" dirty="0" err="1">
                <a:latin typeface="Lucida Sans Typewriter"/>
                <a:cs typeface="Lucida Sans Typewriter"/>
              </a:rPr>
              <a:t>var</a:t>
            </a:r>
            <a:r>
              <a:rPr lang="en-US" dirty="0">
                <a:latin typeface="Lucida Sans Typewriter"/>
                <a:cs typeface="Lucida Sans Typewriter"/>
              </a:rPr>
              <a:t> id = </a:t>
            </a:r>
            <a:r>
              <a:rPr lang="en-US" dirty="0" err="1">
                <a:latin typeface="Lucida Sans Typewriter"/>
                <a:cs typeface="Lucida Sans Typewriter"/>
              </a:rPr>
              <a:t>req.body.id</a:t>
            </a:r>
            <a:r>
              <a:rPr lang="en-US" dirty="0">
                <a:latin typeface="Lucida Sans Typewriter"/>
                <a:cs typeface="Lucida Sans Typewriter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</a:t>
            </a:r>
            <a:r>
              <a:rPr lang="en-US" dirty="0" err="1">
                <a:latin typeface="Lucida Sans Typewriter"/>
                <a:cs typeface="Lucida Sans Typewriter"/>
              </a:rPr>
              <a:t>console.log</a:t>
            </a:r>
            <a:r>
              <a:rPr lang="en-US" dirty="0">
                <a:latin typeface="Lucida Sans Typewriter"/>
                <a:cs typeface="Lucida Sans Typewriter"/>
              </a:rPr>
              <a:t>("calling complete " + id);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</a:t>
            </a:r>
            <a:r>
              <a:rPr lang="en-US" dirty="0" err="1">
                <a:latin typeface="Lucida Sans Typewriter"/>
                <a:cs typeface="Lucida Sans Typewriter"/>
              </a:rPr>
              <a:t>todoItem.findOne</a:t>
            </a:r>
            <a:r>
              <a:rPr lang="en-US" dirty="0">
                <a:latin typeface="Lucida Sans Typewriter"/>
                <a:cs typeface="Lucida Sans Typewriter"/>
              </a:rPr>
              <a:t>({_id: id}, function (err, item) 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if (err) 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</a:t>
            </a:r>
            <a:r>
              <a:rPr lang="en-US" dirty="0" err="1">
                <a:latin typeface="Lucida Sans Typewriter"/>
                <a:cs typeface="Lucida Sans Typewriter"/>
              </a:rPr>
              <a:t>console.log</a:t>
            </a:r>
            <a:r>
              <a:rPr lang="en-US" dirty="0">
                <a:latin typeface="Lucida Sans Typewriter"/>
                <a:cs typeface="Lucida Sans Typewriter"/>
              </a:rPr>
              <a:t>("found element with id " + id);      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</a:t>
            </a:r>
            <a:r>
              <a:rPr lang="en-US" dirty="0" err="1">
                <a:latin typeface="Lucida Sans Typewriter"/>
                <a:cs typeface="Lucida Sans Typewriter"/>
              </a:rPr>
              <a:t>res.end</a:t>
            </a:r>
            <a:r>
              <a:rPr lang="en-US" dirty="0">
                <a:latin typeface="Lucida Sans Typewriter"/>
                <a:cs typeface="Lucida Sans Typewriter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} else 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</a:t>
            </a:r>
            <a:r>
              <a:rPr lang="en-US" dirty="0" err="1">
                <a:latin typeface="Lucida Sans Typewriter"/>
                <a:cs typeface="Lucida Sans Typewriter"/>
              </a:rPr>
              <a:t>item.completed</a:t>
            </a:r>
            <a:r>
              <a:rPr lang="en-US" dirty="0">
                <a:latin typeface="Lucida Sans Typewriter"/>
                <a:cs typeface="Lucida Sans Typewriter"/>
              </a:rPr>
              <a:t> = true;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</a:t>
            </a:r>
            <a:r>
              <a:rPr lang="en-US" dirty="0" err="1">
                <a:latin typeface="Lucida Sans Typewriter"/>
                <a:cs typeface="Lucida Sans Typewriter"/>
              </a:rPr>
              <a:t>item.save</a:t>
            </a:r>
            <a:r>
              <a:rPr lang="en-US" dirty="0">
                <a:latin typeface="Lucida Sans Typewriter"/>
                <a:cs typeface="Lucida Sans Typewriter"/>
              </a:rPr>
              <a:t>(function (err, item) 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  if (err) 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    </a:t>
            </a:r>
            <a:r>
              <a:rPr lang="en-US" dirty="0" err="1">
                <a:latin typeface="Lucida Sans Typewriter"/>
                <a:cs typeface="Lucida Sans Typewriter"/>
              </a:rPr>
              <a:t>console.log</a:t>
            </a:r>
            <a:r>
              <a:rPr lang="en-US" dirty="0">
                <a:latin typeface="Lucida Sans Typewriter"/>
                <a:cs typeface="Lucida Sans Typewriter"/>
              </a:rPr>
              <a:t>("error saving element with id " + id);      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  } else {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    </a:t>
            </a:r>
            <a:r>
              <a:rPr lang="en-US" dirty="0" err="1">
                <a:latin typeface="Lucida Sans Typewriter"/>
                <a:cs typeface="Lucida Sans Typewriter"/>
              </a:rPr>
              <a:t>console.log</a:t>
            </a:r>
            <a:r>
              <a:rPr lang="en-US" dirty="0">
                <a:latin typeface="Lucida Sans Typewriter"/>
                <a:cs typeface="Lucida Sans Typewriter"/>
              </a:rPr>
              <a:t>("saved element with id " + id);      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  }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  </a:t>
            </a:r>
            <a:r>
              <a:rPr lang="en-US" dirty="0" err="1">
                <a:latin typeface="Lucida Sans Typewriter"/>
                <a:cs typeface="Lucida Sans Typewriter"/>
              </a:rPr>
              <a:t>res.end</a:t>
            </a:r>
            <a:r>
              <a:rPr lang="en-US" dirty="0">
                <a:latin typeface="Lucida Sans Typewriter"/>
                <a:cs typeface="Lucida Sans Typewriter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  })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  });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425185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build a TODO list</a:t>
            </a:r>
          </a:p>
          <a:p>
            <a:r>
              <a:rPr lang="en-US" dirty="0" smtClean="0"/>
              <a:t>just:</a:t>
            </a:r>
          </a:p>
          <a:p>
            <a:pPr lvl="1"/>
            <a:r>
              <a:rPr lang="en-US" dirty="0" smtClean="0"/>
              <a:t>list items</a:t>
            </a:r>
          </a:p>
          <a:p>
            <a:pPr lvl="1"/>
            <a:r>
              <a:rPr lang="en-US" dirty="0" smtClean="0"/>
              <a:t>add item</a:t>
            </a:r>
          </a:p>
          <a:p>
            <a:pPr lvl="1"/>
            <a:r>
              <a:rPr lang="en-US" dirty="0" smtClean="0"/>
              <a:t>complete item</a:t>
            </a:r>
          </a:p>
          <a:p>
            <a:r>
              <a:rPr lang="en-US" dirty="0" smtClean="0"/>
              <a:t>all AJAX/AJAJ</a:t>
            </a:r>
          </a:p>
        </p:txBody>
      </p:sp>
    </p:spTree>
    <p:extLst>
      <p:ext uri="{BB962C8B-B14F-4D97-AF65-F5344CB8AC3E}">
        <p14:creationId xmlns:p14="http://schemas.microsoft.com/office/powerpoint/2010/main" val="415556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 code available at</a:t>
            </a:r>
          </a:p>
          <a:p>
            <a:pPr marL="457200" lvl="1" indent="0">
              <a:buNone/>
            </a:pPr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 smtClean="0"/>
              <a:t>/</a:t>
            </a:r>
            <a:r>
              <a:rPr lang="en-US" dirty="0" err="1" smtClean="0"/>
              <a:t>attardi</a:t>
            </a:r>
            <a:r>
              <a:rPr lang="en-US" dirty="0" smtClean="0"/>
              <a:t>/</a:t>
            </a:r>
            <a:r>
              <a:rPr lang="en-US" dirty="0"/>
              <a:t>pa_todoapp</a:t>
            </a:r>
            <a:r>
              <a:rPr lang="en-US" dirty="0" smtClean="0"/>
              <a:t>/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6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/>
              <a:t>findTotals</a:t>
            </a:r>
            <a:r>
              <a:rPr lang="en-US" dirty="0"/>
              <a:t>(){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var</a:t>
            </a:r>
            <a:r>
              <a:rPr lang="en-US" dirty="0"/>
              <a:t> elements = [];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db.customers.find</a:t>
            </a:r>
            <a:r>
              <a:rPr lang="en-US" dirty="0"/>
              <a:t>({ country: 'UK' }, function(err, customers) {</a:t>
            </a:r>
          </a:p>
          <a:p>
            <a:pPr marL="0" indent="0">
              <a:buNone/>
            </a:pPr>
            <a:r>
              <a:rPr lang="en-US" dirty="0"/>
              <a:t>		for (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</a:t>
            </a:r>
            <a:r>
              <a:rPr lang="en-US" dirty="0" err="1"/>
              <a:t>customers.length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db.cart.find</a:t>
            </a:r>
            <a:r>
              <a:rPr lang="en-US" dirty="0"/>
              <a:t>({ </a:t>
            </a:r>
            <a:r>
              <a:rPr lang="en-US" dirty="0" err="1"/>
              <a:t>customerid</a:t>
            </a:r>
            <a:r>
              <a:rPr lang="en-US" dirty="0"/>
              <a:t>: customer[</a:t>
            </a:r>
            <a:r>
              <a:rPr lang="en-US" dirty="0" err="1"/>
              <a:t>i</a:t>
            </a:r>
            <a:r>
              <a:rPr lang="en-US" dirty="0"/>
              <a:t>].id}, function (err, cart){</a:t>
            </a:r>
          </a:p>
          <a:p>
            <a:pPr marL="0" indent="0">
              <a:buNone/>
            </a:pPr>
            <a:r>
              <a:rPr lang="en-US" dirty="0"/>
              <a:t>				for (</a:t>
            </a:r>
            <a:r>
              <a:rPr lang="en-US" dirty="0" err="1"/>
              <a:t>var</a:t>
            </a:r>
            <a:r>
              <a:rPr lang="en-US" dirty="0"/>
              <a:t> j = 0; j&lt;</a:t>
            </a:r>
            <a:r>
              <a:rPr lang="en-US" dirty="0" err="1"/>
              <a:t>cart.length</a:t>
            </a:r>
            <a:r>
              <a:rPr lang="en-US" dirty="0"/>
              <a:t>; j++) {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elements.push</a:t>
            </a:r>
            <a:r>
              <a:rPr lang="en-US" dirty="0"/>
              <a:t>(cart[j].total);</a:t>
            </a:r>
          </a:p>
          <a:p>
            <a:pPr marL="0" indent="0">
              <a:buNone/>
            </a:pPr>
            <a:r>
              <a:rPr lang="en-US" dirty="0"/>
              <a:t>				}</a:t>
            </a:r>
          </a:p>
          <a:p>
            <a:pPr marL="0" indent="0">
              <a:buNone/>
            </a:pPr>
            <a:r>
              <a:rPr lang="en-US" dirty="0"/>
              <a:t>			});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	return elements;</a:t>
            </a:r>
          </a:p>
          <a:p>
            <a:pPr marL="0" indent="0">
              <a:buNone/>
            </a:pPr>
            <a:r>
              <a:rPr lang="en-US" dirty="0"/>
              <a:t>	});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4388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1"/>
            <a:ext cx="8122920" cy="5265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function </a:t>
            </a:r>
            <a:r>
              <a:rPr lang="en-US" sz="1800" dirty="0" err="1"/>
              <a:t>findTotals</a:t>
            </a:r>
            <a:r>
              <a:rPr lang="en-US" sz="1800" dirty="0" smtClean="0"/>
              <a:t>() {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</a:t>
            </a:r>
            <a:r>
              <a:rPr lang="en-US" sz="1800" dirty="0" err="1" smtClean="0"/>
              <a:t>db.customers.find</a:t>
            </a:r>
            <a:r>
              <a:rPr lang="en-US" sz="1800" dirty="0"/>
              <a:t>({ country: 'UK' }, function(customers) {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var</a:t>
            </a:r>
            <a:r>
              <a:rPr lang="en-US" sz="1800" dirty="0" smtClean="0"/>
              <a:t> </a:t>
            </a:r>
            <a:r>
              <a:rPr lang="en-US" sz="1800" dirty="0"/>
              <a:t>elements = [];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var</a:t>
            </a:r>
            <a:r>
              <a:rPr lang="en-US" sz="1800" dirty="0" smtClean="0"/>
              <a:t> </a:t>
            </a:r>
            <a:r>
              <a:rPr lang="en-US" sz="1800" dirty="0"/>
              <a:t>iterator = function(</a:t>
            </a:r>
            <a:r>
              <a:rPr lang="en-US" sz="1800" dirty="0" err="1"/>
              <a:t>i</a:t>
            </a:r>
            <a:r>
              <a:rPr lang="en-US" sz="1800" dirty="0"/>
              <a:t>) {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/>
              <a:t>	</a:t>
            </a:r>
            <a:r>
              <a:rPr lang="en-US" sz="1800" dirty="0" smtClean="0"/>
              <a:t>if (I &gt;= </a:t>
            </a:r>
            <a:r>
              <a:rPr lang="en-US" sz="1800" dirty="0" err="1" smtClean="0"/>
              <a:t>customers.length</a:t>
            </a:r>
            <a:r>
              <a:rPr lang="en-US" sz="1800" dirty="0"/>
              <a:t>) {</a:t>
            </a:r>
          </a:p>
          <a:p>
            <a:pPr marL="0" indent="0">
              <a:buNone/>
            </a:pPr>
            <a:r>
              <a:rPr lang="en-US" sz="1800" dirty="0"/>
              <a:t>			</a:t>
            </a:r>
            <a:r>
              <a:rPr lang="en-US" sz="1800" dirty="0" smtClean="0"/>
              <a:t>return </a:t>
            </a:r>
            <a:r>
              <a:rPr lang="en-US" sz="1800" dirty="0"/>
              <a:t>elements;</a:t>
            </a:r>
          </a:p>
          <a:p>
            <a:pPr marL="0" indent="0">
              <a:buNone/>
            </a:pPr>
            <a:r>
              <a:rPr lang="en-US" sz="1800" dirty="0"/>
              <a:t>		</a:t>
            </a:r>
            <a:r>
              <a:rPr lang="en-US" sz="1800" dirty="0" smtClean="0"/>
              <a:t>}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	</a:t>
            </a:r>
            <a:r>
              <a:rPr lang="en-US" sz="1800" dirty="0" err="1" smtClean="0"/>
              <a:t>db.cart.find</a:t>
            </a:r>
            <a:r>
              <a:rPr lang="en-US" sz="1800" dirty="0"/>
              <a:t>({ </a:t>
            </a:r>
            <a:r>
              <a:rPr lang="en-US" sz="1800" dirty="0" err="1"/>
              <a:t>customerid</a:t>
            </a:r>
            <a:r>
              <a:rPr lang="en-US" sz="1800" dirty="0"/>
              <a:t>: customer[</a:t>
            </a:r>
            <a:r>
              <a:rPr lang="en-US" sz="1800" dirty="0" err="1"/>
              <a:t>i</a:t>
            </a:r>
            <a:r>
              <a:rPr lang="en-US" sz="1800" dirty="0"/>
              <a:t>].id}, function (cart</a:t>
            </a:r>
            <a:r>
              <a:rPr lang="en-US" sz="1800" dirty="0" smtClean="0"/>
              <a:t>) {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		</a:t>
            </a:r>
            <a:r>
              <a:rPr lang="en-US" sz="1800" dirty="0" smtClean="0"/>
              <a:t>for </a:t>
            </a:r>
            <a:r>
              <a:rPr lang="en-US" sz="1800" dirty="0"/>
              <a:t>(</a:t>
            </a:r>
            <a:r>
              <a:rPr lang="en-US" sz="1800" dirty="0" err="1"/>
              <a:t>var</a:t>
            </a:r>
            <a:r>
              <a:rPr lang="en-US" sz="1800" dirty="0"/>
              <a:t> j = 0; j&lt;</a:t>
            </a:r>
            <a:r>
              <a:rPr lang="en-US" sz="1800" dirty="0" err="1"/>
              <a:t>cart.length</a:t>
            </a:r>
            <a:r>
              <a:rPr lang="en-US" sz="1800" dirty="0"/>
              <a:t>; j++) {</a:t>
            </a:r>
          </a:p>
          <a:p>
            <a:pPr marL="0" indent="0">
              <a:buNone/>
            </a:pPr>
            <a:r>
              <a:rPr lang="en-US" sz="1800" dirty="0"/>
              <a:t>				</a:t>
            </a:r>
            <a:r>
              <a:rPr lang="en-US" sz="1800" dirty="0" err="1" smtClean="0"/>
              <a:t>elements.push</a:t>
            </a:r>
            <a:r>
              <a:rPr lang="en-US" sz="1800" dirty="0" smtClean="0"/>
              <a:t>(cart[j</a:t>
            </a:r>
            <a:r>
              <a:rPr lang="en-US" sz="1800" dirty="0"/>
              <a:t>].total);</a:t>
            </a:r>
          </a:p>
          <a:p>
            <a:pPr marL="0" indent="0">
              <a:buNone/>
            </a:pPr>
            <a:r>
              <a:rPr lang="en-US" sz="1800" dirty="0"/>
              <a:t>			</a:t>
            </a:r>
            <a:r>
              <a:rPr lang="en-US" sz="1800" dirty="0" smtClean="0"/>
              <a:t>}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		</a:t>
            </a:r>
            <a:r>
              <a:rPr lang="en-US" sz="1800" dirty="0" smtClean="0"/>
              <a:t>iterator(i+1</a:t>
            </a:r>
            <a:r>
              <a:rPr lang="en-US" sz="1800" dirty="0"/>
              <a:t>);</a:t>
            </a:r>
          </a:p>
          <a:p>
            <a:pPr marL="0" indent="0">
              <a:buNone/>
            </a:pPr>
            <a:r>
              <a:rPr lang="en-US" sz="1800" dirty="0"/>
              <a:t>		</a:t>
            </a:r>
            <a:r>
              <a:rPr lang="en-US" sz="1800" dirty="0" smtClean="0"/>
              <a:t>});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}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iterator(0</a:t>
            </a:r>
            <a:r>
              <a:rPr lang="en-US" sz="1800" dirty="0"/>
              <a:t>);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});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}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4675572" y="5684520"/>
            <a:ext cx="2255520" cy="533400"/>
          </a:xfrm>
          <a:prstGeom prst="wedgeRoundRectCallout">
            <a:avLst>
              <a:gd name="adj1" fmla="val -63400"/>
              <a:gd name="adj2" fmla="val -128928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smtClean="0"/>
              <a:t>recursive call</a:t>
            </a:r>
            <a:endParaRPr lang="en-US" sz="2400" dirty="0"/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186597" y="2011680"/>
            <a:ext cx="2255520" cy="533400"/>
          </a:xfrm>
          <a:prstGeom prst="wedgeRoundRectCallout">
            <a:avLst>
              <a:gd name="adj1" fmla="val -89751"/>
              <a:gd name="adj2" fmla="val 39643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smtClean="0"/>
              <a:t>closure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377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nodejs</a:t>
            </a:r>
            <a:r>
              <a:rPr lang="en-US" dirty="0" smtClean="0"/>
              <a:t> + </a:t>
            </a:r>
            <a:r>
              <a:rPr lang="en-US" dirty="0" err="1" smtClean="0"/>
              <a:t>jQuery</a:t>
            </a:r>
            <a:r>
              <a:rPr lang="en-US" dirty="0" smtClean="0"/>
              <a:t> + </a:t>
            </a:r>
            <a:r>
              <a:rPr lang="en-US" dirty="0" err="1" smtClean="0"/>
              <a:t>mongoDB</a:t>
            </a:r>
            <a:endParaRPr lang="en-US" dirty="0" smtClean="0"/>
          </a:p>
          <a:p>
            <a:r>
              <a:rPr lang="en-US" dirty="0" err="1" smtClean="0"/>
              <a:t>nodejs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build on top of </a:t>
            </a:r>
            <a:r>
              <a:rPr lang="en-US" dirty="0"/>
              <a:t>Google's V8 </a:t>
            </a:r>
            <a:r>
              <a:rPr lang="en-US" dirty="0" smtClean="0"/>
              <a:t>VM</a:t>
            </a:r>
          </a:p>
          <a:p>
            <a:pPr lvl="2"/>
            <a:r>
              <a:rPr lang="en-US" dirty="0" smtClean="0"/>
              <a:t>https://</a:t>
            </a:r>
            <a:r>
              <a:rPr lang="en-US" dirty="0" err="1" smtClean="0"/>
              <a:t>code.google.com</a:t>
            </a:r>
            <a:r>
              <a:rPr lang="en-US" dirty="0" smtClean="0"/>
              <a:t>/p/v8/</a:t>
            </a:r>
          </a:p>
          <a:p>
            <a:pPr lvl="2"/>
            <a:r>
              <a:rPr lang="en-US" dirty="0" smtClean="0"/>
              <a:t>developed by Google for Chrome</a:t>
            </a:r>
          </a:p>
          <a:p>
            <a:pPr lvl="2"/>
            <a:r>
              <a:rPr lang="en-US" dirty="0" smtClean="0"/>
              <a:t>open source</a:t>
            </a:r>
          </a:p>
          <a:p>
            <a:pPr lvl="2"/>
            <a:r>
              <a:rPr lang="en-US" dirty="0" smtClean="0"/>
              <a:t>compiles to machine code</a:t>
            </a:r>
          </a:p>
          <a:p>
            <a:pPr lvl="2"/>
            <a:r>
              <a:rPr lang="en-US" dirty="0" smtClean="0"/>
              <a:t>https://</a:t>
            </a:r>
            <a:r>
              <a:rPr lang="en-US" dirty="0" err="1" smtClean="0"/>
              <a:t>developers.google.com</a:t>
            </a:r>
            <a:r>
              <a:rPr lang="en-US" dirty="0" smtClean="0"/>
              <a:t>/v8/design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139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the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http://nodejs.org</a:t>
            </a:r>
            <a:r>
              <a:rPr lang="en-US" dirty="0" smtClean="0"/>
              <a:t> and install</a:t>
            </a:r>
          </a:p>
          <a:p>
            <a:r>
              <a:rPr lang="en-US" dirty="0" smtClean="0"/>
              <a:t>go to </a:t>
            </a:r>
            <a:r>
              <a:rPr lang="en-US" dirty="0" smtClean="0">
                <a:hlinkClick r:id="rId3"/>
              </a:rPr>
              <a:t>http://www.mongodb.org</a:t>
            </a:r>
            <a:r>
              <a:rPr lang="en-US" dirty="0" smtClean="0"/>
              <a:t> and install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mongod</a:t>
            </a:r>
            <a:endParaRPr lang="en-US" dirty="0" smtClean="0"/>
          </a:p>
          <a:p>
            <a:pPr lvl="1"/>
            <a:r>
              <a:rPr lang="en-US" dirty="0" err="1" smtClean="0"/>
              <a:t>mongodb</a:t>
            </a:r>
            <a:r>
              <a:rPr lang="en-US" dirty="0" smtClean="0"/>
              <a:t> –</a:t>
            </a:r>
            <a:r>
              <a:rPr lang="en-US" dirty="0" err="1" smtClean="0"/>
              <a:t>logpath</a:t>
            </a:r>
            <a:r>
              <a:rPr lang="en-US" dirty="0" smtClean="0"/>
              <a:t> </a:t>
            </a:r>
            <a:r>
              <a:rPr lang="en-US" dirty="0" err="1" smtClean="0"/>
              <a:t>mongodb.log</a:t>
            </a:r>
            <a:r>
              <a:rPr lang="en-US" dirty="0" smtClean="0"/>
              <a:t> &amp; </a:t>
            </a:r>
          </a:p>
          <a:p>
            <a:r>
              <a:rPr lang="en-US" dirty="0" smtClean="0"/>
              <a:t>run mongo, create a </a:t>
            </a:r>
            <a:r>
              <a:rPr lang="en-US" dirty="0" err="1" smtClean="0"/>
              <a:t>db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todoapp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6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NodeJS</a:t>
            </a:r>
            <a:r>
              <a:rPr lang="en-US" dirty="0" smtClean="0"/>
              <a:t> </a:t>
            </a:r>
            <a:r>
              <a:rPr lang="en-US" dirty="0"/>
              <a:t>H</a:t>
            </a:r>
            <a:r>
              <a:rPr lang="en-US" dirty="0" smtClean="0"/>
              <a:t>ello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8625"/>
            <a:ext cx="8458200" cy="4835525"/>
          </a:xfrm>
        </p:spPr>
        <p:txBody>
          <a:bodyPr>
            <a:normAutofit/>
          </a:bodyPr>
          <a:lstStyle/>
          <a:p>
            <a:r>
              <a:rPr lang="en-US" dirty="0" smtClean="0"/>
              <a:t>create a file </a:t>
            </a:r>
            <a:r>
              <a:rPr lang="en-US" dirty="0" err="1" smtClean="0"/>
              <a:t>helloworld.js</a:t>
            </a:r>
            <a:endParaRPr lang="en-US" dirty="0" smtClean="0"/>
          </a:p>
          <a:p>
            <a:pPr marL="400050" lvl="1" indent="0">
              <a:buNone/>
            </a:pPr>
            <a:r>
              <a:rPr lang="en-US" sz="2000" b="1" dirty="0" err="1">
                <a:latin typeface="Lucida Sans Typewriter"/>
                <a:cs typeface="Lucida Sans Typewriter"/>
              </a:rPr>
              <a:t>var</a:t>
            </a:r>
            <a:r>
              <a:rPr lang="en-US" sz="2000" dirty="0">
                <a:latin typeface="Lucida Sans Typewriter"/>
                <a:cs typeface="Lucida Sans Typewriter"/>
              </a:rPr>
              <a:t> http = require('http')</a:t>
            </a:r>
            <a:r>
              <a:rPr lang="en-US" sz="2000" dirty="0" smtClean="0">
                <a:latin typeface="Lucida Sans Typewriter"/>
                <a:cs typeface="Lucida Sans Typewriter"/>
              </a:rPr>
              <a:t>;</a:t>
            </a:r>
            <a:endParaRPr lang="en-US" sz="2000" dirty="0">
              <a:latin typeface="Lucida Sans Typewriter"/>
              <a:cs typeface="Lucida Sans Typewriter"/>
            </a:endParaRPr>
          </a:p>
          <a:p>
            <a:pPr marL="400050" lvl="1" indent="0">
              <a:buNone/>
            </a:pPr>
            <a:r>
              <a:rPr lang="en-US" sz="2000" b="1" dirty="0" err="1">
                <a:latin typeface="Lucida Sans Typewriter"/>
                <a:cs typeface="Lucida Sans Typewriter"/>
              </a:rPr>
              <a:t>var</a:t>
            </a:r>
            <a:r>
              <a:rPr lang="en-US" sz="2000" dirty="0">
                <a:latin typeface="Lucida Sans Typewriter"/>
                <a:cs typeface="Lucida Sans Typewriter"/>
              </a:rPr>
              <a:t> server = </a:t>
            </a:r>
            <a:r>
              <a:rPr lang="en-US" sz="2000" dirty="0" err="1" smtClean="0">
                <a:latin typeface="Lucida Sans Typewriter"/>
                <a:cs typeface="Lucida Sans Typewriter"/>
              </a:rPr>
              <a:t>http.createServer</a:t>
            </a:r>
            <a:r>
              <a:rPr lang="en-US" sz="2000" dirty="0">
                <a:latin typeface="Lucida Sans Typewriter"/>
                <a:cs typeface="Lucida Sans Typewriter"/>
              </a:rPr>
              <a:t>(</a:t>
            </a:r>
            <a:r>
              <a:rPr lang="en-US" sz="2000" b="1" dirty="0" smtClean="0">
                <a:latin typeface="Lucida Sans Typewriter"/>
                <a:cs typeface="Lucida Sans Typewriter"/>
              </a:rPr>
              <a:t>function</a:t>
            </a:r>
            <a:r>
              <a:rPr lang="en-US" sz="2000" dirty="0">
                <a:latin typeface="Lucida Sans Typewriter"/>
                <a:cs typeface="Lucida Sans Typewriter"/>
              </a:rPr>
              <a:t>(</a:t>
            </a:r>
            <a:r>
              <a:rPr lang="en-US" sz="2000" dirty="0" err="1">
                <a:latin typeface="Lucida Sans Typewriter"/>
                <a:cs typeface="Lucida Sans Typewriter"/>
              </a:rPr>
              <a:t>req</a:t>
            </a:r>
            <a:r>
              <a:rPr lang="en-US" sz="2000" dirty="0">
                <a:latin typeface="Lucida Sans Typewriter"/>
                <a:cs typeface="Lucida Sans Typewriter"/>
              </a:rPr>
              <a:t>, res) {</a:t>
            </a:r>
          </a:p>
          <a:p>
            <a:pPr marL="400050" lvl="1" indent="0">
              <a:buNone/>
            </a:pPr>
            <a:r>
              <a:rPr lang="en-US" sz="2000" dirty="0">
                <a:latin typeface="Lucida Sans Typewriter"/>
                <a:cs typeface="Lucida Sans Typewriter"/>
              </a:rPr>
              <a:t>  </a:t>
            </a:r>
            <a:r>
              <a:rPr lang="en-US" sz="2000" dirty="0" err="1">
                <a:latin typeface="Lucida Sans Typewriter"/>
                <a:cs typeface="Lucida Sans Typewriter"/>
              </a:rPr>
              <a:t>res.writeHead</a:t>
            </a:r>
            <a:r>
              <a:rPr lang="en-US" sz="2000" dirty="0">
                <a:latin typeface="Lucida Sans Typewriter"/>
                <a:cs typeface="Lucida Sans Typewriter"/>
              </a:rPr>
              <a:t>(200);</a:t>
            </a:r>
          </a:p>
          <a:p>
            <a:pPr marL="400050" lvl="1" indent="0">
              <a:buNone/>
            </a:pPr>
            <a:r>
              <a:rPr lang="en-US" sz="2000" dirty="0">
                <a:latin typeface="Lucida Sans Typewriter"/>
                <a:cs typeface="Lucida Sans Typewriter"/>
              </a:rPr>
              <a:t>  </a:t>
            </a:r>
            <a:r>
              <a:rPr lang="en-US" sz="2000" dirty="0" err="1">
                <a:latin typeface="Lucida Sans Typewriter"/>
                <a:cs typeface="Lucida Sans Typewriter"/>
              </a:rPr>
              <a:t>res.end</a:t>
            </a:r>
            <a:r>
              <a:rPr lang="en-US" sz="2000" dirty="0">
                <a:latin typeface="Lucida Sans Typewriter"/>
                <a:cs typeface="Lucida Sans Typewriter"/>
              </a:rPr>
              <a:t>('Hello </a:t>
            </a:r>
            <a:r>
              <a:rPr lang="en-US" sz="2000" dirty="0" smtClean="0">
                <a:latin typeface="Lucida Sans Typewriter"/>
                <a:cs typeface="Lucida Sans Typewriter"/>
              </a:rPr>
              <a:t>World!'</a:t>
            </a:r>
            <a:r>
              <a:rPr lang="en-US" sz="2000" dirty="0">
                <a:latin typeface="Lucida Sans Typewriter"/>
                <a:cs typeface="Lucida Sans Typewriter"/>
              </a:rPr>
              <a:t>);</a:t>
            </a:r>
          </a:p>
          <a:p>
            <a:pPr marL="400050" lvl="1" indent="0">
              <a:buNone/>
            </a:pPr>
            <a:r>
              <a:rPr lang="en-US" sz="2000" dirty="0">
                <a:latin typeface="Lucida Sans Typewriter"/>
                <a:cs typeface="Lucida Sans Typewriter"/>
              </a:rPr>
              <a:t>});</a:t>
            </a:r>
          </a:p>
          <a:p>
            <a:pPr marL="400050" lvl="1" indent="0">
              <a:buNone/>
            </a:pPr>
            <a:r>
              <a:rPr lang="en-US" sz="2000" dirty="0" err="1">
                <a:latin typeface="Lucida Sans Typewriter"/>
                <a:cs typeface="Lucida Sans Typewriter"/>
              </a:rPr>
              <a:t>server.listen</a:t>
            </a:r>
            <a:r>
              <a:rPr lang="en-US" sz="2000" dirty="0">
                <a:latin typeface="Lucida Sans Typewriter"/>
                <a:cs typeface="Lucida Sans Typewriter"/>
              </a:rPr>
              <a:t>(8080);</a:t>
            </a:r>
            <a:endParaRPr lang="en-US" sz="2000" dirty="0" smtClean="0">
              <a:latin typeface="Lucida Sans Typewriter"/>
              <a:cs typeface="Lucida Sans Typewriter"/>
            </a:endParaRPr>
          </a:p>
          <a:p>
            <a:r>
              <a:rPr lang="en-US" dirty="0" smtClean="0"/>
              <a:t>run it</a:t>
            </a:r>
          </a:p>
          <a:p>
            <a:pPr marL="0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	</a:t>
            </a:r>
            <a:r>
              <a:rPr lang="en-US" sz="2400" dirty="0" smtClean="0">
                <a:latin typeface="Lucida Sans Typewriter"/>
                <a:cs typeface="Lucida Sans Typewriter"/>
              </a:rPr>
              <a:t>node </a:t>
            </a:r>
            <a:r>
              <a:rPr lang="en-US" sz="2400" dirty="0" err="1" smtClean="0">
                <a:latin typeface="Lucida Sans Typewriter"/>
                <a:cs typeface="Lucida Sans Typewriter"/>
              </a:rPr>
              <a:t>helloworld.js</a:t>
            </a:r>
            <a:endParaRPr lang="en-US" dirty="0"/>
          </a:p>
          <a:p>
            <a:r>
              <a:rPr lang="en-US" dirty="0"/>
              <a:t>http is a module, </a:t>
            </a:r>
            <a:r>
              <a:rPr lang="en-US" sz="2800" dirty="0" err="1">
                <a:latin typeface="Lucida Sans Typewriter"/>
                <a:cs typeface="Lucida Sans Typewriter"/>
              </a:rPr>
              <a:t>createServer</a:t>
            </a:r>
            <a:r>
              <a:rPr lang="en-US" sz="2800" dirty="0"/>
              <a:t> </a:t>
            </a:r>
            <a:r>
              <a:rPr lang="en-US" dirty="0"/>
              <a:t>is an exposed function</a:t>
            </a:r>
          </a:p>
          <a:p>
            <a:pPr marL="12573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21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nodeJS</a:t>
            </a:r>
            <a:r>
              <a:rPr lang="en-US" dirty="0" smtClean="0"/>
              <a:t>: the module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file </a:t>
            </a:r>
            <a:r>
              <a:rPr lang="en-US" dirty="0" err="1" smtClean="0"/>
              <a:t>hello.js</a:t>
            </a:r>
            <a:endParaRPr lang="en-US" dirty="0" smtClean="0"/>
          </a:p>
          <a:p>
            <a:pPr marL="400050" lvl="1" indent="0">
              <a:buNone/>
            </a:pPr>
            <a:r>
              <a:rPr lang="en-US" sz="2000" dirty="0" err="1">
                <a:latin typeface="Lucida Sans Typewriter"/>
                <a:cs typeface="Lucida Sans Typewriter"/>
              </a:rPr>
              <a:t>exports.world</a:t>
            </a:r>
            <a:r>
              <a:rPr lang="en-US" sz="2000" dirty="0">
                <a:latin typeface="Lucida Sans Typewriter"/>
                <a:cs typeface="Lucida Sans Typewriter"/>
              </a:rPr>
              <a:t> = </a:t>
            </a:r>
            <a:r>
              <a:rPr lang="en-US" sz="2000" b="1" dirty="0">
                <a:latin typeface="Lucida Sans Typewriter"/>
                <a:cs typeface="Lucida Sans Typewriter"/>
              </a:rPr>
              <a:t>function</a:t>
            </a:r>
            <a:r>
              <a:rPr lang="en-US" sz="2000" dirty="0">
                <a:latin typeface="Lucida Sans Typewriter"/>
                <a:cs typeface="Lucida Sans Typewriter"/>
              </a:rPr>
              <a:t>() {</a:t>
            </a:r>
          </a:p>
          <a:p>
            <a:pPr marL="400050" lvl="1" indent="0">
              <a:buNone/>
            </a:pPr>
            <a:r>
              <a:rPr lang="en-US" sz="2000" dirty="0">
                <a:latin typeface="Lucida Sans Typewriter"/>
                <a:cs typeface="Lucida Sans Typewriter"/>
              </a:rPr>
              <a:t>  </a:t>
            </a:r>
            <a:r>
              <a:rPr lang="en-US" sz="2000" dirty="0" err="1">
                <a:latin typeface="Lucida Sans Typewriter"/>
                <a:cs typeface="Lucida Sans Typewriter"/>
              </a:rPr>
              <a:t>console.log</a:t>
            </a:r>
            <a:r>
              <a:rPr lang="en-US" sz="2000" dirty="0">
                <a:latin typeface="Lucida Sans Typewriter"/>
                <a:cs typeface="Lucida Sans Typewriter"/>
              </a:rPr>
              <a:t>('Hello World');</a:t>
            </a:r>
          </a:p>
          <a:p>
            <a:pPr marL="400050" lvl="1" indent="0">
              <a:buNone/>
            </a:pPr>
            <a:r>
              <a:rPr lang="en-US" sz="2000" dirty="0">
                <a:latin typeface="Lucida Sans Typewriter"/>
                <a:cs typeface="Lucida Sans Typewriter"/>
              </a:rPr>
              <a:t>}</a:t>
            </a:r>
            <a:endParaRPr lang="en-US" sz="2000" dirty="0" smtClean="0">
              <a:latin typeface="Lucida Sans Typewriter"/>
              <a:cs typeface="Lucida Sans Typewriter"/>
            </a:endParaRPr>
          </a:p>
          <a:p>
            <a:r>
              <a:rPr lang="en-US" dirty="0" smtClean="0"/>
              <a:t>use the module</a:t>
            </a:r>
          </a:p>
          <a:p>
            <a:pPr marL="400050" lvl="1" indent="0">
              <a:buNone/>
            </a:pPr>
            <a:r>
              <a:rPr lang="en-US" sz="2000" b="1" dirty="0" err="1">
                <a:latin typeface="Lucida Sans Typewriter"/>
                <a:cs typeface="Lucida Sans Typewriter"/>
              </a:rPr>
              <a:t>var</a:t>
            </a:r>
            <a:r>
              <a:rPr lang="en-US" sz="2000" dirty="0">
                <a:latin typeface="Lucida Sans Typewriter"/>
                <a:cs typeface="Lucida Sans Typewriter"/>
              </a:rPr>
              <a:t> hello = require('./hello');</a:t>
            </a:r>
          </a:p>
          <a:p>
            <a:pPr marL="400050" lvl="1" indent="0">
              <a:buNone/>
            </a:pPr>
            <a:r>
              <a:rPr lang="en-US" sz="2000" dirty="0" err="1">
                <a:latin typeface="Lucida Sans Typewriter"/>
                <a:cs typeface="Lucida Sans Typewriter"/>
              </a:rPr>
              <a:t>hello.world</a:t>
            </a:r>
            <a:r>
              <a:rPr lang="en-US" sz="2000" dirty="0" smtClean="0">
                <a:latin typeface="Lucida Sans Typewriter"/>
                <a:cs typeface="Lucida Sans Typewriter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42830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98625"/>
            <a:ext cx="8147811" cy="4835525"/>
          </a:xfrm>
        </p:spPr>
        <p:txBody>
          <a:bodyPr>
            <a:normAutofit/>
          </a:bodyPr>
          <a:lstStyle/>
          <a:p>
            <a:r>
              <a:rPr lang="en-US" dirty="0" err="1" smtClean="0"/>
              <a:t>createServer</a:t>
            </a:r>
            <a:r>
              <a:rPr lang="en-US" dirty="0" smtClean="0"/>
              <a:t> takes 1 parameter:</a:t>
            </a:r>
          </a:p>
          <a:p>
            <a:pPr lvl="1"/>
            <a:r>
              <a:rPr lang="en-US" dirty="0" smtClean="0"/>
              <a:t>a function that handles requests</a:t>
            </a:r>
          </a:p>
          <a:p>
            <a:pPr marL="800100" lvl="2" indent="0">
              <a:buNone/>
            </a:pPr>
            <a:r>
              <a:rPr lang="en-US" dirty="0" err="1">
                <a:latin typeface="Lucida Sans Typewriter"/>
                <a:cs typeface="Lucida Sans Typewriter"/>
              </a:rPr>
              <a:t>var</a:t>
            </a:r>
            <a:r>
              <a:rPr lang="en-US" dirty="0">
                <a:latin typeface="Lucida Sans Typewriter"/>
                <a:cs typeface="Lucida Sans Typewriter"/>
              </a:rPr>
              <a:t> http = require("http")</a:t>
            </a:r>
            <a:r>
              <a:rPr lang="en-US" dirty="0" smtClean="0">
                <a:latin typeface="Lucida Sans Typewriter"/>
                <a:cs typeface="Lucida Sans Typewriter"/>
              </a:rPr>
              <a:t>;</a:t>
            </a:r>
            <a:endParaRPr lang="en-US" dirty="0">
              <a:latin typeface="Lucida Sans Typewriter"/>
              <a:cs typeface="Lucida Sans Typewriter"/>
            </a:endParaRPr>
          </a:p>
          <a:p>
            <a:pPr marL="800100" lvl="2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function </a:t>
            </a:r>
            <a:r>
              <a:rPr lang="en-US" dirty="0" err="1">
                <a:latin typeface="Lucida Sans Typewriter"/>
                <a:cs typeface="Lucida Sans Typewriter"/>
              </a:rPr>
              <a:t>onRequest</a:t>
            </a:r>
            <a:r>
              <a:rPr lang="en-US" dirty="0">
                <a:latin typeface="Lucida Sans Typewriter"/>
                <a:cs typeface="Lucida Sans Typewriter"/>
              </a:rPr>
              <a:t>(request, response) {</a:t>
            </a:r>
          </a:p>
          <a:p>
            <a:pPr marL="800100" lvl="2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  </a:t>
            </a:r>
            <a:r>
              <a:rPr lang="en-US" dirty="0" err="1">
                <a:latin typeface="Lucida Sans Typewriter"/>
                <a:cs typeface="Lucida Sans Typewriter"/>
              </a:rPr>
              <a:t>response.writeHead</a:t>
            </a:r>
            <a:r>
              <a:rPr lang="en-US" dirty="0">
                <a:latin typeface="Lucida Sans Typewriter"/>
                <a:cs typeface="Lucida Sans Typewriter"/>
              </a:rPr>
              <a:t>(200</a:t>
            </a:r>
            <a:r>
              <a:rPr lang="en-US" dirty="0" smtClean="0">
                <a:latin typeface="Lucida Sans Typewriter"/>
                <a:cs typeface="Lucida Sans Typewriter"/>
              </a:rPr>
              <a:t>,</a:t>
            </a:r>
          </a:p>
          <a:p>
            <a:pPr marL="800100" lvl="2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	</a:t>
            </a:r>
            <a:r>
              <a:rPr lang="en-US" dirty="0" smtClean="0">
                <a:latin typeface="Lucida Sans Typewriter"/>
                <a:cs typeface="Lucida Sans Typewriter"/>
              </a:rPr>
              <a:t>	{</a:t>
            </a:r>
            <a:r>
              <a:rPr lang="en-US" dirty="0">
                <a:latin typeface="Lucida Sans Typewriter"/>
                <a:cs typeface="Lucida Sans Typewriter"/>
              </a:rPr>
              <a:t>"Content-Type": "text/plain"});</a:t>
            </a:r>
          </a:p>
          <a:p>
            <a:pPr marL="800100" lvl="2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  </a:t>
            </a:r>
            <a:r>
              <a:rPr lang="en-US" dirty="0" err="1">
                <a:latin typeface="Lucida Sans Typewriter"/>
                <a:cs typeface="Lucida Sans Typewriter"/>
              </a:rPr>
              <a:t>response.write</a:t>
            </a:r>
            <a:r>
              <a:rPr lang="en-US" dirty="0">
                <a:latin typeface="Lucida Sans Typewriter"/>
                <a:cs typeface="Lucida Sans Typewriter"/>
              </a:rPr>
              <a:t>("Hello World");</a:t>
            </a:r>
          </a:p>
          <a:p>
            <a:pPr marL="800100" lvl="2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  </a:t>
            </a:r>
            <a:r>
              <a:rPr lang="en-US" dirty="0" err="1">
                <a:latin typeface="Lucida Sans Typewriter"/>
                <a:cs typeface="Lucida Sans Typewriter"/>
              </a:rPr>
              <a:t>response.end</a:t>
            </a:r>
            <a:r>
              <a:rPr lang="en-US" dirty="0">
                <a:latin typeface="Lucida Sans Typewriter"/>
                <a:cs typeface="Lucida Sans Typewriter"/>
              </a:rPr>
              <a:t>();</a:t>
            </a:r>
          </a:p>
          <a:p>
            <a:pPr marL="800100" lvl="2" indent="0">
              <a:buNone/>
            </a:pPr>
            <a:r>
              <a:rPr lang="en-US" dirty="0">
                <a:latin typeface="Lucida Sans Typewriter"/>
                <a:cs typeface="Lucida Sans Typewriter"/>
              </a:rPr>
              <a:t>}</a:t>
            </a:r>
          </a:p>
          <a:p>
            <a:pPr marL="800100" lvl="2" indent="0">
              <a:buNone/>
            </a:pPr>
            <a:endParaRPr lang="en-US" dirty="0">
              <a:latin typeface="Lucida Sans Typewriter"/>
              <a:cs typeface="Lucida Sans Typewriter"/>
            </a:endParaRPr>
          </a:p>
          <a:p>
            <a:pPr marL="800100" lvl="2" indent="0">
              <a:buNone/>
            </a:pPr>
            <a:r>
              <a:rPr lang="en-US" dirty="0" err="1" smtClean="0">
                <a:latin typeface="Lucida Sans Typewriter"/>
                <a:cs typeface="Lucida Sans Typewriter"/>
              </a:rPr>
              <a:t>http.createServer</a:t>
            </a:r>
            <a:r>
              <a:rPr lang="en-US" dirty="0" smtClean="0">
                <a:latin typeface="Lucida Sans Typewriter"/>
                <a:cs typeface="Lucida Sans Typewriter"/>
              </a:rPr>
              <a:t>(</a:t>
            </a:r>
            <a:r>
              <a:rPr lang="en-US" dirty="0" err="1">
                <a:latin typeface="Lucida Sans Typewriter"/>
                <a:cs typeface="Lucida Sans Typewriter"/>
              </a:rPr>
              <a:t>onRequest</a:t>
            </a:r>
            <a:r>
              <a:rPr lang="en-US" dirty="0">
                <a:latin typeface="Lucida Sans Typewriter"/>
                <a:cs typeface="Lucida Sans Typewriter"/>
              </a:rPr>
              <a:t>).listen(</a:t>
            </a:r>
            <a:r>
              <a:rPr lang="en-US" dirty="0" smtClean="0">
                <a:latin typeface="Lucida Sans Typewriter"/>
                <a:cs typeface="Lucida Sans Typewriter"/>
              </a:rPr>
              <a:t>8080)</a:t>
            </a:r>
            <a:r>
              <a:rPr lang="en-US" dirty="0">
                <a:latin typeface="Lucida Sans Typewriter"/>
                <a:cs typeface="Lucida Sans Typewriter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7527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passing functions around?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I/O is expensive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598" y="2562291"/>
            <a:ext cx="5011080" cy="356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51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ppeHot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JavaScript_Language</Template>
  <TotalTime>2643</TotalTime>
  <Words>1032</Words>
  <Application>Microsoft Macintosh PowerPoint</Application>
  <PresentationFormat>On-screen Show (4:3)</PresentationFormat>
  <Paragraphs>298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Consolas</vt:lpstr>
      <vt:lpstr>Lucida Sans Typewriter</vt:lpstr>
      <vt:lpstr>Arial</vt:lpstr>
      <vt:lpstr>Times New Roman</vt:lpstr>
      <vt:lpstr>Tw Cen MT</vt:lpstr>
      <vt:lpstr>Tw Cen MT Condensed</vt:lpstr>
      <vt:lpstr>Wingdings</vt:lpstr>
      <vt:lpstr>BeppeHot</vt:lpstr>
      <vt:lpstr>NodeJS Tutorial</vt:lpstr>
      <vt:lpstr>one language to rule them all</vt:lpstr>
      <vt:lpstr>TODO list</vt:lpstr>
      <vt:lpstr>TODO list</vt:lpstr>
      <vt:lpstr>setup the server</vt:lpstr>
      <vt:lpstr>NodeJS Hello World</vt:lpstr>
      <vt:lpstr>nodeJS: the module system</vt:lpstr>
      <vt:lpstr>functions as parameters</vt:lpstr>
      <vt:lpstr>Why passing functions around? </vt:lpstr>
      <vt:lpstr>Why passing functions around? </vt:lpstr>
      <vt:lpstr>Why passing functions around? </vt:lpstr>
      <vt:lpstr>Event-driven asynchronous callbacks</vt:lpstr>
      <vt:lpstr>node: modules</vt:lpstr>
      <vt:lpstr>let’s prepare the stubs</vt:lpstr>
      <vt:lpstr>let’s test the stubs</vt:lpstr>
      <vt:lpstr>let’s prepare the client</vt:lpstr>
      <vt:lpstr>Client</vt:lpstr>
      <vt:lpstr>jQuery</vt:lpstr>
      <vt:lpstr>Let’s write the client</vt:lpstr>
      <vt:lpstr>let’s write the client</vt:lpstr>
      <vt:lpstr>let’s write the client</vt:lpstr>
      <vt:lpstr>let’s write the client</vt:lpstr>
      <vt:lpstr>let’s write the client</vt:lpstr>
      <vt:lpstr>let’s write the client</vt:lpstr>
      <vt:lpstr>time to implement the server</vt:lpstr>
      <vt:lpstr>the db schema</vt:lpstr>
      <vt:lpstr>implement /list</vt:lpstr>
      <vt:lpstr>implement /add</vt:lpstr>
      <vt:lpstr>implement /complete</vt:lpstr>
      <vt:lpstr>TODO app</vt:lpstr>
      <vt:lpstr>what’s wrong?</vt:lpstr>
      <vt:lpstr>solution</vt:lpstr>
    </vt:vector>
  </TitlesOfParts>
  <Company>University of Pisa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in practice</dc:title>
  <dc:creator>Davide Morelli</dc:creator>
  <cp:lastModifiedBy>GIUSEPPE ATTARDI</cp:lastModifiedBy>
  <cp:revision>62</cp:revision>
  <dcterms:created xsi:type="dcterms:W3CDTF">2013-12-10T06:22:14Z</dcterms:created>
  <dcterms:modified xsi:type="dcterms:W3CDTF">2017-05-09T22:17:41Z</dcterms:modified>
</cp:coreProperties>
</file>