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9" r:id="rId2"/>
    <p:sldId id="293" r:id="rId3"/>
    <p:sldId id="294" r:id="rId4"/>
    <p:sldId id="323" r:id="rId5"/>
    <p:sldId id="338" r:id="rId6"/>
    <p:sldId id="317" r:id="rId7"/>
    <p:sldId id="318" r:id="rId8"/>
    <p:sldId id="319" r:id="rId9"/>
    <p:sldId id="320" r:id="rId10"/>
    <p:sldId id="321" r:id="rId11"/>
    <p:sldId id="295" r:id="rId12"/>
    <p:sldId id="307" r:id="rId13"/>
    <p:sldId id="308" r:id="rId14"/>
    <p:sldId id="310" r:id="rId15"/>
    <p:sldId id="309" r:id="rId16"/>
    <p:sldId id="311" r:id="rId17"/>
    <p:sldId id="341" r:id="rId18"/>
    <p:sldId id="324" r:id="rId19"/>
    <p:sldId id="342" r:id="rId20"/>
    <p:sldId id="343" r:id="rId21"/>
    <p:sldId id="344" r:id="rId22"/>
    <p:sldId id="345" r:id="rId23"/>
    <p:sldId id="316" r:id="rId24"/>
    <p:sldId id="312" r:id="rId25"/>
    <p:sldId id="313" r:id="rId26"/>
    <p:sldId id="314" r:id="rId27"/>
    <p:sldId id="326" r:id="rId28"/>
    <p:sldId id="272" r:id="rId29"/>
    <p:sldId id="273" r:id="rId30"/>
    <p:sldId id="274" r:id="rId31"/>
    <p:sldId id="339" r:id="rId32"/>
    <p:sldId id="275" r:id="rId33"/>
    <p:sldId id="276" r:id="rId34"/>
    <p:sldId id="277" r:id="rId35"/>
    <p:sldId id="278" r:id="rId36"/>
    <p:sldId id="279" r:id="rId37"/>
    <p:sldId id="296" r:id="rId38"/>
    <p:sldId id="280" r:id="rId39"/>
    <p:sldId id="283" r:id="rId40"/>
    <p:sldId id="291" r:id="rId41"/>
    <p:sldId id="335" r:id="rId42"/>
    <p:sldId id="285" r:id="rId43"/>
    <p:sldId id="336" r:id="rId44"/>
    <p:sldId id="286" r:id="rId45"/>
    <p:sldId id="315" r:id="rId46"/>
    <p:sldId id="287" r:id="rId47"/>
    <p:sldId id="284" r:id="rId48"/>
    <p:sldId id="303" r:id="rId49"/>
    <p:sldId id="304" r:id="rId50"/>
    <p:sldId id="340" r:id="rId51"/>
    <p:sldId id="306" r:id="rId52"/>
    <p:sldId id="288" r:id="rId53"/>
    <p:sldId id="289" r:id="rId54"/>
    <p:sldId id="290" r:id="rId55"/>
    <p:sldId id="337" r:id="rId56"/>
    <p:sldId id="300" r:id="rId57"/>
    <p:sldId id="301" r:id="rId58"/>
    <p:sldId id="327" r:id="rId59"/>
    <p:sldId id="328" r:id="rId60"/>
    <p:sldId id="329" r:id="rId61"/>
    <p:sldId id="330" r:id="rId62"/>
    <p:sldId id="331" r:id="rId63"/>
    <p:sldId id="332" r:id="rId64"/>
    <p:sldId id="333" r:id="rId65"/>
    <p:sldId id="334" r:id="rId66"/>
    <p:sldId id="302" r:id="rId67"/>
    <p:sldId id="292" r:id="rId68"/>
    <p:sldId id="298" r:id="rId69"/>
    <p:sldId id="299" r:id="rId70"/>
    <p:sldId id="281" r:id="rId71"/>
    <p:sldId id="271" r:id="rId7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1C1"/>
    <a:srgbClr val="0432F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autoAdjust="0"/>
    <p:restoredTop sz="88918" autoAdjust="0"/>
  </p:normalViewPr>
  <p:slideViewPr>
    <p:cSldViewPr snapToGrid="0" snapToObjects="1">
      <p:cViewPr>
        <p:scale>
          <a:sx n="95" d="100"/>
          <a:sy n="95" d="100"/>
        </p:scale>
        <p:origin x="1088" y="-352"/>
      </p:cViewPr>
      <p:guideLst>
        <p:guide orient="horz" pos="2160"/>
        <p:guide pos="2880"/>
      </p:guideLst>
    </p:cSldViewPr>
  </p:slideViewPr>
  <p:outlineViewPr>
    <p:cViewPr>
      <p:scale>
        <a:sx n="33" d="100"/>
        <a:sy n="33" d="100"/>
      </p:scale>
      <p:origin x="0" y="49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8A662-DCFF-824B-A671-63CA2E1CC315}" type="datetimeFigureOut">
              <a:rPr lang="it-IT" smtClean="0"/>
              <a:t>20/05/16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8A26C-DAD9-BD4F-8E64-B7948B6425B4}" type="slidenum">
              <a:rPr lang="it-IT" smtClean="0"/>
              <a:t>‹#›</a:t>
            </a:fld>
            <a:endParaRPr lang="it-IT"/>
          </a:p>
        </p:txBody>
      </p:sp>
    </p:spTree>
    <p:extLst>
      <p:ext uri="{BB962C8B-B14F-4D97-AF65-F5344CB8AC3E}">
        <p14:creationId xmlns:p14="http://schemas.microsoft.com/office/powerpoint/2010/main" val="28812312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is commonly believed that the earlier a defect is found, the cheaper it is to fix it. The following table shows the cost of fixing the defect depending on the stage it was found.</a:t>
            </a:r>
            <a:r>
              <a:rPr lang="en-US" sz="1200" kern="1200" baseline="300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For example, if a problem in the requirements is found only post-release, then it would cost 10–100 times more to fix than if it had already been found by the requirements review. </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general, the principle is to find an error as close as possible to the time at which it was introduced. The longer the defect stays in the software food chain, the more damage it causes further down the chain. Since requirements are done first, requirements defects have the potential to be in the system longer and to be more expensive. Defects inserted into the software upstream also tend to have broader effects than those inserted further downstream. That also makes early defects more expensive. </a:t>
            </a:r>
            <a:endParaRPr lang="en-US" dirty="0" smtClean="0"/>
          </a:p>
          <a:p>
            <a:endParaRPr lang="en-US" dirty="0"/>
          </a:p>
        </p:txBody>
      </p:sp>
      <p:sp>
        <p:nvSpPr>
          <p:cNvPr id="4" name="Slide Number Placeholder 3"/>
          <p:cNvSpPr>
            <a:spLocks noGrp="1"/>
          </p:cNvSpPr>
          <p:nvPr>
            <p:ph type="sldNum" sz="quarter" idx="10"/>
          </p:nvPr>
        </p:nvSpPr>
        <p:spPr/>
        <p:txBody>
          <a:bodyPr/>
          <a:lstStyle/>
          <a:p>
            <a:fld id="{BD88A26C-DAD9-BD4F-8E64-B7948B6425B4}" type="slidenum">
              <a:rPr lang="it-IT" smtClean="0"/>
              <a:t>4</a:t>
            </a:fld>
            <a:endParaRPr lang="it-IT"/>
          </a:p>
        </p:txBody>
      </p:sp>
    </p:spTree>
    <p:extLst>
      <p:ext uri="{BB962C8B-B14F-4D97-AF65-F5344CB8AC3E}">
        <p14:creationId xmlns:p14="http://schemas.microsoft.com/office/powerpoint/2010/main" val="42571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8A26C-DAD9-BD4F-8E64-B7948B6425B4}" type="slidenum">
              <a:rPr lang="it-IT" smtClean="0"/>
              <a:t>45</a:t>
            </a:fld>
            <a:endParaRPr lang="it-IT"/>
          </a:p>
        </p:txBody>
      </p:sp>
    </p:spTree>
    <p:extLst>
      <p:ext uri="{BB962C8B-B14F-4D97-AF65-F5344CB8AC3E}">
        <p14:creationId xmlns:p14="http://schemas.microsoft.com/office/powerpoint/2010/main" val="148946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sz="1200" kern="1200" dirty="0" smtClean="0">
                <a:solidFill>
                  <a:schemeClr val="tx1"/>
                </a:solidFill>
                <a:latin typeface="+mn-lt"/>
                <a:ea typeface="+mn-ea"/>
                <a:cs typeface="+mn-cs"/>
              </a:rPr>
              <a:t>oftware testing methods are traditionally divided into white- and black-box testing. These two approaches are used to describe the point of view that a test engineer takes when designing test cases.</a:t>
            </a:r>
            <a:endParaRPr lang="en-US" dirty="0"/>
          </a:p>
        </p:txBody>
      </p:sp>
      <p:sp>
        <p:nvSpPr>
          <p:cNvPr id="4" name="Slide Number Placeholder 3"/>
          <p:cNvSpPr>
            <a:spLocks noGrp="1"/>
          </p:cNvSpPr>
          <p:nvPr>
            <p:ph type="sldNum" sz="quarter" idx="10"/>
          </p:nvPr>
        </p:nvSpPr>
        <p:spPr/>
        <p:txBody>
          <a:bodyPr/>
          <a:lstStyle/>
          <a:p>
            <a:fld id="{BD88A26C-DAD9-BD4F-8E64-B7948B6425B4}" type="slidenum">
              <a:rPr lang="it-IT" smtClean="0"/>
              <a:t>6</a:t>
            </a:fld>
            <a:endParaRPr lang="it-IT"/>
          </a:p>
        </p:txBody>
      </p:sp>
    </p:spTree>
    <p:extLst>
      <p:ext uri="{BB962C8B-B14F-4D97-AF65-F5344CB8AC3E}">
        <p14:creationId xmlns:p14="http://schemas.microsoft.com/office/powerpoint/2010/main" val="183509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known as functional testing)</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Black-box testing is most commonly used type of testing in traditional organizations that have testers as a separate department, especially when they are not proficient in coding and have difficulties to understand the code. </a:t>
            </a:r>
          </a:p>
          <a:p>
            <a:endParaRPr lang="en-US" dirty="0"/>
          </a:p>
        </p:txBody>
      </p:sp>
      <p:sp>
        <p:nvSpPr>
          <p:cNvPr id="4" name="Slide Number Placeholder 3"/>
          <p:cNvSpPr>
            <a:spLocks noGrp="1"/>
          </p:cNvSpPr>
          <p:nvPr>
            <p:ph type="sldNum" sz="quarter" idx="10"/>
          </p:nvPr>
        </p:nvSpPr>
        <p:spPr/>
        <p:txBody>
          <a:bodyPr/>
          <a:lstStyle/>
          <a:p>
            <a:fld id="{BD88A26C-DAD9-BD4F-8E64-B7948B6425B4}" type="slidenum">
              <a:rPr lang="it-IT" smtClean="0"/>
              <a:t>7</a:t>
            </a:fld>
            <a:endParaRPr lang="it-IT"/>
          </a:p>
        </p:txBody>
      </p:sp>
    </p:spTree>
    <p:extLst>
      <p:ext uri="{BB962C8B-B14F-4D97-AF65-F5344CB8AC3E}">
        <p14:creationId xmlns:p14="http://schemas.microsoft.com/office/powerpoint/2010/main" val="181002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known as clear box testing, glass box testing, transparent box testing, and structural testing</a:t>
            </a:r>
            <a:endParaRPr lang="en-US" dirty="0"/>
          </a:p>
        </p:txBody>
      </p:sp>
      <p:sp>
        <p:nvSpPr>
          <p:cNvPr id="4" name="Slide Number Placeholder 3"/>
          <p:cNvSpPr>
            <a:spLocks noGrp="1"/>
          </p:cNvSpPr>
          <p:nvPr>
            <p:ph type="sldNum" sz="quarter" idx="10"/>
          </p:nvPr>
        </p:nvSpPr>
        <p:spPr/>
        <p:txBody>
          <a:bodyPr/>
          <a:lstStyle/>
          <a:p>
            <a:fld id="{BD88A26C-DAD9-BD4F-8E64-B7948B6425B4}" type="slidenum">
              <a:rPr lang="it-IT" smtClean="0"/>
              <a:t>9</a:t>
            </a:fld>
            <a:endParaRPr lang="it-IT"/>
          </a:p>
        </p:txBody>
      </p:sp>
    </p:spTree>
    <p:extLst>
      <p:ext uri="{BB962C8B-B14F-4D97-AF65-F5344CB8AC3E}">
        <p14:creationId xmlns:p14="http://schemas.microsoft.com/office/powerpoint/2010/main" val="134108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stubs (methods with empty bodies)</a:t>
            </a:r>
          </a:p>
        </p:txBody>
      </p:sp>
      <p:sp>
        <p:nvSpPr>
          <p:cNvPr id="4" name="Slide Number Placeholder 3"/>
          <p:cNvSpPr>
            <a:spLocks noGrp="1"/>
          </p:cNvSpPr>
          <p:nvPr>
            <p:ph type="sldNum" sz="quarter" idx="10"/>
          </p:nvPr>
        </p:nvSpPr>
        <p:spPr/>
        <p:txBody>
          <a:bodyPr/>
          <a:lstStyle/>
          <a:p>
            <a:fld id="{BD88A26C-DAD9-BD4F-8E64-B7948B6425B4}" type="slidenum">
              <a:rPr lang="it-IT" smtClean="0"/>
              <a:t>14</a:t>
            </a:fld>
            <a:endParaRPr lang="it-IT"/>
          </a:p>
        </p:txBody>
      </p:sp>
    </p:spTree>
    <p:extLst>
      <p:ext uri="{BB962C8B-B14F-4D97-AF65-F5344CB8AC3E}">
        <p14:creationId xmlns:p14="http://schemas.microsoft.com/office/powerpoint/2010/main" val="38050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8A26C-DAD9-BD4F-8E64-B7948B6425B4}" type="slidenum">
              <a:rPr lang="it-IT" smtClean="0"/>
              <a:t>18</a:t>
            </a:fld>
            <a:endParaRPr lang="it-IT"/>
          </a:p>
        </p:txBody>
      </p:sp>
    </p:spTree>
    <p:extLst>
      <p:ext uri="{BB962C8B-B14F-4D97-AF65-F5344CB8AC3E}">
        <p14:creationId xmlns:p14="http://schemas.microsoft.com/office/powerpoint/2010/main" val="30137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Regression testing focuses on finding defects after a major code change has occurred. Specifically, it seeks to uncover software regressions, as degraded or lost features, including old bugs that have come back. Such regressions occur whenever software functionality that was previously working correctly, stops working as intended.</a:t>
            </a:r>
            <a:endParaRPr lang="en-US" dirty="0"/>
          </a:p>
        </p:txBody>
      </p:sp>
      <p:sp>
        <p:nvSpPr>
          <p:cNvPr id="4" name="Slide Number Placeholder 3"/>
          <p:cNvSpPr>
            <a:spLocks noGrp="1"/>
          </p:cNvSpPr>
          <p:nvPr>
            <p:ph type="sldNum" sz="quarter" idx="10"/>
          </p:nvPr>
        </p:nvSpPr>
        <p:spPr/>
        <p:txBody>
          <a:bodyPr/>
          <a:lstStyle/>
          <a:p>
            <a:fld id="{BD88A26C-DAD9-BD4F-8E64-B7948B6425B4}" type="slidenum">
              <a:rPr lang="it-IT" smtClean="0"/>
              <a:t>23</a:t>
            </a:fld>
            <a:endParaRPr lang="it-IT"/>
          </a:p>
        </p:txBody>
      </p:sp>
    </p:spTree>
    <p:extLst>
      <p:ext uri="{BB962C8B-B14F-4D97-AF65-F5344CB8AC3E}">
        <p14:creationId xmlns:p14="http://schemas.microsoft.com/office/powerpoint/2010/main" val="9425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Many programming groups are relying more and more on automated testing, especially groups that use test-driven development. There are many frameworks to write tests in, and continuous integration software will run tests automatically every time code is checked into a version control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automation cannot reproduce everything that a human can do (and all the ways they think of doing it), it can be very useful for regression testing. However, it does require a well-developed test suite of testing scripts in order to be truly useful.</a:t>
            </a:r>
            <a:endParaRPr lang="en-US" dirty="0"/>
          </a:p>
        </p:txBody>
      </p:sp>
      <p:sp>
        <p:nvSpPr>
          <p:cNvPr id="4" name="Slide Number Placeholder 3"/>
          <p:cNvSpPr>
            <a:spLocks noGrp="1"/>
          </p:cNvSpPr>
          <p:nvPr>
            <p:ph type="sldNum" sz="quarter" idx="10"/>
          </p:nvPr>
        </p:nvSpPr>
        <p:spPr/>
        <p:txBody>
          <a:bodyPr/>
          <a:lstStyle/>
          <a:p>
            <a:fld id="{BD88A26C-DAD9-BD4F-8E64-B7948B6425B4}" type="slidenum">
              <a:rPr lang="it-IT" smtClean="0"/>
              <a:t>24</a:t>
            </a:fld>
            <a:endParaRPr lang="it-IT"/>
          </a:p>
        </p:txBody>
      </p:sp>
    </p:spTree>
    <p:extLst>
      <p:ext uri="{BB962C8B-B14F-4D97-AF65-F5344CB8AC3E}">
        <p14:creationId xmlns:p14="http://schemas.microsoft.com/office/powerpoint/2010/main" val="103094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Tests need to run against the background of a known set of objects. This set of objects is called a test fixture. When you are writing tests you will often find that you spend more time writing the code to set up the fixture than you do in actually testing values.</a:t>
            </a:r>
            <a:endParaRPr lang="en-US" dirty="0"/>
          </a:p>
        </p:txBody>
      </p:sp>
      <p:sp>
        <p:nvSpPr>
          <p:cNvPr id="4" name="Slide Number Placeholder 3"/>
          <p:cNvSpPr>
            <a:spLocks noGrp="1"/>
          </p:cNvSpPr>
          <p:nvPr>
            <p:ph type="sldNum" sz="quarter" idx="10"/>
          </p:nvPr>
        </p:nvSpPr>
        <p:spPr/>
        <p:txBody>
          <a:bodyPr/>
          <a:lstStyle/>
          <a:p>
            <a:fld id="{BD88A26C-DAD9-BD4F-8E64-B7948B6425B4}" type="slidenum">
              <a:rPr lang="it-IT" smtClean="0"/>
              <a:t>42</a:t>
            </a:fld>
            <a:endParaRPr lang="it-IT"/>
          </a:p>
        </p:txBody>
      </p:sp>
    </p:spTree>
    <p:extLst>
      <p:ext uri="{BB962C8B-B14F-4D97-AF65-F5344CB8AC3E}">
        <p14:creationId xmlns:p14="http://schemas.microsoft.com/office/powerpoint/2010/main" val="131157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b="1">
                <a:solidFill>
                  <a:srgbClr val="376092"/>
                </a:solidFill>
              </a:defRPr>
            </a:lvl1pPr>
          </a:lstStyle>
          <a:p>
            <a:r>
              <a:rPr lang="en-US" smtClean="0"/>
              <a:t>Click to edit Master title style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egnaposto data 3"/>
          <p:cNvSpPr>
            <a:spLocks noGrp="1"/>
          </p:cNvSpPr>
          <p:nvPr>
            <p:ph type="dt" sz="half" idx="10"/>
          </p:nvPr>
        </p:nvSpPr>
        <p:spPr/>
        <p:txBody>
          <a:bodyPr/>
          <a:lstStyle/>
          <a:p>
            <a:fld id="{35AA39E5-6EF3-2547-B75C-C3D6E1CFB1E2}" type="datetimeFigureOut">
              <a:rPr lang="it-IT" smtClean="0"/>
              <a:t>20/05/16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40C3FF7-7F0D-DA47-A125-3105C5CDD32D}" type="slidenum">
              <a:rPr lang="en-US" smtClean="0"/>
              <a:t>‹#›</a:t>
            </a:fld>
            <a:endParaRPr lang="en-US"/>
          </a:p>
        </p:txBody>
      </p:sp>
      <p:pic>
        <p:nvPicPr>
          <p:cNvPr id="7" name="Picture 6"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8" name="Picture 7"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9" name="Rectangle 8"/>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5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chemeClr val="accent1">
                    <a:lumMod val="75000"/>
                  </a:schemeClr>
                </a:solidFill>
              </a:defRPr>
            </a:lvl1pPr>
          </a:lstStyle>
          <a:p>
            <a:r>
              <a:rPr lang="en-US" smtClean="0"/>
              <a:t>Click to edit Master title style</a:t>
            </a:r>
            <a:endParaRPr lang="en-US"/>
          </a:p>
        </p:txBody>
      </p:sp>
      <p:sp>
        <p:nvSpPr>
          <p:cNvPr id="3" name="Segnaposto testo verticale 2"/>
          <p:cNvSpPr>
            <a:spLocks noGrp="1"/>
          </p:cNvSpPr>
          <p:nvPr>
            <p:ph type="body" orient="vert" idx="1"/>
          </p:nvPr>
        </p:nvSpPr>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egnaposto data 3"/>
          <p:cNvSpPr>
            <a:spLocks noGrp="1"/>
          </p:cNvSpPr>
          <p:nvPr>
            <p:ph type="dt" sz="half" idx="10"/>
          </p:nvPr>
        </p:nvSpPr>
        <p:spPr/>
        <p:txBody>
          <a:bodyPr/>
          <a:lstStyle/>
          <a:p>
            <a:fld id="{35AA39E5-6EF3-2547-B75C-C3D6E1CFB1E2}" type="datetimeFigureOut">
              <a:rPr lang="it-IT" smtClean="0"/>
              <a:t>20/05/16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40C3FF7-7F0D-DA47-A125-3105C5CDD32D}" type="slidenum">
              <a:rPr lang="en-US" smtClean="0"/>
              <a:t>‹#›</a:t>
            </a:fld>
            <a:endParaRPr lang="en-US"/>
          </a:p>
        </p:txBody>
      </p:sp>
      <p:pic>
        <p:nvPicPr>
          <p:cNvPr id="7" name="Picture 6"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9" name="Picture 8"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10" name="Rectangle 9"/>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44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lvl1pPr>
              <a:defRPr b="1">
                <a:solidFill>
                  <a:schemeClr val="accent1">
                    <a:lumMod val="75000"/>
                  </a:schemeClr>
                </a:solidFill>
              </a:defRPr>
            </a:lvl1pPr>
          </a:lstStyle>
          <a:p>
            <a:r>
              <a:rPr lang="en-US" smtClean="0"/>
              <a:t>Click to edit Master title style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egnaposto data 3"/>
          <p:cNvSpPr>
            <a:spLocks noGrp="1"/>
          </p:cNvSpPr>
          <p:nvPr>
            <p:ph type="dt" sz="half" idx="10"/>
          </p:nvPr>
        </p:nvSpPr>
        <p:spPr/>
        <p:txBody>
          <a:bodyPr/>
          <a:lstStyle/>
          <a:p>
            <a:fld id="{35AA39E5-6EF3-2547-B75C-C3D6E1CFB1E2}" type="datetimeFigureOut">
              <a:rPr lang="it-IT" smtClean="0"/>
              <a:t>20/05/16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40C3FF7-7F0D-DA47-A125-3105C5CDD32D}" type="slidenum">
              <a:rPr lang="en-US" smtClean="0"/>
              <a:t>‹#›</a:t>
            </a:fld>
            <a:endParaRPr lang="en-US"/>
          </a:p>
        </p:txBody>
      </p:sp>
      <p:pic>
        <p:nvPicPr>
          <p:cNvPr id="7" name="Picture 6"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9" name="Picture 8"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10" name="Rectangle 9"/>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65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chemeClr val="accent1">
                    <a:lumMod val="75000"/>
                  </a:schemeClr>
                </a:solidFill>
              </a:defRPr>
            </a:lvl1pPr>
          </a:lstStyle>
          <a:p>
            <a:r>
              <a:rPr lang="en-US" smtClean="0"/>
              <a:t>Click to edit Master title style</a:t>
            </a:r>
            <a:endParaRPr lang="en-US" dirty="0"/>
          </a:p>
        </p:txBody>
      </p:sp>
      <p:sp>
        <p:nvSpPr>
          <p:cNvPr id="3" name="Segnaposto contenuto 2"/>
          <p:cNvSpPr>
            <a:spLocks noGrp="1"/>
          </p:cNvSpPr>
          <p:nvPr>
            <p:ph idx="1"/>
          </p:nvPr>
        </p:nvSpPr>
        <p:spPr/>
        <p:txBody>
          <a:bodyPr/>
          <a:lstStyle>
            <a:lvl1pPr>
              <a:defRPr>
                <a:solidFill>
                  <a:srgbClr val="17375E"/>
                </a:solidFill>
              </a:defRPr>
            </a:lvl1pPr>
            <a:lvl2pPr>
              <a:defRPr>
                <a:solidFill>
                  <a:srgbClr val="17375E"/>
                </a:solidFill>
              </a:defRPr>
            </a:lvl2pPr>
            <a:lvl3pPr>
              <a:defRPr>
                <a:solidFill>
                  <a:srgbClr val="17375E"/>
                </a:solidFill>
              </a:defRPr>
            </a:lvl3pPr>
            <a:lvl4pPr>
              <a:defRPr>
                <a:solidFill>
                  <a:srgbClr val="17375E"/>
                </a:solidFill>
              </a:defRPr>
            </a:lvl4pPr>
            <a:lvl5pPr>
              <a:defRPr>
                <a:solidFill>
                  <a:srgbClr val="1737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egnaposto data 3"/>
          <p:cNvSpPr>
            <a:spLocks noGrp="1"/>
          </p:cNvSpPr>
          <p:nvPr>
            <p:ph type="dt" sz="half" idx="10"/>
          </p:nvPr>
        </p:nvSpPr>
        <p:spPr/>
        <p:txBody>
          <a:bodyPr/>
          <a:lstStyle/>
          <a:p>
            <a:fld id="{35AA39E5-6EF3-2547-B75C-C3D6E1CFB1E2}" type="datetimeFigureOut">
              <a:rPr lang="it-IT" smtClean="0"/>
              <a:t>20/05/16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40C3FF7-7F0D-DA47-A125-3105C5CDD32D}" type="slidenum">
              <a:rPr lang="en-US" smtClean="0"/>
              <a:t>‹#›</a:t>
            </a:fld>
            <a:endParaRPr lang="en-US"/>
          </a:p>
        </p:txBody>
      </p:sp>
      <p:pic>
        <p:nvPicPr>
          <p:cNvPr id="7" name="Picture 6"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9" name="Picture 8"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10" name="Rectangle 9"/>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43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en-US" smtClean="0"/>
              <a:t>Click to edit Master title style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rgbClr val="17375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egnaposto data 3"/>
          <p:cNvSpPr>
            <a:spLocks noGrp="1"/>
          </p:cNvSpPr>
          <p:nvPr>
            <p:ph type="dt" sz="half" idx="10"/>
          </p:nvPr>
        </p:nvSpPr>
        <p:spPr/>
        <p:txBody>
          <a:bodyPr/>
          <a:lstStyle/>
          <a:p>
            <a:fld id="{35AA39E5-6EF3-2547-B75C-C3D6E1CFB1E2}" type="datetimeFigureOut">
              <a:rPr lang="it-IT" smtClean="0"/>
              <a:t>20/05/16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40C3FF7-7F0D-DA47-A125-3105C5CDD32D}" type="slidenum">
              <a:rPr lang="en-US" smtClean="0"/>
              <a:t>‹#›</a:t>
            </a:fld>
            <a:endParaRPr lang="en-US"/>
          </a:p>
        </p:txBody>
      </p:sp>
      <p:pic>
        <p:nvPicPr>
          <p:cNvPr id="7" name="Picture 6"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9" name="Picture 8"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10" name="Rectangle 9"/>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22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rgbClr val="376092"/>
                </a:solidFill>
              </a:defRPr>
            </a:lvl1pPr>
          </a:lstStyle>
          <a:p>
            <a:r>
              <a:rPr lang="en-US" smtClean="0"/>
              <a:t>Click to edit Master title style</a:t>
            </a:r>
            <a:endParaRPr lang="en-US" dirty="0"/>
          </a:p>
        </p:txBody>
      </p:sp>
      <p:sp>
        <p:nvSpPr>
          <p:cNvPr id="3" name="Segnaposto contenuto 2"/>
          <p:cNvSpPr>
            <a:spLocks noGrp="1"/>
          </p:cNvSpPr>
          <p:nvPr>
            <p:ph sz="half" idx="1"/>
          </p:nvPr>
        </p:nvSpPr>
        <p:spPr>
          <a:xfrm>
            <a:off x="457200" y="1600200"/>
            <a:ext cx="4038600" cy="4525963"/>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egnaposto contenuto 3"/>
          <p:cNvSpPr>
            <a:spLocks noGrp="1"/>
          </p:cNvSpPr>
          <p:nvPr>
            <p:ph sz="half" idx="2"/>
          </p:nvPr>
        </p:nvSpPr>
        <p:spPr>
          <a:xfrm>
            <a:off x="4648200" y="1600200"/>
            <a:ext cx="4038600" cy="4525963"/>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egnaposto data 4"/>
          <p:cNvSpPr>
            <a:spLocks noGrp="1"/>
          </p:cNvSpPr>
          <p:nvPr>
            <p:ph type="dt" sz="half" idx="10"/>
          </p:nvPr>
        </p:nvSpPr>
        <p:spPr/>
        <p:txBody>
          <a:bodyPr/>
          <a:lstStyle/>
          <a:p>
            <a:fld id="{35AA39E5-6EF3-2547-B75C-C3D6E1CFB1E2}" type="datetimeFigureOut">
              <a:rPr lang="it-IT" smtClean="0"/>
              <a:t>20/05/16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40C3FF7-7F0D-DA47-A125-3105C5CDD32D}" type="slidenum">
              <a:rPr lang="en-US" smtClean="0"/>
              <a:t>‹#›</a:t>
            </a:fld>
            <a:endParaRPr lang="en-US"/>
          </a:p>
        </p:txBody>
      </p:sp>
      <p:pic>
        <p:nvPicPr>
          <p:cNvPr id="8" name="Picture 7"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10" name="Picture 9"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11" name="Rectangle 10"/>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46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egnaposto contenuto 3"/>
          <p:cNvSpPr>
            <a:spLocks noGrp="1"/>
          </p:cNvSpPr>
          <p:nvPr>
            <p:ph sz="half" idx="2"/>
          </p:nvPr>
        </p:nvSpPr>
        <p:spPr>
          <a:xfrm>
            <a:off x="457200" y="2174875"/>
            <a:ext cx="4040188" cy="395128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egnaposto contenuto 5"/>
          <p:cNvSpPr>
            <a:spLocks noGrp="1"/>
          </p:cNvSpPr>
          <p:nvPr>
            <p:ph sz="quarter" idx="4"/>
          </p:nvPr>
        </p:nvSpPr>
        <p:spPr>
          <a:xfrm>
            <a:off x="4645025" y="2174875"/>
            <a:ext cx="4041775" cy="395128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egnaposto data 6"/>
          <p:cNvSpPr>
            <a:spLocks noGrp="1"/>
          </p:cNvSpPr>
          <p:nvPr>
            <p:ph type="dt" sz="half" idx="10"/>
          </p:nvPr>
        </p:nvSpPr>
        <p:spPr/>
        <p:txBody>
          <a:bodyPr/>
          <a:lstStyle/>
          <a:p>
            <a:fld id="{35AA39E5-6EF3-2547-B75C-C3D6E1CFB1E2}" type="datetimeFigureOut">
              <a:rPr lang="it-IT" smtClean="0"/>
              <a:t>20/05/16</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40C3FF7-7F0D-DA47-A125-3105C5CDD32D}" type="slidenum">
              <a:rPr lang="en-US" smtClean="0"/>
              <a:t>‹#›</a:t>
            </a:fld>
            <a:endParaRPr lang="en-US"/>
          </a:p>
        </p:txBody>
      </p:sp>
      <p:pic>
        <p:nvPicPr>
          <p:cNvPr id="10" name="Picture 9"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12" name="Picture 11"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13" name="Rectangle 12"/>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43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chemeClr val="accent1">
                    <a:lumMod val="75000"/>
                  </a:schemeClr>
                </a:solidFill>
              </a:defRPr>
            </a:lvl1pPr>
          </a:lstStyle>
          <a:p>
            <a:r>
              <a:rPr lang="en-US" smtClean="0"/>
              <a:t>Click to edit Master title style</a:t>
            </a:r>
            <a:endParaRPr lang="en-US"/>
          </a:p>
        </p:txBody>
      </p:sp>
      <p:sp>
        <p:nvSpPr>
          <p:cNvPr id="3" name="Segnaposto data 2"/>
          <p:cNvSpPr>
            <a:spLocks noGrp="1"/>
          </p:cNvSpPr>
          <p:nvPr>
            <p:ph type="dt" sz="half" idx="10"/>
          </p:nvPr>
        </p:nvSpPr>
        <p:spPr/>
        <p:txBody>
          <a:bodyPr/>
          <a:lstStyle/>
          <a:p>
            <a:fld id="{35AA39E5-6EF3-2547-B75C-C3D6E1CFB1E2}" type="datetimeFigureOut">
              <a:rPr lang="it-IT" smtClean="0"/>
              <a:t>20/05/16</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40C3FF7-7F0D-DA47-A125-3105C5CDD32D}" type="slidenum">
              <a:rPr lang="en-US" smtClean="0"/>
              <a:t>‹#›</a:t>
            </a:fld>
            <a:endParaRPr lang="en-US"/>
          </a:p>
        </p:txBody>
      </p:sp>
      <p:pic>
        <p:nvPicPr>
          <p:cNvPr id="6" name="Picture 5"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8" name="Picture 7"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9" name="Rectangle 8"/>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97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AA39E5-6EF3-2547-B75C-C3D6E1CFB1E2}" type="datetimeFigureOut">
              <a:rPr lang="it-IT" smtClean="0"/>
              <a:t>20/05/16</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40C3FF7-7F0D-DA47-A125-3105C5CDD32D}" type="slidenum">
              <a:rPr lang="en-US" smtClean="0"/>
              <a:t>‹#›</a:t>
            </a:fld>
            <a:endParaRPr lang="en-US"/>
          </a:p>
        </p:txBody>
      </p:sp>
      <p:pic>
        <p:nvPicPr>
          <p:cNvPr id="5" name="Picture 4"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7" name="Picture 6"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8" name="Rectangle 7"/>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86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solidFill>
                  <a:srgbClr val="376092"/>
                </a:solidFill>
              </a:defRPr>
            </a:lvl1pPr>
          </a:lstStyle>
          <a:p>
            <a:r>
              <a:rPr lang="en-US" smtClean="0"/>
              <a:t>Click to edit Master title style</a:t>
            </a:r>
            <a:endParaRPr lang="en-US" dirty="0"/>
          </a:p>
        </p:txBody>
      </p:sp>
      <p:sp>
        <p:nvSpPr>
          <p:cNvPr id="3" name="Segnaposto contenuto 2"/>
          <p:cNvSpPr>
            <a:spLocks noGrp="1"/>
          </p:cNvSpPr>
          <p:nvPr>
            <p:ph idx="1"/>
          </p:nvPr>
        </p:nvSpPr>
        <p:spPr>
          <a:xfrm>
            <a:off x="3575050" y="273050"/>
            <a:ext cx="5111750" cy="5853113"/>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4"/>
          <p:cNvSpPr>
            <a:spLocks noGrp="1"/>
          </p:cNvSpPr>
          <p:nvPr>
            <p:ph type="dt" sz="half" idx="10"/>
          </p:nvPr>
        </p:nvSpPr>
        <p:spPr/>
        <p:txBody>
          <a:bodyPr/>
          <a:lstStyle/>
          <a:p>
            <a:fld id="{35AA39E5-6EF3-2547-B75C-C3D6E1CFB1E2}" type="datetimeFigureOut">
              <a:rPr lang="it-IT" smtClean="0"/>
              <a:t>20/05/16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40C3FF7-7F0D-DA47-A125-3105C5CDD32D}" type="slidenum">
              <a:rPr lang="en-US" smtClean="0"/>
              <a:t>‹#›</a:t>
            </a:fld>
            <a:endParaRPr lang="en-US"/>
          </a:p>
        </p:txBody>
      </p:sp>
      <p:pic>
        <p:nvPicPr>
          <p:cNvPr id="8" name="Picture 7"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10" name="Picture 9"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11" name="Rectangle 10"/>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en-US" smtClean="0"/>
              <a:t>Click to edit Master title style</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solidFill>
                  <a:srgbClr val="17375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solidFill>
                  <a:srgbClr val="17375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4"/>
          <p:cNvSpPr>
            <a:spLocks noGrp="1"/>
          </p:cNvSpPr>
          <p:nvPr>
            <p:ph type="dt" sz="half" idx="10"/>
          </p:nvPr>
        </p:nvSpPr>
        <p:spPr/>
        <p:txBody>
          <a:bodyPr/>
          <a:lstStyle/>
          <a:p>
            <a:fld id="{35AA39E5-6EF3-2547-B75C-C3D6E1CFB1E2}" type="datetimeFigureOut">
              <a:rPr lang="it-IT" smtClean="0"/>
              <a:t>20/05/16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40C3FF7-7F0D-DA47-A125-3105C5CDD32D}" type="slidenum">
              <a:rPr lang="en-US" smtClean="0"/>
              <a:t>‹#›</a:t>
            </a:fld>
            <a:endParaRPr lang="en-US"/>
          </a:p>
        </p:txBody>
      </p:sp>
      <p:pic>
        <p:nvPicPr>
          <p:cNvPr id="8" name="Picture 7" descr="elementi-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6989"/>
            <a:ext cx="1371600" cy="212004"/>
          </a:xfrm>
          <a:prstGeom prst="rect">
            <a:avLst/>
          </a:prstGeom>
        </p:spPr>
      </p:pic>
      <p:pic>
        <p:nvPicPr>
          <p:cNvPr id="10" name="Picture 9" descr="elementi-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5579548" y="6430229"/>
            <a:ext cx="3574073" cy="774931"/>
          </a:xfrm>
          <a:prstGeom prst="rect">
            <a:avLst/>
          </a:prstGeom>
        </p:spPr>
      </p:pic>
      <p:sp>
        <p:nvSpPr>
          <p:cNvPr id="11" name="Rectangle 10"/>
          <p:cNvSpPr/>
          <p:nvPr userDrawn="1"/>
        </p:nvSpPr>
        <p:spPr>
          <a:xfrm>
            <a:off x="1439334" y="0"/>
            <a:ext cx="7704665"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14" y="6679660"/>
            <a:ext cx="5431096" cy="214422"/>
          </a:xfrm>
          <a:prstGeom prst="rect">
            <a:avLst/>
          </a:prstGeom>
          <a:solidFill>
            <a:srgbClr val="E477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949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A39E5-6EF3-2547-B75C-C3D6E1CFB1E2}" type="datetimeFigureOut">
              <a:rPr lang="it-IT" smtClean="0"/>
              <a:t>20/05/16</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C3FF7-7F0D-DA47-A125-3105C5CDD32D}" type="slidenum">
              <a:rPr lang="en-US" smtClean="0"/>
              <a:t>‹#›</a:t>
            </a:fld>
            <a:endParaRPr lang="en-US"/>
          </a:p>
        </p:txBody>
      </p:sp>
    </p:spTree>
    <p:extLst>
      <p:ext uri="{BB962C8B-B14F-4D97-AF65-F5344CB8AC3E}">
        <p14:creationId xmlns:p14="http://schemas.microsoft.com/office/powerpoint/2010/main" val="212358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37609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unit.org/junit4/" TargetMode="External"/><Relationship Id="rId3" Type="http://schemas.openxmlformats.org/officeDocument/2006/relationships/hyperlink" Target="https://docs.gradle.org/current/userguide/java_plugin.html#sec:java_tes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unit.sourceforge.net/javadoc/org/junit/Assert.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unit.sourceforge.net/doc/cookbook/cookbook.ht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371600" y="3886201"/>
            <a:ext cx="6400800" cy="2143125"/>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2">
                    <a:lumMod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err="1" smtClean="0"/>
              <a:t>Ioanna</a:t>
            </a:r>
            <a:r>
              <a:rPr lang="en-US" sz="2800" dirty="0" smtClean="0"/>
              <a:t> </a:t>
            </a:r>
            <a:r>
              <a:rPr lang="en-US" sz="2800" dirty="0" err="1" smtClean="0"/>
              <a:t>Miliou</a:t>
            </a:r>
            <a:endParaRPr lang="en-US" sz="2800" dirty="0" smtClean="0"/>
          </a:p>
          <a:p>
            <a:r>
              <a:rPr lang="en-US" sz="2800" dirty="0" smtClean="0"/>
              <a:t>Giuseppe </a:t>
            </a:r>
            <a:r>
              <a:rPr lang="en-US" sz="2800" dirty="0" err="1" smtClean="0"/>
              <a:t>Attardi</a:t>
            </a:r>
            <a:endParaRPr lang="en-US" sz="2800" dirty="0" smtClean="0"/>
          </a:p>
          <a:p>
            <a:endParaRPr lang="en-US" sz="2800" dirty="0" smtClean="0"/>
          </a:p>
          <a:p>
            <a:r>
              <a:rPr lang="en-US" sz="2200" b="1" dirty="0" smtClean="0"/>
              <a:t>Advanced Programming </a:t>
            </a:r>
            <a:endParaRPr lang="en-US" sz="2200" dirty="0" smtClean="0"/>
          </a:p>
          <a:p>
            <a:r>
              <a:rPr lang="en-US" sz="2200" i="1" dirty="0" err="1" smtClean="0"/>
              <a:t>Universita</a:t>
            </a:r>
            <a:r>
              <a:rPr lang="en-US" sz="2200" i="1" dirty="0" smtClean="0"/>
              <a:t>̀ di Pisa</a:t>
            </a:r>
            <a:r>
              <a:rPr lang="en-US" sz="2600" i="1" dirty="0" smtClean="0"/>
              <a:t> </a:t>
            </a:r>
          </a:p>
          <a:p>
            <a:endParaRPr lang="en-US" sz="2800" dirty="0"/>
          </a:p>
        </p:txBody>
      </p:sp>
      <p:sp>
        <p:nvSpPr>
          <p:cNvPr id="11" name="Title 1"/>
          <p:cNvSpPr>
            <a:spLocks noGrp="1"/>
          </p:cNvSpPr>
          <p:nvPr>
            <p:ph type="ctrTitle"/>
          </p:nvPr>
        </p:nvSpPr>
        <p:spPr/>
        <p:txBody>
          <a:bodyPr>
            <a:normAutofit/>
          </a:bodyPr>
          <a:lstStyle/>
          <a:p>
            <a:r>
              <a:rPr lang="en-US" dirty="0" smtClean="0"/>
              <a:t>Software Testing</a:t>
            </a:r>
            <a:br>
              <a:rPr lang="en-US" dirty="0" smtClean="0"/>
            </a:br>
            <a:r>
              <a:rPr lang="en-US" dirty="0" smtClean="0"/>
              <a:t>JUnit</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173" y="-180474"/>
            <a:ext cx="2453027" cy="2453027"/>
          </a:xfrm>
          <a:prstGeom prst="rect">
            <a:avLst/>
          </a:prstGeom>
        </p:spPr>
      </p:pic>
    </p:spTree>
    <p:extLst>
      <p:ext uri="{BB962C8B-B14F-4D97-AF65-F5344CB8AC3E}">
        <p14:creationId xmlns:p14="http://schemas.microsoft.com/office/powerpoint/2010/main" val="876979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White-box testing</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Some of the </a:t>
            </a:r>
            <a:r>
              <a:rPr lang="en-US" b="1" dirty="0"/>
              <a:t>advantages of white-box testing</a:t>
            </a:r>
            <a:r>
              <a:rPr lang="en-US" dirty="0"/>
              <a:t> are:</a:t>
            </a:r>
          </a:p>
          <a:p>
            <a:r>
              <a:rPr lang="en-US" dirty="0"/>
              <a:t>Efficient in finding errors and problems</a:t>
            </a:r>
          </a:p>
          <a:p>
            <a:r>
              <a:rPr lang="en-US" dirty="0"/>
              <a:t>Required knowledge of internals of the software under test is beneficial for thorough testing</a:t>
            </a:r>
          </a:p>
          <a:p>
            <a:r>
              <a:rPr lang="en-US" dirty="0"/>
              <a:t>Allows finding hidden errors</a:t>
            </a:r>
          </a:p>
          <a:p>
            <a:r>
              <a:rPr lang="en-US" dirty="0"/>
              <a:t>Programmers introspection</a:t>
            </a:r>
          </a:p>
          <a:p>
            <a:r>
              <a:rPr lang="en-US" dirty="0"/>
              <a:t>Helps optimizing the code</a:t>
            </a:r>
          </a:p>
          <a:p>
            <a:r>
              <a:rPr lang="en-US" dirty="0"/>
              <a:t>Due to required internal knowledge of the software, maximum coverage is obtained</a:t>
            </a:r>
          </a:p>
          <a:p>
            <a:pPr marL="0" indent="0">
              <a:buNone/>
            </a:pPr>
            <a:endParaRPr lang="en-US" dirty="0" smtClean="0"/>
          </a:p>
          <a:p>
            <a:pPr marL="0" indent="0">
              <a:buNone/>
            </a:pPr>
            <a:r>
              <a:rPr lang="en-US" dirty="0" smtClean="0"/>
              <a:t>Some </a:t>
            </a:r>
            <a:r>
              <a:rPr lang="en-US" dirty="0"/>
              <a:t>of the </a:t>
            </a:r>
            <a:r>
              <a:rPr lang="en-US" b="1" dirty="0"/>
              <a:t>disadvantages of white-box testing</a:t>
            </a:r>
            <a:r>
              <a:rPr lang="en-US" dirty="0"/>
              <a:t> are:</a:t>
            </a:r>
          </a:p>
          <a:p>
            <a:r>
              <a:rPr lang="en-US" dirty="0"/>
              <a:t>Might not find unimplemented or missing features</a:t>
            </a:r>
          </a:p>
          <a:p>
            <a:r>
              <a:rPr lang="en-US" dirty="0"/>
              <a:t>Requires high level knowledge of internals of the software under test</a:t>
            </a:r>
          </a:p>
          <a:p>
            <a:r>
              <a:rPr lang="en-US" dirty="0"/>
              <a:t>Requires code </a:t>
            </a:r>
            <a:r>
              <a:rPr lang="en-US" dirty="0" smtClean="0"/>
              <a:t>access</a:t>
            </a:r>
            <a:endParaRPr lang="en-US" dirty="0"/>
          </a:p>
        </p:txBody>
      </p:sp>
    </p:spTree>
    <p:extLst>
      <p:ext uri="{BB962C8B-B14F-4D97-AF65-F5344CB8AC3E}">
        <p14:creationId xmlns:p14="http://schemas.microsoft.com/office/powerpoint/2010/main" val="879372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r>
              <a:rPr lang="en-US" dirty="0"/>
              <a:t>L</a:t>
            </a:r>
            <a:r>
              <a:rPr lang="en-US" dirty="0" smtClean="0"/>
              <a:t>evels</a:t>
            </a:r>
            <a:endParaRPr lang="en-US" dirty="0"/>
          </a:p>
        </p:txBody>
      </p:sp>
      <p:sp>
        <p:nvSpPr>
          <p:cNvPr id="3" name="Content Placeholder 2"/>
          <p:cNvSpPr>
            <a:spLocks noGrp="1"/>
          </p:cNvSpPr>
          <p:nvPr>
            <p:ph idx="1"/>
          </p:nvPr>
        </p:nvSpPr>
        <p:spPr>
          <a:xfrm>
            <a:off x="457200" y="1600200"/>
            <a:ext cx="6344653" cy="4525963"/>
          </a:xfrm>
        </p:spPr>
        <p:txBody>
          <a:bodyPr>
            <a:normAutofit lnSpcReduction="10000"/>
          </a:bodyPr>
          <a:lstStyle/>
          <a:p>
            <a:pPr marL="0" indent="0">
              <a:buNone/>
            </a:pPr>
            <a:r>
              <a:rPr lang="en-US" dirty="0" smtClean="0">
                <a:solidFill>
                  <a:schemeClr val="accent2">
                    <a:lumMod val="75000"/>
                  </a:schemeClr>
                </a:solidFill>
              </a:rPr>
              <a:t>Unit testing </a:t>
            </a:r>
            <a:r>
              <a:rPr lang="en-US" dirty="0" smtClean="0"/>
              <a:t>on individual units of source code (=smallest testable part)</a:t>
            </a:r>
          </a:p>
          <a:p>
            <a:pPr marL="0" indent="0">
              <a:buNone/>
            </a:pPr>
            <a:endParaRPr lang="en-US" dirty="0"/>
          </a:p>
          <a:p>
            <a:pPr marL="0" indent="0">
              <a:buNone/>
            </a:pPr>
            <a:r>
              <a:rPr lang="en-US" dirty="0" smtClean="0">
                <a:solidFill>
                  <a:schemeClr val="accent2">
                    <a:lumMod val="75000"/>
                  </a:schemeClr>
                </a:solidFill>
              </a:rPr>
              <a:t>Integration testing </a:t>
            </a:r>
            <a:r>
              <a:rPr lang="en-US" dirty="0" smtClean="0"/>
              <a:t>on groups of individual software modules</a:t>
            </a:r>
          </a:p>
          <a:p>
            <a:pPr marL="0" indent="0">
              <a:buNone/>
            </a:pPr>
            <a:endParaRPr lang="en-US" dirty="0"/>
          </a:p>
          <a:p>
            <a:pPr marL="0" indent="0">
              <a:buNone/>
            </a:pPr>
            <a:r>
              <a:rPr lang="en-US" dirty="0" smtClean="0">
                <a:solidFill>
                  <a:schemeClr val="accent2">
                    <a:lumMod val="75000"/>
                  </a:schemeClr>
                </a:solidFill>
              </a:rPr>
              <a:t>System testing </a:t>
            </a:r>
            <a:r>
              <a:rPr lang="en-US" dirty="0" smtClean="0"/>
              <a:t>on a complete, integrated system (evaluate compliance with requirements)</a:t>
            </a:r>
            <a:endParaRPr lang="en-US" dirty="0"/>
          </a:p>
        </p:txBody>
      </p:sp>
      <p:sp>
        <p:nvSpPr>
          <p:cNvPr id="4" name="Down Arrow 3"/>
          <p:cNvSpPr/>
          <p:nvPr/>
        </p:nvSpPr>
        <p:spPr>
          <a:xfrm>
            <a:off x="7058526" y="1600200"/>
            <a:ext cx="1251285" cy="433537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539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Testing</a:t>
            </a:r>
            <a:endParaRPr lang="en-US" dirty="0"/>
          </a:p>
        </p:txBody>
      </p:sp>
      <p:sp>
        <p:nvSpPr>
          <p:cNvPr id="3" name="Content Placeholder 2"/>
          <p:cNvSpPr>
            <a:spLocks noGrp="1"/>
          </p:cNvSpPr>
          <p:nvPr>
            <p:ph idx="1"/>
          </p:nvPr>
        </p:nvSpPr>
        <p:spPr>
          <a:xfrm>
            <a:off x="457200" y="1761565"/>
            <a:ext cx="8229600" cy="3321424"/>
          </a:xfrm>
        </p:spPr>
        <p:txBody>
          <a:bodyPr>
            <a:normAutofit fontScale="85000" lnSpcReduction="10000"/>
          </a:bodyPr>
          <a:lstStyle/>
          <a:p>
            <a:pPr marL="0" indent="0">
              <a:buNone/>
            </a:pPr>
            <a:r>
              <a:rPr lang="en-US" dirty="0" smtClean="0"/>
              <a:t>Tests the smallest individually executable code units. Usually done by </a:t>
            </a:r>
            <a:r>
              <a:rPr lang="en-US" dirty="0" smtClean="0">
                <a:solidFill>
                  <a:schemeClr val="accent2">
                    <a:lumMod val="75000"/>
                  </a:schemeClr>
                </a:solidFill>
              </a:rPr>
              <a:t>programmers</a:t>
            </a:r>
            <a:r>
              <a:rPr lang="en-US" dirty="0" smtClean="0"/>
              <a:t>. Test cases might be selected based on code, specification, intuition, etc.</a:t>
            </a:r>
          </a:p>
          <a:p>
            <a:pPr marL="0" indent="0">
              <a:buNone/>
            </a:pPr>
            <a:endParaRPr lang="en-US" dirty="0"/>
          </a:p>
          <a:p>
            <a:pPr marL="0" indent="0">
              <a:buNone/>
            </a:pPr>
            <a:r>
              <a:rPr lang="en-US" dirty="0" smtClean="0"/>
              <a:t>Tools:</a:t>
            </a:r>
          </a:p>
          <a:p>
            <a:pPr lvl="1"/>
            <a:r>
              <a:rPr lang="en-US" dirty="0" smtClean="0"/>
              <a:t>Test driver/harness</a:t>
            </a:r>
          </a:p>
          <a:p>
            <a:pPr lvl="1"/>
            <a:r>
              <a:rPr lang="en-US" dirty="0" smtClean="0"/>
              <a:t>Code coverage analyzer</a:t>
            </a:r>
          </a:p>
          <a:p>
            <a:pPr lvl="1"/>
            <a:r>
              <a:rPr lang="en-US" dirty="0" smtClean="0"/>
              <a:t>Automatic test case generator</a:t>
            </a:r>
            <a:endParaRPr lang="en-US" dirty="0"/>
          </a:p>
        </p:txBody>
      </p:sp>
    </p:spTree>
    <p:extLst>
      <p:ext uri="{BB962C8B-B14F-4D97-AF65-F5344CB8AC3E}">
        <p14:creationId xmlns:p14="http://schemas.microsoft.com/office/powerpoint/2010/main" val="1789243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Testing</a:t>
            </a:r>
            <a:endParaRPr lang="en-US" dirty="0"/>
          </a:p>
        </p:txBody>
      </p:sp>
      <p:sp>
        <p:nvSpPr>
          <p:cNvPr id="3" name="Content Placeholder 2"/>
          <p:cNvSpPr>
            <a:spLocks noGrp="1"/>
          </p:cNvSpPr>
          <p:nvPr>
            <p:ph idx="1"/>
          </p:nvPr>
        </p:nvSpPr>
        <p:spPr>
          <a:xfrm>
            <a:off x="457200" y="1707776"/>
            <a:ext cx="8229600" cy="3738283"/>
          </a:xfrm>
        </p:spPr>
        <p:txBody>
          <a:bodyPr>
            <a:normAutofit fontScale="92500" lnSpcReduction="10000"/>
          </a:bodyPr>
          <a:lstStyle/>
          <a:p>
            <a:pPr marL="0" indent="0">
              <a:buNone/>
            </a:pPr>
            <a:r>
              <a:rPr lang="en-US" dirty="0" smtClean="0"/>
              <a:t>Tests interactions between two or more units or components. Usually done by </a:t>
            </a:r>
            <a:r>
              <a:rPr lang="en-US" dirty="0" smtClean="0">
                <a:solidFill>
                  <a:schemeClr val="accent2">
                    <a:lumMod val="75000"/>
                  </a:schemeClr>
                </a:solidFill>
              </a:rPr>
              <a:t>programmers</a:t>
            </a:r>
            <a:r>
              <a:rPr lang="en-US" dirty="0" smtClean="0"/>
              <a:t>. Emphasizes interfaces.</a:t>
            </a:r>
          </a:p>
          <a:p>
            <a:pPr marL="0" indent="0">
              <a:buNone/>
            </a:pPr>
            <a:endParaRPr lang="en-US" dirty="0"/>
          </a:p>
          <a:p>
            <a:pPr marL="0" indent="0">
              <a:buNone/>
            </a:pPr>
            <a:r>
              <a:rPr lang="en-US" dirty="0" smtClean="0"/>
              <a:t>Issues:</a:t>
            </a:r>
          </a:p>
          <a:p>
            <a:pPr lvl="1"/>
            <a:r>
              <a:rPr lang="en-US" dirty="0" smtClean="0"/>
              <a:t>In what order are units combined?</a:t>
            </a:r>
          </a:p>
          <a:p>
            <a:pPr lvl="1"/>
            <a:r>
              <a:rPr lang="en-US" dirty="0" smtClean="0"/>
              <a:t>How do you assure the compatibility and correctness of externally-supplied components?</a:t>
            </a:r>
            <a:endParaRPr lang="en-US" dirty="0"/>
          </a:p>
        </p:txBody>
      </p:sp>
    </p:spTree>
    <p:extLst>
      <p:ext uri="{BB962C8B-B14F-4D97-AF65-F5344CB8AC3E}">
        <p14:creationId xmlns:p14="http://schemas.microsoft.com/office/powerpoint/2010/main" val="585733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Testing</a:t>
            </a:r>
          </a:p>
        </p:txBody>
      </p:sp>
      <p:sp>
        <p:nvSpPr>
          <p:cNvPr id="3" name="Content Placeholder 2"/>
          <p:cNvSpPr>
            <a:spLocks noGrp="1"/>
          </p:cNvSpPr>
          <p:nvPr>
            <p:ph idx="1"/>
          </p:nvPr>
        </p:nvSpPr>
        <p:spPr>
          <a:xfrm>
            <a:off x="457200" y="1667436"/>
            <a:ext cx="8229600" cy="3576917"/>
          </a:xfrm>
        </p:spPr>
        <p:txBody>
          <a:bodyPr>
            <a:normAutofit fontScale="85000" lnSpcReduction="10000"/>
          </a:bodyPr>
          <a:lstStyle/>
          <a:p>
            <a:pPr marL="0" indent="0">
              <a:buNone/>
            </a:pPr>
            <a:r>
              <a:rPr lang="en-US" dirty="0" smtClean="0"/>
              <a:t>How are the units integrated? What are the implications of this order?</a:t>
            </a:r>
          </a:p>
          <a:p>
            <a:pPr marL="0" indent="0">
              <a:buNone/>
            </a:pPr>
            <a:endParaRPr lang="en-US" dirty="0"/>
          </a:p>
          <a:p>
            <a:r>
              <a:rPr lang="en-US" dirty="0" smtClean="0"/>
              <a:t>Top-down       need stubs; top-level tested repeatedly</a:t>
            </a:r>
          </a:p>
          <a:p>
            <a:r>
              <a:rPr lang="en-US" dirty="0" smtClean="0"/>
              <a:t>Bottom-up       need drivers; bottom-levels tested repeatedly</a:t>
            </a:r>
          </a:p>
          <a:p>
            <a:r>
              <a:rPr lang="en-US" dirty="0" smtClean="0"/>
              <a:t>Critical units first       stubs and drivers needed; critical units tested repeatedly </a:t>
            </a:r>
            <a:endParaRPr lang="en-US" dirty="0"/>
          </a:p>
        </p:txBody>
      </p:sp>
      <p:sp>
        <p:nvSpPr>
          <p:cNvPr id="4" name="Right Arrow 3"/>
          <p:cNvSpPr/>
          <p:nvPr/>
        </p:nvSpPr>
        <p:spPr>
          <a:xfrm>
            <a:off x="2353234" y="3052482"/>
            <a:ext cx="389965" cy="25549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ight Arrow 4"/>
          <p:cNvSpPr/>
          <p:nvPr/>
        </p:nvSpPr>
        <p:spPr>
          <a:xfrm>
            <a:off x="2480981" y="3503986"/>
            <a:ext cx="389965" cy="25549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ight Arrow 5"/>
          <p:cNvSpPr/>
          <p:nvPr/>
        </p:nvSpPr>
        <p:spPr>
          <a:xfrm>
            <a:off x="3325906" y="4320988"/>
            <a:ext cx="389965" cy="25549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416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Testing</a:t>
            </a:r>
          </a:p>
        </p:txBody>
      </p:sp>
      <p:sp>
        <p:nvSpPr>
          <p:cNvPr id="3" name="Content Placeholder 2"/>
          <p:cNvSpPr>
            <a:spLocks noGrp="1"/>
          </p:cNvSpPr>
          <p:nvPr>
            <p:ph idx="1"/>
          </p:nvPr>
        </p:nvSpPr>
        <p:spPr>
          <a:xfrm>
            <a:off x="457200" y="1815353"/>
            <a:ext cx="8229600" cy="2474259"/>
          </a:xfrm>
        </p:spPr>
        <p:txBody>
          <a:bodyPr>
            <a:normAutofit fontScale="85000" lnSpcReduction="20000"/>
          </a:bodyPr>
          <a:lstStyle/>
          <a:p>
            <a:pPr marL="0" indent="0">
              <a:buNone/>
            </a:pPr>
            <a:r>
              <a:rPr lang="en-US" dirty="0" smtClean="0"/>
              <a:t>Potential problems:</a:t>
            </a:r>
          </a:p>
          <a:p>
            <a:r>
              <a:rPr lang="en-US" dirty="0" smtClean="0"/>
              <a:t>Inadequate unit testing</a:t>
            </a:r>
          </a:p>
          <a:p>
            <a:r>
              <a:rPr lang="en-US" dirty="0" smtClean="0"/>
              <a:t>Inadequate planning &amp; organization for integration testing</a:t>
            </a:r>
          </a:p>
          <a:p>
            <a:r>
              <a:rPr lang="en-US" dirty="0" smtClean="0"/>
              <a:t>Inadequate documentation &amp; testing of externally-supplied components</a:t>
            </a:r>
            <a:endParaRPr lang="en-US" dirty="0"/>
          </a:p>
        </p:txBody>
      </p:sp>
    </p:spTree>
    <p:extLst>
      <p:ext uri="{BB962C8B-B14F-4D97-AF65-F5344CB8AC3E}">
        <p14:creationId xmlns:p14="http://schemas.microsoft.com/office/powerpoint/2010/main" val="568062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Testing</a:t>
            </a:r>
            <a:endParaRPr lang="en-US" dirty="0"/>
          </a:p>
        </p:txBody>
      </p:sp>
      <p:sp>
        <p:nvSpPr>
          <p:cNvPr id="3" name="Content Placeholder 2"/>
          <p:cNvSpPr>
            <a:spLocks noGrp="1"/>
          </p:cNvSpPr>
          <p:nvPr>
            <p:ph idx="1"/>
          </p:nvPr>
        </p:nvSpPr>
        <p:spPr>
          <a:xfrm>
            <a:off x="457200" y="1600200"/>
            <a:ext cx="8229600" cy="4733365"/>
          </a:xfrm>
        </p:spPr>
        <p:txBody>
          <a:bodyPr>
            <a:normAutofit fontScale="70000" lnSpcReduction="20000"/>
          </a:bodyPr>
          <a:lstStyle/>
          <a:p>
            <a:pPr marL="0" indent="0">
              <a:buNone/>
            </a:pPr>
            <a:r>
              <a:rPr lang="en-US" dirty="0" smtClean="0"/>
              <a:t>Test the functionality of the entire system. Usually done by </a:t>
            </a:r>
            <a:r>
              <a:rPr lang="en-US" dirty="0" smtClean="0">
                <a:solidFill>
                  <a:schemeClr val="accent2">
                    <a:lumMod val="75000"/>
                  </a:schemeClr>
                </a:solidFill>
              </a:rPr>
              <a:t>professional testers</a:t>
            </a:r>
            <a:r>
              <a:rPr lang="en-US" dirty="0" smtClean="0"/>
              <a:t>.</a:t>
            </a:r>
          </a:p>
          <a:p>
            <a:pPr marL="0" indent="0">
              <a:buNone/>
            </a:pPr>
            <a:endParaRPr lang="en-US" dirty="0"/>
          </a:p>
          <a:p>
            <a:pPr marL="0" indent="0">
              <a:buNone/>
            </a:pPr>
            <a:r>
              <a:rPr lang="en-US" dirty="0" smtClean="0"/>
              <a:t>Realities:</a:t>
            </a:r>
          </a:p>
          <a:p>
            <a:r>
              <a:rPr lang="en-US" dirty="0" smtClean="0"/>
              <a:t>Not all problems will be found no matter how thorough or systematic the testing.</a:t>
            </a:r>
          </a:p>
          <a:p>
            <a:r>
              <a:rPr lang="en-US" dirty="0" smtClean="0"/>
              <a:t>Testing resources (staff, time, tools, labs) are limited.</a:t>
            </a:r>
          </a:p>
          <a:p>
            <a:r>
              <a:rPr lang="en-US" dirty="0" smtClean="0"/>
              <a:t>Specifications are frequently unclear/ambiguous and changing (and not necessarily complete and up-to-date).</a:t>
            </a:r>
          </a:p>
          <a:p>
            <a:r>
              <a:rPr lang="en-US" dirty="0" smtClean="0"/>
              <a:t>Systems are almost always too large to permit test cases to be selected based on code characteristics.</a:t>
            </a:r>
          </a:p>
          <a:p>
            <a:r>
              <a:rPr lang="en-US" dirty="0" smtClean="0"/>
              <a:t>Exhaustive testing is not possible.</a:t>
            </a:r>
          </a:p>
          <a:p>
            <a:r>
              <a:rPr lang="en-US" dirty="0" smtClean="0"/>
              <a:t>Testing is creative and difficult.</a:t>
            </a:r>
          </a:p>
          <a:p>
            <a:r>
              <a:rPr lang="en-US" dirty="0" smtClean="0"/>
              <a:t>Testing must be planned.</a:t>
            </a:r>
          </a:p>
          <a:p>
            <a:endParaRPr lang="en-US" dirty="0"/>
          </a:p>
        </p:txBody>
      </p:sp>
    </p:spTree>
    <p:extLst>
      <p:ext uri="{BB962C8B-B14F-4D97-AF65-F5344CB8AC3E}">
        <p14:creationId xmlns:p14="http://schemas.microsoft.com/office/powerpoint/2010/main" val="266911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Testing</a:t>
            </a:r>
            <a:endParaRPr lang="en-US" dirty="0"/>
          </a:p>
        </p:txBody>
      </p:sp>
      <p:sp>
        <p:nvSpPr>
          <p:cNvPr id="3" name="Content Placeholder 2"/>
          <p:cNvSpPr>
            <a:spLocks noGrp="1"/>
          </p:cNvSpPr>
          <p:nvPr>
            <p:ph idx="1"/>
          </p:nvPr>
        </p:nvSpPr>
        <p:spPr>
          <a:xfrm>
            <a:off x="457200" y="1600200"/>
            <a:ext cx="8229600" cy="3899647"/>
          </a:xfrm>
        </p:spPr>
        <p:txBody>
          <a:bodyPr>
            <a:normAutofit fontScale="70000" lnSpcReduction="20000"/>
          </a:bodyPr>
          <a:lstStyle/>
          <a:p>
            <a:pPr marL="0" indent="0">
              <a:buNone/>
            </a:pPr>
            <a:r>
              <a:rPr lang="en-US" dirty="0" smtClean="0"/>
              <a:t>Types:</a:t>
            </a:r>
          </a:p>
          <a:p>
            <a:pPr marL="0" indent="0">
              <a:buNone/>
            </a:pPr>
            <a:endParaRPr lang="en-US" dirty="0" smtClean="0"/>
          </a:p>
          <a:p>
            <a:r>
              <a:rPr lang="en-US" dirty="0" smtClean="0">
                <a:solidFill>
                  <a:schemeClr val="accent2">
                    <a:lumMod val="75000"/>
                  </a:schemeClr>
                </a:solidFill>
              </a:rPr>
              <a:t>Alpha Testing</a:t>
            </a:r>
          </a:p>
          <a:p>
            <a:pPr marL="457200" lvl="1" indent="0">
              <a:buNone/>
            </a:pPr>
            <a:r>
              <a:rPr lang="en-US" dirty="0"/>
              <a:t>It is carried out by the test team within the </a:t>
            </a:r>
            <a:r>
              <a:rPr lang="en-US" dirty="0" smtClean="0"/>
              <a:t>developing organization. </a:t>
            </a:r>
          </a:p>
          <a:p>
            <a:r>
              <a:rPr lang="en-US" dirty="0" smtClean="0">
                <a:solidFill>
                  <a:schemeClr val="accent2">
                    <a:lumMod val="75000"/>
                  </a:schemeClr>
                </a:solidFill>
              </a:rPr>
              <a:t>Beta Testing</a:t>
            </a:r>
          </a:p>
          <a:p>
            <a:pPr marL="457200" lvl="1" indent="0">
              <a:buNone/>
            </a:pPr>
            <a:r>
              <a:rPr lang="en-US" dirty="0"/>
              <a:t>It is performed by a selected group of friendly customers. </a:t>
            </a:r>
            <a:endParaRPr lang="en-US" dirty="0" smtClean="0"/>
          </a:p>
          <a:p>
            <a:r>
              <a:rPr lang="en-US" dirty="0" smtClean="0">
                <a:solidFill>
                  <a:schemeClr val="accent2">
                    <a:lumMod val="75000"/>
                  </a:schemeClr>
                </a:solidFill>
              </a:rPr>
              <a:t>Acceptance Testing</a:t>
            </a:r>
          </a:p>
          <a:p>
            <a:pPr marL="457200" lvl="1" indent="0">
              <a:buNone/>
            </a:pPr>
            <a:r>
              <a:rPr lang="en-US" dirty="0"/>
              <a:t>It is performed by the customer to determine whether </a:t>
            </a:r>
            <a:r>
              <a:rPr lang="en-US" dirty="0" smtClean="0"/>
              <a:t>to accept </a:t>
            </a:r>
            <a:r>
              <a:rPr lang="en-US" dirty="0"/>
              <a:t>or reject the delivery of the system.</a:t>
            </a:r>
            <a:endParaRPr lang="en-US" dirty="0" smtClean="0"/>
          </a:p>
          <a:p>
            <a:r>
              <a:rPr lang="en-US" dirty="0" smtClean="0">
                <a:solidFill>
                  <a:schemeClr val="accent2">
                    <a:lumMod val="75000"/>
                  </a:schemeClr>
                </a:solidFill>
              </a:rPr>
              <a:t>Performance Testing</a:t>
            </a:r>
          </a:p>
          <a:p>
            <a:pPr marL="457200" lvl="1" indent="0">
              <a:buNone/>
            </a:pPr>
            <a:r>
              <a:rPr lang="en-US" dirty="0"/>
              <a:t>It is carried out to check whether the system meets </a:t>
            </a:r>
            <a:r>
              <a:rPr lang="en-US" dirty="0" smtClean="0"/>
              <a:t>the nonfunctional </a:t>
            </a:r>
            <a:r>
              <a:rPr lang="en-US" dirty="0"/>
              <a:t>requirements identified in the </a:t>
            </a:r>
            <a:r>
              <a:rPr lang="en-US" dirty="0" smtClean="0"/>
              <a:t>SRS document</a:t>
            </a:r>
            <a:endParaRPr lang="en-US" dirty="0"/>
          </a:p>
        </p:txBody>
      </p:sp>
    </p:spTree>
    <p:extLst>
      <p:ext uri="{BB962C8B-B14F-4D97-AF65-F5344CB8AC3E}">
        <p14:creationId xmlns:p14="http://schemas.microsoft.com/office/powerpoint/2010/main" val="1021784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a:t>
            </a:r>
            <a:r>
              <a:rPr lang="en-US" dirty="0" smtClean="0"/>
              <a:t>Testing </a:t>
            </a:r>
            <a:endParaRPr lang="en-US" dirty="0"/>
          </a:p>
        </p:txBody>
      </p:sp>
      <p:sp>
        <p:nvSpPr>
          <p:cNvPr id="3" name="Content Placeholder 2"/>
          <p:cNvSpPr>
            <a:spLocks noGrp="1"/>
          </p:cNvSpPr>
          <p:nvPr>
            <p:ph idx="1"/>
          </p:nvPr>
        </p:nvSpPr>
        <p:spPr>
          <a:xfrm>
            <a:off x="457200" y="1680883"/>
            <a:ext cx="8229600" cy="3805518"/>
          </a:xfrm>
        </p:spPr>
        <p:txBody>
          <a:bodyPr numCol="1">
            <a:normAutofit fontScale="70000" lnSpcReduction="20000"/>
          </a:bodyPr>
          <a:lstStyle/>
          <a:p>
            <a:r>
              <a:rPr lang="en-US" dirty="0" smtClean="0"/>
              <a:t>Installation Testing</a:t>
            </a:r>
          </a:p>
          <a:p>
            <a:r>
              <a:rPr lang="en-US" dirty="0" smtClean="0"/>
              <a:t>Smoke </a:t>
            </a:r>
            <a:r>
              <a:rPr lang="en-US" dirty="0"/>
              <a:t>and </a:t>
            </a:r>
            <a:r>
              <a:rPr lang="en-US" dirty="0" smtClean="0"/>
              <a:t>Sanity Testing</a:t>
            </a:r>
          </a:p>
          <a:p>
            <a:r>
              <a:rPr lang="en-US" dirty="0" smtClean="0"/>
              <a:t>Functional &amp; Non-Functional Testing</a:t>
            </a:r>
          </a:p>
          <a:p>
            <a:r>
              <a:rPr lang="en-US" dirty="0"/>
              <a:t>Continuous </a:t>
            </a:r>
            <a:r>
              <a:rPr lang="en-US" dirty="0" smtClean="0"/>
              <a:t>Testing</a:t>
            </a:r>
          </a:p>
          <a:p>
            <a:r>
              <a:rPr lang="en-US" dirty="0"/>
              <a:t>Destructive </a:t>
            </a:r>
            <a:r>
              <a:rPr lang="en-US" dirty="0" smtClean="0"/>
              <a:t>Testing</a:t>
            </a:r>
          </a:p>
          <a:p>
            <a:r>
              <a:rPr lang="en-US" dirty="0" smtClean="0"/>
              <a:t>Usability Testing</a:t>
            </a:r>
          </a:p>
          <a:p>
            <a:r>
              <a:rPr lang="en-US" dirty="0" smtClean="0"/>
              <a:t>Development Testing</a:t>
            </a:r>
          </a:p>
          <a:p>
            <a:r>
              <a:rPr lang="en-US" dirty="0"/>
              <a:t>A/B T</a:t>
            </a:r>
            <a:r>
              <a:rPr lang="en-US" dirty="0" smtClean="0"/>
              <a:t>esting</a:t>
            </a:r>
          </a:p>
          <a:p>
            <a:r>
              <a:rPr lang="en-US" dirty="0" smtClean="0"/>
              <a:t>Concurrent Testing</a:t>
            </a:r>
          </a:p>
          <a:p>
            <a:r>
              <a:rPr lang="en-US" dirty="0"/>
              <a:t>Regression Testing</a:t>
            </a:r>
          </a:p>
        </p:txBody>
      </p:sp>
    </p:spTree>
    <p:extLst>
      <p:ext uri="{BB962C8B-B14F-4D97-AF65-F5344CB8AC3E}">
        <p14:creationId xmlns:p14="http://schemas.microsoft.com/office/powerpoint/2010/main" val="1748245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Installation, Smoke &amp; Sanity Testing</a:t>
            </a:r>
            <a:endParaRPr lang="en-US" dirty="0"/>
          </a:p>
        </p:txBody>
      </p:sp>
      <p:sp>
        <p:nvSpPr>
          <p:cNvPr id="3" name="Content Placeholder 2"/>
          <p:cNvSpPr>
            <a:spLocks noGrp="1"/>
          </p:cNvSpPr>
          <p:nvPr>
            <p:ph idx="1"/>
          </p:nvPr>
        </p:nvSpPr>
        <p:spPr>
          <a:xfrm>
            <a:off x="457200" y="1600201"/>
            <a:ext cx="8229600" cy="4087906"/>
          </a:xfrm>
        </p:spPr>
        <p:txBody>
          <a:bodyPr>
            <a:normAutofit fontScale="70000" lnSpcReduction="20000"/>
          </a:bodyPr>
          <a:lstStyle/>
          <a:p>
            <a:r>
              <a:rPr lang="en-US" dirty="0">
                <a:solidFill>
                  <a:schemeClr val="accent2">
                    <a:lumMod val="75000"/>
                  </a:schemeClr>
                </a:solidFill>
              </a:rPr>
              <a:t>Installation Testing</a:t>
            </a:r>
          </a:p>
          <a:p>
            <a:pPr marL="457200" lvl="1" indent="0">
              <a:buNone/>
            </a:pPr>
            <a:r>
              <a:rPr lang="en-US" dirty="0"/>
              <a:t>An installation test assures that the system is installed correctly and working at actual customer's hardware</a:t>
            </a:r>
            <a:r>
              <a:rPr lang="en-US" dirty="0" smtClean="0"/>
              <a:t>.</a:t>
            </a:r>
          </a:p>
          <a:p>
            <a:pPr marL="457200" lvl="1" indent="0">
              <a:buNone/>
            </a:pPr>
            <a:endParaRPr lang="en-US" dirty="0" smtClean="0"/>
          </a:p>
          <a:p>
            <a:r>
              <a:rPr lang="en-US" dirty="0">
                <a:solidFill>
                  <a:schemeClr val="accent2">
                    <a:lumMod val="75000"/>
                  </a:schemeClr>
                </a:solidFill>
              </a:rPr>
              <a:t>Smoke </a:t>
            </a:r>
            <a:r>
              <a:rPr lang="en-US" dirty="0" smtClean="0">
                <a:solidFill>
                  <a:schemeClr val="accent2">
                    <a:lumMod val="75000"/>
                  </a:schemeClr>
                </a:solidFill>
              </a:rPr>
              <a:t>Testing</a:t>
            </a:r>
          </a:p>
          <a:p>
            <a:pPr marL="400050" lvl="2" indent="0">
              <a:buNone/>
            </a:pPr>
            <a:r>
              <a:rPr lang="en-US" sz="2800" dirty="0"/>
              <a:t>Smoke testing consists of minimal attempts to operate the software, designed to determine whether there are any basic problems that will prevent it from working at all. Such tests can be used as build verification test</a:t>
            </a:r>
            <a:r>
              <a:rPr lang="en-US" sz="2800" dirty="0" smtClean="0"/>
              <a:t>.</a:t>
            </a:r>
          </a:p>
          <a:p>
            <a:pPr marL="400050" lvl="2" indent="0">
              <a:buNone/>
            </a:pPr>
            <a:endParaRPr lang="en-US" sz="2800" dirty="0"/>
          </a:p>
          <a:p>
            <a:r>
              <a:rPr lang="en-US" dirty="0" smtClean="0">
                <a:solidFill>
                  <a:schemeClr val="accent2">
                    <a:lumMod val="75000"/>
                  </a:schemeClr>
                </a:solidFill>
              </a:rPr>
              <a:t>Sanity Testing</a:t>
            </a:r>
          </a:p>
          <a:p>
            <a:pPr marL="457200" lvl="1" indent="0">
              <a:buNone/>
            </a:pPr>
            <a:r>
              <a:rPr lang="en-US" dirty="0"/>
              <a:t>Sanity testing determines whether it is reasonable to proceed with further </a:t>
            </a:r>
            <a:r>
              <a:rPr lang="en-US" dirty="0" smtClean="0"/>
              <a:t>testing.</a:t>
            </a:r>
          </a:p>
        </p:txBody>
      </p:sp>
    </p:spTree>
    <p:extLst>
      <p:ext uri="{BB962C8B-B14F-4D97-AF65-F5344CB8AC3E}">
        <p14:creationId xmlns:p14="http://schemas.microsoft.com/office/powerpoint/2010/main" val="1470332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a:xfrm>
            <a:off x="693821" y="2727158"/>
            <a:ext cx="7756358" cy="1620252"/>
          </a:xfrm>
          <a:solidFill>
            <a:schemeClr val="accent5">
              <a:lumMod val="75000"/>
            </a:schemeClr>
          </a:solidFill>
        </p:spPr>
        <p:txBody>
          <a:bodyPr/>
          <a:lstStyle/>
          <a:p>
            <a:pPr marL="0" indent="0" algn="ctr">
              <a:buNone/>
            </a:pPr>
            <a:r>
              <a:rPr lang="en-US" dirty="0" smtClean="0">
                <a:solidFill>
                  <a:schemeClr val="bg1">
                    <a:lumMod val="95000"/>
                  </a:schemeClr>
                </a:solidFill>
              </a:rPr>
              <a:t>Testing is the activity of finding out whether a piece of code (a method, a class, or program) produces the intended behavior.</a:t>
            </a:r>
          </a:p>
        </p:txBody>
      </p:sp>
    </p:spTree>
    <p:extLst>
      <p:ext uri="{BB962C8B-B14F-4D97-AF65-F5344CB8AC3E}">
        <p14:creationId xmlns:p14="http://schemas.microsoft.com/office/powerpoint/2010/main" val="1886086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&amp;</a:t>
            </a:r>
            <a:r>
              <a:rPr lang="en-US" dirty="0" smtClean="0"/>
              <a:t> </a:t>
            </a:r>
            <a:r>
              <a:rPr lang="en-US" dirty="0"/>
              <a:t>Non-Functional </a:t>
            </a:r>
            <a:r>
              <a:rPr lang="en-US" dirty="0" smtClean="0"/>
              <a:t>Testing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chemeClr val="accent2">
                    <a:lumMod val="75000"/>
                  </a:schemeClr>
                </a:solidFill>
              </a:rPr>
              <a:t>Functional testing </a:t>
            </a:r>
            <a:endParaRPr lang="en-US" dirty="0" smtClean="0">
              <a:solidFill>
                <a:schemeClr val="accent2">
                  <a:lumMod val="75000"/>
                </a:schemeClr>
              </a:solidFill>
            </a:endParaRPr>
          </a:p>
          <a:p>
            <a:pPr marL="457200" lvl="1" indent="0">
              <a:buNone/>
            </a:pPr>
            <a:r>
              <a:rPr lang="en-US" dirty="0" smtClean="0"/>
              <a:t>It refers </a:t>
            </a:r>
            <a:r>
              <a:rPr lang="en-US" dirty="0"/>
              <a:t>to activities that verify a specific action or function of the code. These are usually found in the code requirements documentation, although some development methodologies work from use cases or user stories. Functional tests tend to answer the question of "can the user do this" or "does this particular feature work</a:t>
            </a:r>
            <a:r>
              <a:rPr lang="en-US" dirty="0" smtClean="0"/>
              <a:t>.”</a:t>
            </a:r>
          </a:p>
          <a:p>
            <a:pPr marL="457200" lvl="1" indent="0">
              <a:buNone/>
            </a:pPr>
            <a:endParaRPr lang="en-US" dirty="0"/>
          </a:p>
          <a:p>
            <a:r>
              <a:rPr lang="en-US" dirty="0">
                <a:solidFill>
                  <a:schemeClr val="accent2">
                    <a:lumMod val="75000"/>
                  </a:schemeClr>
                </a:solidFill>
              </a:rPr>
              <a:t>Non-functional testing </a:t>
            </a:r>
            <a:endParaRPr lang="en-US" dirty="0" smtClean="0">
              <a:solidFill>
                <a:schemeClr val="accent2">
                  <a:lumMod val="75000"/>
                </a:schemeClr>
              </a:solidFill>
            </a:endParaRPr>
          </a:p>
          <a:p>
            <a:pPr marL="457200" lvl="1" indent="0">
              <a:buNone/>
            </a:pPr>
            <a:r>
              <a:rPr lang="en-US" dirty="0" smtClean="0"/>
              <a:t>It refers </a:t>
            </a:r>
            <a:r>
              <a:rPr lang="en-US" dirty="0"/>
              <a:t>to aspects of the software that may not be related to a specific function or user action, such as scalability or other performance, behavior under certain constraints, or security. Testing will determine the breaking point, the point at which extremes of scalability or performance leads to unstable execution. Non-functional requirements tend to be those that reflect the quality of the product, particularly in the context of the suitability perspective of its users.</a:t>
            </a:r>
          </a:p>
        </p:txBody>
      </p:sp>
    </p:spTree>
    <p:extLst>
      <p:ext uri="{BB962C8B-B14F-4D97-AF65-F5344CB8AC3E}">
        <p14:creationId xmlns:p14="http://schemas.microsoft.com/office/powerpoint/2010/main" val="1143565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Destructive &amp; Usability Testing</a:t>
            </a:r>
            <a:endParaRPr lang="en-US" dirty="0"/>
          </a:p>
        </p:txBody>
      </p:sp>
      <p:sp>
        <p:nvSpPr>
          <p:cNvPr id="3" name="Content Placeholder 2"/>
          <p:cNvSpPr>
            <a:spLocks noGrp="1"/>
          </p:cNvSpPr>
          <p:nvPr>
            <p:ph idx="1"/>
          </p:nvPr>
        </p:nvSpPr>
        <p:spPr>
          <a:xfrm>
            <a:off x="457200" y="1801905"/>
            <a:ext cx="8229600" cy="3993777"/>
          </a:xfrm>
        </p:spPr>
        <p:txBody>
          <a:bodyPr>
            <a:normAutofit fontScale="62500" lnSpcReduction="20000"/>
          </a:bodyPr>
          <a:lstStyle/>
          <a:p>
            <a:r>
              <a:rPr lang="en-US" dirty="0">
                <a:solidFill>
                  <a:schemeClr val="accent2">
                    <a:lumMod val="75000"/>
                  </a:schemeClr>
                </a:solidFill>
              </a:rPr>
              <a:t>Continuous testing</a:t>
            </a:r>
            <a:endParaRPr lang="en-US" dirty="0" smtClean="0">
              <a:solidFill>
                <a:schemeClr val="accent2">
                  <a:lumMod val="75000"/>
                </a:schemeClr>
              </a:solidFill>
            </a:endParaRPr>
          </a:p>
          <a:p>
            <a:pPr marL="457200" lvl="1" indent="0">
              <a:buNone/>
            </a:pPr>
            <a:r>
              <a:rPr lang="en-US" dirty="0" smtClean="0"/>
              <a:t>It is </a:t>
            </a:r>
            <a:r>
              <a:rPr lang="en-US" dirty="0"/>
              <a:t>the process of executing automated tests as part of the software delivery pipeline to obtain immediate feedback on the business risks associated with a software release candidate</a:t>
            </a:r>
            <a:r>
              <a:rPr lang="en-US" dirty="0" smtClean="0"/>
              <a:t>.</a:t>
            </a:r>
          </a:p>
          <a:p>
            <a:pPr marL="457200" lvl="1" indent="0">
              <a:buNone/>
            </a:pPr>
            <a:endParaRPr lang="en-US" dirty="0"/>
          </a:p>
          <a:p>
            <a:r>
              <a:rPr lang="en-US" dirty="0">
                <a:solidFill>
                  <a:schemeClr val="accent2">
                    <a:lumMod val="75000"/>
                  </a:schemeClr>
                </a:solidFill>
              </a:rPr>
              <a:t>Destructive testing</a:t>
            </a:r>
            <a:endParaRPr lang="en-US" dirty="0" smtClean="0">
              <a:solidFill>
                <a:schemeClr val="accent2">
                  <a:lumMod val="75000"/>
                </a:schemeClr>
              </a:solidFill>
            </a:endParaRPr>
          </a:p>
          <a:p>
            <a:pPr marL="457200" lvl="1" indent="0">
              <a:buNone/>
            </a:pPr>
            <a:r>
              <a:rPr lang="en-US" dirty="0" smtClean="0"/>
              <a:t>It attempts </a:t>
            </a:r>
            <a:r>
              <a:rPr lang="en-US" dirty="0"/>
              <a:t>to cause the software or a sub-system to fail. It verifies that the software functions properly even when it receives invalid or unexpected inputs, thereby establishing the robustness of input validation and error-management </a:t>
            </a:r>
            <a:r>
              <a:rPr lang="en-US" dirty="0" smtClean="0"/>
              <a:t>routines.</a:t>
            </a:r>
          </a:p>
          <a:p>
            <a:pPr marL="457200" lvl="1" indent="0">
              <a:buNone/>
            </a:pPr>
            <a:endParaRPr lang="en-US" dirty="0" smtClean="0"/>
          </a:p>
          <a:p>
            <a:r>
              <a:rPr lang="en-US" dirty="0" smtClean="0">
                <a:solidFill>
                  <a:schemeClr val="accent2">
                    <a:lumMod val="75000"/>
                  </a:schemeClr>
                </a:solidFill>
              </a:rPr>
              <a:t>Usability </a:t>
            </a:r>
            <a:r>
              <a:rPr lang="en-US" dirty="0">
                <a:solidFill>
                  <a:schemeClr val="accent2">
                    <a:lumMod val="75000"/>
                  </a:schemeClr>
                </a:solidFill>
              </a:rPr>
              <a:t>testing</a:t>
            </a:r>
            <a:endParaRPr lang="en-US" dirty="0" smtClean="0">
              <a:solidFill>
                <a:schemeClr val="accent2">
                  <a:lumMod val="75000"/>
                </a:schemeClr>
              </a:solidFill>
            </a:endParaRPr>
          </a:p>
          <a:p>
            <a:pPr marL="457200" lvl="1" indent="0">
              <a:buNone/>
            </a:pPr>
            <a:r>
              <a:rPr lang="en-US" dirty="0" smtClean="0"/>
              <a:t>It is </a:t>
            </a:r>
            <a:r>
              <a:rPr lang="en-US" dirty="0"/>
              <a:t>to check if the user interface is easy to use and understand. It is concerned mainly with the use of the application.</a:t>
            </a:r>
          </a:p>
        </p:txBody>
      </p:sp>
    </p:spTree>
    <p:extLst>
      <p:ext uri="{BB962C8B-B14F-4D97-AF65-F5344CB8AC3E}">
        <p14:creationId xmlns:p14="http://schemas.microsoft.com/office/powerpoint/2010/main" val="991039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A/B &amp; </a:t>
            </a:r>
            <a:br>
              <a:rPr lang="en-US" dirty="0" smtClean="0"/>
            </a:br>
            <a:r>
              <a:rPr lang="en-US" dirty="0" smtClean="0"/>
              <a:t>Concurrent Testing</a:t>
            </a:r>
            <a:endParaRPr lang="en-US" dirty="0"/>
          </a:p>
        </p:txBody>
      </p:sp>
      <p:sp>
        <p:nvSpPr>
          <p:cNvPr id="3" name="Content Placeholder 2"/>
          <p:cNvSpPr>
            <a:spLocks noGrp="1"/>
          </p:cNvSpPr>
          <p:nvPr>
            <p:ph idx="1"/>
          </p:nvPr>
        </p:nvSpPr>
        <p:spPr>
          <a:xfrm>
            <a:off x="457200" y="1775011"/>
            <a:ext cx="8229600" cy="4525963"/>
          </a:xfrm>
        </p:spPr>
        <p:txBody>
          <a:bodyPr>
            <a:normAutofit fontScale="70000" lnSpcReduction="20000"/>
          </a:bodyPr>
          <a:lstStyle/>
          <a:p>
            <a:r>
              <a:rPr lang="en-US" dirty="0">
                <a:solidFill>
                  <a:schemeClr val="accent2">
                    <a:lumMod val="75000"/>
                  </a:schemeClr>
                </a:solidFill>
              </a:rPr>
              <a:t>Development Testing</a:t>
            </a:r>
            <a:endParaRPr lang="en-US" dirty="0" smtClean="0">
              <a:solidFill>
                <a:schemeClr val="accent2">
                  <a:lumMod val="75000"/>
                </a:schemeClr>
              </a:solidFill>
            </a:endParaRPr>
          </a:p>
          <a:p>
            <a:pPr marL="457200" lvl="1" indent="0">
              <a:buNone/>
            </a:pPr>
            <a:r>
              <a:rPr lang="en-US" dirty="0" smtClean="0"/>
              <a:t>It is </a:t>
            </a:r>
            <a:r>
              <a:rPr lang="en-US" dirty="0"/>
              <a:t>a software development process that involves synchronized application of a broad spectrum of defect prevention and detection strategies in order to reduce software development risks, time, and costs</a:t>
            </a:r>
            <a:r>
              <a:rPr lang="en-US" dirty="0" smtClean="0"/>
              <a:t>.</a:t>
            </a:r>
          </a:p>
          <a:p>
            <a:pPr marL="457200" lvl="1" indent="0">
              <a:buNone/>
            </a:pPr>
            <a:endParaRPr lang="en-US" dirty="0" smtClean="0">
              <a:solidFill>
                <a:schemeClr val="accent2">
                  <a:lumMod val="75000"/>
                </a:schemeClr>
              </a:solidFill>
            </a:endParaRPr>
          </a:p>
          <a:p>
            <a:r>
              <a:rPr lang="en-US" dirty="0" smtClean="0">
                <a:solidFill>
                  <a:schemeClr val="accent2">
                    <a:lumMod val="75000"/>
                  </a:schemeClr>
                </a:solidFill>
              </a:rPr>
              <a:t>A/B testing</a:t>
            </a:r>
          </a:p>
          <a:p>
            <a:pPr marL="457200" lvl="1" indent="0">
              <a:buNone/>
            </a:pPr>
            <a:r>
              <a:rPr lang="en-US" dirty="0"/>
              <a:t>It is basically a comparison of two outputs, generally when only one variable has changed: run a test, change one thing, run the test again, compare the results. This is more useful with more small-scale situations, but very useful in fine-tuning any program</a:t>
            </a:r>
            <a:r>
              <a:rPr lang="en-US" dirty="0" smtClean="0"/>
              <a:t>.</a:t>
            </a:r>
          </a:p>
          <a:p>
            <a:pPr marL="457200" lvl="1" indent="0">
              <a:buNone/>
            </a:pPr>
            <a:endParaRPr lang="en-US" dirty="0" smtClean="0">
              <a:solidFill>
                <a:schemeClr val="accent2">
                  <a:lumMod val="75000"/>
                </a:schemeClr>
              </a:solidFill>
            </a:endParaRPr>
          </a:p>
          <a:p>
            <a:r>
              <a:rPr lang="en-US" dirty="0">
                <a:solidFill>
                  <a:schemeClr val="accent2">
                    <a:lumMod val="75000"/>
                  </a:schemeClr>
                </a:solidFill>
              </a:rPr>
              <a:t>Concurrent </a:t>
            </a:r>
            <a:r>
              <a:rPr lang="en-US" dirty="0" smtClean="0">
                <a:solidFill>
                  <a:schemeClr val="accent2">
                    <a:lumMod val="75000"/>
                  </a:schemeClr>
                </a:solidFill>
              </a:rPr>
              <a:t>testing</a:t>
            </a:r>
          </a:p>
          <a:p>
            <a:pPr marL="457200" lvl="1" indent="0">
              <a:buNone/>
            </a:pPr>
            <a:r>
              <a:rPr lang="en-US" dirty="0" smtClean="0"/>
              <a:t>The </a:t>
            </a:r>
            <a:r>
              <a:rPr lang="en-US" dirty="0"/>
              <a:t>focus is on the performance while continuously running with normal input and under normal operational conditions, as opposed to stress testing, or fuzz testing. Memory leak, as well as basic faults are easier to find with this method.</a:t>
            </a:r>
            <a:endParaRPr lang="en-US" dirty="0" smtClean="0"/>
          </a:p>
        </p:txBody>
      </p:sp>
    </p:spTree>
    <p:extLst>
      <p:ext uri="{BB962C8B-B14F-4D97-AF65-F5344CB8AC3E}">
        <p14:creationId xmlns:p14="http://schemas.microsoft.com/office/powerpoint/2010/main" val="278450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Testing</a:t>
            </a:r>
            <a:endParaRPr lang="en-US" dirty="0"/>
          </a:p>
        </p:txBody>
      </p:sp>
      <p:sp>
        <p:nvSpPr>
          <p:cNvPr id="3" name="Content Placeholder 2"/>
          <p:cNvSpPr>
            <a:spLocks noGrp="1"/>
          </p:cNvSpPr>
          <p:nvPr>
            <p:ph idx="1"/>
          </p:nvPr>
        </p:nvSpPr>
        <p:spPr>
          <a:xfrm>
            <a:off x="457200" y="1842247"/>
            <a:ext cx="8229600" cy="3684494"/>
          </a:xfrm>
        </p:spPr>
        <p:txBody>
          <a:bodyPr>
            <a:normAutofit fontScale="85000" lnSpcReduction="10000"/>
          </a:bodyPr>
          <a:lstStyle/>
          <a:p>
            <a:r>
              <a:rPr lang="en-US" dirty="0" smtClean="0"/>
              <a:t>Test modified versions of a </a:t>
            </a:r>
            <a:r>
              <a:rPr lang="en-US" dirty="0" smtClean="0">
                <a:solidFill>
                  <a:schemeClr val="accent2">
                    <a:lumMod val="75000"/>
                  </a:schemeClr>
                </a:solidFill>
              </a:rPr>
              <a:t>previously </a:t>
            </a:r>
            <a:r>
              <a:rPr lang="en-US" dirty="0" smtClean="0"/>
              <a:t>validated system. </a:t>
            </a:r>
          </a:p>
          <a:p>
            <a:r>
              <a:rPr lang="en-US" dirty="0" smtClean="0"/>
              <a:t>Usually done by </a:t>
            </a:r>
            <a:r>
              <a:rPr lang="en-US" dirty="0" smtClean="0">
                <a:solidFill>
                  <a:schemeClr val="accent2">
                    <a:lumMod val="75000"/>
                  </a:schemeClr>
                </a:solidFill>
              </a:rPr>
              <a:t>testers</a:t>
            </a:r>
            <a:r>
              <a:rPr lang="en-US" dirty="0" smtClean="0"/>
              <a:t>. </a:t>
            </a:r>
          </a:p>
          <a:p>
            <a:r>
              <a:rPr lang="en-US" dirty="0" smtClean="0"/>
              <a:t>The goal is to assure that </a:t>
            </a:r>
            <a:r>
              <a:rPr lang="en-US" dirty="0" smtClean="0">
                <a:solidFill>
                  <a:schemeClr val="accent2">
                    <a:lumMod val="75000"/>
                  </a:schemeClr>
                </a:solidFill>
              </a:rPr>
              <a:t>changes</a:t>
            </a:r>
            <a:r>
              <a:rPr lang="en-US" dirty="0" smtClean="0"/>
              <a:t> to the system have not introduced errors (caused the system to regress).</a:t>
            </a:r>
          </a:p>
          <a:p>
            <a:pPr marL="0" indent="0">
              <a:buNone/>
            </a:pPr>
            <a:endParaRPr lang="en-US" dirty="0" smtClean="0"/>
          </a:p>
          <a:p>
            <a:pPr marL="0" indent="0">
              <a:buNone/>
            </a:pPr>
            <a:r>
              <a:rPr lang="en-US" dirty="0" smtClean="0"/>
              <a:t>The primary issue is how to choose an effective </a:t>
            </a:r>
            <a:r>
              <a:rPr lang="en-US" dirty="0" smtClean="0">
                <a:solidFill>
                  <a:schemeClr val="accent2">
                    <a:lumMod val="75000"/>
                  </a:schemeClr>
                </a:solidFill>
              </a:rPr>
              <a:t>regression test suite </a:t>
            </a:r>
            <a:r>
              <a:rPr lang="en-US" dirty="0" smtClean="0"/>
              <a:t>from existing, previously-run test cases.</a:t>
            </a:r>
            <a:endParaRPr lang="en-US" dirty="0"/>
          </a:p>
        </p:txBody>
      </p:sp>
    </p:spTree>
    <p:extLst>
      <p:ext uri="{BB962C8B-B14F-4D97-AF65-F5344CB8AC3E}">
        <p14:creationId xmlns:p14="http://schemas.microsoft.com/office/powerpoint/2010/main" val="1972039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Automation</a:t>
            </a:r>
            <a:endParaRPr lang="en-US" dirty="0"/>
          </a:p>
        </p:txBody>
      </p:sp>
      <p:sp>
        <p:nvSpPr>
          <p:cNvPr id="3" name="Content Placeholder 2"/>
          <p:cNvSpPr>
            <a:spLocks noGrp="1"/>
          </p:cNvSpPr>
          <p:nvPr>
            <p:ph idx="1"/>
          </p:nvPr>
        </p:nvSpPr>
        <p:spPr>
          <a:xfrm>
            <a:off x="457200" y="1922929"/>
            <a:ext cx="8229600" cy="2581836"/>
          </a:xfrm>
        </p:spPr>
        <p:txBody>
          <a:bodyPr>
            <a:normAutofit fontScale="70000" lnSpcReduction="20000"/>
          </a:bodyPr>
          <a:lstStyle/>
          <a:p>
            <a:r>
              <a:rPr lang="en-US" b="1" dirty="0" smtClean="0"/>
              <a:t>Test execution</a:t>
            </a:r>
            <a:r>
              <a:rPr lang="en-US" dirty="0" smtClean="0"/>
              <a:t>: Run large numbers of test cases/suites without human intervention.</a:t>
            </a:r>
          </a:p>
          <a:p>
            <a:endParaRPr lang="en-US" dirty="0" smtClean="0"/>
          </a:p>
          <a:p>
            <a:r>
              <a:rPr lang="en-US" b="1" dirty="0" smtClean="0"/>
              <a:t>Test generation</a:t>
            </a:r>
            <a:r>
              <a:rPr lang="en-US" dirty="0" smtClean="0"/>
              <a:t>: Produce test cases by processing the specification, code, or model.</a:t>
            </a:r>
          </a:p>
          <a:p>
            <a:endParaRPr lang="en-US" dirty="0" smtClean="0"/>
          </a:p>
          <a:p>
            <a:r>
              <a:rPr lang="en-US" b="1" dirty="0" smtClean="0"/>
              <a:t>Test management</a:t>
            </a:r>
            <a:r>
              <a:rPr lang="en-US" dirty="0" smtClean="0"/>
              <a:t>: Log test cases &amp; results; map tests to requirements &amp; functionality; track test progress &amp; completeness</a:t>
            </a:r>
          </a:p>
        </p:txBody>
      </p:sp>
    </p:spTree>
    <p:extLst>
      <p:ext uri="{BB962C8B-B14F-4D97-AF65-F5344CB8AC3E}">
        <p14:creationId xmlns:p14="http://schemas.microsoft.com/office/powerpoint/2010/main" val="1505538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tests be automated?</a:t>
            </a:r>
            <a:endParaRPr lang="en-US" dirty="0"/>
          </a:p>
        </p:txBody>
      </p:sp>
      <p:sp>
        <p:nvSpPr>
          <p:cNvPr id="3" name="Content Placeholder 2"/>
          <p:cNvSpPr>
            <a:spLocks noGrp="1"/>
          </p:cNvSpPr>
          <p:nvPr>
            <p:ph idx="1"/>
          </p:nvPr>
        </p:nvSpPr>
        <p:spPr>
          <a:xfrm>
            <a:off x="457200" y="1949823"/>
            <a:ext cx="8229600" cy="2796989"/>
          </a:xfrm>
        </p:spPr>
        <p:txBody>
          <a:bodyPr>
            <a:normAutofit fontScale="85000" lnSpcReduction="20000"/>
          </a:bodyPr>
          <a:lstStyle/>
          <a:p>
            <a:r>
              <a:rPr lang="en-US" dirty="0" smtClean="0"/>
              <a:t>More testing can be accomplished in less time.</a:t>
            </a:r>
          </a:p>
          <a:p>
            <a:endParaRPr lang="en-US" dirty="0" smtClean="0"/>
          </a:p>
          <a:p>
            <a:r>
              <a:rPr lang="en-US" dirty="0" smtClean="0"/>
              <a:t>Testing is repetitive, tedious, and error-prone.</a:t>
            </a:r>
          </a:p>
          <a:p>
            <a:endParaRPr lang="en-US" dirty="0" smtClean="0"/>
          </a:p>
          <a:p>
            <a:r>
              <a:rPr lang="en-US" dirty="0" smtClean="0"/>
              <a:t>Test cases are valuable – once they are created, they can and should be used again, particularly during regression testing.</a:t>
            </a:r>
            <a:endParaRPr lang="en-US" dirty="0"/>
          </a:p>
        </p:txBody>
      </p:sp>
    </p:spTree>
    <p:extLst>
      <p:ext uri="{BB962C8B-B14F-4D97-AF65-F5344CB8AC3E}">
        <p14:creationId xmlns:p14="http://schemas.microsoft.com/office/powerpoint/2010/main" val="1991516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Automation Issues</a:t>
            </a:r>
            <a:endParaRPr lang="en-US" dirty="0"/>
          </a:p>
        </p:txBody>
      </p:sp>
      <p:sp>
        <p:nvSpPr>
          <p:cNvPr id="3" name="Content Placeholder 2"/>
          <p:cNvSpPr>
            <a:spLocks noGrp="1"/>
          </p:cNvSpPr>
          <p:nvPr>
            <p:ph idx="1"/>
          </p:nvPr>
        </p:nvSpPr>
        <p:spPr>
          <a:xfrm>
            <a:off x="457200" y="1976717"/>
            <a:ext cx="8229600" cy="3281083"/>
          </a:xfrm>
        </p:spPr>
        <p:txBody>
          <a:bodyPr>
            <a:normAutofit fontScale="85000" lnSpcReduction="20000"/>
          </a:bodyPr>
          <a:lstStyle/>
          <a:p>
            <a:r>
              <a:rPr lang="en-US" dirty="0" smtClean="0"/>
              <a:t>Does the payoff from test automation justify the </a:t>
            </a:r>
            <a:r>
              <a:rPr lang="en-US" dirty="0" smtClean="0">
                <a:solidFill>
                  <a:schemeClr val="accent2">
                    <a:lumMod val="75000"/>
                  </a:schemeClr>
                </a:solidFill>
              </a:rPr>
              <a:t>expense</a:t>
            </a:r>
            <a:r>
              <a:rPr lang="en-US" dirty="0" smtClean="0"/>
              <a:t> and </a:t>
            </a:r>
            <a:r>
              <a:rPr lang="en-US" dirty="0" smtClean="0">
                <a:solidFill>
                  <a:schemeClr val="accent2">
                    <a:lumMod val="75000"/>
                  </a:schemeClr>
                </a:solidFill>
              </a:rPr>
              <a:t>effort</a:t>
            </a:r>
            <a:r>
              <a:rPr lang="en-US" dirty="0" smtClean="0"/>
              <a:t> of automation?</a:t>
            </a:r>
          </a:p>
          <a:p>
            <a:r>
              <a:rPr lang="en-US" dirty="0" smtClean="0">
                <a:solidFill>
                  <a:schemeClr val="accent2">
                    <a:lumMod val="75000"/>
                  </a:schemeClr>
                </a:solidFill>
              </a:rPr>
              <a:t>Learning</a:t>
            </a:r>
            <a:r>
              <a:rPr lang="en-US" dirty="0" smtClean="0"/>
              <a:t> to use an automation tool can be </a:t>
            </a:r>
            <a:r>
              <a:rPr lang="en-US" dirty="0" smtClean="0">
                <a:solidFill>
                  <a:schemeClr val="accent2">
                    <a:lumMod val="75000"/>
                  </a:schemeClr>
                </a:solidFill>
              </a:rPr>
              <a:t>difficult</a:t>
            </a:r>
            <a:r>
              <a:rPr lang="en-US" dirty="0" smtClean="0"/>
              <a:t>.</a:t>
            </a:r>
          </a:p>
          <a:p>
            <a:r>
              <a:rPr lang="en-US" dirty="0" smtClean="0"/>
              <a:t>Tests, have a </a:t>
            </a:r>
            <a:r>
              <a:rPr lang="en-US" dirty="0" smtClean="0">
                <a:solidFill>
                  <a:schemeClr val="accent2">
                    <a:lumMod val="75000"/>
                  </a:schemeClr>
                </a:solidFill>
              </a:rPr>
              <a:t>finite lifetime</a:t>
            </a:r>
            <a:r>
              <a:rPr lang="en-US" dirty="0" smtClean="0"/>
              <a:t>.</a:t>
            </a:r>
          </a:p>
          <a:p>
            <a:r>
              <a:rPr lang="en-US" dirty="0" smtClean="0"/>
              <a:t>Completely automated execution implies putting the system into the proper state, supplying the inputs, running the test case, collecting the results, and verifying the results.</a:t>
            </a:r>
            <a:endParaRPr lang="en-US" dirty="0"/>
          </a:p>
        </p:txBody>
      </p:sp>
    </p:spTree>
    <p:extLst>
      <p:ext uri="{BB962C8B-B14F-4D97-AF65-F5344CB8AC3E}">
        <p14:creationId xmlns:p14="http://schemas.microsoft.com/office/powerpoint/2010/main" val="605934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358"/>
            <a:ext cx="9144000" cy="4389120"/>
          </a:xfrm>
          <a:prstGeom prst="rect">
            <a:avLst/>
          </a:prstGeom>
        </p:spPr>
      </p:pic>
    </p:spTree>
    <p:extLst>
      <p:ext uri="{BB962C8B-B14F-4D97-AF65-F5344CB8AC3E}">
        <p14:creationId xmlns:p14="http://schemas.microsoft.com/office/powerpoint/2010/main" val="1173817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JUnit?</a:t>
            </a:r>
          </a:p>
        </p:txBody>
      </p:sp>
      <p:sp>
        <p:nvSpPr>
          <p:cNvPr id="3" name="Content Placeholder 2"/>
          <p:cNvSpPr>
            <a:spLocks noGrp="1"/>
          </p:cNvSpPr>
          <p:nvPr>
            <p:ph idx="1"/>
          </p:nvPr>
        </p:nvSpPr>
        <p:spPr/>
        <p:txBody>
          <a:bodyPr>
            <a:normAutofit/>
          </a:bodyPr>
          <a:lstStyle/>
          <a:p>
            <a:r>
              <a:rPr lang="en-US" dirty="0"/>
              <a:t>JUnit is an </a:t>
            </a:r>
            <a:r>
              <a:rPr lang="en-US" b="1" dirty="0"/>
              <a:t>open source framework</a:t>
            </a:r>
            <a:r>
              <a:rPr lang="en-US" dirty="0"/>
              <a:t> that has been designed for the purpose of </a:t>
            </a:r>
            <a:r>
              <a:rPr lang="en-US" b="1" dirty="0"/>
              <a:t>writing and running tests</a:t>
            </a:r>
            <a:r>
              <a:rPr lang="en-US" dirty="0"/>
              <a:t> in the Java programming language. </a:t>
            </a:r>
            <a:endParaRPr lang="en-US" dirty="0" smtClean="0"/>
          </a:p>
          <a:p>
            <a:endParaRPr lang="en-US" dirty="0"/>
          </a:p>
          <a:p>
            <a:r>
              <a:rPr lang="en-US" sz="2400" dirty="0"/>
              <a:t>Originally written </a:t>
            </a:r>
            <a:r>
              <a:rPr lang="en-US" sz="2400" dirty="0" smtClean="0"/>
              <a:t>by                                                                      </a:t>
            </a:r>
            <a:r>
              <a:rPr lang="en-US" sz="2400" b="1" dirty="0" smtClean="0"/>
              <a:t>Erich </a:t>
            </a:r>
            <a:r>
              <a:rPr lang="en-US" sz="2400" b="1" dirty="0"/>
              <a:t>Gamma </a:t>
            </a:r>
            <a:r>
              <a:rPr lang="en-US" sz="2400" b="1" dirty="0" smtClean="0"/>
              <a:t>and Kent Beck                                                 </a:t>
            </a:r>
            <a:r>
              <a:rPr lang="en-US" sz="2400" dirty="0" smtClean="0"/>
              <a:t>University of Calgary.</a:t>
            </a:r>
            <a:endParaRPr lang="en-US"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39"/>
          <a:stretch/>
        </p:blipFill>
        <p:spPr>
          <a:xfrm>
            <a:off x="6291259" y="3454186"/>
            <a:ext cx="1561824" cy="190235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801"/>
          <a:stretch/>
        </p:blipFill>
        <p:spPr>
          <a:xfrm>
            <a:off x="4973447" y="4404357"/>
            <a:ext cx="1561824" cy="1904368"/>
          </a:xfrm>
          <a:prstGeom prst="rect">
            <a:avLst/>
          </a:prstGeom>
        </p:spPr>
      </p:pic>
    </p:spTree>
    <p:extLst>
      <p:ext uri="{BB962C8B-B14F-4D97-AF65-F5344CB8AC3E}">
        <p14:creationId xmlns:p14="http://schemas.microsoft.com/office/powerpoint/2010/main" val="1264095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Regression-Testing Framework</a:t>
            </a:r>
          </a:p>
        </p:txBody>
      </p:sp>
      <p:sp>
        <p:nvSpPr>
          <p:cNvPr id="3" name="Content Placeholder 2"/>
          <p:cNvSpPr>
            <a:spLocks noGrp="1"/>
          </p:cNvSpPr>
          <p:nvPr>
            <p:ph idx="1"/>
          </p:nvPr>
        </p:nvSpPr>
        <p:spPr>
          <a:xfrm>
            <a:off x="457200" y="1953127"/>
            <a:ext cx="8229600" cy="4525963"/>
          </a:xfrm>
        </p:spPr>
        <p:txBody>
          <a:bodyPr>
            <a:normAutofit fontScale="70000" lnSpcReduction="20000"/>
          </a:bodyPr>
          <a:lstStyle/>
          <a:p>
            <a:pPr>
              <a:buClr>
                <a:schemeClr val="tx1"/>
              </a:buClr>
            </a:pPr>
            <a:r>
              <a:rPr lang="en-US" dirty="0">
                <a:solidFill>
                  <a:schemeClr val="accent2">
                    <a:lumMod val="75000"/>
                  </a:schemeClr>
                </a:solidFill>
              </a:rPr>
              <a:t>JUnit is a regression-testing framework</a:t>
            </a:r>
            <a:r>
              <a:rPr lang="en-US" dirty="0"/>
              <a:t> that developers can use to write unit tests as they develop systems. </a:t>
            </a:r>
            <a:endParaRPr lang="en-US" dirty="0" smtClean="0"/>
          </a:p>
          <a:p>
            <a:pPr>
              <a:buClr>
                <a:schemeClr val="tx1"/>
              </a:buClr>
            </a:pPr>
            <a:endParaRPr lang="en-US" dirty="0"/>
          </a:p>
          <a:p>
            <a:r>
              <a:rPr lang="en-US" dirty="0"/>
              <a:t>This framework </a:t>
            </a:r>
            <a:r>
              <a:rPr lang="en-US" dirty="0">
                <a:solidFill>
                  <a:schemeClr val="accent2">
                    <a:lumMod val="75000"/>
                  </a:schemeClr>
                </a:solidFill>
              </a:rPr>
              <a:t>creates a relationship between development and testing</a:t>
            </a:r>
            <a:r>
              <a:rPr lang="en-US" dirty="0"/>
              <a:t>. You start coding according to the specification </a:t>
            </a:r>
            <a:r>
              <a:rPr lang="en-US" dirty="0" smtClean="0"/>
              <a:t>and need. </a:t>
            </a:r>
            <a:r>
              <a:rPr lang="en-US" dirty="0"/>
              <a:t>A</a:t>
            </a:r>
            <a:r>
              <a:rPr lang="en-US" dirty="0" smtClean="0"/>
              <a:t>fter </a:t>
            </a:r>
            <a:r>
              <a:rPr lang="en-US" dirty="0"/>
              <a:t>that </a:t>
            </a:r>
            <a:r>
              <a:rPr lang="en-US" dirty="0" smtClean="0"/>
              <a:t>you use </a:t>
            </a:r>
            <a:r>
              <a:rPr lang="en-US" dirty="0"/>
              <a:t>the JUnit test runners to verify how much it deviates from the intended goal. </a:t>
            </a:r>
            <a:endParaRPr lang="en-US" dirty="0" smtClean="0"/>
          </a:p>
          <a:p>
            <a:endParaRPr lang="en-US" dirty="0"/>
          </a:p>
          <a:p>
            <a:r>
              <a:rPr lang="en-US" dirty="0"/>
              <a:t>This really helps to develop test suites that can be run any time when you make any </a:t>
            </a:r>
            <a:r>
              <a:rPr lang="en-US" dirty="0" smtClean="0"/>
              <a:t>changes in your code. </a:t>
            </a:r>
          </a:p>
          <a:p>
            <a:endParaRPr lang="en-US" dirty="0" smtClean="0"/>
          </a:p>
          <a:p>
            <a:r>
              <a:rPr lang="en-US" dirty="0" smtClean="0"/>
              <a:t>This all proc</a:t>
            </a:r>
            <a:r>
              <a:rPr lang="en-US" dirty="0" smtClean="0">
                <a:solidFill>
                  <a:schemeClr val="tx2">
                    <a:lumMod val="75000"/>
                  </a:schemeClr>
                </a:solidFill>
              </a:rPr>
              <a:t>es</a:t>
            </a:r>
            <a:r>
              <a:rPr lang="en-US" dirty="0" smtClean="0"/>
              <a:t>s will make you sure that the </a:t>
            </a:r>
            <a:r>
              <a:rPr lang="en-US" dirty="0" smtClean="0">
                <a:solidFill>
                  <a:schemeClr val="accent2">
                    <a:lumMod val="75000"/>
                  </a:schemeClr>
                </a:solidFill>
              </a:rPr>
              <a:t>modifications </a:t>
            </a:r>
            <a:r>
              <a:rPr lang="en-US" dirty="0" smtClean="0">
                <a:solidFill>
                  <a:schemeClr val="tx2">
                    <a:lumMod val="75000"/>
                  </a:schemeClr>
                </a:solidFill>
              </a:rPr>
              <a:t>in the code </a:t>
            </a:r>
            <a:r>
              <a:rPr lang="en-US" dirty="0" smtClean="0">
                <a:solidFill>
                  <a:schemeClr val="accent2">
                    <a:lumMod val="75000"/>
                  </a:schemeClr>
                </a:solidFill>
              </a:rPr>
              <a:t>will not break your system </a:t>
            </a:r>
            <a:r>
              <a:rPr lang="en-US" dirty="0" smtClean="0">
                <a:solidFill>
                  <a:schemeClr val="tx2">
                    <a:lumMod val="75000"/>
                  </a:schemeClr>
                </a:solidFill>
              </a:rPr>
              <a:t>without your knowledge</a:t>
            </a:r>
            <a:r>
              <a:rPr lang="en-US" dirty="0" smtClean="0"/>
              <a:t>.</a:t>
            </a:r>
            <a:endParaRPr lang="en-US" dirty="0">
              <a:solidFill>
                <a:schemeClr val="accent2"/>
              </a:solidFill>
            </a:endParaRPr>
          </a:p>
        </p:txBody>
      </p:sp>
    </p:spTree>
    <p:extLst>
      <p:ext uri="{BB962C8B-B14F-4D97-AF65-F5344CB8AC3E}">
        <p14:creationId xmlns:p14="http://schemas.microsoft.com/office/powerpoint/2010/main" val="1984210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Edsger</a:t>
            </a:r>
            <a:r>
              <a:rPr lang="en-US" dirty="0" smtClean="0"/>
              <a:t> </a:t>
            </a:r>
            <a:r>
              <a:rPr lang="en-US" dirty="0" err="1" smtClean="0"/>
              <a:t>Dijkstra</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692" t="8970"/>
          <a:stretch/>
        </p:blipFill>
        <p:spPr>
          <a:xfrm>
            <a:off x="1684420" y="2117558"/>
            <a:ext cx="6221329" cy="3872872"/>
          </a:xfrm>
        </p:spPr>
      </p:pic>
    </p:spTree>
    <p:extLst>
      <p:ext uri="{BB962C8B-B14F-4D97-AF65-F5344CB8AC3E}">
        <p14:creationId xmlns:p14="http://schemas.microsoft.com/office/powerpoint/2010/main" val="1826620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8" y="274638"/>
            <a:ext cx="8229600" cy="1143000"/>
          </a:xfrm>
        </p:spPr>
        <p:txBody>
          <a:bodyPr/>
          <a:lstStyle/>
          <a:p>
            <a:r>
              <a:rPr lang="en-US" dirty="0"/>
              <a:t>Why Use </a:t>
            </a:r>
            <a:r>
              <a:rPr lang="en-US" dirty="0" smtClean="0"/>
              <a:t>JUnit?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solidFill>
                  <a:schemeClr val="accent2">
                    <a:lumMod val="75000"/>
                  </a:schemeClr>
                </a:solidFill>
              </a:rPr>
              <a:t>Graphical</a:t>
            </a:r>
            <a:r>
              <a:rPr lang="en-US" dirty="0" smtClean="0"/>
              <a:t> </a:t>
            </a:r>
            <a:r>
              <a:rPr lang="en-US" dirty="0" smtClean="0">
                <a:solidFill>
                  <a:schemeClr val="accent2">
                    <a:lumMod val="75000"/>
                  </a:schemeClr>
                </a:solidFill>
              </a:rPr>
              <a:t>user </a:t>
            </a:r>
            <a:r>
              <a:rPr lang="en-US" dirty="0">
                <a:solidFill>
                  <a:schemeClr val="accent2">
                    <a:lumMod val="75000"/>
                  </a:schemeClr>
                </a:solidFill>
              </a:rPr>
              <a:t>interface (</a:t>
            </a:r>
            <a:r>
              <a:rPr lang="en-US" b="1" dirty="0">
                <a:solidFill>
                  <a:schemeClr val="accent2">
                    <a:lumMod val="75000"/>
                  </a:schemeClr>
                </a:solidFill>
              </a:rPr>
              <a:t>GUI</a:t>
            </a:r>
            <a:r>
              <a:rPr lang="en-US" dirty="0">
                <a:solidFill>
                  <a:schemeClr val="accent2">
                    <a:lumMod val="75000"/>
                  </a:schemeClr>
                </a:solidFill>
              </a:rPr>
              <a:t>) </a:t>
            </a:r>
            <a:r>
              <a:rPr lang="en-US" dirty="0"/>
              <a:t>which makes it </a:t>
            </a:r>
            <a:r>
              <a:rPr lang="en-US" dirty="0" smtClean="0"/>
              <a:t>                                                      possible </a:t>
            </a:r>
            <a:r>
              <a:rPr lang="en-US" dirty="0"/>
              <a:t>to write and test source code quickly and easily.</a:t>
            </a:r>
          </a:p>
          <a:p>
            <a:endParaRPr lang="en-US" dirty="0" smtClean="0"/>
          </a:p>
          <a:p>
            <a:r>
              <a:rPr lang="en-US" dirty="0" smtClean="0"/>
              <a:t>Write </a:t>
            </a:r>
            <a:r>
              <a:rPr lang="en-US" dirty="0"/>
              <a:t>and run repeatable tests.</a:t>
            </a:r>
          </a:p>
          <a:p>
            <a:endParaRPr lang="en-US" dirty="0" smtClean="0"/>
          </a:p>
          <a:p>
            <a:r>
              <a:rPr lang="en-US" dirty="0" smtClean="0"/>
              <a:t>Programmers </a:t>
            </a:r>
            <a:r>
              <a:rPr lang="en-US" dirty="0"/>
              <a:t>normally write their code, then write tests for it. </a:t>
            </a:r>
            <a:endParaRPr lang="en-US" dirty="0" smtClean="0"/>
          </a:p>
          <a:p>
            <a:pPr marL="0" indent="0">
              <a:buNone/>
            </a:pPr>
            <a:r>
              <a:rPr lang="en-US" dirty="0">
                <a:solidFill>
                  <a:schemeClr val="accent2">
                    <a:lumMod val="75000"/>
                  </a:schemeClr>
                </a:solidFill>
              </a:rPr>
              <a:t>	</a:t>
            </a:r>
            <a:r>
              <a:rPr lang="en-US" dirty="0" smtClean="0">
                <a:solidFill>
                  <a:schemeClr val="accent2">
                    <a:lumMod val="75000"/>
                  </a:schemeClr>
                </a:solidFill>
              </a:rPr>
              <a:t>			</a:t>
            </a:r>
            <a:r>
              <a:rPr lang="en-US" sz="3600" dirty="0" smtClean="0">
                <a:solidFill>
                  <a:schemeClr val="accent2">
                    <a:lumMod val="75000"/>
                  </a:schemeClr>
                </a:solidFill>
              </a:rPr>
              <a:t>Better </a:t>
            </a:r>
            <a:r>
              <a:rPr lang="en-US" sz="3600" dirty="0">
                <a:solidFill>
                  <a:schemeClr val="accent2">
                    <a:lumMod val="75000"/>
                  </a:schemeClr>
                </a:solidFill>
              </a:rPr>
              <a:t>to write tests while writing </a:t>
            </a:r>
            <a:r>
              <a:rPr lang="en-US" sz="3600" dirty="0" smtClean="0">
                <a:solidFill>
                  <a:schemeClr val="accent2">
                    <a:lumMod val="75000"/>
                  </a:schemeClr>
                </a:solidFill>
              </a:rPr>
              <a:t>code!</a:t>
            </a:r>
            <a:endParaRPr lang="en-US" sz="3600" dirty="0"/>
          </a:p>
          <a:p>
            <a:endParaRPr lang="en-US" dirty="0" smtClean="0"/>
          </a:p>
          <a:p>
            <a:r>
              <a:rPr lang="en-US" dirty="0" smtClean="0"/>
              <a:t>JUnit </a:t>
            </a:r>
            <a:r>
              <a:rPr lang="en-US" dirty="0"/>
              <a:t>provides a framework to keep tests small and simple to test specific areas of code.</a:t>
            </a:r>
          </a:p>
          <a:p>
            <a:endParaRPr lang="en-US" dirty="0" smtClean="0"/>
          </a:p>
          <a:p>
            <a:r>
              <a:rPr lang="en-US" dirty="0" smtClean="0"/>
              <a:t>JUnit </a:t>
            </a:r>
            <a:r>
              <a:rPr lang="en-US" dirty="0"/>
              <a:t>shows test progress in a bar that is </a:t>
            </a:r>
            <a:r>
              <a:rPr lang="en-US" b="1" dirty="0">
                <a:solidFill>
                  <a:schemeClr val="accent3">
                    <a:lumMod val="75000"/>
                  </a:schemeClr>
                </a:solidFill>
              </a:rPr>
              <a:t>green</a:t>
            </a:r>
            <a:r>
              <a:rPr lang="en-US" dirty="0">
                <a:solidFill>
                  <a:schemeClr val="accent3">
                    <a:lumMod val="75000"/>
                  </a:schemeClr>
                </a:solidFill>
              </a:rPr>
              <a:t> </a:t>
            </a:r>
            <a:r>
              <a:rPr lang="en-US" dirty="0"/>
              <a:t>if testing is going fine and it turns </a:t>
            </a:r>
            <a:r>
              <a:rPr lang="en-US" b="1" dirty="0">
                <a:solidFill>
                  <a:schemeClr val="accent2"/>
                </a:solidFill>
              </a:rPr>
              <a:t>red</a:t>
            </a:r>
            <a:r>
              <a:rPr lang="en-US" dirty="0">
                <a:solidFill>
                  <a:schemeClr val="accent2"/>
                </a:solidFill>
              </a:rPr>
              <a:t> </a:t>
            </a:r>
            <a:r>
              <a:rPr lang="en-US" dirty="0"/>
              <a:t>when a test fails.</a:t>
            </a:r>
          </a:p>
          <a:p>
            <a:endParaRPr lang="en-US" b="1" dirty="0" smtClean="0"/>
          </a:p>
          <a:p>
            <a:r>
              <a:rPr lang="en-US" b="1" dirty="0" smtClean="0"/>
              <a:t>Multiple </a:t>
            </a:r>
            <a:r>
              <a:rPr lang="en-US" b="1" dirty="0"/>
              <a:t>tests </a:t>
            </a:r>
            <a:r>
              <a:rPr lang="en-US" dirty="0" smtClean="0"/>
              <a:t>can run concurrently</a:t>
            </a:r>
            <a:r>
              <a:rPr lang="en-US" dirty="0"/>
              <a:t>. The simplicity of JUnit makes it possible for the software developer to easily correct bugs as they are found.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417" y="274639"/>
            <a:ext cx="3285426" cy="2484604"/>
          </a:xfrm>
          <a:prstGeom prst="rect">
            <a:avLst/>
          </a:prstGeom>
        </p:spPr>
      </p:pic>
    </p:spTree>
    <p:extLst>
      <p:ext uri="{BB962C8B-B14F-4D97-AF65-F5344CB8AC3E}">
        <p14:creationId xmlns:p14="http://schemas.microsoft.com/office/powerpoint/2010/main" val="463480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7" y="1215932"/>
            <a:ext cx="5003987" cy="405531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063097"/>
            <a:ext cx="4988205" cy="4416435"/>
          </a:xfrm>
          <a:prstGeom prst="rect">
            <a:avLst/>
          </a:prstGeom>
        </p:spPr>
      </p:pic>
    </p:spTree>
    <p:extLst>
      <p:ext uri="{BB962C8B-B14F-4D97-AF65-F5344CB8AC3E}">
        <p14:creationId xmlns:p14="http://schemas.microsoft.com/office/powerpoint/2010/main" val="496987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JUnit helps the programmer:</a:t>
            </a:r>
          </a:p>
        </p:txBody>
      </p:sp>
      <p:sp>
        <p:nvSpPr>
          <p:cNvPr id="3" name="Content Placeholder 2"/>
          <p:cNvSpPr>
            <a:spLocks noGrp="1"/>
          </p:cNvSpPr>
          <p:nvPr>
            <p:ph idx="1"/>
          </p:nvPr>
        </p:nvSpPr>
        <p:spPr>
          <a:xfrm>
            <a:off x="457200" y="1808746"/>
            <a:ext cx="8229600" cy="4525963"/>
          </a:xfrm>
        </p:spPr>
        <p:txBody>
          <a:bodyPr>
            <a:normAutofit fontScale="70000" lnSpcReduction="20000"/>
          </a:bodyPr>
          <a:lstStyle/>
          <a:p>
            <a:pPr>
              <a:buClr>
                <a:schemeClr val="tx1"/>
              </a:buClr>
            </a:pPr>
            <a:r>
              <a:rPr lang="en-US" dirty="0" smtClean="0">
                <a:solidFill>
                  <a:schemeClr val="accent2">
                    <a:lumMod val="75000"/>
                  </a:schemeClr>
                </a:solidFill>
              </a:rPr>
              <a:t>Define </a:t>
            </a:r>
            <a:r>
              <a:rPr lang="en-US" dirty="0">
                <a:solidFill>
                  <a:schemeClr val="accent2">
                    <a:lumMod val="75000"/>
                  </a:schemeClr>
                </a:solidFill>
              </a:rPr>
              <a:t>and execute tests </a:t>
            </a:r>
            <a:r>
              <a:rPr lang="en-US" dirty="0"/>
              <a:t>and test </a:t>
            </a:r>
            <a:r>
              <a:rPr lang="en-US" dirty="0" smtClean="0"/>
              <a:t>suites</a:t>
            </a:r>
          </a:p>
          <a:p>
            <a:pPr>
              <a:buClr>
                <a:schemeClr val="tx1"/>
              </a:buClr>
            </a:pPr>
            <a:endParaRPr lang="en-US" dirty="0"/>
          </a:p>
          <a:p>
            <a:r>
              <a:rPr lang="en-US" dirty="0"/>
              <a:t>Formalize requirements and clarify </a:t>
            </a:r>
            <a:r>
              <a:rPr lang="en-US" dirty="0" smtClean="0"/>
              <a:t>architecture</a:t>
            </a:r>
          </a:p>
          <a:p>
            <a:endParaRPr lang="en-US" dirty="0"/>
          </a:p>
          <a:p>
            <a:r>
              <a:rPr lang="en-US" dirty="0"/>
              <a:t>Write and debug </a:t>
            </a:r>
            <a:r>
              <a:rPr lang="en-US" dirty="0" smtClean="0"/>
              <a:t>code</a:t>
            </a:r>
          </a:p>
          <a:p>
            <a:endParaRPr lang="en-US" dirty="0"/>
          </a:p>
          <a:p>
            <a:r>
              <a:rPr lang="en-US" dirty="0"/>
              <a:t>Integrate code and always be ready to release a working </a:t>
            </a:r>
            <a:r>
              <a:rPr lang="en-US" dirty="0" smtClean="0"/>
              <a:t>version</a:t>
            </a:r>
          </a:p>
          <a:p>
            <a:endParaRPr lang="en-US" dirty="0"/>
          </a:p>
          <a:p>
            <a:r>
              <a:rPr lang="en-US" dirty="0"/>
              <a:t>Typically, in a unit testing, we start testing after completing a module but </a:t>
            </a:r>
            <a:r>
              <a:rPr lang="en-US" dirty="0">
                <a:solidFill>
                  <a:schemeClr val="accent2">
                    <a:lumMod val="75000"/>
                  </a:schemeClr>
                </a:solidFill>
              </a:rPr>
              <a:t>JUnit helps us to code and test both during the development</a:t>
            </a:r>
            <a:r>
              <a:rPr lang="en-US" dirty="0"/>
              <a:t>. So it sets more focus on testing the fundamental building blocks of a system i.e. one block at a time rather than module level functional testing.</a:t>
            </a:r>
          </a:p>
        </p:txBody>
      </p:sp>
    </p:spTree>
    <p:extLst>
      <p:ext uri="{BB962C8B-B14F-4D97-AF65-F5344CB8AC3E}">
        <p14:creationId xmlns:p14="http://schemas.microsoft.com/office/powerpoint/2010/main" val="1633108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&amp; Installation of JUnit</a:t>
            </a:r>
          </a:p>
        </p:txBody>
      </p:sp>
      <p:sp>
        <p:nvSpPr>
          <p:cNvPr id="3" name="Content Placeholder 2"/>
          <p:cNvSpPr>
            <a:spLocks noGrp="1"/>
          </p:cNvSpPr>
          <p:nvPr>
            <p:ph idx="1"/>
          </p:nvPr>
        </p:nvSpPr>
        <p:spPr>
          <a:xfrm>
            <a:off x="228600" y="1417638"/>
            <a:ext cx="8686800" cy="5031288"/>
          </a:xfrm>
        </p:spPr>
        <p:txBody>
          <a:bodyPr>
            <a:normAutofit fontScale="62500" lnSpcReduction="20000"/>
          </a:bodyPr>
          <a:lstStyle/>
          <a:p>
            <a:r>
              <a:rPr lang="en-US" dirty="0"/>
              <a:t>Eclipse has JUnit already included, therefore if you intend to use JUnit within Eclipse you don't have to download anything. </a:t>
            </a:r>
          </a:p>
          <a:p>
            <a:r>
              <a:rPr lang="en-US" b="1" dirty="0" smtClean="0">
                <a:hlinkClick r:id="rId2"/>
              </a:rPr>
              <a:t>http://www.junit.org/</a:t>
            </a:r>
            <a:r>
              <a:rPr lang="en-US" b="1" u="sng" dirty="0" smtClean="0">
                <a:hlinkClick r:id="rId2"/>
              </a:rPr>
              <a:t>junit4/</a:t>
            </a:r>
            <a:endParaRPr lang="en-US" b="1" u="sng" dirty="0" smtClean="0"/>
          </a:p>
          <a:p>
            <a:pPr marL="0" indent="0">
              <a:buNone/>
            </a:pPr>
            <a:r>
              <a:rPr lang="en-US" dirty="0" smtClean="0"/>
              <a:t>	To </a:t>
            </a:r>
            <a:r>
              <a:rPr lang="en-US" dirty="0"/>
              <a:t>download and install JUnit you currently have the following options</a:t>
            </a:r>
            <a:endParaRPr lang="en-US" dirty="0" smtClean="0"/>
          </a:p>
          <a:p>
            <a:pPr lvl="1"/>
            <a:r>
              <a:rPr lang="en-US" b="1" dirty="0"/>
              <a:t>Plain-old JAR </a:t>
            </a:r>
            <a:endParaRPr lang="en-US" b="1" dirty="0" smtClean="0"/>
          </a:p>
          <a:p>
            <a:pPr marL="457200" lvl="1" indent="0">
              <a:buNone/>
            </a:pPr>
            <a:r>
              <a:rPr lang="en-US" dirty="0" smtClean="0"/>
              <a:t>	Download the jar and </a:t>
            </a:r>
            <a:r>
              <a:rPr lang="en-US" dirty="0"/>
              <a:t>a</a:t>
            </a:r>
            <a:r>
              <a:rPr lang="en-US" dirty="0" smtClean="0"/>
              <a:t>dd </a:t>
            </a:r>
            <a:r>
              <a:rPr lang="en-US" b="1" dirty="0" smtClean="0"/>
              <a:t>junit-4.12.jar</a:t>
            </a:r>
            <a:r>
              <a:rPr lang="en-US" dirty="0" smtClean="0"/>
              <a:t> </a:t>
            </a:r>
            <a:r>
              <a:rPr lang="en-US" dirty="0"/>
              <a:t>to </a:t>
            </a:r>
            <a:r>
              <a:rPr lang="en-US" dirty="0" smtClean="0"/>
              <a:t>the CLASSPATH</a:t>
            </a:r>
            <a:r>
              <a:rPr lang="en-US" dirty="0"/>
              <a:t>. </a:t>
            </a:r>
            <a:endParaRPr lang="en-US" dirty="0" smtClean="0"/>
          </a:p>
          <a:p>
            <a:pPr lvl="1"/>
            <a:r>
              <a:rPr lang="en-US" b="1" dirty="0" smtClean="0"/>
              <a:t>Maven</a:t>
            </a:r>
          </a:p>
          <a:p>
            <a:pPr marL="457200" lvl="1" indent="0">
              <a:buNone/>
            </a:pPr>
            <a:r>
              <a:rPr lang="en-US" dirty="0" smtClean="0"/>
              <a:t>	Add </a:t>
            </a:r>
            <a:r>
              <a:rPr lang="en-US" dirty="0"/>
              <a:t>a dependency to </a:t>
            </a:r>
            <a:r>
              <a:rPr lang="en-US" dirty="0" err="1"/>
              <a:t>junit:junit</a:t>
            </a:r>
            <a:r>
              <a:rPr lang="en-US" dirty="0"/>
              <a:t> in test scope</a:t>
            </a:r>
            <a:r>
              <a:rPr lang="en-US" dirty="0" smtClean="0"/>
              <a:t>.</a:t>
            </a:r>
          </a:p>
          <a:p>
            <a:pPr marL="1257300" lvl="3" indent="0">
              <a:buNone/>
            </a:pPr>
            <a:r>
              <a:rPr lang="en-US" dirty="0" smtClean="0"/>
              <a:t>&lt;</a:t>
            </a:r>
            <a:r>
              <a:rPr lang="en-US" dirty="0"/>
              <a:t>dependency&gt;</a:t>
            </a:r>
          </a:p>
          <a:p>
            <a:pPr marL="1257300" lvl="3" indent="0">
              <a:buNone/>
            </a:pPr>
            <a:r>
              <a:rPr lang="en-US" dirty="0" smtClean="0"/>
              <a:t>	&lt;</a:t>
            </a:r>
            <a:r>
              <a:rPr lang="en-US" dirty="0" err="1"/>
              <a:t>groupId</a:t>
            </a:r>
            <a:r>
              <a:rPr lang="en-US" dirty="0"/>
              <a:t>&gt;</a:t>
            </a:r>
            <a:r>
              <a:rPr lang="en-US" dirty="0" err="1"/>
              <a:t>junit</a:t>
            </a:r>
            <a:r>
              <a:rPr lang="en-US" dirty="0"/>
              <a:t>&lt;/</a:t>
            </a:r>
            <a:r>
              <a:rPr lang="en-US" dirty="0" err="1"/>
              <a:t>groupId</a:t>
            </a:r>
            <a:r>
              <a:rPr lang="en-US" dirty="0"/>
              <a:t>&gt;</a:t>
            </a:r>
          </a:p>
          <a:p>
            <a:pPr marL="1257300" lvl="3" indent="0">
              <a:buNone/>
            </a:pPr>
            <a:r>
              <a:rPr lang="en-US" dirty="0"/>
              <a:t>	</a:t>
            </a:r>
            <a:r>
              <a:rPr lang="en-US" dirty="0" smtClean="0"/>
              <a:t>&lt;</a:t>
            </a:r>
            <a:r>
              <a:rPr lang="en-US" dirty="0" err="1"/>
              <a:t>artifactId</a:t>
            </a:r>
            <a:r>
              <a:rPr lang="en-US" dirty="0"/>
              <a:t>&gt;</a:t>
            </a:r>
            <a:r>
              <a:rPr lang="en-US" dirty="0" err="1"/>
              <a:t>junit</a:t>
            </a:r>
            <a:r>
              <a:rPr lang="en-US" dirty="0"/>
              <a:t>&lt;/</a:t>
            </a:r>
            <a:r>
              <a:rPr lang="en-US" dirty="0" err="1"/>
              <a:t>artifactId</a:t>
            </a:r>
            <a:r>
              <a:rPr lang="en-US" dirty="0"/>
              <a:t>&gt;</a:t>
            </a:r>
          </a:p>
          <a:p>
            <a:pPr marL="1257300" lvl="3" indent="0">
              <a:buNone/>
            </a:pPr>
            <a:r>
              <a:rPr lang="en-US" dirty="0"/>
              <a:t>	</a:t>
            </a:r>
            <a:r>
              <a:rPr lang="en-US" dirty="0" smtClean="0"/>
              <a:t>&lt;</a:t>
            </a:r>
            <a:r>
              <a:rPr lang="en-US" dirty="0"/>
              <a:t>version&gt;4.12&lt;/version&gt;</a:t>
            </a:r>
          </a:p>
          <a:p>
            <a:pPr marL="1257300" lvl="3" indent="0">
              <a:buNone/>
            </a:pPr>
            <a:r>
              <a:rPr lang="en-US" dirty="0"/>
              <a:t>	</a:t>
            </a:r>
            <a:r>
              <a:rPr lang="en-US" dirty="0" smtClean="0"/>
              <a:t>&lt;</a:t>
            </a:r>
            <a:r>
              <a:rPr lang="en-US" dirty="0"/>
              <a:t>scope&gt;test&lt;/scope&gt;</a:t>
            </a:r>
          </a:p>
          <a:p>
            <a:pPr marL="1257300" lvl="3" indent="0">
              <a:buNone/>
            </a:pPr>
            <a:r>
              <a:rPr lang="en-US" dirty="0"/>
              <a:t>&lt;/dependency</a:t>
            </a:r>
            <a:r>
              <a:rPr lang="en-US" dirty="0" smtClean="0"/>
              <a:t>&gt;</a:t>
            </a:r>
          </a:p>
          <a:p>
            <a:pPr marL="857250" lvl="1" indent="-457200"/>
            <a:r>
              <a:rPr lang="en-US" b="1" dirty="0" err="1" smtClean="0"/>
              <a:t>Gradle</a:t>
            </a:r>
            <a:endParaRPr lang="en-US" b="1" dirty="0" smtClean="0"/>
          </a:p>
          <a:p>
            <a:pPr lvl="2" indent="-342900"/>
            <a:r>
              <a:rPr lang="en-US" b="1" dirty="0" err="1"/>
              <a:t>Gradle</a:t>
            </a:r>
            <a:r>
              <a:rPr lang="en-US" b="1" dirty="0"/>
              <a:t> </a:t>
            </a:r>
            <a:r>
              <a:rPr lang="en-US" b="1" dirty="0" smtClean="0"/>
              <a:t>Dependency : </a:t>
            </a:r>
            <a:r>
              <a:rPr lang="en-US" dirty="0"/>
              <a:t>Make sure these lines are in your </a:t>
            </a:r>
            <a:r>
              <a:rPr lang="en-US" dirty="0" err="1" smtClean="0"/>
              <a:t>build.gradle</a:t>
            </a:r>
            <a:endParaRPr lang="en-US" dirty="0" smtClean="0"/>
          </a:p>
          <a:p>
            <a:pPr marL="1257300" lvl="3" indent="0">
              <a:buNone/>
            </a:pPr>
            <a:r>
              <a:rPr lang="en-US" dirty="0"/>
              <a:t>apply plugin: </a:t>
            </a:r>
            <a:r>
              <a:rPr lang="en-US" dirty="0" smtClean="0"/>
              <a:t>'java’</a:t>
            </a:r>
            <a:endParaRPr lang="en-US" dirty="0"/>
          </a:p>
          <a:p>
            <a:pPr marL="1257300" lvl="3" indent="0">
              <a:buNone/>
            </a:pPr>
            <a:r>
              <a:rPr lang="en-US" dirty="0"/>
              <a:t>dependencies {</a:t>
            </a:r>
          </a:p>
          <a:p>
            <a:pPr marL="1257300" lvl="3" indent="0">
              <a:buNone/>
            </a:pPr>
            <a:r>
              <a:rPr lang="en-US" dirty="0"/>
              <a:t>  </a:t>
            </a:r>
            <a:r>
              <a:rPr lang="en-US" dirty="0" err="1"/>
              <a:t>testCompile</a:t>
            </a:r>
            <a:r>
              <a:rPr lang="en-US" dirty="0"/>
              <a:t> </a:t>
            </a:r>
            <a:r>
              <a:rPr lang="en-US" dirty="0" smtClean="0"/>
              <a:t>'junit:junit:4.12’</a:t>
            </a:r>
            <a:endParaRPr lang="en-US" dirty="0"/>
          </a:p>
          <a:p>
            <a:pPr marL="1257300" lvl="3" indent="0">
              <a:buNone/>
            </a:pPr>
            <a:r>
              <a:rPr lang="en-US" dirty="0" smtClean="0"/>
              <a:t>}</a:t>
            </a:r>
            <a:endParaRPr lang="en-US" dirty="0"/>
          </a:p>
          <a:p>
            <a:pPr lvl="2" indent="-342900"/>
            <a:r>
              <a:rPr lang="en-US" b="1" dirty="0" smtClean="0"/>
              <a:t>Execution : </a:t>
            </a:r>
            <a:r>
              <a:rPr lang="en-US" dirty="0"/>
              <a:t>./</a:t>
            </a:r>
            <a:r>
              <a:rPr lang="en-US" dirty="0" err="1"/>
              <a:t>gradle</a:t>
            </a:r>
            <a:r>
              <a:rPr lang="en-US" dirty="0"/>
              <a:t> </a:t>
            </a:r>
            <a:r>
              <a:rPr lang="en-US" dirty="0" smtClean="0"/>
              <a:t>test (see </a:t>
            </a:r>
            <a:r>
              <a:rPr lang="en-US" dirty="0" smtClean="0">
                <a:hlinkClick r:id="rId3"/>
              </a:rPr>
              <a:t>Gradle </a:t>
            </a:r>
            <a:r>
              <a:rPr lang="en-US" dirty="0">
                <a:hlinkClick r:id="rId3"/>
              </a:rPr>
              <a:t>Java tests </a:t>
            </a:r>
            <a:r>
              <a:rPr lang="en-US" dirty="0"/>
              <a:t>for configuration </a:t>
            </a:r>
            <a:r>
              <a:rPr lang="en-US" dirty="0" smtClean="0"/>
              <a:t>information)</a:t>
            </a:r>
          </a:p>
        </p:txBody>
      </p:sp>
    </p:spTree>
    <p:extLst>
      <p:ext uri="{BB962C8B-B14F-4D97-AF65-F5344CB8AC3E}">
        <p14:creationId xmlns:p14="http://schemas.microsoft.com/office/powerpoint/2010/main" val="160051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using JUnit</a:t>
            </a:r>
          </a:p>
        </p:txBody>
      </p:sp>
      <p:sp>
        <p:nvSpPr>
          <p:cNvPr id="3" name="Content Placeholder 2"/>
          <p:cNvSpPr>
            <a:spLocks noGrp="1"/>
          </p:cNvSpPr>
          <p:nvPr>
            <p:ph idx="1"/>
          </p:nvPr>
        </p:nvSpPr>
        <p:spPr>
          <a:xfrm>
            <a:off x="457200" y="1600200"/>
            <a:ext cx="8229600" cy="4880811"/>
          </a:xfrm>
        </p:spPr>
        <p:txBody>
          <a:bodyPr>
            <a:normAutofit fontScale="77500" lnSpcReduction="20000"/>
          </a:bodyPr>
          <a:lstStyle/>
          <a:p>
            <a:r>
              <a:rPr lang="en-US" dirty="0"/>
              <a:t>Make sure to test before and after integration with other modules</a:t>
            </a:r>
            <a:r>
              <a:rPr lang="en-US" dirty="0" smtClean="0"/>
              <a:t>.</a:t>
            </a:r>
          </a:p>
          <a:p>
            <a:endParaRPr lang="en-US" dirty="0"/>
          </a:p>
          <a:p>
            <a:r>
              <a:rPr lang="en-US" dirty="0"/>
              <a:t>Assume a feature DOESN’T work until you have proven that it does by testing everything that could possibly break</a:t>
            </a:r>
            <a:r>
              <a:rPr lang="en-US" dirty="0" smtClean="0"/>
              <a:t>.</a:t>
            </a:r>
          </a:p>
          <a:p>
            <a:endParaRPr lang="en-US" dirty="0"/>
          </a:p>
          <a:p>
            <a:r>
              <a:rPr lang="en-US" dirty="0"/>
              <a:t>Use informative test names</a:t>
            </a:r>
            <a:r>
              <a:rPr lang="en-US" dirty="0" smtClean="0"/>
              <a:t>.</a:t>
            </a:r>
          </a:p>
          <a:p>
            <a:endParaRPr lang="en-US" dirty="0"/>
          </a:p>
          <a:p>
            <a:r>
              <a:rPr lang="en-US" dirty="0"/>
              <a:t>Try to test only one thing per method to make it easier to find where error occurred</a:t>
            </a:r>
            <a:r>
              <a:rPr lang="en-US" dirty="0" smtClean="0"/>
              <a:t>.</a:t>
            </a:r>
          </a:p>
          <a:p>
            <a:endParaRPr lang="en-US" dirty="0"/>
          </a:p>
          <a:p>
            <a:r>
              <a:rPr lang="en-US" dirty="0"/>
              <a:t>Write tests immediately after you write the function, when it’s fresh in your mind.</a:t>
            </a:r>
          </a:p>
        </p:txBody>
      </p:sp>
    </p:spTree>
    <p:extLst>
      <p:ext uri="{BB962C8B-B14F-4D97-AF65-F5344CB8AC3E}">
        <p14:creationId xmlns:p14="http://schemas.microsoft.com/office/powerpoint/2010/main" val="1455590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JUnit does</a:t>
            </a:r>
          </a:p>
        </p:txBody>
      </p:sp>
      <p:sp>
        <p:nvSpPr>
          <p:cNvPr id="3" name="Content Placeholder 2"/>
          <p:cNvSpPr>
            <a:spLocks noGrp="1"/>
          </p:cNvSpPr>
          <p:nvPr>
            <p:ph idx="1"/>
          </p:nvPr>
        </p:nvSpPr>
        <p:spPr/>
        <p:txBody>
          <a:bodyPr>
            <a:normAutofit fontScale="77500" lnSpcReduction="20000"/>
          </a:bodyPr>
          <a:lstStyle/>
          <a:p>
            <a:r>
              <a:rPr lang="en-US" dirty="0"/>
              <a:t>JUnit runs a </a:t>
            </a:r>
            <a:r>
              <a:rPr lang="en-US" dirty="0">
                <a:solidFill>
                  <a:schemeClr val="accent2">
                    <a:lumMod val="75000"/>
                  </a:schemeClr>
                </a:solidFill>
              </a:rPr>
              <a:t>suite of tests and reports results</a:t>
            </a:r>
            <a:r>
              <a:rPr lang="en-US" dirty="0"/>
              <a:t>.</a:t>
            </a:r>
          </a:p>
          <a:p>
            <a:r>
              <a:rPr lang="en-US" dirty="0"/>
              <a:t>For </a:t>
            </a:r>
            <a:r>
              <a:rPr lang="en-US" i="1" dirty="0"/>
              <a:t>each</a:t>
            </a:r>
            <a:r>
              <a:rPr lang="en-US" dirty="0"/>
              <a:t> test in the test suite:</a:t>
            </a:r>
          </a:p>
          <a:p>
            <a:pPr marL="400050" lvl="1" indent="0">
              <a:buNone/>
            </a:pPr>
            <a:r>
              <a:rPr lang="en-US" dirty="0">
                <a:solidFill>
                  <a:schemeClr val="accent2">
                    <a:lumMod val="75000"/>
                  </a:schemeClr>
                </a:solidFill>
              </a:rPr>
              <a:t>JUnit calls </a:t>
            </a:r>
            <a:r>
              <a:rPr lang="en-US" dirty="0" err="1">
                <a:solidFill>
                  <a:schemeClr val="accent2">
                    <a:lumMod val="75000"/>
                  </a:schemeClr>
                </a:solidFill>
              </a:rPr>
              <a:t>setUp</a:t>
            </a:r>
            <a:r>
              <a:rPr lang="en-US" dirty="0">
                <a:solidFill>
                  <a:schemeClr val="accent2">
                    <a:lumMod val="75000"/>
                  </a:schemeClr>
                </a:solidFill>
              </a:rPr>
              <a:t>()</a:t>
            </a:r>
          </a:p>
          <a:p>
            <a:pPr lvl="1"/>
            <a:r>
              <a:rPr lang="en-US" dirty="0"/>
              <a:t>This method should create any objects you may need for testing</a:t>
            </a:r>
          </a:p>
          <a:p>
            <a:pPr marL="400050" lvl="1" indent="0">
              <a:buNone/>
            </a:pPr>
            <a:r>
              <a:rPr lang="en-US" dirty="0">
                <a:solidFill>
                  <a:schemeClr val="accent2">
                    <a:lumMod val="75000"/>
                  </a:schemeClr>
                </a:solidFill>
              </a:rPr>
              <a:t>JUnit calls </a:t>
            </a:r>
            <a:r>
              <a:rPr lang="en-US" dirty="0" err="1">
                <a:solidFill>
                  <a:schemeClr val="accent2">
                    <a:lumMod val="75000"/>
                  </a:schemeClr>
                </a:solidFill>
              </a:rPr>
              <a:t>tearDown</a:t>
            </a:r>
            <a:r>
              <a:rPr lang="en-US" dirty="0">
                <a:solidFill>
                  <a:schemeClr val="accent2">
                    <a:lumMod val="75000"/>
                  </a:schemeClr>
                </a:solidFill>
              </a:rPr>
              <a:t>()</a:t>
            </a:r>
          </a:p>
          <a:p>
            <a:pPr lvl="1"/>
            <a:r>
              <a:rPr lang="en-US" dirty="0"/>
              <a:t>This method should remove any objects you created</a:t>
            </a:r>
          </a:p>
          <a:p>
            <a:pPr marL="400050" lvl="1" indent="0">
              <a:buNone/>
            </a:pPr>
            <a:r>
              <a:rPr lang="en-US" dirty="0" smtClean="0">
                <a:solidFill>
                  <a:schemeClr val="accent2">
                    <a:lumMod val="75000"/>
                  </a:schemeClr>
                </a:solidFill>
              </a:rPr>
              <a:t>JUnit calls </a:t>
            </a:r>
            <a:r>
              <a:rPr lang="en-US" i="1" dirty="0" smtClean="0">
                <a:solidFill>
                  <a:schemeClr val="accent2">
                    <a:lumMod val="75000"/>
                  </a:schemeClr>
                </a:solidFill>
              </a:rPr>
              <a:t>one</a:t>
            </a:r>
            <a:r>
              <a:rPr lang="en-US" dirty="0" smtClean="0">
                <a:solidFill>
                  <a:schemeClr val="accent2">
                    <a:lumMod val="75000"/>
                  </a:schemeClr>
                </a:solidFill>
              </a:rPr>
              <a:t> test method</a:t>
            </a:r>
          </a:p>
          <a:p>
            <a:pPr lvl="1"/>
            <a:r>
              <a:rPr lang="en-US" dirty="0" smtClean="0"/>
              <a:t>The </a:t>
            </a:r>
            <a:r>
              <a:rPr lang="en-US" dirty="0"/>
              <a:t>test method may comprise multiple test cases; that is, it may make multiple calls to the method you are testing</a:t>
            </a:r>
          </a:p>
          <a:p>
            <a:pPr lvl="1"/>
            <a:r>
              <a:rPr lang="en-US" dirty="0"/>
              <a:t>In fact, since it’s your code, the test method can do anything you want</a:t>
            </a:r>
          </a:p>
          <a:p>
            <a:pPr lvl="1"/>
            <a:r>
              <a:rPr lang="en-US" dirty="0"/>
              <a:t>The </a:t>
            </a:r>
            <a:r>
              <a:rPr lang="en-US" dirty="0" err="1"/>
              <a:t>setUp</a:t>
            </a:r>
            <a:r>
              <a:rPr lang="en-US" dirty="0"/>
              <a:t>() method ensures you </a:t>
            </a:r>
            <a:r>
              <a:rPr lang="en-US" i="1" dirty="0"/>
              <a:t>entered</a:t>
            </a:r>
            <a:r>
              <a:rPr lang="en-US" dirty="0"/>
              <a:t> the test method with a virgin set of objects; what you do with them is up to you</a:t>
            </a:r>
          </a:p>
        </p:txBody>
      </p:sp>
    </p:spTree>
    <p:extLst>
      <p:ext uri="{BB962C8B-B14F-4D97-AF65-F5344CB8AC3E}">
        <p14:creationId xmlns:p14="http://schemas.microsoft.com/office/powerpoint/2010/main" val="402903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JUnit framework</a:t>
            </a:r>
          </a:p>
        </p:txBody>
      </p:sp>
      <p:pic>
        <p:nvPicPr>
          <p:cNvPr id="4" name="Content Placeholder 3"/>
          <p:cNvPicPr>
            <a:picLocks noGrp="1" noChangeAspect="1"/>
          </p:cNvPicPr>
          <p:nvPr>
            <p:ph idx="1"/>
          </p:nvPr>
        </p:nvPicPr>
        <p:blipFill>
          <a:blip r:embed="rId2"/>
          <a:stretch>
            <a:fillRect/>
          </a:stretch>
        </p:blipFill>
        <p:spPr>
          <a:xfrm>
            <a:off x="589335" y="1417638"/>
            <a:ext cx="7965329" cy="4825290"/>
          </a:xfrm>
          <a:prstGeom prst="rect">
            <a:avLst/>
          </a:prstGeom>
        </p:spPr>
      </p:pic>
    </p:spTree>
    <p:extLst>
      <p:ext uri="{BB962C8B-B14F-4D97-AF65-F5344CB8AC3E}">
        <p14:creationId xmlns:p14="http://schemas.microsoft.com/office/powerpoint/2010/main" val="400000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6" t="2570"/>
          <a:stretch/>
        </p:blipFill>
        <p:spPr>
          <a:xfrm>
            <a:off x="2486526" y="361551"/>
            <a:ext cx="4443663" cy="5989202"/>
          </a:xfrm>
        </p:spPr>
      </p:pic>
    </p:spTree>
    <p:extLst>
      <p:ext uri="{BB962C8B-B14F-4D97-AF65-F5344CB8AC3E}">
        <p14:creationId xmlns:p14="http://schemas.microsoft.com/office/powerpoint/2010/main" val="962980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test class in JUnit</a:t>
            </a:r>
          </a:p>
        </p:txBody>
      </p:sp>
      <p:sp>
        <p:nvSpPr>
          <p:cNvPr id="3" name="Content Placeholder 2"/>
          <p:cNvSpPr>
            <a:spLocks noGrp="1"/>
          </p:cNvSpPr>
          <p:nvPr>
            <p:ph idx="1"/>
          </p:nvPr>
        </p:nvSpPr>
        <p:spPr>
          <a:xfrm>
            <a:off x="457200" y="1896035"/>
            <a:ext cx="8229600" cy="3536578"/>
          </a:xfrm>
        </p:spPr>
        <p:txBody>
          <a:bodyPr>
            <a:normAutofit fontScale="77500" lnSpcReduction="20000"/>
          </a:bodyPr>
          <a:lstStyle/>
          <a:p>
            <a:r>
              <a:rPr lang="en-US" dirty="0" smtClean="0"/>
              <a:t>Override </a:t>
            </a:r>
            <a:r>
              <a:rPr lang="en-US" dirty="0"/>
              <a:t>the </a:t>
            </a:r>
            <a:r>
              <a:rPr lang="en-US" dirty="0" err="1">
                <a:solidFill>
                  <a:schemeClr val="accent2">
                    <a:lumMod val="75000"/>
                  </a:schemeClr>
                </a:solidFill>
              </a:rPr>
              <a:t>setUp</a:t>
            </a:r>
            <a:r>
              <a:rPr lang="en-US" dirty="0">
                <a:solidFill>
                  <a:schemeClr val="accent2">
                    <a:lumMod val="75000"/>
                  </a:schemeClr>
                </a:solidFill>
              </a:rPr>
              <a:t>() method </a:t>
            </a:r>
            <a:r>
              <a:rPr lang="en-US" dirty="0"/>
              <a:t>to initialize object(s) under test. </a:t>
            </a:r>
          </a:p>
          <a:p>
            <a:r>
              <a:rPr lang="en-US" dirty="0"/>
              <a:t>Override the </a:t>
            </a:r>
            <a:r>
              <a:rPr lang="en-US" dirty="0" err="1">
                <a:solidFill>
                  <a:schemeClr val="accent2">
                    <a:lumMod val="75000"/>
                  </a:schemeClr>
                </a:solidFill>
              </a:rPr>
              <a:t>tearDown</a:t>
            </a:r>
            <a:r>
              <a:rPr lang="en-US" dirty="0">
                <a:solidFill>
                  <a:schemeClr val="accent2">
                    <a:lumMod val="75000"/>
                  </a:schemeClr>
                </a:solidFill>
              </a:rPr>
              <a:t>() method </a:t>
            </a:r>
            <a:r>
              <a:rPr lang="en-US" dirty="0"/>
              <a:t>to release object(s) under test. </a:t>
            </a:r>
          </a:p>
          <a:p>
            <a:r>
              <a:rPr lang="en-US" dirty="0"/>
              <a:t>Define </a:t>
            </a:r>
            <a:r>
              <a:rPr lang="en-US" dirty="0">
                <a:solidFill>
                  <a:schemeClr val="accent2">
                    <a:lumMod val="75000"/>
                  </a:schemeClr>
                </a:solidFill>
              </a:rPr>
              <a:t>one or more public </a:t>
            </a:r>
            <a:r>
              <a:rPr lang="en-US" dirty="0" err="1" smtClean="0">
                <a:solidFill>
                  <a:schemeClr val="accent2">
                    <a:lumMod val="75000"/>
                  </a:schemeClr>
                </a:solidFill>
              </a:rPr>
              <a:t>testX</a:t>
            </a:r>
            <a:r>
              <a:rPr lang="en-US" dirty="0" smtClean="0">
                <a:solidFill>
                  <a:schemeClr val="accent2">
                    <a:lumMod val="75000"/>
                  </a:schemeClr>
                </a:solidFill>
              </a:rPr>
              <a:t>() </a:t>
            </a:r>
            <a:r>
              <a:rPr lang="en-US" dirty="0">
                <a:solidFill>
                  <a:schemeClr val="accent2">
                    <a:lumMod val="75000"/>
                  </a:schemeClr>
                </a:solidFill>
              </a:rPr>
              <a:t>methods </a:t>
            </a:r>
            <a:r>
              <a:rPr lang="en-US" dirty="0"/>
              <a:t>that exercise the object(s) under test and assert expected results. </a:t>
            </a:r>
          </a:p>
          <a:p>
            <a:r>
              <a:rPr lang="en-US" dirty="0"/>
              <a:t>Define a </a:t>
            </a:r>
            <a:r>
              <a:rPr lang="en-US" dirty="0">
                <a:solidFill>
                  <a:schemeClr val="accent2">
                    <a:lumMod val="75000"/>
                  </a:schemeClr>
                </a:solidFill>
              </a:rPr>
              <a:t>static suite() factory method </a:t>
            </a:r>
            <a:r>
              <a:rPr lang="en-US" dirty="0"/>
              <a:t>that creates a </a:t>
            </a:r>
            <a:r>
              <a:rPr lang="en-US" dirty="0" err="1"/>
              <a:t>TestSuite</a:t>
            </a:r>
            <a:r>
              <a:rPr lang="en-US" dirty="0"/>
              <a:t> containing all the </a:t>
            </a:r>
            <a:r>
              <a:rPr lang="en-US" dirty="0" err="1" smtClean="0"/>
              <a:t>testX</a:t>
            </a:r>
            <a:r>
              <a:rPr lang="en-US" dirty="0" smtClean="0"/>
              <a:t>() methods. </a:t>
            </a:r>
            <a:endParaRPr lang="en-US" dirty="0"/>
          </a:p>
          <a:p>
            <a:r>
              <a:rPr lang="en-US" dirty="0"/>
              <a:t>Optionally define a </a:t>
            </a:r>
            <a:r>
              <a:rPr lang="en-US" dirty="0">
                <a:solidFill>
                  <a:schemeClr val="accent2">
                    <a:lumMod val="75000"/>
                  </a:schemeClr>
                </a:solidFill>
              </a:rPr>
              <a:t>main() method </a:t>
            </a:r>
            <a:r>
              <a:rPr lang="en-US" dirty="0"/>
              <a:t>that runs the </a:t>
            </a:r>
            <a:r>
              <a:rPr lang="en-US" dirty="0" smtClean="0"/>
              <a:t>test </a:t>
            </a:r>
            <a:r>
              <a:rPr lang="en-US" dirty="0"/>
              <a:t>in batch mode.</a:t>
            </a:r>
          </a:p>
        </p:txBody>
      </p:sp>
    </p:spTree>
    <p:extLst>
      <p:ext uri="{BB962C8B-B14F-4D97-AF65-F5344CB8AC3E}">
        <p14:creationId xmlns:p14="http://schemas.microsoft.com/office/powerpoint/2010/main" val="410409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Convention for JUnit Class</a:t>
            </a:r>
          </a:p>
        </p:txBody>
      </p:sp>
      <p:sp>
        <p:nvSpPr>
          <p:cNvPr id="3" name="Content Placeholder 2"/>
          <p:cNvSpPr>
            <a:spLocks noGrp="1"/>
          </p:cNvSpPr>
          <p:nvPr>
            <p:ph idx="1"/>
          </p:nvPr>
        </p:nvSpPr>
        <p:spPr>
          <a:xfrm>
            <a:off x="457200" y="1828800"/>
            <a:ext cx="8229600" cy="3523129"/>
          </a:xfrm>
        </p:spPr>
        <p:txBody>
          <a:bodyPr>
            <a:normAutofit fontScale="62500" lnSpcReduction="20000"/>
          </a:bodyPr>
          <a:lstStyle/>
          <a:p>
            <a:pPr marL="0" indent="0">
              <a:buNone/>
            </a:pPr>
            <a:r>
              <a:rPr lang="en-US" dirty="0"/>
              <a:t>Name of the test </a:t>
            </a:r>
            <a:r>
              <a:rPr lang="en-US" dirty="0">
                <a:solidFill>
                  <a:schemeClr val="accent2"/>
                </a:solidFill>
              </a:rPr>
              <a:t>class</a:t>
            </a:r>
            <a:r>
              <a:rPr lang="en-US" dirty="0"/>
              <a:t> must end with "Test</a:t>
            </a:r>
            <a:r>
              <a:rPr lang="en-US" dirty="0" smtClean="0"/>
              <a:t>".</a:t>
            </a:r>
          </a:p>
          <a:p>
            <a:pPr marL="0" indent="0">
              <a:buNone/>
            </a:pPr>
            <a:endParaRPr lang="en-US" dirty="0"/>
          </a:p>
          <a:p>
            <a:pPr marL="0" indent="0">
              <a:buNone/>
            </a:pPr>
            <a:r>
              <a:rPr lang="en-US" dirty="0" smtClean="0"/>
              <a:t>							Name </a:t>
            </a:r>
            <a:r>
              <a:rPr lang="en-US" dirty="0"/>
              <a:t>of the </a:t>
            </a:r>
            <a:r>
              <a:rPr lang="en-US" dirty="0">
                <a:solidFill>
                  <a:schemeClr val="accent2"/>
                </a:solidFill>
              </a:rPr>
              <a:t>method</a:t>
            </a:r>
            <a:r>
              <a:rPr lang="en-US" dirty="0"/>
              <a:t> must begin with "test</a:t>
            </a:r>
            <a:r>
              <a:rPr lang="en-US" dirty="0" smtClean="0"/>
              <a:t>".</a:t>
            </a:r>
          </a:p>
          <a:p>
            <a:pPr marL="0" indent="0">
              <a:buNone/>
            </a:pPr>
            <a:endParaRPr lang="en-US" dirty="0"/>
          </a:p>
          <a:p>
            <a:pPr marL="0" indent="0">
              <a:buNone/>
            </a:pPr>
            <a:r>
              <a:rPr lang="en-US" dirty="0" smtClean="0"/>
              <a:t>			</a:t>
            </a:r>
            <a:r>
              <a:rPr lang="en-US" dirty="0" smtClean="0">
                <a:solidFill>
                  <a:schemeClr val="accent2"/>
                </a:solidFill>
              </a:rPr>
              <a:t>Return </a:t>
            </a:r>
            <a:r>
              <a:rPr lang="en-US" dirty="0">
                <a:solidFill>
                  <a:schemeClr val="accent2"/>
                </a:solidFill>
              </a:rPr>
              <a:t>type </a:t>
            </a:r>
            <a:r>
              <a:rPr lang="en-US" dirty="0"/>
              <a:t>of a test method must be void</a:t>
            </a:r>
            <a:r>
              <a:rPr lang="en-US" dirty="0" smtClean="0"/>
              <a:t>.</a:t>
            </a:r>
          </a:p>
          <a:p>
            <a:pPr marL="0" indent="0">
              <a:buNone/>
            </a:pPr>
            <a:endParaRPr lang="en-US" dirty="0"/>
          </a:p>
          <a:p>
            <a:pPr marL="0" indent="0">
              <a:buNone/>
            </a:pPr>
            <a:r>
              <a:rPr lang="en-US" dirty="0"/>
              <a:t>Test method must not throw any </a:t>
            </a:r>
            <a:r>
              <a:rPr lang="en-US" dirty="0">
                <a:solidFill>
                  <a:schemeClr val="accent2"/>
                </a:solidFill>
              </a:rPr>
              <a:t>exception</a:t>
            </a:r>
            <a:r>
              <a:rPr lang="en-US" dirty="0" smtClean="0"/>
              <a:t>.</a:t>
            </a:r>
          </a:p>
          <a:p>
            <a:pPr marL="0" indent="0">
              <a:buNone/>
            </a:pPr>
            <a:endParaRPr lang="en-US" dirty="0"/>
          </a:p>
          <a:p>
            <a:pPr marL="0" indent="0">
              <a:buNone/>
            </a:pPr>
            <a:r>
              <a:rPr lang="en-US" dirty="0" smtClean="0"/>
              <a:t>							Test </a:t>
            </a:r>
            <a:r>
              <a:rPr lang="en-US" dirty="0"/>
              <a:t>method must not have any </a:t>
            </a:r>
            <a:r>
              <a:rPr lang="en-US" dirty="0">
                <a:solidFill>
                  <a:schemeClr val="accent2"/>
                </a:solidFill>
              </a:rPr>
              <a:t>parameter</a:t>
            </a:r>
            <a:r>
              <a:rPr lang="en-US" dirty="0" smtClean="0"/>
              <a:t>.</a:t>
            </a:r>
          </a:p>
          <a:p>
            <a:pPr marL="0" indent="0">
              <a:buNone/>
            </a:pPr>
            <a:endParaRPr lang="en-US" dirty="0"/>
          </a:p>
          <a:p>
            <a:pPr marL="0" indent="0">
              <a:buNone/>
            </a:pPr>
            <a:r>
              <a:rPr lang="en-US" dirty="0" smtClean="0"/>
              <a:t>		  Test </a:t>
            </a:r>
            <a:r>
              <a:rPr lang="en-US" dirty="0"/>
              <a:t>methods must be annotated by the </a:t>
            </a:r>
            <a:r>
              <a:rPr lang="en-US" dirty="0" smtClean="0">
                <a:solidFill>
                  <a:schemeClr val="accent2"/>
                </a:solidFill>
              </a:rPr>
              <a:t>@Test annotation</a:t>
            </a:r>
            <a:r>
              <a:rPr lang="en-US" dirty="0" smtClean="0"/>
              <a:t>.</a:t>
            </a:r>
            <a:endParaRPr lang="en-US" dirty="0"/>
          </a:p>
        </p:txBody>
      </p:sp>
    </p:spTree>
    <p:extLst>
      <p:ext uri="{BB962C8B-B14F-4D97-AF65-F5344CB8AC3E}">
        <p14:creationId xmlns:p14="http://schemas.microsoft.com/office/powerpoint/2010/main" val="1026413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9947178"/>
              </p:ext>
            </p:extLst>
          </p:nvPr>
        </p:nvGraphicFramePr>
        <p:xfrm>
          <a:off x="457200" y="2622176"/>
          <a:ext cx="8425378" cy="2595880"/>
        </p:xfrm>
        <a:graphic>
          <a:graphicData uri="http://schemas.openxmlformats.org/drawingml/2006/table">
            <a:tbl>
              <a:tblPr firstRow="1" bandRow="1">
                <a:tableStyleId>{5C22544A-7EE6-4342-B048-85BDC9FD1C3A}</a:tableStyleId>
              </a:tblPr>
              <a:tblGrid>
                <a:gridCol w="2138082"/>
                <a:gridCol w="1534478"/>
                <a:gridCol w="1534478"/>
                <a:gridCol w="1385697"/>
                <a:gridCol w="1832643"/>
              </a:tblGrid>
              <a:tr h="370840">
                <a:tc rowSpan="2" gridSpan="2">
                  <a:txBody>
                    <a:bodyPr/>
                    <a:lstStyle/>
                    <a:p>
                      <a:pPr algn="ctr"/>
                      <a:r>
                        <a:rPr lang="en-US" dirty="0" smtClean="0"/>
                        <a:t>Cost to fix a defect</a:t>
                      </a:r>
                      <a:endParaRPr lang="en-US" dirty="0"/>
                    </a:p>
                  </a:txBody>
                  <a:tcPr/>
                </a:tc>
                <a:tc rowSpan="2" hMerge="1">
                  <a:txBody>
                    <a:bodyPr/>
                    <a:lstStyle/>
                    <a:p>
                      <a:endParaRPr lang="en-US"/>
                    </a:p>
                  </a:txBody>
                  <a:tcPr/>
                </a:tc>
                <a:tc gridSpan="3">
                  <a:txBody>
                    <a:bodyPr/>
                    <a:lstStyle/>
                    <a:p>
                      <a:pPr algn="ctr"/>
                      <a:r>
                        <a:rPr lang="en-US" dirty="0" smtClean="0"/>
                        <a:t>Time introduced</a:t>
                      </a:r>
                      <a:endParaRPr lang="en-US" dirty="0"/>
                    </a:p>
                  </a:txBody>
                  <a:tcPr>
                    <a:solidFill>
                      <a:schemeClr val="accent1">
                        <a:lumMod val="60000"/>
                        <a:lumOff val="40000"/>
                      </a:schemeClr>
                    </a:solidFill>
                  </a:tcPr>
                </a:tc>
                <a:tc hMerge="1">
                  <a:txBody>
                    <a:bodyPr/>
                    <a:lstStyle/>
                    <a:p>
                      <a:pPr algn="ctr"/>
                      <a:endParaRPr lang="en-US" dirty="0"/>
                    </a:p>
                  </a:txBody>
                  <a:tcPr/>
                </a:tc>
                <a:tc hMerge="1">
                  <a:txBody>
                    <a:bodyPr/>
                    <a:lstStyle/>
                    <a:p>
                      <a:pPr algn="ctr"/>
                      <a:endParaRPr lang="en-US" dirty="0"/>
                    </a:p>
                  </a:txBody>
                  <a:tcPr/>
                </a:tc>
              </a:tr>
              <a:tr h="370840">
                <a:tc gridSpan="2" vMerge="1">
                  <a:txBody>
                    <a:bodyPr/>
                    <a:lstStyle/>
                    <a:p>
                      <a:endParaRPr lang="en-US" dirty="0"/>
                    </a:p>
                  </a:txBody>
                  <a:tcPr/>
                </a:tc>
                <a:tc hMerge="1" vMerge="1">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Requirements</a:t>
                      </a:r>
                    </a:p>
                  </a:txBody>
                  <a:tcP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Architecture</a:t>
                      </a:r>
                    </a:p>
                  </a:txBody>
                  <a:tcP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Construction</a:t>
                      </a:r>
                    </a:p>
                  </a:txBody>
                  <a:tcPr>
                    <a:solidFill>
                      <a:schemeClr val="accent5">
                        <a:lumMod val="20000"/>
                        <a:lumOff val="80000"/>
                      </a:schemeClr>
                    </a:solidFill>
                  </a:tcPr>
                </a:tc>
              </a:tr>
              <a:tr h="370840">
                <a:tc rowSpan="2">
                  <a:txBody>
                    <a:bodyPr/>
                    <a:lstStyle/>
                    <a:p>
                      <a:pPr algn="ctr"/>
                      <a:endParaRPr lang="en-US" sz="1800" b="1" kern="1200" dirty="0" smtClean="0">
                        <a:solidFill>
                          <a:schemeClr val="lt1"/>
                        </a:solidFill>
                        <a:latin typeface="+mn-lt"/>
                        <a:ea typeface="+mn-ea"/>
                        <a:cs typeface="+mn-cs"/>
                      </a:endParaRPr>
                    </a:p>
                  </a:txBody>
                  <a:tcPr>
                    <a:solidFill>
                      <a:schemeClr val="tx2">
                        <a:lumMod val="40000"/>
                        <a:lumOff val="60000"/>
                      </a:schemeClr>
                    </a:solidFill>
                  </a:tcPr>
                </a:tc>
                <a:tc>
                  <a:txBody>
                    <a:bodyPr/>
                    <a:lstStyle/>
                    <a:p>
                      <a:pPr algn="ctr"/>
                      <a:r>
                        <a:rPr lang="en-US" dirty="0" smtClean="0"/>
                        <a:t>Requirements</a:t>
                      </a:r>
                      <a:endParaRPr lang="en-US" dirty="0"/>
                    </a:p>
                  </a:txBody>
                  <a:tcPr>
                    <a:solidFill>
                      <a:schemeClr val="accent5">
                        <a:lumMod val="20000"/>
                        <a:lumOff val="80000"/>
                      </a:schemeClr>
                    </a:solidFill>
                  </a:tcPr>
                </a:tc>
                <a:tc>
                  <a:txBody>
                    <a:bodyPr/>
                    <a:lstStyle/>
                    <a:p>
                      <a:pPr algn="ctr"/>
                      <a:r>
                        <a:rPr lang="en-US" dirty="0" smtClean="0"/>
                        <a:t>1x</a:t>
                      </a:r>
                      <a:endParaRPr lang="en-US" dirty="0"/>
                    </a:p>
                  </a:txBody>
                  <a:tcPr>
                    <a:solidFill>
                      <a:schemeClr val="tx2">
                        <a:lumMod val="20000"/>
                        <a:lumOff val="80000"/>
                      </a:schemeClr>
                    </a:solidFill>
                  </a:tcPr>
                </a:tc>
                <a:tc>
                  <a:txBody>
                    <a:bodyPr/>
                    <a:lstStyle/>
                    <a:p>
                      <a:pPr algn="ctr"/>
                      <a:r>
                        <a:rPr lang="en-US" dirty="0" smtClean="0"/>
                        <a:t>-</a:t>
                      </a:r>
                      <a:endParaRPr lang="en-US" dirty="0"/>
                    </a:p>
                  </a:txBody>
                  <a:tcPr>
                    <a:solidFill>
                      <a:schemeClr val="tx2">
                        <a:lumMod val="20000"/>
                        <a:lumOff val="80000"/>
                      </a:schemeClr>
                    </a:solidFill>
                  </a:tcPr>
                </a:tc>
                <a:tc>
                  <a:txBody>
                    <a:bodyPr/>
                    <a:lstStyle/>
                    <a:p>
                      <a:pPr algn="ctr"/>
                      <a:r>
                        <a:rPr lang="en-US" dirty="0" smtClean="0"/>
                        <a:t>-</a:t>
                      </a:r>
                      <a:endParaRPr lang="en-US" dirty="0"/>
                    </a:p>
                  </a:txBody>
                  <a:tcPr>
                    <a:solidFill>
                      <a:schemeClr val="tx2">
                        <a:lumMod val="20000"/>
                        <a:lumOff val="80000"/>
                      </a:schemeClr>
                    </a:solidFill>
                  </a:tcPr>
                </a:tc>
              </a:tr>
              <a:tr h="370840">
                <a:tc vMerge="1">
                  <a:txBody>
                    <a:bodyPr/>
                    <a:lstStyle/>
                    <a:p>
                      <a:pPr algn="ctr"/>
                      <a:endParaRPr lang="en-US" sz="1800" b="1" kern="1200" dirty="0">
                        <a:solidFill>
                          <a:schemeClr val="lt1"/>
                        </a:solidFill>
                        <a:latin typeface="+mn-lt"/>
                        <a:ea typeface="+mn-ea"/>
                        <a:cs typeface="+mn-cs"/>
                      </a:endParaRPr>
                    </a:p>
                  </a:txBody>
                  <a:tcPr>
                    <a:solidFill>
                      <a:schemeClr val="tx2">
                        <a:lumMod val="40000"/>
                        <a:lumOff val="60000"/>
                      </a:schemeClr>
                    </a:solidFill>
                  </a:tcPr>
                </a:tc>
                <a:tc>
                  <a:txBody>
                    <a:bodyPr/>
                    <a:lstStyle/>
                    <a:p>
                      <a:pPr marL="0" algn="ctr" defTabSz="457200" rtl="0" eaLnBrk="1" latinLnBrk="0" hangingPunct="1"/>
                      <a:r>
                        <a:rPr lang="en-US" sz="1800" kern="1200" dirty="0" smtClean="0">
                          <a:solidFill>
                            <a:schemeClr val="dk1"/>
                          </a:solidFill>
                          <a:latin typeface="+mn-lt"/>
                          <a:ea typeface="+mn-ea"/>
                          <a:cs typeface="+mn-cs"/>
                        </a:rPr>
                        <a:t>Architecture</a:t>
                      </a:r>
                      <a:endParaRPr lang="en-US" sz="18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ctr" defTabSz="457200" rtl="0" eaLnBrk="1" latinLnBrk="0" hangingPunct="1"/>
                      <a:r>
                        <a:rPr lang="en-US" sz="1800" kern="1200" dirty="0" smtClean="0">
                          <a:solidFill>
                            <a:schemeClr val="dk1"/>
                          </a:solidFill>
                          <a:latin typeface="+mn-lt"/>
                          <a:ea typeface="+mn-ea"/>
                          <a:cs typeface="+mn-cs"/>
                        </a:rPr>
                        <a:t>3x</a:t>
                      </a:r>
                      <a:endParaRPr lang="en-US" sz="1800" kern="1200" dirty="0">
                        <a:solidFill>
                          <a:schemeClr val="dk1"/>
                        </a:solidFill>
                        <a:latin typeface="+mn-lt"/>
                        <a:ea typeface="+mn-ea"/>
                        <a:cs typeface="+mn-cs"/>
                      </a:endParaRPr>
                    </a:p>
                  </a:txBody>
                  <a:tcPr>
                    <a:solidFill>
                      <a:schemeClr val="tx2">
                        <a:lumMod val="20000"/>
                        <a:lumOff val="80000"/>
                      </a:schemeClr>
                    </a:solidFill>
                  </a:tcPr>
                </a:tc>
                <a:tc>
                  <a:txBody>
                    <a:bodyPr/>
                    <a:lstStyle/>
                    <a:p>
                      <a:pPr marL="0" algn="ctr" defTabSz="457200" rtl="0" eaLnBrk="1" latinLnBrk="0" hangingPunct="1"/>
                      <a:r>
                        <a:rPr lang="en-US" sz="1800" kern="1200" dirty="0" smtClean="0">
                          <a:solidFill>
                            <a:schemeClr val="dk1"/>
                          </a:solidFill>
                          <a:latin typeface="+mn-lt"/>
                          <a:ea typeface="+mn-ea"/>
                          <a:cs typeface="+mn-cs"/>
                        </a:rPr>
                        <a:t>1x</a:t>
                      </a:r>
                      <a:endParaRPr lang="en-US" sz="1800" kern="1200" dirty="0">
                        <a:solidFill>
                          <a:schemeClr val="dk1"/>
                        </a:solidFill>
                        <a:latin typeface="+mn-lt"/>
                        <a:ea typeface="+mn-ea"/>
                        <a:cs typeface="+mn-cs"/>
                      </a:endParaRPr>
                    </a:p>
                  </a:txBody>
                  <a:tcPr>
                    <a:solidFill>
                      <a:schemeClr val="tx2">
                        <a:lumMod val="20000"/>
                        <a:lumOff val="80000"/>
                      </a:schemeClr>
                    </a:solidFill>
                  </a:tcPr>
                </a:tc>
                <a:tc>
                  <a:txBody>
                    <a:bodyPr/>
                    <a:lstStyle/>
                    <a:p>
                      <a:pPr marL="0" algn="ctr" defTabSz="457200" rtl="0" eaLnBrk="1" latinLnBrk="0" hangingPunct="1"/>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a:solidFill>
                      <a:schemeClr val="tx2">
                        <a:lumMod val="20000"/>
                        <a:lumOff val="80000"/>
                      </a:schemeClr>
                    </a:solidFill>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Time</a:t>
                      </a:r>
                      <a:r>
                        <a:rPr lang="en-US" dirty="0" smtClean="0"/>
                        <a:t> </a:t>
                      </a:r>
                      <a:r>
                        <a:rPr lang="en-US" sz="1800" b="1" kern="1200" dirty="0" smtClean="0">
                          <a:solidFill>
                            <a:schemeClr val="lt1"/>
                          </a:solidFill>
                          <a:latin typeface="+mn-lt"/>
                          <a:ea typeface="+mn-ea"/>
                          <a:cs typeface="+mn-cs"/>
                        </a:rPr>
                        <a:t>detected</a:t>
                      </a:r>
                    </a:p>
                  </a:txBody>
                  <a:tcPr>
                    <a:solidFill>
                      <a:schemeClr val="tx2">
                        <a:lumMod val="40000"/>
                        <a:lumOff val="60000"/>
                      </a:schemeClr>
                    </a:solidFill>
                  </a:tcPr>
                </a:tc>
                <a:tc>
                  <a:txBody>
                    <a:bodyPr/>
                    <a:lstStyle/>
                    <a:p>
                      <a:pPr algn="ctr"/>
                      <a:r>
                        <a:rPr lang="en-US" dirty="0" smtClean="0"/>
                        <a:t>Construction</a:t>
                      </a:r>
                      <a:endParaRPr lang="en-US" dirty="0"/>
                    </a:p>
                  </a:txBody>
                  <a:tcPr>
                    <a:solidFill>
                      <a:schemeClr val="accent5">
                        <a:lumMod val="20000"/>
                        <a:lumOff val="80000"/>
                      </a:schemeClr>
                    </a:solidFill>
                  </a:tcPr>
                </a:tc>
                <a:tc>
                  <a:txBody>
                    <a:bodyPr/>
                    <a:lstStyle/>
                    <a:p>
                      <a:pPr algn="ctr"/>
                      <a:r>
                        <a:rPr lang="en-US" dirty="0" smtClean="0"/>
                        <a:t>5-10x</a:t>
                      </a:r>
                      <a:endParaRPr lang="en-US" dirty="0"/>
                    </a:p>
                  </a:txBody>
                  <a:tcPr>
                    <a:solidFill>
                      <a:schemeClr val="tx2">
                        <a:lumMod val="20000"/>
                        <a:lumOff val="80000"/>
                      </a:schemeClr>
                    </a:solidFill>
                  </a:tcPr>
                </a:tc>
                <a:tc>
                  <a:txBody>
                    <a:bodyPr/>
                    <a:lstStyle/>
                    <a:p>
                      <a:pPr algn="ctr"/>
                      <a:r>
                        <a:rPr lang="en-US" dirty="0" smtClean="0"/>
                        <a:t>10x</a:t>
                      </a:r>
                      <a:endParaRPr lang="en-US" dirty="0"/>
                    </a:p>
                  </a:txBody>
                  <a:tcPr>
                    <a:solidFill>
                      <a:schemeClr val="tx2">
                        <a:lumMod val="20000"/>
                        <a:lumOff val="80000"/>
                      </a:schemeClr>
                    </a:solidFill>
                  </a:tcPr>
                </a:tc>
                <a:tc>
                  <a:txBody>
                    <a:bodyPr/>
                    <a:lstStyle/>
                    <a:p>
                      <a:pPr algn="ctr"/>
                      <a:r>
                        <a:rPr lang="en-US" dirty="0" smtClean="0"/>
                        <a:t>1x</a:t>
                      </a:r>
                      <a:endParaRPr lang="en-US" dirty="0"/>
                    </a:p>
                  </a:txBody>
                  <a:tcPr>
                    <a:solidFill>
                      <a:schemeClr val="tx2">
                        <a:lumMod val="20000"/>
                        <a:lumOff val="80000"/>
                      </a:schemeClr>
                    </a:solidFill>
                  </a:tcPr>
                </a:tc>
              </a:tr>
              <a:tr h="370840">
                <a:tc rowSpan="2">
                  <a:txBody>
                    <a:bodyPr/>
                    <a:lstStyle/>
                    <a:p>
                      <a:pPr algn="ctr"/>
                      <a:endParaRPr lang="en-US" sz="1800" b="1" kern="1200" dirty="0">
                        <a:solidFill>
                          <a:schemeClr val="lt1"/>
                        </a:solidFill>
                        <a:latin typeface="+mn-lt"/>
                        <a:ea typeface="+mn-ea"/>
                        <a:cs typeface="+mn-cs"/>
                      </a:endParaRPr>
                    </a:p>
                  </a:txBody>
                  <a:tcPr>
                    <a:solidFill>
                      <a:schemeClr val="tx2">
                        <a:lumMod val="40000"/>
                        <a:lumOff val="60000"/>
                      </a:schemeClr>
                    </a:solidFill>
                  </a:tcPr>
                </a:tc>
                <a:tc>
                  <a:txBody>
                    <a:bodyPr/>
                    <a:lstStyle/>
                    <a:p>
                      <a:pPr algn="ctr"/>
                      <a:r>
                        <a:rPr lang="en-US" dirty="0" smtClean="0"/>
                        <a:t>System test</a:t>
                      </a:r>
                      <a:endParaRPr lang="en-US" dirty="0"/>
                    </a:p>
                  </a:txBody>
                  <a:tcPr>
                    <a:solidFill>
                      <a:schemeClr val="accent5">
                        <a:lumMod val="20000"/>
                        <a:lumOff val="80000"/>
                      </a:schemeClr>
                    </a:solidFill>
                  </a:tcPr>
                </a:tc>
                <a:tc>
                  <a:txBody>
                    <a:bodyPr/>
                    <a:lstStyle/>
                    <a:p>
                      <a:pPr algn="ctr"/>
                      <a:r>
                        <a:rPr lang="en-US" dirty="0" smtClean="0"/>
                        <a:t>10x</a:t>
                      </a:r>
                      <a:endParaRPr lang="en-US" dirty="0"/>
                    </a:p>
                  </a:txBody>
                  <a:tcPr>
                    <a:solidFill>
                      <a:schemeClr val="tx2">
                        <a:lumMod val="20000"/>
                        <a:lumOff val="80000"/>
                      </a:schemeClr>
                    </a:solidFill>
                  </a:tcPr>
                </a:tc>
                <a:tc>
                  <a:txBody>
                    <a:bodyPr/>
                    <a:lstStyle/>
                    <a:p>
                      <a:pPr algn="ctr"/>
                      <a:r>
                        <a:rPr lang="en-US" dirty="0" smtClean="0"/>
                        <a:t>15x</a:t>
                      </a:r>
                      <a:endParaRPr lang="en-US" dirty="0"/>
                    </a:p>
                  </a:txBody>
                  <a:tcPr>
                    <a:solidFill>
                      <a:schemeClr val="tx2">
                        <a:lumMod val="20000"/>
                        <a:lumOff val="80000"/>
                      </a:schemeClr>
                    </a:solidFill>
                  </a:tcPr>
                </a:tc>
                <a:tc>
                  <a:txBody>
                    <a:bodyPr/>
                    <a:lstStyle/>
                    <a:p>
                      <a:pPr algn="ctr"/>
                      <a:r>
                        <a:rPr lang="en-US" dirty="0" smtClean="0"/>
                        <a:t>10x</a:t>
                      </a:r>
                      <a:endParaRPr lang="en-US" dirty="0"/>
                    </a:p>
                  </a:txBody>
                  <a:tcPr>
                    <a:solidFill>
                      <a:schemeClr val="tx2">
                        <a:lumMod val="20000"/>
                        <a:lumOff val="80000"/>
                      </a:schemeClr>
                    </a:solidFill>
                  </a:tcPr>
                </a:tc>
              </a:tr>
              <a:tr h="370840">
                <a:tc vMerge="1">
                  <a:txBody>
                    <a:bodyPr/>
                    <a:lstStyle/>
                    <a:p>
                      <a:pPr algn="ctr"/>
                      <a:endParaRPr lang="en-US" sz="1800" b="1" kern="1200" dirty="0">
                        <a:solidFill>
                          <a:schemeClr val="lt1"/>
                        </a:solidFill>
                        <a:latin typeface="+mn-lt"/>
                        <a:ea typeface="+mn-ea"/>
                        <a:cs typeface="+mn-cs"/>
                      </a:endParaRPr>
                    </a:p>
                  </a:txBody>
                  <a:tcPr>
                    <a:solidFill>
                      <a:schemeClr val="tx2">
                        <a:lumMod val="40000"/>
                        <a:lumOff val="60000"/>
                      </a:schemeClr>
                    </a:solidFill>
                  </a:tcPr>
                </a:tc>
                <a:tc>
                  <a:txBody>
                    <a:bodyPr/>
                    <a:lstStyle/>
                    <a:p>
                      <a:pPr algn="ctr"/>
                      <a:r>
                        <a:rPr lang="en-US" dirty="0" smtClean="0"/>
                        <a:t>Post-release</a:t>
                      </a:r>
                      <a:endParaRPr lang="en-US" dirty="0"/>
                    </a:p>
                  </a:txBody>
                  <a:tcPr>
                    <a:solidFill>
                      <a:schemeClr val="accent5">
                        <a:lumMod val="20000"/>
                        <a:lumOff val="80000"/>
                      </a:schemeClr>
                    </a:solidFill>
                  </a:tcPr>
                </a:tc>
                <a:tc>
                  <a:txBody>
                    <a:bodyPr/>
                    <a:lstStyle/>
                    <a:p>
                      <a:pPr algn="ctr"/>
                      <a:r>
                        <a:rPr lang="en-US" dirty="0" smtClean="0"/>
                        <a:t>10-100x</a:t>
                      </a:r>
                      <a:endParaRPr lang="en-US" dirty="0"/>
                    </a:p>
                  </a:txBody>
                  <a:tcPr>
                    <a:solidFill>
                      <a:schemeClr val="tx2">
                        <a:lumMod val="20000"/>
                        <a:lumOff val="80000"/>
                      </a:schemeClr>
                    </a:solidFill>
                  </a:tcPr>
                </a:tc>
                <a:tc>
                  <a:txBody>
                    <a:bodyPr/>
                    <a:lstStyle/>
                    <a:p>
                      <a:pPr algn="ctr"/>
                      <a:r>
                        <a:rPr lang="en-US" dirty="0" smtClean="0"/>
                        <a:t>25-100x</a:t>
                      </a:r>
                      <a:endParaRPr lang="en-US" dirty="0"/>
                    </a:p>
                  </a:txBody>
                  <a:tcPr>
                    <a:solidFill>
                      <a:schemeClr val="tx2">
                        <a:lumMod val="20000"/>
                        <a:lumOff val="80000"/>
                      </a:schemeClr>
                    </a:solidFill>
                  </a:tcPr>
                </a:tc>
                <a:tc>
                  <a:txBody>
                    <a:bodyPr/>
                    <a:lstStyle/>
                    <a:p>
                      <a:pPr algn="ctr"/>
                      <a:r>
                        <a:rPr lang="en-US" dirty="0" smtClean="0"/>
                        <a:t>10-25x</a:t>
                      </a:r>
                      <a:endParaRPr lang="en-US" dirty="0"/>
                    </a:p>
                  </a:txBody>
                  <a:tcPr>
                    <a:solidFill>
                      <a:schemeClr val="tx2">
                        <a:lumMod val="20000"/>
                        <a:lumOff val="80000"/>
                      </a:schemeClr>
                    </a:solidFill>
                  </a:tcPr>
                </a:tc>
              </a:tr>
            </a:tbl>
          </a:graphicData>
        </a:graphic>
      </p:graphicFrame>
      <p:sp>
        <p:nvSpPr>
          <p:cNvPr id="7" name="TextBox 6"/>
          <p:cNvSpPr txBox="1"/>
          <p:nvPr/>
        </p:nvSpPr>
        <p:spPr>
          <a:xfrm>
            <a:off x="457200" y="5218056"/>
            <a:ext cx="8425378" cy="646331"/>
          </a:xfrm>
          <a:prstGeom prst="rect">
            <a:avLst/>
          </a:prstGeom>
          <a:noFill/>
        </p:spPr>
        <p:txBody>
          <a:bodyPr wrap="square" rtlCol="0">
            <a:spAutoFit/>
          </a:bodyPr>
          <a:lstStyle/>
          <a:p>
            <a:r>
              <a:rPr lang="en-US" dirty="0">
                <a:solidFill>
                  <a:schemeClr val="accent1">
                    <a:lumMod val="75000"/>
                  </a:schemeClr>
                </a:solidFill>
              </a:rPr>
              <a:t>A study conducted by NIST in 2002 reports that software bugs cost the U.S. economy $59.5 billion annually.</a:t>
            </a:r>
          </a:p>
        </p:txBody>
      </p:sp>
      <p:sp>
        <p:nvSpPr>
          <p:cNvPr id="8" name="TextBox 7"/>
          <p:cNvSpPr txBox="1"/>
          <p:nvPr/>
        </p:nvSpPr>
        <p:spPr>
          <a:xfrm>
            <a:off x="1141958" y="1789074"/>
            <a:ext cx="7514108" cy="461665"/>
          </a:xfrm>
          <a:prstGeom prst="rect">
            <a:avLst/>
          </a:prstGeom>
          <a:noFill/>
        </p:spPr>
        <p:txBody>
          <a:bodyPr wrap="none" rtlCol="0">
            <a:spAutoFit/>
          </a:bodyPr>
          <a:lstStyle/>
          <a:p>
            <a:r>
              <a:rPr lang="en-US" sz="2400" dirty="0" smtClean="0">
                <a:solidFill>
                  <a:schemeClr val="accent2"/>
                </a:solidFill>
              </a:rPr>
              <a:t>The </a:t>
            </a:r>
            <a:r>
              <a:rPr lang="en-US" sz="2400" dirty="0">
                <a:solidFill>
                  <a:schemeClr val="accent2"/>
                </a:solidFill>
              </a:rPr>
              <a:t>earlier a </a:t>
            </a:r>
            <a:r>
              <a:rPr lang="en-US" sz="2400" dirty="0" smtClean="0">
                <a:solidFill>
                  <a:schemeClr val="accent2"/>
                </a:solidFill>
              </a:rPr>
              <a:t>defect (bug) </a:t>
            </a:r>
            <a:r>
              <a:rPr lang="en-US" sz="2400" dirty="0">
                <a:solidFill>
                  <a:schemeClr val="accent2"/>
                </a:solidFill>
              </a:rPr>
              <a:t>is found, the cheaper it is to fix </a:t>
            </a:r>
            <a:r>
              <a:rPr lang="en-US" sz="2400" dirty="0" smtClean="0">
                <a:solidFill>
                  <a:schemeClr val="accent2"/>
                </a:solidFill>
              </a:rPr>
              <a:t>it!</a:t>
            </a:r>
            <a:endParaRPr lang="en-US" sz="2400" dirty="0">
              <a:solidFill>
                <a:schemeClr val="accent2"/>
              </a:solidFill>
            </a:endParaRPr>
          </a:p>
        </p:txBody>
      </p:sp>
      <p:sp>
        <p:nvSpPr>
          <p:cNvPr id="3" name="TextBox 2"/>
          <p:cNvSpPr txBox="1"/>
          <p:nvPr/>
        </p:nvSpPr>
        <p:spPr>
          <a:xfrm>
            <a:off x="457200" y="6268705"/>
            <a:ext cx="5755341" cy="307777"/>
          </a:xfrm>
          <a:prstGeom prst="rect">
            <a:avLst/>
          </a:prstGeom>
          <a:noFill/>
        </p:spPr>
        <p:txBody>
          <a:bodyPr wrap="square" rtlCol="0">
            <a:spAutoFit/>
          </a:bodyPr>
          <a:lstStyle/>
          <a:p>
            <a:r>
              <a:rPr lang="en-US" sz="1400" dirty="0" smtClean="0">
                <a:solidFill>
                  <a:schemeClr val="accent1">
                    <a:lumMod val="50000"/>
                  </a:schemeClr>
                </a:solidFill>
              </a:rPr>
              <a:t>Source: </a:t>
            </a:r>
            <a:r>
              <a:rPr lang="en-US" sz="1400" dirty="0">
                <a:solidFill>
                  <a:schemeClr val="accent1">
                    <a:lumMod val="50000"/>
                  </a:schemeClr>
                </a:solidFill>
              </a:rPr>
              <a:t>McConnell, Steve (2004). </a:t>
            </a:r>
            <a:r>
              <a:rPr lang="en-US" sz="1400" i="1" dirty="0">
                <a:solidFill>
                  <a:schemeClr val="accent1">
                    <a:lumMod val="50000"/>
                  </a:schemeClr>
                </a:solidFill>
              </a:rPr>
              <a:t>Code Complete</a:t>
            </a:r>
            <a:r>
              <a:rPr lang="en-US" sz="1400" dirty="0">
                <a:solidFill>
                  <a:schemeClr val="accent1">
                    <a:lumMod val="50000"/>
                  </a:schemeClr>
                </a:solidFill>
              </a:rPr>
              <a:t> (2nd ed.). Microsoft Press</a:t>
            </a:r>
            <a:r>
              <a:rPr lang="en-US" sz="1400" dirty="0" smtClean="0">
                <a:solidFill>
                  <a:schemeClr val="accent1">
                    <a:lumMod val="50000"/>
                  </a:schemeClr>
                </a:solidFill>
              </a:rPr>
              <a:t>.</a:t>
            </a:r>
            <a:endParaRPr lang="en-US" sz="1400" dirty="0">
              <a:solidFill>
                <a:schemeClr val="accent1">
                  <a:lumMod val="50000"/>
                </a:schemeClr>
              </a:solidFill>
            </a:endParaRPr>
          </a:p>
        </p:txBody>
      </p:sp>
    </p:spTree>
    <p:extLst>
      <p:ext uri="{BB962C8B-B14F-4D97-AF65-F5344CB8AC3E}">
        <p14:creationId xmlns:p14="http://schemas.microsoft.com/office/powerpoint/2010/main" val="1079329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tandards </a:t>
            </a:r>
            <a:r>
              <a:rPr lang="en-US" dirty="0"/>
              <a:t>for unit tests</a:t>
            </a:r>
          </a:p>
        </p:txBody>
      </p:sp>
      <p:sp>
        <p:nvSpPr>
          <p:cNvPr id="3" name="Content Placeholder 2"/>
          <p:cNvSpPr>
            <a:spLocks noGrp="1"/>
          </p:cNvSpPr>
          <p:nvPr>
            <p:ph idx="1"/>
          </p:nvPr>
        </p:nvSpPr>
        <p:spPr/>
        <p:txBody>
          <a:bodyPr>
            <a:normAutofit fontScale="70000" lnSpcReduction="20000"/>
          </a:bodyPr>
          <a:lstStyle/>
          <a:p>
            <a:r>
              <a:rPr lang="en-US" dirty="0" smtClean="0"/>
              <a:t>You </a:t>
            </a:r>
            <a:r>
              <a:rPr lang="en-US" dirty="0"/>
              <a:t>should write a test case for the method which is </a:t>
            </a:r>
            <a:r>
              <a:rPr lang="en-US" dirty="0">
                <a:solidFill>
                  <a:schemeClr val="accent2"/>
                </a:solidFill>
              </a:rPr>
              <a:t>less dependent on sub method</a:t>
            </a:r>
            <a:r>
              <a:rPr lang="en-US" dirty="0"/>
              <a:t>. If you write a test case for dependent methods, your test may fail because the sub method can return wrong value. So, it may take longer to find out the source of the problem. </a:t>
            </a:r>
            <a:endParaRPr lang="en-US" dirty="0" smtClean="0"/>
          </a:p>
          <a:p>
            <a:endParaRPr lang="en-US" dirty="0"/>
          </a:p>
          <a:p>
            <a:r>
              <a:rPr lang="en-US" dirty="0"/>
              <a:t>Each unit test should be </a:t>
            </a:r>
            <a:r>
              <a:rPr lang="en-US" dirty="0">
                <a:solidFill>
                  <a:schemeClr val="accent2"/>
                </a:solidFill>
              </a:rPr>
              <a:t>independent</a:t>
            </a:r>
            <a:r>
              <a:rPr lang="en-US" dirty="0"/>
              <a:t> of other test. If you write one unit test for multiple methods then the result may be confusing. </a:t>
            </a:r>
            <a:endParaRPr lang="en-US" dirty="0" smtClean="0"/>
          </a:p>
          <a:p>
            <a:endParaRPr lang="en-US" dirty="0"/>
          </a:p>
          <a:p>
            <a:r>
              <a:rPr lang="en-US" dirty="0"/>
              <a:t>Test behavior is more important than methods. Each test case has to be in the </a:t>
            </a:r>
            <a:r>
              <a:rPr lang="en-US" dirty="0">
                <a:solidFill>
                  <a:schemeClr val="accent2"/>
                </a:solidFill>
              </a:rPr>
              <a:t>same package </a:t>
            </a:r>
            <a:r>
              <a:rPr lang="en-US" dirty="0"/>
              <a:t>as the code to be tested. </a:t>
            </a:r>
            <a:endParaRPr lang="en-US" dirty="0" smtClean="0"/>
          </a:p>
          <a:p>
            <a:endParaRPr lang="en-US" dirty="0" smtClean="0"/>
          </a:p>
          <a:p>
            <a:r>
              <a:rPr lang="en-US" dirty="0" smtClean="0"/>
              <a:t>Although</a:t>
            </a:r>
            <a:r>
              <a:rPr lang="en-US" dirty="0"/>
              <a:t>, it is nice to cover most of the code in the test cases, it is </a:t>
            </a:r>
            <a:r>
              <a:rPr lang="en-US" dirty="0">
                <a:solidFill>
                  <a:schemeClr val="accent2"/>
                </a:solidFill>
              </a:rPr>
              <a:t>not advisable to use 100% of the code</a:t>
            </a:r>
            <a:r>
              <a:rPr lang="en-US" dirty="0"/>
              <a:t>. If the method is too simple then there is no point of writing unit test for it. </a:t>
            </a:r>
          </a:p>
        </p:txBody>
      </p:sp>
    </p:spTree>
    <p:extLst>
      <p:ext uri="{BB962C8B-B14F-4D97-AF65-F5344CB8AC3E}">
        <p14:creationId xmlns:p14="http://schemas.microsoft.com/office/powerpoint/2010/main" val="861021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Currency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550" y="2986881"/>
            <a:ext cx="5168900" cy="1752600"/>
          </a:xfrm>
        </p:spPr>
      </p:pic>
      <p:sp>
        <p:nvSpPr>
          <p:cNvPr id="3" name="TextBox 2"/>
          <p:cNvSpPr txBox="1"/>
          <p:nvPr/>
        </p:nvSpPr>
        <p:spPr>
          <a:xfrm>
            <a:off x="625288" y="1879094"/>
            <a:ext cx="7893423" cy="646331"/>
          </a:xfrm>
          <a:prstGeom prst="rect">
            <a:avLst/>
          </a:prstGeom>
          <a:noFill/>
        </p:spPr>
        <p:txBody>
          <a:bodyPr wrap="square" rtlCol="0">
            <a:spAutoFit/>
          </a:bodyPr>
          <a:lstStyle/>
          <a:p>
            <a:r>
              <a:rPr lang="en-US" dirty="0">
                <a:solidFill>
                  <a:schemeClr val="accent1">
                    <a:lumMod val="50000"/>
                  </a:schemeClr>
                </a:solidFill>
              </a:rPr>
              <a:t>T</a:t>
            </a:r>
            <a:r>
              <a:rPr lang="en-US" dirty="0" smtClean="0">
                <a:solidFill>
                  <a:schemeClr val="accent1">
                    <a:lumMod val="50000"/>
                  </a:schemeClr>
                </a:solidFill>
              </a:rPr>
              <a:t>est </a:t>
            </a:r>
            <a:r>
              <a:rPr lang="en-US" dirty="0">
                <a:solidFill>
                  <a:schemeClr val="accent1">
                    <a:lumMod val="50000"/>
                  </a:schemeClr>
                </a:solidFill>
              </a:rPr>
              <a:t>that the sum of two Moneys with the same currency contains a value which is the sum of the values of the two </a:t>
            </a:r>
            <a:r>
              <a:rPr lang="en-US" dirty="0" smtClean="0">
                <a:solidFill>
                  <a:schemeClr val="accent1">
                    <a:lumMod val="50000"/>
                  </a:schemeClr>
                </a:solidFill>
              </a:rPr>
              <a:t>Moneys.</a:t>
            </a:r>
            <a:endParaRPr lang="en-US" dirty="0">
              <a:solidFill>
                <a:schemeClr val="accent1">
                  <a:lumMod val="50000"/>
                </a:schemeClr>
              </a:solidFill>
            </a:endParaRPr>
          </a:p>
        </p:txBody>
      </p:sp>
      <p:sp>
        <p:nvSpPr>
          <p:cNvPr id="5" name="TextBox 4"/>
          <p:cNvSpPr txBox="1"/>
          <p:nvPr/>
        </p:nvSpPr>
        <p:spPr>
          <a:xfrm>
            <a:off x="457200" y="5012678"/>
            <a:ext cx="3576919" cy="1569660"/>
          </a:xfrm>
          <a:prstGeom prst="rect">
            <a:avLst/>
          </a:prstGeom>
          <a:noFill/>
        </p:spPr>
        <p:txBody>
          <a:bodyPr wrap="square" rtlCol="0">
            <a:spAutoFit/>
          </a:bodyPr>
          <a:lstStyle/>
          <a:p>
            <a:r>
              <a:rPr lang="en-US" sz="2400" dirty="0" smtClean="0">
                <a:solidFill>
                  <a:schemeClr val="accent2"/>
                </a:solidFill>
              </a:rPr>
              <a:t>But what </a:t>
            </a:r>
            <a:r>
              <a:rPr lang="en-US" sz="2400" dirty="0">
                <a:solidFill>
                  <a:schemeClr val="accent2"/>
                </a:solidFill>
              </a:rPr>
              <a:t>if you have two or more tests that operate on the same or similar sets of objects</a:t>
            </a:r>
            <a:r>
              <a:rPr lang="en-US" sz="2400" dirty="0" smtClean="0">
                <a:solidFill>
                  <a:schemeClr val="accent2"/>
                </a:solidFill>
              </a:rPr>
              <a:t>?!</a:t>
            </a:r>
            <a:endParaRPr lang="en-US" sz="2400" dirty="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74" y="315558"/>
            <a:ext cx="1682502" cy="1163730"/>
          </a:xfrm>
          <a:prstGeom prst="rect">
            <a:avLst/>
          </a:prstGeom>
        </p:spPr>
      </p:pic>
    </p:spTree>
    <p:extLst>
      <p:ext uri="{BB962C8B-B14F-4D97-AF65-F5344CB8AC3E}">
        <p14:creationId xmlns:p14="http://schemas.microsoft.com/office/powerpoint/2010/main" val="823565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Fixtures</a:t>
            </a:r>
          </a:p>
        </p:txBody>
      </p:sp>
      <p:sp>
        <p:nvSpPr>
          <p:cNvPr id="3" name="Content Placeholder 2"/>
          <p:cNvSpPr>
            <a:spLocks noGrp="1"/>
          </p:cNvSpPr>
          <p:nvPr>
            <p:ph idx="1"/>
          </p:nvPr>
        </p:nvSpPr>
        <p:spPr/>
        <p:txBody>
          <a:bodyPr>
            <a:normAutofit fontScale="70000" lnSpcReduction="20000"/>
          </a:bodyPr>
          <a:lstStyle/>
          <a:p>
            <a:r>
              <a:rPr lang="en-US" sz="3100" dirty="0"/>
              <a:t>A fixture is just </a:t>
            </a:r>
            <a:r>
              <a:rPr lang="en-US" sz="3100" dirty="0" smtClean="0"/>
              <a:t>the code </a:t>
            </a:r>
            <a:r>
              <a:rPr lang="en-US" sz="3100" dirty="0"/>
              <a:t>you want </a:t>
            </a:r>
            <a:r>
              <a:rPr lang="en-US" sz="3100" dirty="0" smtClean="0"/>
              <a:t>to run </a:t>
            </a:r>
            <a:r>
              <a:rPr lang="en-US" sz="3100" dirty="0"/>
              <a:t>before every </a:t>
            </a:r>
            <a:r>
              <a:rPr lang="en-US" sz="3100" dirty="0"/>
              <a:t>test. </a:t>
            </a:r>
            <a:r>
              <a:rPr lang="en-US" sz="3100" dirty="0"/>
              <a:t>It’s all </a:t>
            </a:r>
            <a:r>
              <a:rPr lang="en-US" sz="3100" dirty="0"/>
              <a:t>the things that must be in </a:t>
            </a:r>
            <a:r>
              <a:rPr lang="en-US" dirty="0"/>
              <a:t>place in order to run a test and expect a particular outcome</a:t>
            </a:r>
            <a:r>
              <a:rPr lang="en-US" dirty="0" smtClean="0"/>
              <a:t>. </a:t>
            </a:r>
            <a:r>
              <a:rPr lang="en-US" dirty="0"/>
              <a:t>In JUnit </a:t>
            </a:r>
            <a:r>
              <a:rPr lang="en-US" dirty="0" smtClean="0"/>
              <a:t>a test </a:t>
            </a:r>
            <a:r>
              <a:rPr lang="en-US" dirty="0"/>
              <a:t>fixture is a Java object. </a:t>
            </a:r>
            <a:endParaRPr lang="en-US" dirty="0" smtClean="0"/>
          </a:p>
          <a:p>
            <a:endParaRPr lang="en-US" dirty="0"/>
          </a:p>
          <a:p>
            <a:r>
              <a:rPr lang="en-US" dirty="0"/>
              <a:t>You get a fixture by overriding the method </a:t>
            </a:r>
          </a:p>
          <a:p>
            <a:pPr marL="457200" lvl="1" indent="0">
              <a:buNone/>
            </a:pPr>
            <a:r>
              <a:rPr lang="en-US" sz="3100" dirty="0"/>
              <a:t>protected void </a:t>
            </a:r>
            <a:r>
              <a:rPr lang="en-US" sz="3100" dirty="0" err="1"/>
              <a:t>setUp</a:t>
            </a:r>
            <a:r>
              <a:rPr lang="en-US" sz="3100" dirty="0"/>
              <a:t>() { …}</a:t>
            </a:r>
          </a:p>
          <a:p>
            <a:endParaRPr lang="en-US" dirty="0"/>
          </a:p>
          <a:p>
            <a:r>
              <a:rPr lang="en-US" dirty="0"/>
              <a:t>The general rule for running a test is:</a:t>
            </a:r>
          </a:p>
          <a:p>
            <a:pPr marL="0" indent="0">
              <a:buNone/>
            </a:pPr>
            <a:r>
              <a:rPr lang="en-US" dirty="0" smtClean="0"/>
              <a:t>	protected </a:t>
            </a:r>
            <a:r>
              <a:rPr lang="en-US" dirty="0"/>
              <a:t>void </a:t>
            </a:r>
            <a:r>
              <a:rPr lang="en-US" dirty="0" err="1"/>
              <a:t>runTest</a:t>
            </a:r>
            <a:r>
              <a:rPr lang="en-US" dirty="0"/>
              <a:t>() { 	</a:t>
            </a:r>
            <a:endParaRPr lang="en-US" dirty="0" smtClean="0"/>
          </a:p>
          <a:p>
            <a:pPr marL="0" indent="0">
              <a:buNone/>
            </a:pPr>
            <a:r>
              <a:rPr lang="en-US" dirty="0"/>
              <a:t>	</a:t>
            </a:r>
            <a:r>
              <a:rPr lang="en-US" dirty="0" smtClean="0"/>
              <a:t>	</a:t>
            </a:r>
            <a:r>
              <a:rPr lang="en-US" dirty="0" err="1" smtClean="0"/>
              <a:t>setUp</a:t>
            </a:r>
            <a:r>
              <a:rPr lang="en-US" dirty="0"/>
              <a:t>();  &lt;run the test&gt; </a:t>
            </a:r>
            <a:r>
              <a:rPr lang="en-US" dirty="0" err="1"/>
              <a:t>tearDown</a:t>
            </a:r>
            <a:r>
              <a:rPr lang="en-US" dirty="0"/>
              <a:t>(); </a:t>
            </a:r>
            <a:endParaRPr lang="en-US" dirty="0" smtClean="0"/>
          </a:p>
          <a:p>
            <a:pPr marL="0" indent="0">
              <a:buNone/>
            </a:pPr>
            <a:r>
              <a:rPr lang="en-US" dirty="0"/>
              <a:t>	</a:t>
            </a:r>
            <a:r>
              <a:rPr lang="en-US" dirty="0" smtClean="0"/>
              <a:t>}</a:t>
            </a:r>
            <a:endParaRPr lang="en-US" dirty="0"/>
          </a:p>
          <a:p>
            <a:pPr marL="0" indent="0">
              <a:buNone/>
            </a:pPr>
            <a:r>
              <a:rPr lang="en-US" dirty="0" smtClean="0"/>
              <a:t>	so </a:t>
            </a:r>
            <a:r>
              <a:rPr lang="en-US" dirty="0"/>
              <a:t>we can override </a:t>
            </a:r>
            <a:r>
              <a:rPr lang="en-US" dirty="0" err="1"/>
              <a:t>setUp</a:t>
            </a:r>
            <a:r>
              <a:rPr lang="en-US" dirty="0"/>
              <a:t> and/or </a:t>
            </a:r>
            <a:r>
              <a:rPr lang="en-US" dirty="0" err="1"/>
              <a:t>tearDown</a:t>
            </a:r>
            <a:r>
              <a:rPr lang="en-US" dirty="0"/>
              <a:t>, and </a:t>
            </a:r>
            <a:r>
              <a:rPr lang="en-US" dirty="0" smtClean="0"/>
              <a:t>that code </a:t>
            </a:r>
            <a:r>
              <a:rPr lang="en-US" dirty="0"/>
              <a:t>will be </a:t>
            </a:r>
            <a:r>
              <a:rPr lang="en-US" dirty="0" smtClean="0"/>
              <a:t>	run </a:t>
            </a:r>
            <a:r>
              <a:rPr lang="en-US" dirty="0"/>
              <a:t>prior to or after every test case</a:t>
            </a:r>
          </a:p>
        </p:txBody>
      </p:sp>
      <p:sp>
        <p:nvSpPr>
          <p:cNvPr id="4" name="TextBox 3"/>
          <p:cNvSpPr txBox="1"/>
          <p:nvPr/>
        </p:nvSpPr>
        <p:spPr>
          <a:xfrm>
            <a:off x="181535" y="5954782"/>
            <a:ext cx="8780930" cy="707886"/>
          </a:xfrm>
          <a:prstGeom prst="rect">
            <a:avLst/>
          </a:prstGeom>
          <a:noFill/>
        </p:spPr>
        <p:txBody>
          <a:bodyPr wrap="square" rtlCol="0">
            <a:spAutoFit/>
          </a:bodyPr>
          <a:lstStyle/>
          <a:p>
            <a:r>
              <a:rPr lang="en-US" sz="2000" dirty="0">
                <a:solidFill>
                  <a:schemeClr val="accent1">
                    <a:lumMod val="75000"/>
                  </a:schemeClr>
                </a:solidFill>
              </a:rPr>
              <a:t>With older versions of JUnit, fixtures had to inherit from </a:t>
            </a:r>
            <a:r>
              <a:rPr lang="en-US" sz="2000" dirty="0" err="1">
                <a:solidFill>
                  <a:schemeClr val="accent1">
                    <a:lumMod val="75000"/>
                  </a:schemeClr>
                </a:solidFill>
              </a:rPr>
              <a:t>junit.framework.TestCase</a:t>
            </a:r>
            <a:r>
              <a:rPr lang="en-US" sz="2000" dirty="0">
                <a:solidFill>
                  <a:schemeClr val="accent1">
                    <a:lumMod val="75000"/>
                  </a:schemeClr>
                </a:solidFill>
              </a:rPr>
              <a:t>, </a:t>
            </a:r>
            <a:r>
              <a:rPr lang="en-US" sz="2000" dirty="0" smtClean="0">
                <a:solidFill>
                  <a:schemeClr val="accent1">
                    <a:lumMod val="75000"/>
                  </a:schemeClr>
                </a:solidFill>
              </a:rPr>
              <a:t> but </a:t>
            </a:r>
            <a:r>
              <a:rPr lang="en-US" sz="2000" dirty="0">
                <a:solidFill>
                  <a:schemeClr val="accent1">
                    <a:lumMod val="75000"/>
                  </a:schemeClr>
                </a:solidFill>
              </a:rPr>
              <a:t>the new tests using JUnit 4 should not do this.</a:t>
            </a:r>
          </a:p>
        </p:txBody>
      </p:sp>
    </p:spTree>
    <p:extLst>
      <p:ext uri="{BB962C8B-B14F-4D97-AF65-F5344CB8AC3E}">
        <p14:creationId xmlns:p14="http://schemas.microsoft.com/office/powerpoint/2010/main" val="1859031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Currencies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You want to write several test cases that want to work with different combinations of 12 Swiss Francs, 14 Swiss Francs, and 28 US Dollars. </a:t>
            </a:r>
          </a:p>
          <a:p>
            <a:pPr marL="0" indent="0">
              <a:buNone/>
            </a:pPr>
            <a:r>
              <a:rPr lang="en-US" dirty="0" smtClean="0"/>
              <a:t>First you create a fixture:</a:t>
            </a:r>
          </a:p>
          <a:p>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Once you have the Fixture in place, you can write as many Test Cases as you'd like. Add as many test methods (annotated with @Test) as you'd like.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650" y="2597522"/>
            <a:ext cx="4584700" cy="2819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74" y="315558"/>
            <a:ext cx="1682502" cy="1163730"/>
          </a:xfrm>
          <a:prstGeom prst="rect">
            <a:avLst/>
          </a:prstGeom>
        </p:spPr>
      </p:pic>
    </p:spTree>
    <p:extLst>
      <p:ext uri="{BB962C8B-B14F-4D97-AF65-F5344CB8AC3E}">
        <p14:creationId xmlns:p14="http://schemas.microsoft.com/office/powerpoint/2010/main" val="24568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Implementing  </a:t>
            </a:r>
            <a:r>
              <a:rPr lang="en-US" dirty="0" err="1"/>
              <a:t>setUp</a:t>
            </a:r>
            <a:r>
              <a:rPr lang="en-US" dirty="0"/>
              <a:t>() </a:t>
            </a:r>
            <a:r>
              <a:rPr lang="en-US" dirty="0" smtClean="0"/>
              <a:t>&amp; </a:t>
            </a:r>
            <a:br>
              <a:rPr lang="en-US" dirty="0" smtClean="0"/>
            </a:br>
            <a:r>
              <a:rPr lang="en-US" dirty="0" err="1" smtClean="0"/>
              <a:t>tearDown</a:t>
            </a:r>
            <a:r>
              <a:rPr lang="en-US" dirty="0"/>
              <a:t>() method</a:t>
            </a:r>
          </a:p>
        </p:txBody>
      </p:sp>
      <p:sp>
        <p:nvSpPr>
          <p:cNvPr id="3" name="Content Placeholder 2"/>
          <p:cNvSpPr>
            <a:spLocks noGrp="1"/>
          </p:cNvSpPr>
          <p:nvPr>
            <p:ph idx="1"/>
          </p:nvPr>
        </p:nvSpPr>
        <p:spPr>
          <a:xfrm>
            <a:off x="457200" y="1909011"/>
            <a:ext cx="8229600" cy="4217152"/>
          </a:xfrm>
        </p:spPr>
        <p:txBody>
          <a:bodyPr>
            <a:normAutofit fontScale="70000" lnSpcReduction="20000"/>
          </a:bodyPr>
          <a:lstStyle/>
          <a:p>
            <a:r>
              <a:rPr lang="en-US" dirty="0"/>
              <a:t>Override </a:t>
            </a:r>
            <a:r>
              <a:rPr lang="en-US" dirty="0" err="1"/>
              <a:t>setUp</a:t>
            </a:r>
            <a:r>
              <a:rPr lang="en-US" dirty="0"/>
              <a:t>() to initialize the variables, and objects</a:t>
            </a:r>
          </a:p>
          <a:p>
            <a:r>
              <a:rPr lang="en-US" dirty="0"/>
              <a:t>Since </a:t>
            </a:r>
            <a:r>
              <a:rPr lang="en-US" dirty="0" err="1"/>
              <a:t>setUp</a:t>
            </a:r>
            <a:r>
              <a:rPr lang="en-US" dirty="0"/>
              <a:t>() is your code, you can modify it any way you like (such as creating new objects in it)</a:t>
            </a:r>
          </a:p>
          <a:p>
            <a:r>
              <a:rPr lang="en-US" dirty="0"/>
              <a:t>Reduces the duplication of </a:t>
            </a:r>
            <a:r>
              <a:rPr lang="en-US" dirty="0" smtClean="0"/>
              <a:t>code</a:t>
            </a:r>
          </a:p>
          <a:p>
            <a:endParaRPr lang="en-US" dirty="0" smtClean="0"/>
          </a:p>
          <a:p>
            <a:endParaRPr lang="en-US" dirty="0"/>
          </a:p>
          <a:p>
            <a:r>
              <a:rPr lang="en-US" dirty="0"/>
              <a:t>In most cases, the </a:t>
            </a:r>
            <a:r>
              <a:rPr lang="en-US" dirty="0" err="1"/>
              <a:t>tearDown</a:t>
            </a:r>
            <a:r>
              <a:rPr lang="en-US" dirty="0"/>
              <a:t>() method doesn’t need to do anything.</a:t>
            </a:r>
          </a:p>
          <a:p>
            <a:r>
              <a:rPr lang="en-US" dirty="0"/>
              <a:t>The next time you run </a:t>
            </a:r>
            <a:r>
              <a:rPr lang="en-US" dirty="0" err="1"/>
              <a:t>setUp</a:t>
            </a:r>
            <a:r>
              <a:rPr lang="en-US" dirty="0"/>
              <a:t>(), your objects will be replaced, and the old objects will be available for garbage collection.</a:t>
            </a:r>
          </a:p>
          <a:p>
            <a:r>
              <a:rPr lang="en-US" dirty="0"/>
              <a:t>Like the finally clause in a try-catch-finally statement, </a:t>
            </a:r>
            <a:r>
              <a:rPr lang="en-US" dirty="0" err="1"/>
              <a:t>tearDown</a:t>
            </a:r>
            <a:r>
              <a:rPr lang="en-US" dirty="0"/>
              <a:t>() is where you would release system resources (such as streams)</a:t>
            </a:r>
          </a:p>
        </p:txBody>
      </p:sp>
      <p:cxnSp>
        <p:nvCxnSpPr>
          <p:cNvPr id="9" name="Straight Connector 8"/>
          <p:cNvCxnSpPr/>
          <p:nvPr/>
        </p:nvCxnSpPr>
        <p:spPr>
          <a:xfrm flipV="1">
            <a:off x="529390" y="3545302"/>
            <a:ext cx="8093242"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421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H="1">
            <a:off x="1116106" y="2366682"/>
            <a:ext cx="3617259" cy="134471"/>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33365" y="2056963"/>
            <a:ext cx="4303059" cy="646331"/>
          </a:xfrm>
          <a:prstGeom prst="rect">
            <a:avLst/>
          </a:prstGeom>
          <a:noFill/>
        </p:spPr>
        <p:txBody>
          <a:bodyPr wrap="square" rtlCol="0">
            <a:spAutoFit/>
          </a:bodyPr>
          <a:lstStyle/>
          <a:p>
            <a:r>
              <a:rPr lang="en-US" dirty="0">
                <a:solidFill>
                  <a:schemeClr val="accent1">
                    <a:lumMod val="75000"/>
                  </a:schemeClr>
                </a:solidFill>
              </a:rPr>
              <a:t>Test methods must be annotated by the </a:t>
            </a:r>
            <a:r>
              <a:rPr lang="en-US" dirty="0">
                <a:solidFill>
                  <a:srgbClr val="D411C1"/>
                </a:solidFill>
              </a:rPr>
              <a:t>@</a:t>
            </a:r>
            <a:r>
              <a:rPr lang="en-US" dirty="0" smtClean="0">
                <a:solidFill>
                  <a:srgbClr val="D411C1"/>
                </a:solidFill>
              </a:rPr>
              <a:t>Test </a:t>
            </a:r>
            <a:r>
              <a:rPr lang="en-US" dirty="0" smtClean="0">
                <a:solidFill>
                  <a:schemeClr val="accent1">
                    <a:lumMod val="75000"/>
                  </a:schemeClr>
                </a:solidFill>
              </a:rPr>
              <a:t>annotation.</a:t>
            </a:r>
            <a:endParaRPr lang="en-US" dirty="0">
              <a:solidFill>
                <a:schemeClr val="accent1">
                  <a:lumMod val="75000"/>
                </a:schemeClr>
              </a:solidFill>
            </a:endParaRPr>
          </a:p>
        </p:txBody>
      </p:sp>
      <p:cxnSp>
        <p:nvCxnSpPr>
          <p:cNvPr id="10" name="Straight Arrow Connector 9"/>
          <p:cNvCxnSpPr>
            <a:stCxn id="9" idx="1"/>
          </p:cNvCxnSpPr>
          <p:nvPr/>
        </p:nvCxnSpPr>
        <p:spPr>
          <a:xfrm flipH="1">
            <a:off x="1116107" y="2380129"/>
            <a:ext cx="3617258" cy="941529"/>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1"/>
          </p:cNvCxnSpPr>
          <p:nvPr/>
        </p:nvCxnSpPr>
        <p:spPr>
          <a:xfrm flipH="1">
            <a:off x="1116107" y="2380129"/>
            <a:ext cx="3617258" cy="1758818"/>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961964" y="238270"/>
            <a:ext cx="4155141" cy="1200329"/>
          </a:xfrm>
          <a:prstGeom prst="rect">
            <a:avLst/>
          </a:prstGeom>
          <a:noFill/>
        </p:spPr>
        <p:txBody>
          <a:bodyPr wrap="square" rtlCol="0">
            <a:spAutoFit/>
          </a:bodyPr>
          <a:lstStyle/>
          <a:p>
            <a:r>
              <a:rPr lang="en-US" dirty="0">
                <a:solidFill>
                  <a:schemeClr val="accent3">
                    <a:lumMod val="75000"/>
                  </a:schemeClr>
                </a:solidFill>
              </a:rPr>
              <a:t>T</a:t>
            </a:r>
            <a:r>
              <a:rPr lang="en-US" dirty="0" smtClean="0">
                <a:solidFill>
                  <a:schemeClr val="accent3">
                    <a:lumMod val="75000"/>
                  </a:schemeClr>
                </a:solidFill>
              </a:rPr>
              <a:t>he framework resides under package </a:t>
            </a:r>
            <a:r>
              <a:rPr lang="en-US" dirty="0" err="1" smtClean="0">
                <a:solidFill>
                  <a:schemeClr val="accent3">
                    <a:lumMod val="75000"/>
                  </a:schemeClr>
                </a:solidFill>
              </a:rPr>
              <a:t>junit.framework</a:t>
            </a:r>
            <a:r>
              <a:rPr lang="en-US" dirty="0" smtClean="0">
                <a:solidFill>
                  <a:schemeClr val="accent3">
                    <a:lumMod val="75000"/>
                  </a:schemeClr>
                </a:solidFill>
              </a:rPr>
              <a:t> for JUnit 3.8 and earlier, and under</a:t>
            </a:r>
            <a:r>
              <a:rPr lang="en-US" dirty="0">
                <a:solidFill>
                  <a:schemeClr val="accent3">
                    <a:lumMod val="75000"/>
                  </a:schemeClr>
                </a:solidFill>
              </a:rPr>
              <a:t> package </a:t>
            </a:r>
            <a:r>
              <a:rPr lang="en-US" dirty="0" err="1">
                <a:solidFill>
                  <a:srgbClr val="0432FF"/>
                </a:solidFill>
              </a:rPr>
              <a:t>org.junit</a:t>
            </a:r>
            <a:r>
              <a:rPr lang="en-US" dirty="0">
                <a:solidFill>
                  <a:schemeClr val="accent1">
                    <a:lumMod val="75000"/>
                  </a:schemeClr>
                </a:solidFill>
              </a:rPr>
              <a:t> </a:t>
            </a:r>
            <a:r>
              <a:rPr lang="en-US" dirty="0">
                <a:solidFill>
                  <a:schemeClr val="accent3">
                    <a:lumMod val="75000"/>
                  </a:schemeClr>
                </a:solidFill>
              </a:rPr>
              <a:t>for JUnit 4 and later.</a:t>
            </a:r>
          </a:p>
        </p:txBody>
      </p:sp>
      <p:cxnSp>
        <p:nvCxnSpPr>
          <p:cNvPr id="18" name="Straight Arrow Connector 17"/>
          <p:cNvCxnSpPr>
            <a:stCxn id="17" idx="1"/>
          </p:cNvCxnSpPr>
          <p:nvPr/>
        </p:nvCxnSpPr>
        <p:spPr>
          <a:xfrm flipH="1" flipV="1">
            <a:off x="1896035" y="416859"/>
            <a:ext cx="3065929" cy="421576"/>
          </a:xfrm>
          <a:prstGeom prst="straightConnector1">
            <a:avLst/>
          </a:prstGeom>
          <a:ln>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928347" y="3273219"/>
            <a:ext cx="3913094" cy="1477328"/>
          </a:xfrm>
          <a:prstGeom prst="rect">
            <a:avLst/>
          </a:prstGeom>
          <a:noFill/>
        </p:spPr>
        <p:txBody>
          <a:bodyPr wrap="square" rtlCol="0">
            <a:spAutoFit/>
          </a:bodyPr>
          <a:lstStyle/>
          <a:p>
            <a:r>
              <a:rPr lang="en-US" dirty="0" smtClean="0">
                <a:solidFill>
                  <a:schemeClr val="accent6">
                    <a:lumMod val="75000"/>
                  </a:schemeClr>
                </a:solidFill>
              </a:rPr>
              <a:t>Methods </a:t>
            </a:r>
            <a:r>
              <a:rPr lang="en-US" dirty="0">
                <a:solidFill>
                  <a:schemeClr val="accent6">
                    <a:lumMod val="75000"/>
                  </a:schemeClr>
                </a:solidFill>
              </a:rPr>
              <a:t>to execute before (or after) each (or all) of the test methods with the </a:t>
            </a:r>
            <a:r>
              <a:rPr lang="en-US" dirty="0">
                <a:solidFill>
                  <a:srgbClr val="D411C1"/>
                </a:solidFill>
              </a:rPr>
              <a:t>@Before </a:t>
            </a:r>
            <a:r>
              <a:rPr lang="en-US" dirty="0">
                <a:solidFill>
                  <a:schemeClr val="accent6">
                    <a:lumMod val="75000"/>
                  </a:schemeClr>
                </a:solidFill>
              </a:rPr>
              <a:t>(or </a:t>
            </a:r>
            <a:r>
              <a:rPr lang="en-US" dirty="0">
                <a:solidFill>
                  <a:srgbClr val="D411C1"/>
                </a:solidFill>
              </a:rPr>
              <a:t>@After</a:t>
            </a:r>
            <a:r>
              <a:rPr lang="en-US" dirty="0">
                <a:solidFill>
                  <a:schemeClr val="accent6">
                    <a:lumMod val="75000"/>
                  </a:schemeClr>
                </a:solidFill>
              </a:rPr>
              <a:t>) and </a:t>
            </a:r>
            <a:r>
              <a:rPr lang="en-US" dirty="0">
                <a:solidFill>
                  <a:srgbClr val="D411C1"/>
                </a:solidFill>
              </a:rPr>
              <a:t>@</a:t>
            </a:r>
            <a:r>
              <a:rPr lang="en-US" dirty="0" err="1">
                <a:solidFill>
                  <a:srgbClr val="D411C1"/>
                </a:solidFill>
              </a:rPr>
              <a:t>BeforeClass</a:t>
            </a:r>
            <a:r>
              <a:rPr lang="en-US" dirty="0">
                <a:solidFill>
                  <a:srgbClr val="D411C1"/>
                </a:solidFill>
              </a:rPr>
              <a:t> </a:t>
            </a:r>
            <a:r>
              <a:rPr lang="en-US" dirty="0">
                <a:solidFill>
                  <a:schemeClr val="accent6">
                    <a:lumMod val="75000"/>
                  </a:schemeClr>
                </a:solidFill>
              </a:rPr>
              <a:t>(or </a:t>
            </a:r>
            <a:r>
              <a:rPr lang="en-US" dirty="0">
                <a:solidFill>
                  <a:srgbClr val="D411C1"/>
                </a:solidFill>
              </a:rPr>
              <a:t>@</a:t>
            </a:r>
            <a:r>
              <a:rPr lang="en-US" dirty="0" err="1">
                <a:solidFill>
                  <a:srgbClr val="D411C1"/>
                </a:solidFill>
              </a:rPr>
              <a:t>AfterClass</a:t>
            </a:r>
            <a:r>
              <a:rPr lang="en-US" dirty="0">
                <a:solidFill>
                  <a:schemeClr val="accent6">
                    <a:lumMod val="75000"/>
                  </a:schemeClr>
                </a:solidFill>
              </a:rPr>
              <a:t>) </a:t>
            </a:r>
            <a:r>
              <a:rPr lang="en-US" dirty="0" smtClean="0">
                <a:solidFill>
                  <a:schemeClr val="accent6">
                    <a:lumMod val="75000"/>
                  </a:schemeClr>
                </a:solidFill>
              </a:rPr>
              <a:t>annotations.</a:t>
            </a:r>
            <a:endParaRPr lang="en-US" dirty="0">
              <a:solidFill>
                <a:schemeClr val="accent6">
                  <a:lumMod val="75000"/>
                </a:schemeClr>
              </a:solidFill>
            </a:endParaRPr>
          </a:p>
        </p:txBody>
      </p:sp>
      <p:cxnSp>
        <p:nvCxnSpPr>
          <p:cNvPr id="25" name="Straight Arrow Connector 24"/>
          <p:cNvCxnSpPr>
            <a:stCxn id="24" idx="1"/>
          </p:cNvCxnSpPr>
          <p:nvPr/>
        </p:nvCxnSpPr>
        <p:spPr>
          <a:xfrm flipH="1" flipV="1">
            <a:off x="1707776" y="883820"/>
            <a:ext cx="3220571" cy="3128063"/>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4" idx="1"/>
          </p:cNvCxnSpPr>
          <p:nvPr/>
        </p:nvCxnSpPr>
        <p:spPr>
          <a:xfrm flipH="1" flipV="1">
            <a:off x="1267384" y="1668233"/>
            <a:ext cx="3660963" cy="2343650"/>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4" idx="1"/>
          </p:cNvCxnSpPr>
          <p:nvPr/>
        </p:nvCxnSpPr>
        <p:spPr>
          <a:xfrm flipH="1">
            <a:off x="1156448" y="4011883"/>
            <a:ext cx="3771899" cy="936635"/>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1573306" y="3998436"/>
            <a:ext cx="3355041" cy="1770352"/>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493" y="288550"/>
            <a:ext cx="4921623" cy="6227580"/>
          </a:xfrm>
        </p:spPr>
      </p:pic>
    </p:spTree>
    <p:extLst>
      <p:ext uri="{BB962C8B-B14F-4D97-AF65-F5344CB8AC3E}">
        <p14:creationId xmlns:p14="http://schemas.microsoft.com/office/powerpoint/2010/main" val="1683306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a test method</a:t>
            </a:r>
          </a:p>
        </p:txBody>
      </p:sp>
      <p:sp>
        <p:nvSpPr>
          <p:cNvPr id="3" name="Content Placeholder 2"/>
          <p:cNvSpPr>
            <a:spLocks noGrp="1"/>
          </p:cNvSpPr>
          <p:nvPr>
            <p:ph idx="1"/>
          </p:nvPr>
        </p:nvSpPr>
        <p:spPr>
          <a:xfrm>
            <a:off x="457200" y="2129591"/>
            <a:ext cx="8229600" cy="2618873"/>
          </a:xfrm>
        </p:spPr>
        <p:txBody>
          <a:bodyPr>
            <a:normAutofit fontScale="62500" lnSpcReduction="20000"/>
          </a:bodyPr>
          <a:lstStyle/>
          <a:p>
            <a:r>
              <a:rPr lang="en-US" dirty="0"/>
              <a:t>A test method doesn’t return a </a:t>
            </a:r>
            <a:r>
              <a:rPr lang="en-US" dirty="0" smtClean="0"/>
              <a:t>result</a:t>
            </a:r>
          </a:p>
          <a:p>
            <a:endParaRPr lang="en-US" dirty="0"/>
          </a:p>
          <a:p>
            <a:r>
              <a:rPr lang="en-US" dirty="0"/>
              <a:t>If the tests run correctly, a test method does </a:t>
            </a:r>
            <a:r>
              <a:rPr lang="en-US" dirty="0" smtClean="0"/>
              <a:t>nothing</a:t>
            </a:r>
          </a:p>
          <a:p>
            <a:endParaRPr lang="en-US" dirty="0"/>
          </a:p>
          <a:p>
            <a:r>
              <a:rPr lang="en-US" dirty="0"/>
              <a:t>If a test fails, it throws an </a:t>
            </a:r>
            <a:r>
              <a:rPr lang="en-US" dirty="0" err="1" smtClean="0"/>
              <a:t>AssertionFailedError</a:t>
            </a:r>
            <a:endParaRPr lang="en-US" dirty="0"/>
          </a:p>
          <a:p>
            <a:endParaRPr lang="en-US" dirty="0"/>
          </a:p>
          <a:p>
            <a:r>
              <a:rPr lang="en-US" dirty="0"/>
              <a:t>The JUnit framework catches the error and deals with </a:t>
            </a:r>
            <a:r>
              <a:rPr lang="en-US" dirty="0" smtClean="0"/>
              <a:t>it, so you </a:t>
            </a:r>
            <a:r>
              <a:rPr lang="en-US" dirty="0"/>
              <a:t>don’t have to do anything</a:t>
            </a:r>
          </a:p>
        </p:txBody>
      </p:sp>
    </p:spTree>
    <p:extLst>
      <p:ext uri="{BB962C8B-B14F-4D97-AF65-F5344CB8AC3E}">
        <p14:creationId xmlns:p14="http://schemas.microsoft.com/office/powerpoint/2010/main" val="1751378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Calculator</a:t>
            </a:r>
            <a:endParaRPr lang="en-US" dirty="0"/>
          </a:p>
        </p:txBody>
      </p:sp>
      <p:sp>
        <p:nvSpPr>
          <p:cNvPr id="3" name="Content Placeholder 2"/>
          <p:cNvSpPr>
            <a:spLocks noGrp="1"/>
          </p:cNvSpPr>
          <p:nvPr>
            <p:ph idx="1"/>
          </p:nvPr>
        </p:nvSpPr>
        <p:spPr>
          <a:xfrm>
            <a:off x="457200" y="1600200"/>
            <a:ext cx="8229600" cy="4867835"/>
          </a:xfrm>
        </p:spPr>
        <p:txBody>
          <a:bodyPr>
            <a:normAutofit fontScale="40000" lnSpcReduction="20000"/>
          </a:bodyPr>
          <a:lstStyle/>
          <a:p>
            <a:pPr marL="0" indent="0">
              <a:buNone/>
            </a:pPr>
            <a:r>
              <a:rPr lang="en-US" dirty="0"/>
              <a:t>	package </a:t>
            </a:r>
            <a:r>
              <a:rPr lang="en-US" dirty="0" err="1"/>
              <a:t>org.example.antbook.junit</a:t>
            </a:r>
            <a:r>
              <a:rPr lang="en-US" dirty="0"/>
              <a:t>;</a:t>
            </a:r>
          </a:p>
          <a:p>
            <a:pPr marL="0" indent="0">
              <a:buNone/>
            </a:pPr>
            <a:endParaRPr lang="en-US" dirty="0"/>
          </a:p>
          <a:p>
            <a:pPr marL="0" indent="0">
              <a:buNone/>
            </a:pPr>
            <a:r>
              <a:rPr lang="en-US" dirty="0"/>
              <a:t>	</a:t>
            </a:r>
            <a:r>
              <a:rPr lang="en-US" dirty="0" smtClean="0"/>
              <a:t>import </a:t>
            </a:r>
            <a:r>
              <a:rPr lang="en-US" dirty="0" err="1"/>
              <a:t>org.junit</a:t>
            </a:r>
            <a:r>
              <a:rPr lang="en-US" dirty="0" smtClean="0"/>
              <a:t>.*;</a:t>
            </a:r>
          </a:p>
          <a:p>
            <a:pPr marL="0" indent="0">
              <a:buNone/>
            </a:pPr>
            <a:endParaRPr lang="en-US" dirty="0"/>
          </a:p>
          <a:p>
            <a:pPr marL="0" indent="0">
              <a:buNone/>
            </a:pPr>
            <a:r>
              <a:rPr lang="en-US" dirty="0"/>
              <a:t>	public class </a:t>
            </a:r>
            <a:r>
              <a:rPr lang="en-US" dirty="0" err="1" smtClean="0"/>
              <a:t>TestCalculator</a:t>
            </a:r>
            <a:r>
              <a:rPr lang="en-US" dirty="0"/>
              <a:t> </a:t>
            </a:r>
            <a:r>
              <a:rPr lang="en-US" dirty="0" smtClean="0"/>
              <a:t>{</a:t>
            </a:r>
            <a:endParaRPr lang="en-US" dirty="0"/>
          </a:p>
          <a:p>
            <a:pPr marL="0" indent="0">
              <a:buNone/>
            </a:pPr>
            <a:r>
              <a:rPr lang="en-US" dirty="0"/>
              <a:t>	</a:t>
            </a:r>
            <a:r>
              <a:rPr lang="en-US" dirty="0" smtClean="0"/>
              <a:t>	public </a:t>
            </a:r>
            <a:r>
              <a:rPr lang="en-US" dirty="0" err="1"/>
              <a:t>TestCalculator</a:t>
            </a:r>
            <a:r>
              <a:rPr lang="en-US" dirty="0"/>
              <a:t>(String name) {</a:t>
            </a:r>
          </a:p>
          <a:p>
            <a:pPr marL="0" indent="0">
              <a:buNone/>
            </a:pPr>
            <a:r>
              <a:rPr lang="en-US" dirty="0"/>
              <a:t>		</a:t>
            </a:r>
            <a:r>
              <a:rPr lang="en-US" dirty="0" smtClean="0"/>
              <a:t>	super(name</a:t>
            </a:r>
            <a:r>
              <a:rPr lang="en-US" dirty="0"/>
              <a:t>);</a:t>
            </a:r>
          </a:p>
          <a:p>
            <a:pPr marL="0" indent="0">
              <a:buNone/>
            </a:pPr>
            <a:r>
              <a:rPr lang="en-US" dirty="0"/>
              <a:t>	</a:t>
            </a:r>
            <a:r>
              <a:rPr lang="en-US" dirty="0" smtClean="0"/>
              <a:t>	}</a:t>
            </a:r>
            <a:endParaRPr lang="en-US" dirty="0"/>
          </a:p>
          <a:p>
            <a:pPr marL="0" indent="0">
              <a:buNone/>
            </a:pPr>
            <a:r>
              <a:rPr lang="en-US" dirty="0"/>
              <a:t>	</a:t>
            </a:r>
            <a:r>
              <a:rPr lang="en-US" dirty="0" smtClean="0"/>
              <a:t>	Calculator </a:t>
            </a:r>
            <a:r>
              <a:rPr lang="en-US" dirty="0"/>
              <a:t>calculator;</a:t>
            </a:r>
          </a:p>
          <a:p>
            <a:pPr marL="0" indent="0">
              <a:buNone/>
            </a:pPr>
            <a:r>
              <a:rPr lang="en-US" dirty="0"/>
              <a:t>	</a:t>
            </a:r>
            <a:r>
              <a:rPr lang="en-US" dirty="0" smtClean="0"/>
              <a:t>	@Override</a:t>
            </a:r>
            <a:endParaRPr lang="en-US" dirty="0"/>
          </a:p>
          <a:p>
            <a:pPr marL="0" indent="0">
              <a:buNone/>
            </a:pPr>
            <a:r>
              <a:rPr lang="en-US" dirty="0"/>
              <a:t>	</a:t>
            </a:r>
            <a:r>
              <a:rPr lang="en-US" dirty="0" smtClean="0"/>
              <a:t>	protected </a:t>
            </a:r>
            <a:r>
              <a:rPr lang="en-US" dirty="0"/>
              <a:t>void </a:t>
            </a:r>
            <a:r>
              <a:rPr lang="en-US" dirty="0" err="1"/>
              <a:t>setUp</a:t>
            </a:r>
            <a:r>
              <a:rPr lang="en-US" dirty="0"/>
              <a:t>() throws Exception {</a:t>
            </a:r>
          </a:p>
          <a:p>
            <a:pPr marL="0" indent="0">
              <a:buNone/>
            </a:pPr>
            <a:r>
              <a:rPr lang="en-US" dirty="0"/>
              <a:t>		</a:t>
            </a:r>
            <a:r>
              <a:rPr lang="en-US" dirty="0" smtClean="0"/>
              <a:t>	calculator </a:t>
            </a:r>
            <a:r>
              <a:rPr lang="en-US" dirty="0"/>
              <a:t>= new Calculator();</a:t>
            </a:r>
          </a:p>
          <a:p>
            <a:pPr marL="0" indent="0">
              <a:buNone/>
            </a:pPr>
            <a:r>
              <a:rPr lang="en-US" dirty="0"/>
              <a:t>	</a:t>
            </a:r>
            <a:r>
              <a:rPr lang="en-US" dirty="0" smtClean="0"/>
              <a:t>	}</a:t>
            </a:r>
            <a:endParaRPr lang="en-US" dirty="0"/>
          </a:p>
          <a:p>
            <a:pPr marL="0" indent="0">
              <a:buNone/>
            </a:pPr>
            <a:r>
              <a:rPr lang="en-US" dirty="0"/>
              <a:t>		</a:t>
            </a:r>
            <a:r>
              <a:rPr lang="en-US" dirty="0" smtClean="0"/>
              <a:t>public </a:t>
            </a:r>
            <a:r>
              <a:rPr lang="en-US" dirty="0"/>
              <a:t>void </a:t>
            </a:r>
            <a:r>
              <a:rPr lang="en-US" dirty="0" err="1"/>
              <a:t>testAdd</a:t>
            </a:r>
            <a:r>
              <a:rPr lang="en-US" dirty="0"/>
              <a:t>() {</a:t>
            </a:r>
          </a:p>
          <a:p>
            <a:pPr marL="0" indent="0">
              <a:buNone/>
            </a:pPr>
            <a:r>
              <a:rPr lang="en-US" dirty="0"/>
              <a:t>		</a:t>
            </a:r>
            <a:r>
              <a:rPr lang="en-US" dirty="0" smtClean="0"/>
              <a:t>	// </a:t>
            </a:r>
            <a:r>
              <a:rPr lang="en-US" dirty="0" err="1"/>
              <a:t>int</a:t>
            </a:r>
            <a:r>
              <a:rPr lang="en-US" dirty="0"/>
              <a:t> sum = </a:t>
            </a:r>
            <a:r>
              <a:rPr lang="en-US" dirty="0" err="1" smtClean="0"/>
              <a:t>calculator.add</a:t>
            </a:r>
            <a:r>
              <a:rPr lang="en-US" dirty="0" smtClean="0"/>
              <a:t>(8, </a:t>
            </a:r>
            <a:r>
              <a:rPr lang="en-US" dirty="0"/>
              <a:t>7);</a:t>
            </a:r>
          </a:p>
          <a:p>
            <a:pPr marL="0" indent="0">
              <a:buNone/>
            </a:pPr>
            <a:r>
              <a:rPr lang="en-US" dirty="0"/>
              <a:t>		</a:t>
            </a:r>
            <a:r>
              <a:rPr lang="en-US" dirty="0" smtClean="0"/>
              <a:t>	// </a:t>
            </a:r>
            <a:r>
              <a:rPr lang="en-US" dirty="0" err="1"/>
              <a:t>assertEquals</a:t>
            </a:r>
            <a:r>
              <a:rPr lang="en-US" dirty="0"/>
              <a:t>(sum, </a:t>
            </a:r>
            <a:r>
              <a:rPr lang="en-US" dirty="0" smtClean="0"/>
              <a:t>15);</a:t>
            </a:r>
            <a:endParaRPr lang="en-US" dirty="0"/>
          </a:p>
          <a:p>
            <a:pPr marL="0" indent="0">
              <a:buNone/>
            </a:pPr>
            <a:r>
              <a:rPr lang="en-US" b="1" dirty="0"/>
              <a:t>		</a:t>
            </a:r>
            <a:r>
              <a:rPr lang="en-US" b="1" dirty="0" smtClean="0"/>
              <a:t>	</a:t>
            </a:r>
            <a:r>
              <a:rPr lang="en-US" b="1" dirty="0" err="1" smtClean="0"/>
              <a:t>assertEquals</a:t>
            </a:r>
            <a:r>
              <a:rPr lang="en-US" dirty="0" smtClean="0"/>
              <a:t>(15</a:t>
            </a:r>
            <a:r>
              <a:rPr lang="en-US" dirty="0"/>
              <a:t>, </a:t>
            </a:r>
            <a:r>
              <a:rPr lang="en-US" dirty="0" err="1"/>
              <a:t>calculator.add</a:t>
            </a:r>
            <a:r>
              <a:rPr lang="en-US" dirty="0"/>
              <a:t>(8, 7));</a:t>
            </a:r>
          </a:p>
          <a:p>
            <a:pPr marL="0" indent="0">
              <a:buNone/>
            </a:pPr>
            <a:r>
              <a:rPr lang="en-US" dirty="0"/>
              <a:t>	</a:t>
            </a:r>
            <a:r>
              <a:rPr lang="en-US" dirty="0" smtClean="0"/>
              <a:t>	}</a:t>
            </a:r>
          </a:p>
          <a:p>
            <a:pPr marL="0" indent="0">
              <a:buNone/>
            </a:pPr>
            <a:r>
              <a:rPr lang="en-US" dirty="0" smtClean="0"/>
              <a:t>		</a:t>
            </a:r>
            <a:r>
              <a:rPr lang="en-US" dirty="0"/>
              <a:t>@Override</a:t>
            </a:r>
          </a:p>
          <a:p>
            <a:pPr marL="0" indent="0">
              <a:buNone/>
            </a:pPr>
            <a:r>
              <a:rPr lang="en-US" dirty="0"/>
              <a:t>		protected void </a:t>
            </a:r>
            <a:r>
              <a:rPr lang="en-US" dirty="0" err="1"/>
              <a:t>tearDown</a:t>
            </a:r>
            <a:r>
              <a:rPr lang="en-US" dirty="0"/>
              <a:t>() throws Exception </a:t>
            </a:r>
            <a:r>
              <a:rPr lang="en-US" dirty="0" smtClean="0"/>
              <a:t>{</a:t>
            </a:r>
          </a:p>
          <a:p>
            <a:pPr marL="0" indent="0">
              <a:buNone/>
            </a:pPr>
            <a:r>
              <a:rPr lang="en-US" dirty="0"/>
              <a:t>	</a:t>
            </a:r>
            <a:r>
              <a:rPr lang="en-US" dirty="0" smtClean="0"/>
              <a:t>		// Clean up, like</a:t>
            </a:r>
          </a:p>
          <a:p>
            <a:pPr marL="0" indent="0">
              <a:buNone/>
            </a:pPr>
            <a:r>
              <a:rPr lang="en-US" dirty="0"/>
              <a:t>	</a:t>
            </a:r>
            <a:r>
              <a:rPr lang="en-US" dirty="0" smtClean="0"/>
              <a:t>		calculator = null;</a:t>
            </a:r>
            <a:endParaRPr lang="en-US" dirty="0"/>
          </a:p>
          <a:p>
            <a:pPr marL="0" indent="0">
              <a:buNone/>
            </a:pPr>
            <a:r>
              <a:rPr lang="en-US" dirty="0"/>
              <a:t>		}</a:t>
            </a:r>
          </a:p>
          <a:p>
            <a:pPr marL="0" indent="0">
              <a:buNone/>
            </a:pPr>
            <a:r>
              <a:rPr lang="en-US" dirty="0" smtClean="0"/>
              <a:t>	}</a:t>
            </a:r>
            <a:endParaRPr lang="en-US" dirty="0"/>
          </a:p>
        </p:txBody>
      </p:sp>
      <p:sp>
        <p:nvSpPr>
          <p:cNvPr id="4" name="TextBox 3"/>
          <p:cNvSpPr txBox="1"/>
          <p:nvPr/>
        </p:nvSpPr>
        <p:spPr>
          <a:xfrm>
            <a:off x="5042646" y="3765176"/>
            <a:ext cx="3644154" cy="923330"/>
          </a:xfrm>
          <a:prstGeom prst="rect">
            <a:avLst/>
          </a:prstGeom>
          <a:noFill/>
        </p:spPr>
        <p:txBody>
          <a:bodyPr wrap="square" rtlCol="0">
            <a:spAutoFit/>
          </a:bodyPr>
          <a:lstStyle/>
          <a:p>
            <a:r>
              <a:rPr lang="en-US" dirty="0" smtClean="0">
                <a:solidFill>
                  <a:schemeClr val="accent1">
                    <a:lumMod val="50000"/>
                  </a:schemeClr>
                </a:solidFill>
              </a:rPr>
              <a:t>Define one or more </a:t>
            </a:r>
            <a:r>
              <a:rPr lang="en-US" i="1" dirty="0" err="1" smtClean="0">
                <a:solidFill>
                  <a:schemeClr val="accent1">
                    <a:lumMod val="50000"/>
                  </a:schemeClr>
                </a:solidFill>
              </a:rPr>
              <a:t>testX</a:t>
            </a:r>
            <a:r>
              <a:rPr lang="en-US" i="1" dirty="0" smtClean="0">
                <a:solidFill>
                  <a:schemeClr val="accent1">
                    <a:lumMod val="50000"/>
                  </a:schemeClr>
                </a:solidFill>
              </a:rPr>
              <a:t>() </a:t>
            </a:r>
            <a:r>
              <a:rPr lang="en-US" dirty="0" smtClean="0">
                <a:solidFill>
                  <a:schemeClr val="accent1">
                    <a:lumMod val="50000"/>
                  </a:schemeClr>
                </a:solidFill>
              </a:rPr>
              <a:t>methods that can perform the tests and </a:t>
            </a:r>
            <a:r>
              <a:rPr lang="en-US" b="1" dirty="0" smtClean="0">
                <a:solidFill>
                  <a:schemeClr val="accent1">
                    <a:lumMod val="50000"/>
                  </a:schemeClr>
                </a:solidFill>
              </a:rPr>
              <a:t>assert</a:t>
            </a:r>
            <a:r>
              <a:rPr lang="en-US" dirty="0" smtClean="0">
                <a:solidFill>
                  <a:schemeClr val="accent1">
                    <a:lumMod val="50000"/>
                  </a:schemeClr>
                </a:solidFill>
              </a:rPr>
              <a:t> expected results </a:t>
            </a:r>
            <a:endParaRPr lang="en-US" dirty="0">
              <a:solidFill>
                <a:schemeClr val="accent1">
                  <a:lumMod val="50000"/>
                </a:schemeClr>
              </a:solidFill>
            </a:endParaRPr>
          </a:p>
        </p:txBody>
      </p:sp>
      <p:cxnSp>
        <p:nvCxnSpPr>
          <p:cNvPr id="6" name="Straight Arrow Connector 5"/>
          <p:cNvCxnSpPr>
            <a:stCxn id="4" idx="1"/>
          </p:cNvCxnSpPr>
          <p:nvPr/>
        </p:nvCxnSpPr>
        <p:spPr>
          <a:xfrm flipH="1">
            <a:off x="3186952" y="4226840"/>
            <a:ext cx="1872000" cy="72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65675" y="2811488"/>
            <a:ext cx="3644154" cy="646331"/>
          </a:xfrm>
          <a:prstGeom prst="rect">
            <a:avLst/>
          </a:prstGeom>
          <a:noFill/>
        </p:spPr>
        <p:txBody>
          <a:bodyPr wrap="square" rtlCol="0">
            <a:spAutoFit/>
          </a:bodyPr>
          <a:lstStyle/>
          <a:p>
            <a:r>
              <a:rPr lang="en-US" dirty="0" smtClean="0">
                <a:solidFill>
                  <a:schemeClr val="accent1">
                    <a:lumMod val="50000"/>
                  </a:schemeClr>
                </a:solidFill>
              </a:rPr>
              <a:t>Override </a:t>
            </a:r>
            <a:r>
              <a:rPr lang="en-US" i="1" dirty="0" err="1" smtClean="0">
                <a:solidFill>
                  <a:schemeClr val="accent1">
                    <a:lumMod val="50000"/>
                  </a:schemeClr>
                </a:solidFill>
              </a:rPr>
              <a:t>setUp</a:t>
            </a:r>
            <a:r>
              <a:rPr lang="en-US" i="1" dirty="0" smtClean="0">
                <a:solidFill>
                  <a:schemeClr val="accent1">
                    <a:lumMod val="50000"/>
                  </a:schemeClr>
                </a:solidFill>
              </a:rPr>
              <a:t>() </a:t>
            </a:r>
            <a:r>
              <a:rPr lang="en-US" dirty="0" smtClean="0">
                <a:solidFill>
                  <a:schemeClr val="accent1">
                    <a:lumMod val="50000"/>
                  </a:schemeClr>
                </a:solidFill>
              </a:rPr>
              <a:t>method to perform initialization</a:t>
            </a:r>
            <a:endParaRPr lang="en-US" dirty="0">
              <a:solidFill>
                <a:schemeClr val="accent1">
                  <a:lumMod val="50000"/>
                </a:schemeClr>
              </a:solidFill>
            </a:endParaRPr>
          </a:p>
        </p:txBody>
      </p:sp>
      <p:cxnSp>
        <p:nvCxnSpPr>
          <p:cNvPr id="9" name="Straight Arrow Connector 8"/>
          <p:cNvCxnSpPr>
            <a:stCxn id="8" idx="1"/>
          </p:cNvCxnSpPr>
          <p:nvPr/>
        </p:nvCxnSpPr>
        <p:spPr>
          <a:xfrm flipH="1">
            <a:off x="4020671" y="3134654"/>
            <a:ext cx="1045004" cy="3956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065675" y="4954292"/>
            <a:ext cx="3644154" cy="646331"/>
          </a:xfrm>
          <a:prstGeom prst="rect">
            <a:avLst/>
          </a:prstGeom>
          <a:noFill/>
        </p:spPr>
        <p:txBody>
          <a:bodyPr wrap="square" rtlCol="0">
            <a:spAutoFit/>
          </a:bodyPr>
          <a:lstStyle/>
          <a:p>
            <a:r>
              <a:rPr lang="en-US" dirty="0" smtClean="0">
                <a:solidFill>
                  <a:schemeClr val="accent1">
                    <a:lumMod val="50000"/>
                  </a:schemeClr>
                </a:solidFill>
              </a:rPr>
              <a:t>Override </a:t>
            </a:r>
            <a:r>
              <a:rPr lang="en-US" i="1" dirty="0" err="1" smtClean="0">
                <a:solidFill>
                  <a:schemeClr val="accent1">
                    <a:lumMod val="50000"/>
                  </a:schemeClr>
                </a:solidFill>
              </a:rPr>
              <a:t>tearDown</a:t>
            </a:r>
            <a:r>
              <a:rPr lang="en-US" i="1" dirty="0" smtClean="0">
                <a:solidFill>
                  <a:schemeClr val="accent1">
                    <a:lumMod val="50000"/>
                  </a:schemeClr>
                </a:solidFill>
              </a:rPr>
              <a:t>() </a:t>
            </a:r>
            <a:r>
              <a:rPr lang="en-US" dirty="0" smtClean="0">
                <a:solidFill>
                  <a:schemeClr val="accent1">
                    <a:lumMod val="50000"/>
                  </a:schemeClr>
                </a:solidFill>
              </a:rPr>
              <a:t>method to clean up</a:t>
            </a:r>
            <a:endParaRPr lang="en-US" dirty="0">
              <a:solidFill>
                <a:schemeClr val="accent1">
                  <a:lumMod val="50000"/>
                </a:schemeClr>
              </a:solidFill>
            </a:endParaRPr>
          </a:p>
        </p:txBody>
      </p:sp>
      <p:cxnSp>
        <p:nvCxnSpPr>
          <p:cNvPr id="13" name="Straight Arrow Connector 12"/>
          <p:cNvCxnSpPr>
            <a:stCxn id="12" idx="1"/>
          </p:cNvCxnSpPr>
          <p:nvPr/>
        </p:nvCxnSpPr>
        <p:spPr>
          <a:xfrm flipH="1">
            <a:off x="4114801" y="5277458"/>
            <a:ext cx="950874" cy="308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456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Suites</a:t>
            </a:r>
            <a:endParaRPr lang="en-US" dirty="0"/>
          </a:p>
        </p:txBody>
      </p:sp>
      <p:sp>
        <p:nvSpPr>
          <p:cNvPr id="3" name="Content Placeholder 2"/>
          <p:cNvSpPr>
            <a:spLocks noGrp="1"/>
          </p:cNvSpPr>
          <p:nvPr>
            <p:ph idx="1"/>
          </p:nvPr>
        </p:nvSpPr>
        <p:spPr>
          <a:xfrm>
            <a:off x="410513" y="2164975"/>
            <a:ext cx="4042332" cy="3536578"/>
          </a:xfrm>
        </p:spPr>
        <p:txBody>
          <a:bodyPr>
            <a:normAutofit fontScale="70000" lnSpcReduction="20000"/>
          </a:bodyPr>
          <a:lstStyle/>
          <a:p>
            <a:r>
              <a:rPr lang="en-US" dirty="0"/>
              <a:t>In practice, you want to run a group of related tests (e.g. all the tests for a class</a:t>
            </a:r>
            <a:r>
              <a:rPr lang="en-US" dirty="0" smtClean="0"/>
              <a:t>).</a:t>
            </a:r>
          </a:p>
          <a:p>
            <a:endParaRPr lang="en-US" dirty="0"/>
          </a:p>
          <a:p>
            <a:r>
              <a:rPr lang="en-US" dirty="0"/>
              <a:t>To do so, group your test methods in a </a:t>
            </a:r>
            <a:r>
              <a:rPr lang="en-US" dirty="0" smtClean="0"/>
              <a:t>class.</a:t>
            </a:r>
          </a:p>
          <a:p>
            <a:endParaRPr lang="en-US" dirty="0" smtClean="0"/>
          </a:p>
          <a:p>
            <a:r>
              <a:rPr lang="en-US" dirty="0" smtClean="0"/>
              <a:t>The </a:t>
            </a:r>
            <a:r>
              <a:rPr lang="en-US" i="1" dirty="0"/>
              <a:t>S</a:t>
            </a:r>
            <a:r>
              <a:rPr lang="en-US" i="1" dirty="0" smtClean="0"/>
              <a:t>uite</a:t>
            </a:r>
            <a:r>
              <a:rPr lang="en-US" dirty="0" smtClean="0"/>
              <a:t> </a:t>
            </a:r>
            <a:r>
              <a:rPr lang="en-US" dirty="0"/>
              <a:t>allows to run collections of tests and/or other suites in a hierarchically or thematically structured way</a:t>
            </a:r>
            <a:r>
              <a:rPr lang="en-US" dirty="0" smtClean="0"/>
              <a:t>.</a:t>
            </a:r>
          </a:p>
        </p:txBody>
      </p:sp>
      <p:grpSp>
        <p:nvGrpSpPr>
          <p:cNvPr id="55" name="Group 54"/>
          <p:cNvGrpSpPr/>
          <p:nvPr/>
        </p:nvGrpSpPr>
        <p:grpSpPr>
          <a:xfrm>
            <a:off x="4780427" y="2016031"/>
            <a:ext cx="4040843" cy="3312781"/>
            <a:chOff x="5523006" y="2321536"/>
            <a:chExt cx="4040843" cy="3312781"/>
          </a:xfrm>
        </p:grpSpPr>
        <p:sp>
          <p:nvSpPr>
            <p:cNvPr id="14" name="Oval 13"/>
            <p:cNvSpPr/>
            <p:nvPr/>
          </p:nvSpPr>
          <p:spPr>
            <a:xfrm>
              <a:off x="7073153" y="5029200"/>
              <a:ext cx="1129553" cy="605117"/>
            </a:xfrm>
            <a:prstGeom prst="ellipse">
              <a:avLst/>
            </a:prstGeom>
            <a:solidFill>
              <a:schemeClr val="accent5">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accent5">
                      <a:lumMod val="20000"/>
                      <a:lumOff val="80000"/>
                    </a:schemeClr>
                  </a:solidFill>
                </a:rPr>
                <a:t>SRunner</a:t>
              </a:r>
              <a:endParaRPr lang="en-US" sz="1400" dirty="0">
                <a:solidFill>
                  <a:schemeClr val="accent5">
                    <a:lumMod val="20000"/>
                    <a:lumOff val="80000"/>
                  </a:schemeClr>
                </a:solidFill>
              </a:endParaRPr>
            </a:p>
          </p:txBody>
        </p:sp>
        <p:sp>
          <p:nvSpPr>
            <p:cNvPr id="19" name="Oval 18"/>
            <p:cNvSpPr/>
            <p:nvPr/>
          </p:nvSpPr>
          <p:spPr>
            <a:xfrm>
              <a:off x="8434296" y="4127221"/>
              <a:ext cx="1129553" cy="605117"/>
            </a:xfrm>
            <a:prstGeom prst="ellipse">
              <a:avLst/>
            </a:prstGeom>
            <a:solidFill>
              <a:schemeClr val="accent5">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5">
                      <a:lumMod val="20000"/>
                      <a:lumOff val="80000"/>
                    </a:schemeClr>
                  </a:solidFill>
                </a:rPr>
                <a:t>Module</a:t>
              </a:r>
              <a:endParaRPr lang="en-US" sz="1400" dirty="0">
                <a:solidFill>
                  <a:schemeClr val="accent5">
                    <a:lumMod val="20000"/>
                    <a:lumOff val="80000"/>
                  </a:schemeClr>
                </a:solidFill>
              </a:endParaRPr>
            </a:p>
          </p:txBody>
        </p:sp>
        <p:sp>
          <p:nvSpPr>
            <p:cNvPr id="20" name="Oval 19"/>
            <p:cNvSpPr/>
            <p:nvPr/>
          </p:nvSpPr>
          <p:spPr>
            <a:xfrm>
              <a:off x="7068671" y="4127221"/>
              <a:ext cx="1129553" cy="605117"/>
            </a:xfrm>
            <a:prstGeom prst="ellipse">
              <a:avLst/>
            </a:prstGeom>
            <a:solidFill>
              <a:schemeClr val="accent5">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5">
                      <a:lumMod val="20000"/>
                      <a:lumOff val="80000"/>
                    </a:schemeClr>
                  </a:solidFill>
                </a:rPr>
                <a:t>Module</a:t>
              </a:r>
              <a:endParaRPr lang="en-US" sz="1400" dirty="0">
                <a:solidFill>
                  <a:schemeClr val="accent5">
                    <a:lumMod val="20000"/>
                    <a:lumOff val="80000"/>
                  </a:schemeClr>
                </a:solidFill>
              </a:endParaRPr>
            </a:p>
          </p:txBody>
        </p:sp>
        <p:sp>
          <p:nvSpPr>
            <p:cNvPr id="21" name="Oval 20"/>
            <p:cNvSpPr/>
            <p:nvPr/>
          </p:nvSpPr>
          <p:spPr>
            <a:xfrm>
              <a:off x="5703046" y="4127221"/>
              <a:ext cx="1129553" cy="605117"/>
            </a:xfrm>
            <a:prstGeom prst="ellipse">
              <a:avLst/>
            </a:prstGeom>
            <a:solidFill>
              <a:schemeClr val="accent5">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5">
                      <a:lumMod val="20000"/>
                      <a:lumOff val="80000"/>
                    </a:schemeClr>
                  </a:solidFill>
                </a:rPr>
                <a:t>Module</a:t>
              </a:r>
              <a:endParaRPr lang="en-US" sz="1400" dirty="0">
                <a:solidFill>
                  <a:schemeClr val="accent5">
                    <a:lumMod val="20000"/>
                    <a:lumOff val="80000"/>
                  </a:schemeClr>
                </a:solidFill>
              </a:endParaRPr>
            </a:p>
          </p:txBody>
        </p:sp>
        <p:sp>
          <p:nvSpPr>
            <p:cNvPr id="22" name="Oval 21"/>
            <p:cNvSpPr/>
            <p:nvPr/>
          </p:nvSpPr>
          <p:spPr>
            <a:xfrm>
              <a:off x="6387353" y="3225242"/>
              <a:ext cx="1183341" cy="605117"/>
            </a:xfrm>
            <a:prstGeom prst="ellipse">
              <a:avLst/>
            </a:prstGeom>
            <a:solidFill>
              <a:schemeClr val="accent5">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chemeClr val="accent5">
                      <a:lumMod val="20000"/>
                      <a:lumOff val="80000"/>
                    </a:schemeClr>
                  </a:solidFill>
                </a:rPr>
                <a:t>Function</a:t>
              </a:r>
              <a:endParaRPr lang="en-US" sz="1400" dirty="0">
                <a:solidFill>
                  <a:schemeClr val="accent5">
                    <a:lumMod val="20000"/>
                    <a:lumOff val="80000"/>
                  </a:schemeClr>
                </a:solidFill>
              </a:endParaRPr>
            </a:p>
          </p:txBody>
        </p:sp>
        <p:sp>
          <p:nvSpPr>
            <p:cNvPr id="23" name="Oval 22"/>
            <p:cNvSpPr/>
            <p:nvPr/>
          </p:nvSpPr>
          <p:spPr>
            <a:xfrm>
              <a:off x="7842625" y="3225241"/>
              <a:ext cx="1183341" cy="605117"/>
            </a:xfrm>
            <a:prstGeom prst="ellipse">
              <a:avLst/>
            </a:prstGeom>
            <a:solidFill>
              <a:schemeClr val="accent5">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chemeClr val="accent5">
                      <a:lumMod val="20000"/>
                      <a:lumOff val="80000"/>
                    </a:schemeClr>
                  </a:solidFill>
                </a:rPr>
                <a:t>Function</a:t>
              </a:r>
              <a:endParaRPr lang="en-US" sz="1400" dirty="0">
                <a:solidFill>
                  <a:schemeClr val="accent5">
                    <a:lumMod val="20000"/>
                    <a:lumOff val="80000"/>
                  </a:schemeClr>
                </a:solidFill>
              </a:endParaRPr>
            </a:p>
          </p:txBody>
        </p:sp>
        <p:sp>
          <p:nvSpPr>
            <p:cNvPr id="24" name="Oval 23"/>
            <p:cNvSpPr/>
            <p:nvPr/>
          </p:nvSpPr>
          <p:spPr>
            <a:xfrm>
              <a:off x="6979023" y="2321536"/>
              <a:ext cx="1183341" cy="605117"/>
            </a:xfrm>
            <a:prstGeom prst="ellipse">
              <a:avLst/>
            </a:prstGeom>
            <a:solidFill>
              <a:schemeClr val="accent5">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5">
                      <a:lumMod val="20000"/>
                      <a:lumOff val="80000"/>
                    </a:schemeClr>
                  </a:solidFill>
                </a:rPr>
                <a:t>Test</a:t>
              </a:r>
              <a:endParaRPr lang="en-US" sz="1400" dirty="0">
                <a:solidFill>
                  <a:schemeClr val="accent5">
                    <a:lumMod val="20000"/>
                    <a:lumOff val="80000"/>
                  </a:schemeClr>
                </a:solidFill>
              </a:endParaRPr>
            </a:p>
          </p:txBody>
        </p:sp>
        <p:sp>
          <p:nvSpPr>
            <p:cNvPr id="25" name="Oval 24"/>
            <p:cNvSpPr/>
            <p:nvPr/>
          </p:nvSpPr>
          <p:spPr>
            <a:xfrm>
              <a:off x="5523006" y="2321536"/>
              <a:ext cx="1183341" cy="605117"/>
            </a:xfrm>
            <a:prstGeom prst="ellipse">
              <a:avLst/>
            </a:prstGeom>
            <a:solidFill>
              <a:schemeClr val="accent5">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5">
                      <a:lumMod val="20000"/>
                      <a:lumOff val="80000"/>
                    </a:schemeClr>
                  </a:solidFill>
                </a:rPr>
                <a:t>Test</a:t>
              </a:r>
              <a:endParaRPr lang="en-US" sz="1400" dirty="0">
                <a:solidFill>
                  <a:schemeClr val="accent5">
                    <a:lumMod val="20000"/>
                    <a:lumOff val="80000"/>
                  </a:schemeClr>
                </a:solidFill>
              </a:endParaRPr>
            </a:p>
          </p:txBody>
        </p:sp>
        <p:cxnSp>
          <p:nvCxnSpPr>
            <p:cNvPr id="36" name="Straight Connector 35"/>
            <p:cNvCxnSpPr>
              <a:stCxn id="21" idx="4"/>
              <a:endCxn id="14" idx="0"/>
            </p:cNvCxnSpPr>
            <p:nvPr/>
          </p:nvCxnSpPr>
          <p:spPr>
            <a:xfrm>
              <a:off x="6267823" y="4732338"/>
              <a:ext cx="1370107" cy="296862"/>
            </a:xfrm>
            <a:prstGeom prst="line">
              <a:avLst/>
            </a:prstGeom>
          </p:spPr>
          <p:style>
            <a:lnRef idx="2">
              <a:schemeClr val="accent4"/>
            </a:lnRef>
            <a:fillRef idx="0">
              <a:schemeClr val="accent4"/>
            </a:fillRef>
            <a:effectRef idx="1">
              <a:schemeClr val="accent4"/>
            </a:effectRef>
            <a:fontRef idx="minor">
              <a:schemeClr val="tx1"/>
            </a:fontRef>
          </p:style>
        </p:cxnSp>
        <p:cxnSp>
          <p:nvCxnSpPr>
            <p:cNvPr id="37" name="Straight Connector 36"/>
            <p:cNvCxnSpPr>
              <a:stCxn id="20" idx="4"/>
              <a:endCxn id="14" idx="0"/>
            </p:cNvCxnSpPr>
            <p:nvPr/>
          </p:nvCxnSpPr>
          <p:spPr>
            <a:xfrm>
              <a:off x="7633448" y="4732338"/>
              <a:ext cx="4482" cy="296862"/>
            </a:xfrm>
            <a:prstGeom prst="line">
              <a:avLst/>
            </a:prstGeom>
          </p:spPr>
          <p:style>
            <a:lnRef idx="2">
              <a:schemeClr val="accent4"/>
            </a:lnRef>
            <a:fillRef idx="0">
              <a:schemeClr val="accent4"/>
            </a:fillRef>
            <a:effectRef idx="1">
              <a:schemeClr val="accent4"/>
            </a:effectRef>
            <a:fontRef idx="minor">
              <a:schemeClr val="tx1"/>
            </a:fontRef>
          </p:style>
        </p:cxnSp>
        <p:cxnSp>
          <p:nvCxnSpPr>
            <p:cNvPr id="38" name="Straight Connector 37"/>
            <p:cNvCxnSpPr>
              <a:stCxn id="19" idx="4"/>
              <a:endCxn id="14" idx="0"/>
            </p:cNvCxnSpPr>
            <p:nvPr/>
          </p:nvCxnSpPr>
          <p:spPr>
            <a:xfrm flipH="1">
              <a:off x="7637930" y="4732338"/>
              <a:ext cx="1361143" cy="296862"/>
            </a:xfrm>
            <a:prstGeom prst="line">
              <a:avLst/>
            </a:prstGeom>
          </p:spPr>
          <p:style>
            <a:lnRef idx="2">
              <a:schemeClr val="accent4"/>
            </a:lnRef>
            <a:fillRef idx="0">
              <a:schemeClr val="accent4"/>
            </a:fillRef>
            <a:effectRef idx="1">
              <a:schemeClr val="accent4"/>
            </a:effectRef>
            <a:fontRef idx="minor">
              <a:schemeClr val="tx1"/>
            </a:fontRef>
          </p:style>
        </p:cxnSp>
        <p:cxnSp>
          <p:nvCxnSpPr>
            <p:cNvPr id="43" name="Straight Connector 42"/>
            <p:cNvCxnSpPr>
              <a:stCxn id="23" idx="4"/>
              <a:endCxn id="20" idx="0"/>
            </p:cNvCxnSpPr>
            <p:nvPr/>
          </p:nvCxnSpPr>
          <p:spPr>
            <a:xfrm flipH="1">
              <a:off x="7633448" y="3830358"/>
              <a:ext cx="800848" cy="296863"/>
            </a:xfrm>
            <a:prstGeom prst="line">
              <a:avLst/>
            </a:prstGeom>
          </p:spPr>
          <p:style>
            <a:lnRef idx="2">
              <a:schemeClr val="accent4"/>
            </a:lnRef>
            <a:fillRef idx="0">
              <a:schemeClr val="accent4"/>
            </a:fillRef>
            <a:effectRef idx="1">
              <a:schemeClr val="accent4"/>
            </a:effectRef>
            <a:fontRef idx="minor">
              <a:schemeClr val="tx1"/>
            </a:fontRef>
          </p:style>
        </p:cxnSp>
        <p:cxnSp>
          <p:nvCxnSpPr>
            <p:cNvPr id="46" name="Straight Connector 45"/>
            <p:cNvCxnSpPr>
              <a:stCxn id="22" idx="4"/>
              <a:endCxn id="20" idx="0"/>
            </p:cNvCxnSpPr>
            <p:nvPr/>
          </p:nvCxnSpPr>
          <p:spPr>
            <a:xfrm>
              <a:off x="6979024" y="3830359"/>
              <a:ext cx="654424" cy="296862"/>
            </a:xfrm>
            <a:prstGeom prst="line">
              <a:avLst/>
            </a:prstGeom>
          </p:spPr>
          <p:style>
            <a:lnRef idx="2">
              <a:schemeClr val="accent4"/>
            </a:lnRef>
            <a:fillRef idx="0">
              <a:schemeClr val="accent4"/>
            </a:fillRef>
            <a:effectRef idx="1">
              <a:schemeClr val="accent4"/>
            </a:effectRef>
            <a:fontRef idx="minor">
              <a:schemeClr val="tx1"/>
            </a:fontRef>
          </p:style>
        </p:cxnSp>
        <p:cxnSp>
          <p:nvCxnSpPr>
            <p:cNvPr id="49" name="Straight Connector 48"/>
            <p:cNvCxnSpPr>
              <a:stCxn id="25" idx="4"/>
              <a:endCxn id="22" idx="0"/>
            </p:cNvCxnSpPr>
            <p:nvPr/>
          </p:nvCxnSpPr>
          <p:spPr>
            <a:xfrm>
              <a:off x="6114677" y="2926653"/>
              <a:ext cx="864347" cy="298589"/>
            </a:xfrm>
            <a:prstGeom prst="line">
              <a:avLst/>
            </a:prstGeom>
          </p:spPr>
          <p:style>
            <a:lnRef idx="2">
              <a:schemeClr val="accent4"/>
            </a:lnRef>
            <a:fillRef idx="0">
              <a:schemeClr val="accent4"/>
            </a:fillRef>
            <a:effectRef idx="1">
              <a:schemeClr val="accent4"/>
            </a:effectRef>
            <a:fontRef idx="minor">
              <a:schemeClr val="tx1"/>
            </a:fontRef>
          </p:style>
        </p:cxnSp>
        <p:cxnSp>
          <p:nvCxnSpPr>
            <p:cNvPr id="52" name="Straight Connector 51"/>
            <p:cNvCxnSpPr>
              <a:stCxn id="24" idx="4"/>
              <a:endCxn id="22" idx="0"/>
            </p:cNvCxnSpPr>
            <p:nvPr/>
          </p:nvCxnSpPr>
          <p:spPr>
            <a:xfrm flipH="1">
              <a:off x="6979024" y="2926653"/>
              <a:ext cx="591670" cy="298589"/>
            </a:xfrm>
            <a:prstGeom prst="line">
              <a:avLst/>
            </a:prstGeom>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6935506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Tests for JUnit</a:t>
            </a:r>
          </a:p>
        </p:txBody>
      </p:sp>
      <p:sp>
        <p:nvSpPr>
          <p:cNvPr id="3" name="Content Placeholder 2"/>
          <p:cNvSpPr>
            <a:spLocks noGrp="1"/>
          </p:cNvSpPr>
          <p:nvPr>
            <p:ph idx="1"/>
          </p:nvPr>
        </p:nvSpPr>
        <p:spPr/>
        <p:txBody>
          <a:bodyPr>
            <a:normAutofit fontScale="62500" lnSpcReduction="20000"/>
          </a:bodyPr>
          <a:lstStyle/>
          <a:p>
            <a:r>
              <a:rPr lang="en-US" dirty="0"/>
              <a:t>Need to use the methods of the </a:t>
            </a:r>
            <a:r>
              <a:rPr lang="en-US" dirty="0" smtClean="0"/>
              <a:t>assert </a:t>
            </a:r>
            <a:r>
              <a:rPr lang="en-US" dirty="0"/>
              <a:t>class</a:t>
            </a:r>
          </a:p>
          <a:p>
            <a:pPr lvl="1"/>
            <a:r>
              <a:rPr lang="en-US" dirty="0" err="1"/>
              <a:t>javadoc</a:t>
            </a:r>
            <a:r>
              <a:rPr lang="en-US" dirty="0"/>
              <a:t> gives a complete description of its capabilities</a:t>
            </a:r>
          </a:p>
          <a:p>
            <a:r>
              <a:rPr lang="en-US" dirty="0"/>
              <a:t>Each test method checks a condition (assertion) and reports back to the test runner whether the test failed or succeeded</a:t>
            </a:r>
          </a:p>
          <a:p>
            <a:r>
              <a:rPr lang="en-US" dirty="0"/>
              <a:t>The test runner uses the result to report to the user (in command line mode) or update the display (in an IDE)</a:t>
            </a:r>
          </a:p>
          <a:p>
            <a:r>
              <a:rPr lang="en-US" dirty="0"/>
              <a:t>All of the methods return void</a:t>
            </a:r>
          </a:p>
          <a:p>
            <a:r>
              <a:rPr lang="en-US" dirty="0"/>
              <a:t>A few representative methods of </a:t>
            </a:r>
            <a:r>
              <a:rPr lang="en-US" dirty="0" err="1" smtClean="0"/>
              <a:t>org.junit.assert</a:t>
            </a:r>
            <a:endParaRPr lang="en-US" dirty="0"/>
          </a:p>
          <a:p>
            <a:pPr lvl="1">
              <a:buClr>
                <a:schemeClr val="tx1"/>
              </a:buClr>
            </a:pPr>
            <a:r>
              <a:rPr lang="en-US" dirty="0" err="1">
                <a:solidFill>
                  <a:schemeClr val="accent2">
                    <a:lumMod val="75000"/>
                  </a:schemeClr>
                </a:solidFill>
              </a:rPr>
              <a:t>assertTrue</a:t>
            </a:r>
            <a:r>
              <a:rPr lang="en-US" dirty="0">
                <a:solidFill>
                  <a:schemeClr val="accent2">
                    <a:lumMod val="75000"/>
                  </a:schemeClr>
                </a:solidFill>
              </a:rPr>
              <a:t>(</a:t>
            </a:r>
            <a:r>
              <a:rPr lang="en-US" dirty="0" err="1">
                <a:solidFill>
                  <a:schemeClr val="accent2">
                    <a:lumMod val="75000"/>
                  </a:schemeClr>
                </a:solidFill>
              </a:rPr>
              <a:t>boolean</a:t>
            </a:r>
            <a:r>
              <a:rPr lang="en-US" dirty="0">
                <a:solidFill>
                  <a:schemeClr val="accent2">
                    <a:lumMod val="75000"/>
                  </a:schemeClr>
                </a:solidFill>
              </a:rPr>
              <a:t>)</a:t>
            </a:r>
          </a:p>
          <a:p>
            <a:pPr lvl="1">
              <a:buClr>
                <a:schemeClr val="tx1"/>
              </a:buClr>
            </a:pPr>
            <a:r>
              <a:rPr lang="en-US" dirty="0" err="1">
                <a:solidFill>
                  <a:schemeClr val="accent2">
                    <a:lumMod val="75000"/>
                  </a:schemeClr>
                </a:solidFill>
              </a:rPr>
              <a:t>assertTrue</a:t>
            </a:r>
            <a:r>
              <a:rPr lang="en-US" dirty="0">
                <a:solidFill>
                  <a:schemeClr val="accent2">
                    <a:lumMod val="75000"/>
                  </a:schemeClr>
                </a:solidFill>
              </a:rPr>
              <a:t>(String, </a:t>
            </a:r>
            <a:r>
              <a:rPr lang="en-US" dirty="0" err="1">
                <a:solidFill>
                  <a:schemeClr val="accent2">
                    <a:lumMod val="75000"/>
                  </a:schemeClr>
                </a:solidFill>
              </a:rPr>
              <a:t>boolean</a:t>
            </a:r>
            <a:r>
              <a:rPr lang="en-US" dirty="0">
                <a:solidFill>
                  <a:schemeClr val="accent2">
                    <a:lumMod val="75000"/>
                  </a:schemeClr>
                </a:solidFill>
              </a:rPr>
              <a:t>)</a:t>
            </a:r>
          </a:p>
          <a:p>
            <a:pPr lvl="1">
              <a:buClr>
                <a:schemeClr val="tx1"/>
              </a:buClr>
            </a:pPr>
            <a:r>
              <a:rPr lang="en-US" dirty="0" err="1">
                <a:solidFill>
                  <a:schemeClr val="accent2">
                    <a:lumMod val="75000"/>
                  </a:schemeClr>
                </a:solidFill>
              </a:rPr>
              <a:t>assertEquals</a:t>
            </a:r>
            <a:r>
              <a:rPr lang="en-US" dirty="0">
                <a:solidFill>
                  <a:schemeClr val="accent2">
                    <a:lumMod val="75000"/>
                  </a:schemeClr>
                </a:solidFill>
              </a:rPr>
              <a:t>(Object, Object)</a:t>
            </a:r>
          </a:p>
          <a:p>
            <a:pPr lvl="1">
              <a:buClr>
                <a:schemeClr val="tx1"/>
              </a:buClr>
            </a:pPr>
            <a:r>
              <a:rPr lang="en-US" dirty="0" err="1">
                <a:solidFill>
                  <a:schemeClr val="accent2">
                    <a:lumMod val="75000"/>
                  </a:schemeClr>
                </a:solidFill>
              </a:rPr>
              <a:t>assertNull</a:t>
            </a:r>
            <a:r>
              <a:rPr lang="en-US" dirty="0">
                <a:solidFill>
                  <a:schemeClr val="accent2">
                    <a:lumMod val="75000"/>
                  </a:schemeClr>
                </a:solidFill>
              </a:rPr>
              <a:t>(Object)</a:t>
            </a:r>
          </a:p>
          <a:p>
            <a:pPr lvl="1">
              <a:buClr>
                <a:schemeClr val="tx1"/>
              </a:buClr>
            </a:pPr>
            <a:r>
              <a:rPr lang="en-US" dirty="0">
                <a:solidFill>
                  <a:schemeClr val="accent2">
                    <a:lumMod val="75000"/>
                  </a:schemeClr>
                </a:solidFill>
              </a:rPr>
              <a:t>Fail(String)</a:t>
            </a:r>
          </a:p>
          <a:p>
            <a:r>
              <a:rPr lang="en-US" dirty="0" smtClean="0"/>
              <a:t>All </a:t>
            </a:r>
            <a:r>
              <a:rPr lang="en-US" dirty="0"/>
              <a:t>the above may take an optional String message as the first argument, for example, </a:t>
            </a:r>
            <a:endParaRPr lang="en-US" dirty="0" smtClean="0"/>
          </a:p>
          <a:p>
            <a:pPr marL="457200" lvl="1" indent="0">
              <a:buNone/>
            </a:pPr>
            <a:r>
              <a:rPr lang="en-US" dirty="0" smtClean="0">
                <a:solidFill>
                  <a:schemeClr val="accent2">
                    <a:lumMod val="75000"/>
                  </a:schemeClr>
                </a:solidFill>
              </a:rPr>
              <a:t>static </a:t>
            </a:r>
            <a:r>
              <a:rPr lang="en-US" dirty="0">
                <a:solidFill>
                  <a:schemeClr val="accent2">
                    <a:lumMod val="75000"/>
                  </a:schemeClr>
                </a:solidFill>
              </a:rPr>
              <a:t>void </a:t>
            </a:r>
            <a:r>
              <a:rPr lang="en-US" dirty="0" err="1">
                <a:solidFill>
                  <a:schemeClr val="accent2">
                    <a:lumMod val="75000"/>
                  </a:schemeClr>
                </a:solidFill>
              </a:rPr>
              <a:t>assertTrue</a:t>
            </a:r>
            <a:r>
              <a:rPr lang="en-US" dirty="0">
                <a:solidFill>
                  <a:schemeClr val="accent2">
                    <a:lumMod val="75000"/>
                  </a:schemeClr>
                </a:solidFill>
              </a:rPr>
              <a:t>(String message, </a:t>
            </a:r>
            <a:r>
              <a:rPr lang="en-US" dirty="0" err="1">
                <a:solidFill>
                  <a:schemeClr val="accent2">
                    <a:lumMod val="75000"/>
                  </a:schemeClr>
                </a:solidFill>
              </a:rPr>
              <a:t>boolean</a:t>
            </a:r>
            <a:r>
              <a:rPr lang="en-US" dirty="0">
                <a:solidFill>
                  <a:schemeClr val="accent2">
                    <a:lumMod val="75000"/>
                  </a:schemeClr>
                </a:solidFill>
              </a:rPr>
              <a:t> test)</a:t>
            </a:r>
          </a:p>
        </p:txBody>
      </p:sp>
    </p:spTree>
    <p:extLst>
      <p:ext uri="{BB962C8B-B14F-4D97-AF65-F5344CB8AC3E}">
        <p14:creationId xmlns:p14="http://schemas.microsoft.com/office/powerpoint/2010/main" val="950777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18564" y="1680883"/>
            <a:ext cx="8229600" cy="3509682"/>
          </a:xfrm>
        </p:spPr>
        <p:txBody>
          <a:bodyPr numCol="2">
            <a:normAutofit fontScale="92500" lnSpcReduction="20000"/>
          </a:bodyPr>
          <a:lstStyle/>
          <a:p>
            <a:r>
              <a:rPr lang="en-US" dirty="0" smtClean="0"/>
              <a:t>Testing overview</a:t>
            </a:r>
          </a:p>
          <a:p>
            <a:pPr lvl="1">
              <a:buFont typeface="Wingdings" charset="2"/>
              <a:buChar char="ü"/>
            </a:pPr>
            <a:r>
              <a:rPr lang="en-US" dirty="0" smtClean="0"/>
              <a:t>Test methods</a:t>
            </a:r>
          </a:p>
          <a:p>
            <a:pPr lvl="2">
              <a:buSzPct val="50000"/>
              <a:buFont typeface="HiraMinProN-W3" charset="-128"/>
              <a:buChar char="◉"/>
            </a:pPr>
            <a:r>
              <a:rPr lang="en-US" dirty="0" smtClean="0"/>
              <a:t>Black-box vs White-box testing</a:t>
            </a:r>
          </a:p>
          <a:p>
            <a:pPr lvl="1">
              <a:buFont typeface="Wingdings" charset="2"/>
              <a:buChar char="ü"/>
            </a:pPr>
            <a:r>
              <a:rPr lang="en-US" dirty="0" smtClean="0"/>
              <a:t>Test levels</a:t>
            </a:r>
          </a:p>
          <a:p>
            <a:pPr lvl="2">
              <a:buSzPct val="50000"/>
              <a:buFont typeface="HiraMinProN-W3" charset="-128"/>
              <a:buChar char="◉"/>
            </a:pPr>
            <a:r>
              <a:rPr lang="en-US" dirty="0"/>
              <a:t>Unit vs Integration vs System Testing</a:t>
            </a:r>
          </a:p>
          <a:p>
            <a:pPr lvl="1">
              <a:buFont typeface="Wingdings" charset="2"/>
              <a:buChar char="ü"/>
            </a:pPr>
            <a:r>
              <a:rPr lang="en-US" dirty="0" smtClean="0"/>
              <a:t>Test types</a:t>
            </a:r>
          </a:p>
          <a:p>
            <a:pPr lvl="1">
              <a:buFont typeface="Wingdings" charset="2"/>
              <a:buChar char="ü"/>
            </a:pPr>
            <a:r>
              <a:rPr lang="en-US" dirty="0" smtClean="0"/>
              <a:t>Automated testing</a:t>
            </a:r>
          </a:p>
          <a:p>
            <a:r>
              <a:rPr lang="en-US" dirty="0" smtClean="0"/>
              <a:t>JUnit overview</a:t>
            </a:r>
          </a:p>
          <a:p>
            <a:pPr lvl="1">
              <a:buFont typeface="Wingdings" charset="2"/>
              <a:buChar char="ü"/>
            </a:pPr>
            <a:r>
              <a:rPr lang="en-US" dirty="0"/>
              <a:t>What, Why, Who?</a:t>
            </a:r>
          </a:p>
          <a:p>
            <a:pPr lvl="1">
              <a:buFont typeface="Wingdings" charset="2"/>
              <a:buChar char="ü"/>
            </a:pPr>
            <a:r>
              <a:rPr lang="en-US" dirty="0"/>
              <a:t>Classes</a:t>
            </a:r>
          </a:p>
          <a:p>
            <a:pPr lvl="1">
              <a:buFont typeface="Wingdings" charset="2"/>
              <a:buChar char="ü"/>
            </a:pPr>
            <a:r>
              <a:rPr lang="en-US" dirty="0"/>
              <a:t>Tests</a:t>
            </a:r>
          </a:p>
          <a:p>
            <a:pPr lvl="1">
              <a:buFont typeface="Wingdings" charset="2"/>
              <a:buChar char="ü"/>
            </a:pPr>
            <a:r>
              <a:rPr lang="en-US" dirty="0"/>
              <a:t>Fixtures</a:t>
            </a:r>
          </a:p>
          <a:p>
            <a:pPr lvl="1">
              <a:buFont typeface="Wingdings" charset="2"/>
              <a:buChar char="ü"/>
            </a:pPr>
            <a:r>
              <a:rPr lang="en-US" dirty="0"/>
              <a:t>Test Suites</a:t>
            </a:r>
          </a:p>
          <a:p>
            <a:pPr lvl="1">
              <a:buFont typeface="Wingdings" charset="2"/>
              <a:buChar char="ü"/>
            </a:pPr>
            <a:r>
              <a:rPr lang="en-US" dirty="0"/>
              <a:t>Examples</a:t>
            </a:r>
          </a:p>
          <a:p>
            <a:pPr lvl="1">
              <a:buFont typeface="Wingdings" charset="2"/>
              <a:buChar char="ü"/>
            </a:pPr>
            <a:r>
              <a:rPr lang="en-US" dirty="0"/>
              <a:t>Demo</a:t>
            </a:r>
          </a:p>
        </p:txBody>
      </p:sp>
    </p:spTree>
    <p:extLst>
      <p:ext uri="{BB962C8B-B14F-4D97-AF65-F5344CB8AC3E}">
        <p14:creationId xmlns:p14="http://schemas.microsoft.com/office/powerpoint/2010/main" val="1984210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Assertions</a:t>
            </a:r>
          </a:p>
        </p:txBody>
      </p:sp>
      <p:sp>
        <p:nvSpPr>
          <p:cNvPr id="3" name="Content Placeholder 2"/>
          <p:cNvSpPr>
            <a:spLocks noGrp="1"/>
          </p:cNvSpPr>
          <p:nvPr>
            <p:ph idx="1"/>
          </p:nvPr>
        </p:nvSpPr>
        <p:spPr>
          <a:xfrm>
            <a:off x="457200" y="1600200"/>
            <a:ext cx="8229600" cy="4679576"/>
          </a:xfrm>
        </p:spPr>
        <p:txBody>
          <a:bodyPr>
            <a:normAutofit fontScale="62500" lnSpcReduction="20000"/>
          </a:bodyPr>
          <a:lstStyle/>
          <a:p>
            <a:r>
              <a:rPr lang="en-US" dirty="0"/>
              <a:t>static void </a:t>
            </a:r>
            <a:r>
              <a:rPr lang="en-US" dirty="0" err="1"/>
              <a:t>assertEquals</a:t>
            </a:r>
            <a:r>
              <a:rPr lang="en-US" dirty="0"/>
              <a:t> (</a:t>
            </a:r>
            <a:r>
              <a:rPr lang="en-US" dirty="0" err="1"/>
              <a:t>boolean</a:t>
            </a:r>
            <a:r>
              <a:rPr lang="en-US" dirty="0"/>
              <a:t> expected, </a:t>
            </a:r>
            <a:r>
              <a:rPr lang="en-US" dirty="0" err="1"/>
              <a:t>boolean</a:t>
            </a:r>
            <a:r>
              <a:rPr lang="en-US" dirty="0"/>
              <a:t> </a:t>
            </a:r>
            <a:r>
              <a:rPr lang="en-US" dirty="0" smtClean="0"/>
              <a:t>actual)</a:t>
            </a:r>
          </a:p>
          <a:p>
            <a:pPr marL="457200" lvl="1" indent="0">
              <a:buNone/>
            </a:pPr>
            <a:r>
              <a:rPr lang="en-US" dirty="0" smtClean="0">
                <a:solidFill>
                  <a:schemeClr val="accent2">
                    <a:lumMod val="75000"/>
                  </a:schemeClr>
                </a:solidFill>
              </a:rPr>
              <a:t>Asserts that </a:t>
            </a:r>
            <a:r>
              <a:rPr lang="en-US" dirty="0">
                <a:solidFill>
                  <a:schemeClr val="accent2">
                    <a:lumMod val="75000"/>
                  </a:schemeClr>
                </a:solidFill>
              </a:rPr>
              <a:t>two </a:t>
            </a:r>
            <a:r>
              <a:rPr lang="en-US" dirty="0" err="1">
                <a:solidFill>
                  <a:schemeClr val="accent2">
                    <a:lumMod val="75000"/>
                  </a:schemeClr>
                </a:solidFill>
              </a:rPr>
              <a:t>booleans</a:t>
            </a:r>
            <a:r>
              <a:rPr lang="en-US" dirty="0">
                <a:solidFill>
                  <a:schemeClr val="accent2">
                    <a:lumMod val="75000"/>
                  </a:schemeClr>
                </a:solidFill>
              </a:rPr>
              <a:t> are </a:t>
            </a:r>
            <a:r>
              <a:rPr lang="en-US" dirty="0" smtClean="0">
                <a:solidFill>
                  <a:schemeClr val="accent2">
                    <a:lumMod val="75000"/>
                  </a:schemeClr>
                </a:solidFill>
              </a:rPr>
              <a:t>equal</a:t>
            </a:r>
          </a:p>
          <a:p>
            <a:r>
              <a:rPr lang="en-US" dirty="0" smtClean="0"/>
              <a:t>static void </a:t>
            </a:r>
            <a:r>
              <a:rPr lang="en-US" dirty="0" err="1" smtClean="0"/>
              <a:t>assertEquals</a:t>
            </a:r>
            <a:r>
              <a:rPr lang="en-US" dirty="0" smtClean="0"/>
              <a:t> (byte expected, byte actual) </a:t>
            </a:r>
          </a:p>
          <a:p>
            <a:pPr marL="457200" lvl="1" indent="0">
              <a:buNone/>
            </a:pPr>
            <a:r>
              <a:rPr lang="en-US" dirty="0" smtClean="0">
                <a:solidFill>
                  <a:schemeClr val="accent2">
                    <a:lumMod val="75000"/>
                  </a:schemeClr>
                </a:solidFill>
              </a:rPr>
              <a:t>Asserts </a:t>
            </a:r>
            <a:r>
              <a:rPr lang="en-US" dirty="0">
                <a:solidFill>
                  <a:schemeClr val="accent2">
                    <a:lumMod val="75000"/>
                  </a:schemeClr>
                </a:solidFill>
              </a:rPr>
              <a:t>that two bytes are equal </a:t>
            </a:r>
            <a:endParaRPr lang="en-US" dirty="0" smtClean="0">
              <a:solidFill>
                <a:schemeClr val="accent2">
                  <a:lumMod val="75000"/>
                </a:schemeClr>
              </a:solidFill>
            </a:endParaRPr>
          </a:p>
          <a:p>
            <a:r>
              <a:rPr lang="en-US" dirty="0" smtClean="0"/>
              <a:t>static </a:t>
            </a:r>
            <a:r>
              <a:rPr lang="en-US" dirty="0"/>
              <a:t>void </a:t>
            </a:r>
            <a:r>
              <a:rPr lang="en-US" dirty="0" err="1"/>
              <a:t>assertEquals</a:t>
            </a:r>
            <a:r>
              <a:rPr lang="en-US" dirty="0"/>
              <a:t> (char expected, char actual) </a:t>
            </a:r>
            <a:endParaRPr lang="en-US" dirty="0" smtClean="0"/>
          </a:p>
          <a:p>
            <a:pPr marL="457200" lvl="1" indent="0">
              <a:buNone/>
            </a:pPr>
            <a:r>
              <a:rPr lang="en-US" dirty="0" smtClean="0">
                <a:solidFill>
                  <a:schemeClr val="accent2">
                    <a:lumMod val="75000"/>
                  </a:schemeClr>
                </a:solidFill>
              </a:rPr>
              <a:t>Asserts </a:t>
            </a:r>
            <a:r>
              <a:rPr lang="en-US" dirty="0">
                <a:solidFill>
                  <a:schemeClr val="accent2">
                    <a:lumMod val="75000"/>
                  </a:schemeClr>
                </a:solidFill>
              </a:rPr>
              <a:t>that two chars are equal </a:t>
            </a:r>
            <a:endParaRPr lang="en-US" dirty="0" smtClean="0">
              <a:solidFill>
                <a:schemeClr val="accent2">
                  <a:lumMod val="75000"/>
                </a:schemeClr>
              </a:solidFill>
            </a:endParaRPr>
          </a:p>
          <a:p>
            <a:r>
              <a:rPr lang="en-US" dirty="0" smtClean="0"/>
              <a:t>static </a:t>
            </a:r>
            <a:r>
              <a:rPr lang="en-US" dirty="0"/>
              <a:t>void </a:t>
            </a:r>
            <a:r>
              <a:rPr lang="en-US" dirty="0" err="1"/>
              <a:t>assertEquals</a:t>
            </a:r>
            <a:r>
              <a:rPr lang="en-US" dirty="0"/>
              <a:t> (double expected, double actual, double </a:t>
            </a:r>
            <a:r>
              <a:rPr lang="en-US" dirty="0" smtClean="0"/>
              <a:t>delta)</a:t>
            </a:r>
          </a:p>
          <a:p>
            <a:pPr marL="457200" lvl="1" indent="0">
              <a:buNone/>
            </a:pPr>
            <a:r>
              <a:rPr lang="en-US" dirty="0" smtClean="0">
                <a:solidFill>
                  <a:schemeClr val="accent2">
                    <a:lumMod val="75000"/>
                  </a:schemeClr>
                </a:solidFill>
              </a:rPr>
              <a:t>Asserts </a:t>
            </a:r>
            <a:r>
              <a:rPr lang="en-US" dirty="0">
                <a:solidFill>
                  <a:schemeClr val="accent2">
                    <a:lumMod val="75000"/>
                  </a:schemeClr>
                </a:solidFill>
              </a:rPr>
              <a:t>that two doubles are equal concerning a </a:t>
            </a:r>
            <a:r>
              <a:rPr lang="en-US" dirty="0" smtClean="0">
                <a:solidFill>
                  <a:schemeClr val="accent2">
                    <a:lumMod val="75000"/>
                  </a:schemeClr>
                </a:solidFill>
              </a:rPr>
              <a:t>delta</a:t>
            </a:r>
          </a:p>
          <a:p>
            <a:r>
              <a:rPr lang="en-US" dirty="0" smtClean="0"/>
              <a:t>static </a:t>
            </a:r>
            <a:r>
              <a:rPr lang="en-US" dirty="0"/>
              <a:t>void </a:t>
            </a:r>
            <a:r>
              <a:rPr lang="en-US" dirty="0" err="1"/>
              <a:t>assertEquals</a:t>
            </a:r>
            <a:r>
              <a:rPr lang="en-US" dirty="0"/>
              <a:t> (float expected, float actual, float delta) </a:t>
            </a:r>
            <a:endParaRPr lang="en-US" dirty="0" smtClean="0"/>
          </a:p>
          <a:p>
            <a:pPr marL="457200" lvl="1" indent="0">
              <a:buNone/>
            </a:pPr>
            <a:r>
              <a:rPr lang="en-US" dirty="0" smtClean="0">
                <a:solidFill>
                  <a:schemeClr val="accent2">
                    <a:lumMod val="75000"/>
                  </a:schemeClr>
                </a:solidFill>
              </a:rPr>
              <a:t>Asserts </a:t>
            </a:r>
            <a:r>
              <a:rPr lang="en-US" dirty="0">
                <a:solidFill>
                  <a:schemeClr val="accent2">
                    <a:lumMod val="75000"/>
                  </a:schemeClr>
                </a:solidFill>
              </a:rPr>
              <a:t>that two floats are equal concerning a </a:t>
            </a:r>
            <a:r>
              <a:rPr lang="en-US" dirty="0" smtClean="0">
                <a:solidFill>
                  <a:schemeClr val="accent2">
                    <a:lumMod val="75000"/>
                  </a:schemeClr>
                </a:solidFill>
              </a:rPr>
              <a:t>delta</a:t>
            </a:r>
          </a:p>
          <a:p>
            <a:r>
              <a:rPr lang="en-US" dirty="0" smtClean="0"/>
              <a:t>static </a:t>
            </a:r>
            <a:r>
              <a:rPr lang="en-US" dirty="0"/>
              <a:t>void </a:t>
            </a:r>
            <a:r>
              <a:rPr lang="en-US" dirty="0" err="1"/>
              <a:t>assertEquals</a:t>
            </a:r>
            <a:r>
              <a:rPr lang="en-US" dirty="0"/>
              <a:t> (</a:t>
            </a:r>
            <a:r>
              <a:rPr lang="en-US" dirty="0" err="1"/>
              <a:t>int</a:t>
            </a:r>
            <a:r>
              <a:rPr lang="en-US" dirty="0"/>
              <a:t> expected, </a:t>
            </a:r>
            <a:r>
              <a:rPr lang="en-US" dirty="0" err="1"/>
              <a:t>int</a:t>
            </a:r>
            <a:r>
              <a:rPr lang="en-US" dirty="0"/>
              <a:t> </a:t>
            </a:r>
            <a:r>
              <a:rPr lang="en-US" dirty="0" smtClean="0"/>
              <a:t>actual)</a:t>
            </a:r>
          </a:p>
          <a:p>
            <a:pPr marL="457200" lvl="1" indent="0">
              <a:buNone/>
            </a:pPr>
            <a:r>
              <a:rPr lang="en-US" dirty="0" smtClean="0">
                <a:solidFill>
                  <a:schemeClr val="accent2">
                    <a:lumMod val="75000"/>
                  </a:schemeClr>
                </a:solidFill>
              </a:rPr>
              <a:t>Asserts </a:t>
            </a:r>
            <a:r>
              <a:rPr lang="en-US" dirty="0">
                <a:solidFill>
                  <a:schemeClr val="accent2">
                    <a:lumMod val="75000"/>
                  </a:schemeClr>
                </a:solidFill>
              </a:rPr>
              <a:t>that two </a:t>
            </a:r>
            <a:r>
              <a:rPr lang="en-US" dirty="0" err="1">
                <a:solidFill>
                  <a:schemeClr val="accent2">
                    <a:lumMod val="75000"/>
                  </a:schemeClr>
                </a:solidFill>
              </a:rPr>
              <a:t>ints</a:t>
            </a:r>
            <a:r>
              <a:rPr lang="en-US" dirty="0">
                <a:solidFill>
                  <a:schemeClr val="accent2">
                    <a:lumMod val="75000"/>
                  </a:schemeClr>
                </a:solidFill>
              </a:rPr>
              <a:t> are </a:t>
            </a:r>
            <a:r>
              <a:rPr lang="en-US" dirty="0" smtClean="0">
                <a:solidFill>
                  <a:schemeClr val="accent2">
                    <a:lumMod val="75000"/>
                  </a:schemeClr>
                </a:solidFill>
              </a:rPr>
              <a:t>equal</a:t>
            </a:r>
          </a:p>
          <a:p>
            <a:pPr marL="457200" lvl="1" indent="0">
              <a:buNone/>
            </a:pPr>
            <a:endParaRPr lang="en-US" dirty="0" smtClean="0">
              <a:solidFill>
                <a:schemeClr val="accent2">
                  <a:lumMod val="75000"/>
                </a:schemeClr>
              </a:solidFill>
            </a:endParaRPr>
          </a:p>
          <a:p>
            <a:pPr marL="457200" lvl="1" indent="0">
              <a:buNone/>
            </a:pPr>
            <a:endParaRPr lang="en-US" dirty="0" smtClean="0">
              <a:solidFill>
                <a:schemeClr val="accent2">
                  <a:lumMod val="75000"/>
                </a:schemeClr>
              </a:solidFill>
            </a:endParaRPr>
          </a:p>
          <a:p>
            <a:pPr marL="0" indent="0">
              <a:buNone/>
            </a:pPr>
            <a:r>
              <a:rPr lang="en-US" dirty="0"/>
              <a:t>For a complete list, see:</a:t>
            </a:r>
          </a:p>
          <a:p>
            <a:pPr marL="0" indent="0">
              <a:buNone/>
            </a:pPr>
            <a:r>
              <a:rPr lang="en-US" dirty="0"/>
              <a:t>	– </a:t>
            </a:r>
            <a:r>
              <a:rPr lang="en-US" i="1" dirty="0">
                <a:hlinkClick r:id="rId2"/>
              </a:rPr>
              <a:t>http://</a:t>
            </a:r>
            <a:r>
              <a:rPr lang="en-US" i="1" dirty="0" smtClean="0">
                <a:hlinkClick r:id="rId2"/>
              </a:rPr>
              <a:t>junit.sourceforge.net/javadoc/org/junit/Assert.html</a:t>
            </a:r>
            <a:endParaRPr lang="en-US" dirty="0">
              <a:solidFill>
                <a:schemeClr val="accent2">
                  <a:lumMod val="75000"/>
                </a:schemeClr>
              </a:solidFill>
            </a:endParaRPr>
          </a:p>
          <a:p>
            <a:endParaRPr lang="en-US" dirty="0"/>
          </a:p>
        </p:txBody>
      </p:sp>
    </p:spTree>
    <p:extLst>
      <p:ext uri="{BB962C8B-B14F-4D97-AF65-F5344CB8AC3E}">
        <p14:creationId xmlns:p14="http://schemas.microsoft.com/office/powerpoint/2010/main" val="1473144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Organize The Tests</a:t>
            </a:r>
          </a:p>
        </p:txBody>
      </p:sp>
      <p:sp>
        <p:nvSpPr>
          <p:cNvPr id="3" name="Content Placeholder 2"/>
          <p:cNvSpPr>
            <a:spLocks noGrp="1"/>
          </p:cNvSpPr>
          <p:nvPr>
            <p:ph idx="1"/>
          </p:nvPr>
        </p:nvSpPr>
        <p:spPr>
          <a:xfrm>
            <a:off x="457200" y="1882588"/>
            <a:ext cx="8229600" cy="4243575"/>
          </a:xfrm>
        </p:spPr>
        <p:txBody>
          <a:bodyPr>
            <a:normAutofit fontScale="70000" lnSpcReduction="20000"/>
          </a:bodyPr>
          <a:lstStyle/>
          <a:p>
            <a:r>
              <a:rPr lang="en-US" dirty="0"/>
              <a:t>Create test cases in the same package as the code under test</a:t>
            </a:r>
            <a:r>
              <a:rPr lang="en-US" dirty="0" smtClean="0"/>
              <a:t>.</a:t>
            </a:r>
          </a:p>
          <a:p>
            <a:endParaRPr lang="en-US" dirty="0"/>
          </a:p>
          <a:p>
            <a:r>
              <a:rPr lang="en-US" dirty="0"/>
              <a:t>For each Java package in your application, define a </a:t>
            </a:r>
            <a:r>
              <a:rPr lang="en-US" dirty="0" err="1"/>
              <a:t>TestSuite</a:t>
            </a:r>
            <a:r>
              <a:rPr lang="en-US" dirty="0"/>
              <a:t> class that contains all the tests for validating the code in the package</a:t>
            </a:r>
            <a:r>
              <a:rPr lang="en-US" dirty="0" smtClean="0"/>
              <a:t>.</a:t>
            </a:r>
          </a:p>
          <a:p>
            <a:endParaRPr lang="en-US" dirty="0"/>
          </a:p>
          <a:p>
            <a:r>
              <a:rPr lang="en-US" dirty="0"/>
              <a:t>Define similar </a:t>
            </a:r>
            <a:r>
              <a:rPr lang="en-US" dirty="0" err="1"/>
              <a:t>TestSuite</a:t>
            </a:r>
            <a:r>
              <a:rPr lang="en-US" dirty="0"/>
              <a:t> classes that create higher-level and lower-level test suites in the other packages (and sub-packages) of the application</a:t>
            </a:r>
            <a:r>
              <a:rPr lang="en-US" dirty="0" smtClean="0"/>
              <a:t>.</a:t>
            </a:r>
          </a:p>
          <a:p>
            <a:endParaRPr lang="en-US" dirty="0"/>
          </a:p>
          <a:p>
            <a:r>
              <a:rPr lang="en-US" dirty="0"/>
              <a:t>Make sure your build process includes the compilation of all tests.</a:t>
            </a:r>
          </a:p>
        </p:txBody>
      </p:sp>
    </p:spTree>
    <p:extLst>
      <p:ext uri="{BB962C8B-B14F-4D97-AF65-F5344CB8AC3E}">
        <p14:creationId xmlns:p14="http://schemas.microsoft.com/office/powerpoint/2010/main" val="1583036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Counter class</a:t>
            </a:r>
          </a:p>
        </p:txBody>
      </p:sp>
      <p:sp>
        <p:nvSpPr>
          <p:cNvPr id="3" name="Content Placeholder 2"/>
          <p:cNvSpPr>
            <a:spLocks noGrp="1"/>
          </p:cNvSpPr>
          <p:nvPr>
            <p:ph idx="1"/>
          </p:nvPr>
        </p:nvSpPr>
        <p:spPr>
          <a:xfrm>
            <a:off x="457200" y="1667435"/>
            <a:ext cx="8229600" cy="4525963"/>
          </a:xfrm>
        </p:spPr>
        <p:txBody>
          <a:bodyPr>
            <a:normAutofit fontScale="77500" lnSpcReduction="20000"/>
          </a:bodyPr>
          <a:lstStyle/>
          <a:p>
            <a:r>
              <a:rPr lang="en-US" dirty="0"/>
              <a:t>For the sake of example, we will create </a:t>
            </a:r>
            <a:r>
              <a:rPr lang="en-US" dirty="0" smtClean="0"/>
              <a:t>                               and </a:t>
            </a:r>
            <a:r>
              <a:rPr lang="en-US" dirty="0"/>
              <a:t>test a trivial “counter” class</a:t>
            </a:r>
          </a:p>
          <a:p>
            <a:pPr lvl="1"/>
            <a:r>
              <a:rPr lang="en-US" dirty="0"/>
              <a:t>The constructor will create a counter and set it to zero</a:t>
            </a:r>
          </a:p>
          <a:p>
            <a:pPr lvl="1"/>
            <a:r>
              <a:rPr lang="en-US" dirty="0"/>
              <a:t>The </a:t>
            </a:r>
            <a:r>
              <a:rPr lang="en-US" dirty="0">
                <a:solidFill>
                  <a:schemeClr val="accent2">
                    <a:lumMod val="75000"/>
                  </a:schemeClr>
                </a:solidFill>
              </a:rPr>
              <a:t>increment </a:t>
            </a:r>
            <a:r>
              <a:rPr lang="en-US" dirty="0"/>
              <a:t>method will add one to the counter and return the new value</a:t>
            </a:r>
          </a:p>
          <a:p>
            <a:pPr lvl="1"/>
            <a:r>
              <a:rPr lang="en-US" dirty="0"/>
              <a:t>The </a:t>
            </a:r>
            <a:r>
              <a:rPr lang="en-US" dirty="0">
                <a:solidFill>
                  <a:schemeClr val="accent2">
                    <a:lumMod val="75000"/>
                  </a:schemeClr>
                </a:solidFill>
              </a:rPr>
              <a:t>decrement</a:t>
            </a:r>
            <a:r>
              <a:rPr lang="en-US" dirty="0"/>
              <a:t> method will subtract one from the counter and return the new value</a:t>
            </a:r>
          </a:p>
          <a:p>
            <a:r>
              <a:rPr lang="en-US" dirty="0"/>
              <a:t>We write the test methods before we write the code</a:t>
            </a:r>
          </a:p>
          <a:p>
            <a:pPr lvl="1"/>
            <a:r>
              <a:rPr lang="en-US" dirty="0"/>
              <a:t>This has the advantages described earlier</a:t>
            </a:r>
          </a:p>
          <a:p>
            <a:pPr lvl="1"/>
            <a:r>
              <a:rPr lang="en-US" dirty="0"/>
              <a:t>Depending on the JUnit tool we use, we </a:t>
            </a:r>
            <a:r>
              <a:rPr lang="en-US" i="1" dirty="0"/>
              <a:t>may</a:t>
            </a:r>
            <a:r>
              <a:rPr lang="en-US" dirty="0"/>
              <a:t> have to create the class first, and we </a:t>
            </a:r>
            <a:r>
              <a:rPr lang="en-US" i="1" dirty="0"/>
              <a:t>may</a:t>
            </a:r>
            <a:r>
              <a:rPr lang="en-US" dirty="0"/>
              <a:t> have to populate it with stubs (methods with empty bodies)</a:t>
            </a:r>
          </a:p>
          <a:p>
            <a:r>
              <a:rPr lang="en-US" dirty="0"/>
              <a:t>Don’t be alarmed if, in this simple example, the JUnit tests are more code than the class itself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815" y="1542535"/>
            <a:ext cx="2307033" cy="501416"/>
          </a:xfrm>
          <a:prstGeom prst="rect">
            <a:avLst/>
          </a:prstGeom>
          <a:effectLst>
            <a:softEdge rad="88900"/>
          </a:effectLst>
          <a:scene3d>
            <a:camera prst="orthographicFront"/>
            <a:lightRig rig="threePt" dir="t"/>
          </a:scene3d>
          <a:sp3d>
            <a:bevelT/>
          </a:sp3d>
        </p:spPr>
      </p:pic>
    </p:spTree>
    <p:extLst>
      <p:ext uri="{BB962C8B-B14F-4D97-AF65-F5344CB8AC3E}">
        <p14:creationId xmlns:p14="http://schemas.microsoft.com/office/powerpoint/2010/main" val="1823796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Counter class itself</a:t>
            </a:r>
          </a:p>
        </p:txBody>
      </p:sp>
      <p:sp>
        <p:nvSpPr>
          <p:cNvPr id="3" name="Content Placeholder 2"/>
          <p:cNvSpPr>
            <a:spLocks noGrp="1"/>
          </p:cNvSpPr>
          <p:nvPr>
            <p:ph idx="1"/>
          </p:nvPr>
        </p:nvSpPr>
        <p:spPr/>
        <p:txBody>
          <a:bodyPr>
            <a:noAutofit/>
          </a:bodyPr>
          <a:lstStyle/>
          <a:p>
            <a:pPr marL="0" indent="0">
              <a:buNone/>
            </a:pPr>
            <a:r>
              <a:rPr lang="en-US" sz="2000" dirty="0"/>
              <a:t>public class Counter { </a:t>
            </a:r>
          </a:p>
          <a:p>
            <a:pPr marL="0" indent="0">
              <a:buNone/>
            </a:pPr>
            <a:r>
              <a:rPr lang="en-US" sz="2000" dirty="0" smtClean="0"/>
              <a:t>	</a:t>
            </a:r>
            <a:r>
              <a:rPr lang="en-US" sz="2000" dirty="0" err="1" smtClean="0"/>
              <a:t>int</a:t>
            </a:r>
            <a:r>
              <a:rPr lang="en-US" sz="2000" dirty="0" smtClean="0"/>
              <a:t> </a:t>
            </a:r>
            <a:r>
              <a:rPr lang="en-US" sz="2000" dirty="0"/>
              <a:t>count = 0; 	</a:t>
            </a:r>
            <a:endParaRPr lang="en-US" sz="2000" dirty="0" smtClean="0"/>
          </a:p>
          <a:p>
            <a:pPr marL="457200" lvl="1" indent="0">
              <a:buNone/>
            </a:pPr>
            <a:r>
              <a:rPr lang="en-US" sz="2000" dirty="0" smtClean="0"/>
              <a:t>public </a:t>
            </a:r>
            <a:r>
              <a:rPr lang="en-US" sz="2000" dirty="0" err="1"/>
              <a:t>int</a:t>
            </a:r>
            <a:r>
              <a:rPr lang="en-US" sz="2000" dirty="0"/>
              <a:t> increment() { 	    </a:t>
            </a:r>
            <a:endParaRPr lang="en-US" sz="2000" dirty="0" smtClean="0"/>
          </a:p>
          <a:p>
            <a:pPr marL="457200" lvl="1" indent="0">
              <a:buNone/>
            </a:pPr>
            <a:r>
              <a:rPr lang="en-US" sz="2000" dirty="0"/>
              <a:t>	</a:t>
            </a:r>
            <a:r>
              <a:rPr lang="en-US" sz="2000" dirty="0" smtClean="0"/>
              <a:t>return </a:t>
            </a:r>
            <a:r>
              <a:rPr lang="en-US" sz="2000" dirty="0"/>
              <a:t>++count; 	</a:t>
            </a:r>
            <a:endParaRPr lang="en-US" sz="2000" dirty="0" smtClean="0"/>
          </a:p>
          <a:p>
            <a:pPr marL="457200" lvl="1" indent="0">
              <a:buNone/>
            </a:pPr>
            <a:r>
              <a:rPr lang="en-US" sz="2000" dirty="0" smtClean="0"/>
              <a:t>}</a:t>
            </a:r>
            <a:r>
              <a:rPr lang="en-US" sz="2000" dirty="0"/>
              <a:t> 	</a:t>
            </a:r>
          </a:p>
          <a:p>
            <a:pPr marL="457200" lvl="1" indent="0">
              <a:buNone/>
            </a:pPr>
            <a:r>
              <a:rPr lang="en-US" sz="2000" dirty="0" smtClean="0"/>
              <a:t>public </a:t>
            </a:r>
            <a:r>
              <a:rPr lang="en-US" sz="2000" dirty="0" err="1"/>
              <a:t>int</a:t>
            </a:r>
            <a:r>
              <a:rPr lang="en-US" sz="2000" dirty="0"/>
              <a:t> decrement() { 	    </a:t>
            </a:r>
            <a:endParaRPr lang="en-US" sz="2000" dirty="0" smtClean="0"/>
          </a:p>
          <a:p>
            <a:pPr marL="457200" lvl="1" indent="0">
              <a:buNone/>
            </a:pPr>
            <a:r>
              <a:rPr lang="en-US" sz="2000" dirty="0"/>
              <a:t>	</a:t>
            </a:r>
            <a:r>
              <a:rPr lang="en-US" sz="2000" dirty="0" smtClean="0"/>
              <a:t>return </a:t>
            </a:r>
            <a:r>
              <a:rPr lang="en-US" sz="2000" dirty="0"/>
              <a:t>--count; 	</a:t>
            </a:r>
            <a:endParaRPr lang="en-US" sz="2000" dirty="0" smtClean="0"/>
          </a:p>
          <a:p>
            <a:pPr marL="457200" lvl="1" indent="0">
              <a:buNone/>
            </a:pPr>
            <a:r>
              <a:rPr lang="en-US" sz="2000" dirty="0" smtClean="0"/>
              <a:t>}</a:t>
            </a:r>
            <a:endParaRPr lang="en-US" sz="2000" dirty="0"/>
          </a:p>
          <a:p>
            <a:pPr marL="457200" lvl="1" indent="0">
              <a:buNone/>
            </a:pPr>
            <a:r>
              <a:rPr lang="en-US" sz="2000" dirty="0" smtClean="0"/>
              <a:t>public </a:t>
            </a:r>
            <a:r>
              <a:rPr lang="en-US" sz="2000" dirty="0" err="1"/>
              <a:t>int</a:t>
            </a:r>
            <a:r>
              <a:rPr lang="en-US" sz="2000" dirty="0"/>
              <a:t> </a:t>
            </a:r>
            <a:r>
              <a:rPr lang="en-US" sz="2000" dirty="0" err="1"/>
              <a:t>getCount</a:t>
            </a:r>
            <a:r>
              <a:rPr lang="en-US" sz="2000" dirty="0"/>
              <a:t>() {            </a:t>
            </a:r>
            <a:endParaRPr lang="en-US" sz="2000" dirty="0" smtClean="0"/>
          </a:p>
          <a:p>
            <a:pPr marL="457200" lvl="1" indent="0">
              <a:buNone/>
            </a:pPr>
            <a:r>
              <a:rPr lang="en-US" sz="2000" dirty="0" smtClean="0"/>
              <a:t>	return </a:t>
            </a:r>
            <a:r>
              <a:rPr lang="en-US" sz="2000" dirty="0"/>
              <a:t>count;        </a:t>
            </a:r>
          </a:p>
          <a:p>
            <a:pPr marL="457200" lvl="1" indent="0">
              <a:buNone/>
            </a:pPr>
            <a:r>
              <a:rPr lang="en-US" sz="2000" dirty="0" smtClean="0"/>
              <a:t>}</a:t>
            </a:r>
            <a:r>
              <a:rPr lang="en-US" sz="2000" dirty="0"/>
              <a:t> </a:t>
            </a:r>
            <a:endParaRPr lang="en-US" sz="2000" dirty="0" smtClean="0"/>
          </a:p>
          <a:p>
            <a:pPr marL="57150" indent="0">
              <a:buNone/>
            </a:pPr>
            <a:r>
              <a:rPr lang="en-US" sz="2000" dirty="0" smtClean="0"/>
              <a:t>}</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815" y="1542535"/>
            <a:ext cx="2307033" cy="501416"/>
          </a:xfrm>
          <a:prstGeom prst="rect">
            <a:avLst/>
          </a:prstGeom>
          <a:effectLst>
            <a:softEdge rad="88900"/>
          </a:effectLst>
          <a:scene3d>
            <a:camera prst="orthographicFront"/>
            <a:lightRig rig="threePt" dir="t"/>
          </a:scene3d>
          <a:sp3d>
            <a:bevelT/>
          </a:sp3d>
        </p:spPr>
      </p:pic>
    </p:spTree>
    <p:extLst>
      <p:ext uri="{BB962C8B-B14F-4D97-AF65-F5344CB8AC3E}">
        <p14:creationId xmlns:p14="http://schemas.microsoft.com/office/powerpoint/2010/main" val="15342302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JUnit tests for </a:t>
            </a:r>
            <a:r>
              <a:rPr lang="en-US" dirty="0" smtClean="0"/>
              <a:t>Counter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554" y="1600200"/>
            <a:ext cx="7416892" cy="452596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815" y="1542535"/>
            <a:ext cx="2307033" cy="501416"/>
          </a:xfrm>
          <a:prstGeom prst="rect">
            <a:avLst/>
          </a:prstGeom>
          <a:effectLst>
            <a:softEdge rad="88900"/>
          </a:effectLst>
          <a:scene3d>
            <a:camera prst="orthographicFront"/>
            <a:lightRig rig="threePt" dir="t"/>
          </a:scene3d>
          <a:sp3d>
            <a:bevelT/>
          </a:sp3d>
        </p:spPr>
      </p:pic>
    </p:spTree>
    <p:extLst>
      <p:ext uri="{BB962C8B-B14F-4D97-AF65-F5344CB8AC3E}">
        <p14:creationId xmlns:p14="http://schemas.microsoft.com/office/powerpoint/2010/main" val="5215953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Tests</a:t>
            </a:r>
            <a:endParaRPr lang="en-US" dirty="0"/>
          </a:p>
        </p:txBody>
      </p:sp>
      <p:sp>
        <p:nvSpPr>
          <p:cNvPr id="3" name="Content Placeholder 2"/>
          <p:cNvSpPr>
            <a:spLocks noGrp="1"/>
          </p:cNvSpPr>
          <p:nvPr>
            <p:ph idx="1"/>
          </p:nvPr>
        </p:nvSpPr>
        <p:spPr/>
        <p:txBody>
          <a:bodyPr>
            <a:normAutofit fontScale="55000" lnSpcReduction="20000"/>
          </a:bodyPr>
          <a:lstStyle/>
          <a:p>
            <a:pPr marL="0" indent="0" algn="ctr">
              <a:buNone/>
            </a:pPr>
            <a:r>
              <a:rPr lang="en-US" sz="4400" dirty="0"/>
              <a:t>How do you run your tests and collect their results</a:t>
            </a:r>
            <a:r>
              <a:rPr lang="en-US" sz="4400" dirty="0" smtClean="0"/>
              <a:t>?</a:t>
            </a:r>
          </a:p>
          <a:p>
            <a:pPr marL="0" indent="0">
              <a:buNone/>
            </a:pPr>
            <a:endParaRPr lang="en-US" dirty="0"/>
          </a:p>
          <a:p>
            <a:pPr marL="0" indent="0">
              <a:buNone/>
            </a:pPr>
            <a:r>
              <a:rPr lang="en-US" dirty="0"/>
              <a:t>Once you have tests, you'll want to run them. JUnit provides tools to define the suite to be run and to display its results. To run tests and see the results on the console, run this from a Java program:</a:t>
            </a:r>
          </a:p>
          <a:p>
            <a:pPr marL="0" indent="0">
              <a:buNone/>
            </a:pPr>
            <a:r>
              <a:rPr lang="en-US" i="1" dirty="0" err="1">
                <a:solidFill>
                  <a:schemeClr val="accent2">
                    <a:lumMod val="75000"/>
                  </a:schemeClr>
                </a:solidFill>
              </a:rPr>
              <a:t>org.junit.runner.JUnitCore.runClasses</a:t>
            </a:r>
            <a:r>
              <a:rPr lang="en-US" i="1" dirty="0">
                <a:solidFill>
                  <a:schemeClr val="accent2">
                    <a:lumMod val="75000"/>
                  </a:schemeClr>
                </a:solidFill>
              </a:rPr>
              <a:t>(TestClass1.class, ...);</a:t>
            </a:r>
          </a:p>
          <a:p>
            <a:pPr marL="0" indent="0">
              <a:buNone/>
            </a:pPr>
            <a:endParaRPr lang="en-US" dirty="0" smtClean="0"/>
          </a:p>
          <a:p>
            <a:pPr marL="0" indent="0">
              <a:buNone/>
            </a:pPr>
            <a:r>
              <a:rPr lang="en-US" dirty="0" smtClean="0"/>
              <a:t>or </a:t>
            </a:r>
            <a:r>
              <a:rPr lang="en-US" dirty="0"/>
              <a:t>this from the command line, with both your test class and </a:t>
            </a:r>
            <a:r>
              <a:rPr lang="en-US" dirty="0" err="1"/>
              <a:t>junit</a:t>
            </a:r>
            <a:r>
              <a:rPr lang="en-US" dirty="0"/>
              <a:t> on the </a:t>
            </a:r>
            <a:r>
              <a:rPr lang="en-US" dirty="0" err="1"/>
              <a:t>classpath</a:t>
            </a:r>
            <a:r>
              <a:rPr lang="en-US" dirty="0"/>
              <a:t>:</a:t>
            </a:r>
          </a:p>
          <a:p>
            <a:pPr marL="0" indent="0">
              <a:buNone/>
            </a:pPr>
            <a:r>
              <a:rPr lang="en-US" i="1" dirty="0">
                <a:solidFill>
                  <a:schemeClr val="accent2">
                    <a:lumMod val="75000"/>
                  </a:schemeClr>
                </a:solidFill>
              </a:rPr>
              <a:t>java </a:t>
            </a:r>
            <a:r>
              <a:rPr lang="en-US" i="1" dirty="0" err="1">
                <a:solidFill>
                  <a:schemeClr val="accent2">
                    <a:lumMod val="75000"/>
                  </a:schemeClr>
                </a:solidFill>
              </a:rPr>
              <a:t>org.junit.runner.JUnitCore</a:t>
            </a:r>
            <a:r>
              <a:rPr lang="en-US" i="1" dirty="0">
                <a:solidFill>
                  <a:schemeClr val="accent2">
                    <a:lumMod val="75000"/>
                  </a:schemeClr>
                </a:solidFill>
              </a:rPr>
              <a:t> TestClass1 [...other test classes</a:t>
            </a:r>
            <a:r>
              <a:rPr lang="en-US" i="1" dirty="0" smtClean="0">
                <a:solidFill>
                  <a:schemeClr val="accent2">
                    <a:lumMod val="75000"/>
                  </a:schemeClr>
                </a:solidFill>
              </a:rPr>
              <a:t>...]</a:t>
            </a:r>
          </a:p>
          <a:p>
            <a:pPr marL="0" indent="0">
              <a:buNone/>
            </a:pPr>
            <a:endParaRPr lang="en-US" i="1" dirty="0">
              <a:solidFill>
                <a:srgbClr val="D411C1"/>
              </a:solidFill>
            </a:endParaRPr>
          </a:p>
          <a:p>
            <a:pPr marL="0" indent="0">
              <a:buNone/>
            </a:pPr>
            <a:r>
              <a:rPr lang="en-US" dirty="0"/>
              <a:t>You make your JUnit 4 test classes accessible to a </a:t>
            </a:r>
            <a:r>
              <a:rPr lang="en-US" dirty="0" err="1"/>
              <a:t>TestRunner</a:t>
            </a:r>
            <a:r>
              <a:rPr lang="en-US" dirty="0"/>
              <a:t> designed to work with earlier versions of JUnit, declare a static method </a:t>
            </a:r>
            <a:r>
              <a:rPr lang="en-US" i="1" dirty="0"/>
              <a:t>suite</a:t>
            </a:r>
            <a:r>
              <a:rPr lang="en-US" dirty="0"/>
              <a:t> that returns a test</a:t>
            </a:r>
            <a:r>
              <a:rPr lang="en-US" dirty="0" smtClean="0"/>
              <a:t>.</a:t>
            </a:r>
          </a:p>
          <a:p>
            <a:pPr marL="0" indent="0">
              <a:buNone/>
            </a:pPr>
            <a:endParaRPr lang="en-US" dirty="0"/>
          </a:p>
          <a:p>
            <a:pPr marL="0" indent="0">
              <a:buNone/>
            </a:pPr>
            <a:r>
              <a:rPr lang="en-US" dirty="0">
                <a:solidFill>
                  <a:schemeClr val="accent2">
                    <a:lumMod val="75000"/>
                  </a:schemeClr>
                </a:solidFill>
              </a:rPr>
              <a:t>public static </a:t>
            </a:r>
            <a:r>
              <a:rPr lang="en-US" dirty="0" err="1">
                <a:solidFill>
                  <a:schemeClr val="accent2">
                    <a:lumMod val="75000"/>
                  </a:schemeClr>
                </a:solidFill>
              </a:rPr>
              <a:t>junit.framework.Test</a:t>
            </a:r>
            <a:r>
              <a:rPr lang="en-US" dirty="0">
                <a:solidFill>
                  <a:schemeClr val="accent2">
                    <a:lumMod val="75000"/>
                  </a:schemeClr>
                </a:solidFill>
              </a:rPr>
              <a:t> suite() { </a:t>
            </a:r>
          </a:p>
          <a:p>
            <a:pPr marL="0" indent="0">
              <a:buNone/>
            </a:pPr>
            <a:r>
              <a:rPr lang="en-US" dirty="0">
                <a:solidFill>
                  <a:schemeClr val="accent2">
                    <a:lumMod val="75000"/>
                  </a:schemeClr>
                </a:solidFill>
              </a:rPr>
              <a:t>    return new JUnit4TestAdapter(</a:t>
            </a:r>
            <a:r>
              <a:rPr lang="en-US" dirty="0" err="1">
                <a:solidFill>
                  <a:schemeClr val="accent2">
                    <a:lumMod val="75000"/>
                  </a:schemeClr>
                </a:solidFill>
              </a:rPr>
              <a:t>Example.class</a:t>
            </a:r>
            <a:r>
              <a:rPr lang="en-US" dirty="0">
                <a:solidFill>
                  <a:schemeClr val="accent2">
                    <a:lumMod val="75000"/>
                  </a:schemeClr>
                </a:solidFill>
              </a:rPr>
              <a:t>); </a:t>
            </a:r>
          </a:p>
          <a:p>
            <a:pPr marL="0" indent="0">
              <a:buNone/>
            </a:pPr>
            <a:r>
              <a:rPr lang="en-US" dirty="0">
                <a:solidFill>
                  <a:schemeClr val="accent2">
                    <a:lumMod val="75000"/>
                  </a:schemeClr>
                </a:solidFill>
              </a:rPr>
              <a:t>}</a:t>
            </a:r>
          </a:p>
        </p:txBody>
      </p:sp>
    </p:spTree>
    <p:extLst>
      <p:ext uri="{BB962C8B-B14F-4D97-AF65-F5344CB8AC3E}">
        <p14:creationId xmlns:p14="http://schemas.microsoft.com/office/powerpoint/2010/main" val="19866510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Shopping Cart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358" y="1417638"/>
            <a:ext cx="2540000" cy="22352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3652838"/>
            <a:ext cx="6680200" cy="21717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900" y="1498320"/>
            <a:ext cx="3479800" cy="1651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18159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 Initialize</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9236" y="2315649"/>
            <a:ext cx="5537200" cy="24765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5115839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Fixture</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0491" y="1928299"/>
            <a:ext cx="7200900" cy="37084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1814905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Write </a:t>
            </a:r>
            <a:r>
              <a:rPr lang="en-US" dirty="0"/>
              <a:t>T</a:t>
            </a:r>
            <a:r>
              <a:rPr lang="en-US" dirty="0" smtClean="0"/>
              <a:t>est Cases</a:t>
            </a:r>
            <a:endParaRPr lang="en-US" dirty="0"/>
          </a:p>
        </p:txBody>
      </p:sp>
      <p:sp>
        <p:nvSpPr>
          <p:cNvPr id="3" name="Content Placeholder 2"/>
          <p:cNvSpPr>
            <a:spLocks noGrp="1"/>
          </p:cNvSpPr>
          <p:nvPr>
            <p:ph idx="1"/>
          </p:nvPr>
        </p:nvSpPr>
        <p:spPr>
          <a:xfrm>
            <a:off x="457200" y="2003613"/>
            <a:ext cx="8229600" cy="3993776"/>
          </a:xfrm>
        </p:spPr>
        <p:txBody>
          <a:bodyPr>
            <a:normAutofit fontScale="70000" lnSpcReduction="20000"/>
          </a:bodyPr>
          <a:lstStyle/>
          <a:p>
            <a:pPr marL="0" indent="0">
              <a:buNone/>
            </a:pPr>
            <a:r>
              <a:rPr lang="en-US" i="1" dirty="0">
                <a:solidFill>
                  <a:schemeClr val="accent2">
                    <a:lumMod val="75000"/>
                  </a:schemeClr>
                </a:solidFill>
              </a:rPr>
              <a:t>fail(</a:t>
            </a:r>
            <a:r>
              <a:rPr lang="en-US" i="1" dirty="0" err="1">
                <a:solidFill>
                  <a:schemeClr val="accent2">
                    <a:lumMod val="75000"/>
                  </a:schemeClr>
                </a:solidFill>
              </a:rPr>
              <a:t>msg</a:t>
            </a:r>
            <a:r>
              <a:rPr lang="en-US" i="1" dirty="0" smtClean="0">
                <a:solidFill>
                  <a:schemeClr val="accent2">
                    <a:lumMod val="75000"/>
                  </a:schemeClr>
                </a:solidFill>
              </a:rPr>
              <a:t>) </a:t>
            </a:r>
            <a:r>
              <a:rPr lang="en-US" dirty="0" smtClean="0"/>
              <a:t>: </a:t>
            </a:r>
            <a:r>
              <a:rPr lang="en-US" dirty="0"/>
              <a:t>triggers a failure named </a:t>
            </a:r>
            <a:r>
              <a:rPr lang="en-US" dirty="0" err="1"/>
              <a:t>msg</a:t>
            </a:r>
            <a:r>
              <a:rPr lang="en-US" dirty="0"/>
              <a:t> </a:t>
            </a:r>
            <a:endParaRPr lang="en-US" dirty="0" smtClean="0"/>
          </a:p>
          <a:p>
            <a:pPr marL="0" indent="0">
              <a:buNone/>
            </a:pPr>
            <a:r>
              <a:rPr lang="en-US" i="1" dirty="0" err="1">
                <a:solidFill>
                  <a:schemeClr val="accent2">
                    <a:lumMod val="75000"/>
                  </a:schemeClr>
                </a:solidFill>
              </a:rPr>
              <a:t>assertTrue</a:t>
            </a:r>
            <a:r>
              <a:rPr lang="en-US" i="1" dirty="0">
                <a:solidFill>
                  <a:schemeClr val="accent2">
                    <a:lumMod val="75000"/>
                  </a:schemeClr>
                </a:solidFill>
              </a:rPr>
              <a:t>(</a:t>
            </a:r>
            <a:r>
              <a:rPr lang="en-US" i="1" dirty="0" err="1">
                <a:solidFill>
                  <a:schemeClr val="accent2">
                    <a:lumMod val="75000"/>
                  </a:schemeClr>
                </a:solidFill>
              </a:rPr>
              <a:t>msg</a:t>
            </a:r>
            <a:r>
              <a:rPr lang="en-US" i="1" dirty="0">
                <a:solidFill>
                  <a:schemeClr val="accent2">
                    <a:lumMod val="75000"/>
                  </a:schemeClr>
                </a:solidFill>
              </a:rPr>
              <a:t>, b</a:t>
            </a:r>
            <a:r>
              <a:rPr lang="en-US" i="1" dirty="0" smtClean="0">
                <a:solidFill>
                  <a:schemeClr val="accent2">
                    <a:lumMod val="75000"/>
                  </a:schemeClr>
                </a:solidFill>
              </a:rPr>
              <a:t>) </a:t>
            </a:r>
            <a:r>
              <a:rPr lang="en-US" dirty="0" smtClean="0"/>
              <a:t>: </a:t>
            </a:r>
            <a:r>
              <a:rPr lang="en-US" dirty="0"/>
              <a:t>triggers a failure, when condition b is </a:t>
            </a:r>
            <a:r>
              <a:rPr lang="en-US" dirty="0" smtClean="0"/>
              <a:t>false</a:t>
            </a:r>
          </a:p>
          <a:p>
            <a:pPr marL="0" indent="0">
              <a:buNone/>
            </a:pPr>
            <a:r>
              <a:rPr lang="en-US" i="1" dirty="0" err="1">
                <a:solidFill>
                  <a:schemeClr val="accent2">
                    <a:lumMod val="75000"/>
                  </a:schemeClr>
                </a:solidFill>
              </a:rPr>
              <a:t>assertEquals</a:t>
            </a:r>
            <a:r>
              <a:rPr lang="en-US" i="1" dirty="0">
                <a:solidFill>
                  <a:schemeClr val="accent2">
                    <a:lumMod val="75000"/>
                  </a:schemeClr>
                </a:solidFill>
              </a:rPr>
              <a:t>(</a:t>
            </a:r>
            <a:r>
              <a:rPr lang="en-US" i="1" dirty="0" err="1">
                <a:solidFill>
                  <a:schemeClr val="accent2">
                    <a:lumMod val="75000"/>
                  </a:schemeClr>
                </a:solidFill>
              </a:rPr>
              <a:t>msg</a:t>
            </a:r>
            <a:r>
              <a:rPr lang="en-US" i="1" dirty="0">
                <a:solidFill>
                  <a:schemeClr val="accent2">
                    <a:lumMod val="75000"/>
                  </a:schemeClr>
                </a:solidFill>
              </a:rPr>
              <a:t>, v1, v2</a:t>
            </a:r>
            <a:r>
              <a:rPr lang="en-US" i="1" dirty="0" smtClean="0">
                <a:solidFill>
                  <a:schemeClr val="accent2">
                    <a:lumMod val="75000"/>
                  </a:schemeClr>
                </a:solidFill>
              </a:rPr>
              <a:t>) </a:t>
            </a:r>
            <a:r>
              <a:rPr lang="en-US" dirty="0" smtClean="0"/>
              <a:t>: </a:t>
            </a:r>
            <a:r>
              <a:rPr lang="en-US" dirty="0"/>
              <a:t>triggers a failure, when v1 ≠ v2 </a:t>
            </a:r>
            <a:endParaRPr lang="en-US" dirty="0" smtClean="0"/>
          </a:p>
          <a:p>
            <a:pPr marL="0" indent="0">
              <a:buNone/>
            </a:pPr>
            <a:r>
              <a:rPr lang="en-US" i="1" dirty="0" err="1">
                <a:solidFill>
                  <a:schemeClr val="accent2">
                    <a:lumMod val="75000"/>
                  </a:schemeClr>
                </a:solidFill>
              </a:rPr>
              <a:t>assertEquals</a:t>
            </a:r>
            <a:r>
              <a:rPr lang="en-US" i="1" dirty="0">
                <a:solidFill>
                  <a:schemeClr val="accent2">
                    <a:lumMod val="75000"/>
                  </a:schemeClr>
                </a:solidFill>
              </a:rPr>
              <a:t>(</a:t>
            </a:r>
            <a:r>
              <a:rPr lang="en-US" i="1" dirty="0" err="1">
                <a:solidFill>
                  <a:schemeClr val="accent2">
                    <a:lumMod val="75000"/>
                  </a:schemeClr>
                </a:solidFill>
              </a:rPr>
              <a:t>msg</a:t>
            </a:r>
            <a:r>
              <a:rPr lang="en-US" i="1" dirty="0">
                <a:solidFill>
                  <a:schemeClr val="accent2">
                    <a:lumMod val="75000"/>
                  </a:schemeClr>
                </a:solidFill>
              </a:rPr>
              <a:t>, v1, v2, </a:t>
            </a:r>
            <a:r>
              <a:rPr lang="en-US" i="1" dirty="0" err="1">
                <a:solidFill>
                  <a:schemeClr val="accent2">
                    <a:lumMod val="75000"/>
                  </a:schemeClr>
                </a:solidFill>
              </a:rPr>
              <a:t>ε</a:t>
            </a:r>
            <a:r>
              <a:rPr lang="en-US" i="1" dirty="0" smtClean="0">
                <a:solidFill>
                  <a:schemeClr val="accent2">
                    <a:lumMod val="75000"/>
                  </a:schemeClr>
                </a:solidFill>
              </a:rPr>
              <a:t>) </a:t>
            </a:r>
            <a:r>
              <a:rPr lang="en-US" dirty="0" smtClean="0"/>
              <a:t>: </a:t>
            </a:r>
            <a:r>
              <a:rPr lang="en-US" dirty="0"/>
              <a:t>triggers a failure, when |v1−v2|&gt; </a:t>
            </a:r>
            <a:r>
              <a:rPr lang="en-US" dirty="0" err="1" smtClean="0"/>
              <a:t>ε</a:t>
            </a:r>
            <a:endParaRPr lang="en-US" dirty="0" smtClean="0"/>
          </a:p>
          <a:p>
            <a:pPr marL="0" indent="0">
              <a:buNone/>
            </a:pPr>
            <a:r>
              <a:rPr lang="en-US" i="1" dirty="0" err="1">
                <a:solidFill>
                  <a:schemeClr val="accent2">
                    <a:lumMod val="75000"/>
                  </a:schemeClr>
                </a:solidFill>
              </a:rPr>
              <a:t>assertNull</a:t>
            </a:r>
            <a:r>
              <a:rPr lang="en-US" i="1" dirty="0">
                <a:solidFill>
                  <a:schemeClr val="accent2">
                    <a:lumMod val="75000"/>
                  </a:schemeClr>
                </a:solidFill>
              </a:rPr>
              <a:t>(</a:t>
            </a:r>
            <a:r>
              <a:rPr lang="en-US" i="1" dirty="0" err="1">
                <a:solidFill>
                  <a:schemeClr val="accent2">
                    <a:lumMod val="75000"/>
                  </a:schemeClr>
                </a:solidFill>
              </a:rPr>
              <a:t>msg</a:t>
            </a:r>
            <a:r>
              <a:rPr lang="en-US" i="1" dirty="0">
                <a:solidFill>
                  <a:schemeClr val="accent2">
                    <a:lumMod val="75000"/>
                  </a:schemeClr>
                </a:solidFill>
              </a:rPr>
              <a:t>, object</a:t>
            </a:r>
            <a:r>
              <a:rPr lang="en-US" i="1" dirty="0" smtClean="0">
                <a:solidFill>
                  <a:schemeClr val="accent2">
                    <a:lumMod val="75000"/>
                  </a:schemeClr>
                </a:solidFill>
              </a:rPr>
              <a:t>) </a:t>
            </a:r>
            <a:r>
              <a:rPr lang="en-US" dirty="0" smtClean="0"/>
              <a:t>: </a:t>
            </a:r>
            <a:r>
              <a:rPr lang="en-US" dirty="0"/>
              <a:t>triggers a failure, when object is not </a:t>
            </a:r>
            <a:r>
              <a:rPr lang="en-US" dirty="0" smtClean="0"/>
              <a:t>null</a:t>
            </a:r>
          </a:p>
          <a:p>
            <a:pPr marL="0" indent="0">
              <a:buNone/>
            </a:pPr>
            <a:r>
              <a:rPr lang="en-US" i="1" dirty="0" err="1">
                <a:solidFill>
                  <a:schemeClr val="accent2">
                    <a:lumMod val="75000"/>
                  </a:schemeClr>
                </a:solidFill>
              </a:rPr>
              <a:t>assertNonNull</a:t>
            </a:r>
            <a:r>
              <a:rPr lang="en-US" i="1" dirty="0">
                <a:solidFill>
                  <a:schemeClr val="accent2">
                    <a:lumMod val="75000"/>
                  </a:schemeClr>
                </a:solidFill>
              </a:rPr>
              <a:t>(</a:t>
            </a:r>
            <a:r>
              <a:rPr lang="en-US" i="1" dirty="0" err="1">
                <a:solidFill>
                  <a:schemeClr val="accent2">
                    <a:lumMod val="75000"/>
                  </a:schemeClr>
                </a:solidFill>
              </a:rPr>
              <a:t>msg</a:t>
            </a:r>
            <a:r>
              <a:rPr lang="en-US" i="1" dirty="0">
                <a:solidFill>
                  <a:schemeClr val="accent2">
                    <a:lumMod val="75000"/>
                  </a:schemeClr>
                </a:solidFill>
              </a:rPr>
              <a:t>, object</a:t>
            </a:r>
            <a:r>
              <a:rPr lang="en-US" i="1" dirty="0" smtClean="0">
                <a:solidFill>
                  <a:schemeClr val="accent2">
                    <a:lumMod val="75000"/>
                  </a:schemeClr>
                </a:solidFill>
              </a:rPr>
              <a:t>) </a:t>
            </a:r>
            <a:r>
              <a:rPr lang="en-US" dirty="0" smtClean="0"/>
              <a:t>: </a:t>
            </a:r>
            <a:r>
              <a:rPr lang="en-US" dirty="0"/>
              <a:t>triggers a failure, when object is null </a:t>
            </a:r>
            <a:endParaRPr lang="en-US" dirty="0" smtClean="0"/>
          </a:p>
          <a:p>
            <a:pPr marL="0" indent="0">
              <a:buNone/>
            </a:pPr>
            <a:endParaRPr lang="en-US" dirty="0"/>
          </a:p>
          <a:p>
            <a:pPr marL="0" indent="0">
              <a:buNone/>
            </a:pPr>
            <a:r>
              <a:rPr lang="en-US" dirty="0" smtClean="0"/>
              <a:t>The </a:t>
            </a:r>
            <a:r>
              <a:rPr lang="en-US" dirty="0"/>
              <a:t>parameter </a:t>
            </a:r>
            <a:r>
              <a:rPr lang="en-US" dirty="0" err="1"/>
              <a:t>msg</a:t>
            </a:r>
            <a:r>
              <a:rPr lang="en-US" dirty="0"/>
              <a:t> is optional.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1906302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Methods - </a:t>
            </a:r>
            <a:r>
              <a:rPr lang="en-US" dirty="0"/>
              <a:t>The box </a:t>
            </a:r>
            <a:r>
              <a:rPr lang="en-US" dirty="0" smtClean="0"/>
              <a:t>approach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9825" y="2315369"/>
            <a:ext cx="4324350" cy="3095625"/>
          </a:xfrm>
        </p:spPr>
      </p:pic>
    </p:spTree>
    <p:extLst>
      <p:ext uri="{BB962C8B-B14F-4D97-AF65-F5344CB8AC3E}">
        <p14:creationId xmlns:p14="http://schemas.microsoft.com/office/powerpoint/2010/main" val="18184811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Add product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0" y="1919194"/>
            <a:ext cx="7112000" cy="11049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3024094"/>
            <a:ext cx="7620000" cy="2984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20257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3"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
                                        <p:tgtEl>
                                          <p:spTgt spid="8"/>
                                        </p:tgtEl>
                                      </p:cBhvr>
                                    </p:animEffect>
                                    <p:anim calcmode="lin" valueType="num">
                                      <p:cBhvr>
                                        <p:cTn id="12" dur="400" fill="hold"/>
                                        <p:tgtEl>
                                          <p:spTgt spid="8"/>
                                        </p:tgtEl>
                                        <p:attrNameLst>
                                          <p:attrName>ppt_x</p:attrName>
                                        </p:attrNameLst>
                                      </p:cBhvr>
                                      <p:tavLst>
                                        <p:tav tm="0">
                                          <p:val>
                                            <p:strVal val="#ppt_x"/>
                                          </p:val>
                                        </p:tav>
                                        <p:tav tm="100000">
                                          <p:val>
                                            <p:strVal val="#ppt_x"/>
                                          </p:val>
                                        </p:tav>
                                      </p:tavLst>
                                    </p:anim>
                                    <p:anim calcmode="lin" valueType="num">
                                      <p:cBhvr>
                                        <p:cTn id="13" dur="400" fill="hold"/>
                                        <p:tgtEl>
                                          <p:spTgt spid="8"/>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Remove product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01778"/>
            <a:ext cx="7772400" cy="1206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081384"/>
            <a:ext cx="6451600" cy="3098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20610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Exception handling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100" y="2243558"/>
            <a:ext cx="6781800" cy="2997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5534857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 Write a Test Suite</a:t>
            </a:r>
            <a:endParaRPr lang="en-US" dirty="0"/>
          </a:p>
        </p:txBody>
      </p:sp>
      <p:sp>
        <p:nvSpPr>
          <p:cNvPr id="3" name="Content Placeholder 2"/>
          <p:cNvSpPr>
            <a:spLocks noGrp="1"/>
          </p:cNvSpPr>
          <p:nvPr>
            <p:ph idx="1"/>
          </p:nvPr>
        </p:nvSpPr>
        <p:spPr>
          <a:xfrm>
            <a:off x="457200" y="1815353"/>
            <a:ext cx="8229600" cy="968187"/>
          </a:xfrm>
        </p:spPr>
        <p:txBody>
          <a:bodyPr>
            <a:normAutofit fontScale="70000" lnSpcReduction="20000"/>
          </a:bodyPr>
          <a:lstStyle/>
          <a:p>
            <a:pPr marL="0" indent="0">
              <a:buNone/>
            </a:pPr>
            <a:r>
              <a:rPr lang="en-US" dirty="0"/>
              <a:t>The method </a:t>
            </a:r>
            <a:r>
              <a:rPr lang="en-US" i="1" dirty="0"/>
              <a:t>suite() </a:t>
            </a:r>
            <a:r>
              <a:rPr lang="en-US" dirty="0"/>
              <a:t>assembles the test methods into a test suite – using reﬂection all methods named </a:t>
            </a:r>
            <a:r>
              <a:rPr lang="en-US" i="1" dirty="0" err="1"/>
              <a:t>testX</a:t>
            </a:r>
            <a:r>
              <a:rPr lang="en-US" i="1" dirty="0"/>
              <a:t>() </a:t>
            </a:r>
            <a:r>
              <a:rPr lang="en-US" dirty="0"/>
              <a:t>will be part of the test suite.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2716306"/>
            <a:ext cx="8102600" cy="330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18202634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 Execute Test Suite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111703"/>
            <a:ext cx="7772400" cy="2857500"/>
          </a:xfrm>
        </p:spPr>
      </p:pic>
      <p:sp>
        <p:nvSpPr>
          <p:cNvPr id="5" name="TextBox 4"/>
          <p:cNvSpPr txBox="1"/>
          <p:nvPr/>
        </p:nvSpPr>
        <p:spPr>
          <a:xfrm>
            <a:off x="685800" y="5392271"/>
            <a:ext cx="4747838" cy="707886"/>
          </a:xfrm>
          <a:prstGeom prst="rect">
            <a:avLst/>
          </a:prstGeom>
          <a:noFill/>
        </p:spPr>
        <p:txBody>
          <a:bodyPr wrap="none" rtlCol="0">
            <a:spAutoFit/>
          </a:bodyPr>
          <a:lstStyle/>
          <a:p>
            <a:r>
              <a:rPr lang="en-US" sz="2000" dirty="0" smtClean="0">
                <a:solidFill>
                  <a:schemeClr val="accent1">
                    <a:lumMod val="50000"/>
                  </a:schemeClr>
                </a:solidFill>
              </a:rPr>
              <a:t>Execute the main() method to run the tests:</a:t>
            </a:r>
          </a:p>
          <a:p>
            <a:r>
              <a:rPr lang="en-US" sz="2000" dirty="0" smtClean="0">
                <a:solidFill>
                  <a:srgbClr val="0432FF"/>
                </a:solidFill>
              </a:rPr>
              <a:t>$ java </a:t>
            </a:r>
            <a:r>
              <a:rPr lang="en-US" sz="2000" dirty="0" err="1" smtClean="0">
                <a:solidFill>
                  <a:srgbClr val="0432FF"/>
                </a:solidFill>
              </a:rPr>
              <a:t>ShoppingCartTest</a:t>
            </a:r>
            <a:endParaRPr lang="en-US" sz="2000" dirty="0">
              <a:solidFill>
                <a:srgbClr val="0432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8782624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0550" y="1621631"/>
            <a:ext cx="5422900" cy="4483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6" y="319227"/>
            <a:ext cx="1053821" cy="1053821"/>
          </a:xfrm>
          <a:prstGeom prst="rect">
            <a:avLst/>
          </a:prstGeom>
        </p:spPr>
      </p:pic>
    </p:spTree>
    <p:extLst>
      <p:ext uri="{BB962C8B-B14F-4D97-AF65-F5344CB8AC3E}">
        <p14:creationId xmlns:p14="http://schemas.microsoft.com/office/powerpoint/2010/main" val="15138237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xUnit</a:t>
            </a:r>
            <a:r>
              <a:rPr lang="en-US" dirty="0"/>
              <a:t> </a:t>
            </a:r>
            <a:r>
              <a:rPr lang="en-US" dirty="0" smtClean="0"/>
              <a:t>for Other </a:t>
            </a:r>
            <a:r>
              <a:rPr lang="en-US" dirty="0"/>
              <a:t>L</a:t>
            </a:r>
            <a:r>
              <a:rPr lang="en-US" dirty="0" smtClean="0"/>
              <a:t>anguages</a:t>
            </a:r>
            <a:endParaRPr lang="en-US" dirty="0"/>
          </a:p>
        </p:txBody>
      </p:sp>
      <p:sp>
        <p:nvSpPr>
          <p:cNvPr id="3" name="Content Placeholder 2"/>
          <p:cNvSpPr>
            <a:spLocks noGrp="1"/>
          </p:cNvSpPr>
          <p:nvPr>
            <p:ph idx="1"/>
          </p:nvPr>
        </p:nvSpPr>
        <p:spPr>
          <a:xfrm>
            <a:off x="457200" y="2138083"/>
            <a:ext cx="8229600" cy="3079375"/>
          </a:xfrm>
        </p:spPr>
        <p:txBody>
          <a:bodyPr numCol="2">
            <a:normAutofit fontScale="70000" lnSpcReduction="20000"/>
          </a:bodyPr>
          <a:lstStyle/>
          <a:p>
            <a:pPr>
              <a:buBlip>
                <a:blip r:embed="rId2"/>
              </a:buBlip>
            </a:pPr>
            <a:r>
              <a:rPr lang="en-US" dirty="0" smtClean="0">
                <a:solidFill>
                  <a:schemeClr val="tx1"/>
                </a:solidFill>
              </a:rPr>
              <a:t>Ada </a:t>
            </a:r>
            <a:r>
              <a:rPr lang="en-US" dirty="0">
                <a:solidFill>
                  <a:schemeClr val="tx1"/>
                </a:solidFill>
              </a:rPr>
              <a:t>(</a:t>
            </a:r>
            <a:r>
              <a:rPr lang="en-US" dirty="0" err="1">
                <a:solidFill>
                  <a:schemeClr val="tx1"/>
                </a:solidFill>
              </a:rPr>
              <a:t>AUnit</a:t>
            </a:r>
            <a:r>
              <a:rPr lang="en-US" dirty="0">
                <a:solidFill>
                  <a:schemeClr val="tx1"/>
                </a:solidFill>
              </a:rPr>
              <a:t>)</a:t>
            </a:r>
          </a:p>
          <a:p>
            <a:pPr>
              <a:buBlip>
                <a:blip r:embed="rId2"/>
              </a:buBlip>
            </a:pPr>
            <a:r>
              <a:rPr lang="en-US" dirty="0">
                <a:solidFill>
                  <a:schemeClr val="tx1"/>
                </a:solidFill>
              </a:rPr>
              <a:t>C (</a:t>
            </a:r>
            <a:r>
              <a:rPr lang="en-US" dirty="0" err="1">
                <a:solidFill>
                  <a:schemeClr val="tx1"/>
                </a:solidFill>
              </a:rPr>
              <a:t>CUnit</a:t>
            </a:r>
            <a:r>
              <a:rPr lang="en-US" dirty="0">
                <a:solidFill>
                  <a:schemeClr val="tx1"/>
                </a:solidFill>
              </a:rPr>
              <a:t>)</a:t>
            </a:r>
          </a:p>
          <a:p>
            <a:pPr>
              <a:buBlip>
                <a:blip r:embed="rId2"/>
              </a:buBlip>
            </a:pPr>
            <a:r>
              <a:rPr lang="en-US" dirty="0">
                <a:solidFill>
                  <a:schemeClr val="tx1"/>
                </a:solidFill>
              </a:rPr>
              <a:t>C# (</a:t>
            </a:r>
            <a:r>
              <a:rPr lang="en-US" dirty="0" err="1">
                <a:solidFill>
                  <a:schemeClr val="tx1"/>
                </a:solidFill>
              </a:rPr>
              <a:t>NUnit</a:t>
            </a:r>
            <a:r>
              <a:rPr lang="en-US" dirty="0">
                <a:solidFill>
                  <a:schemeClr val="tx1"/>
                </a:solidFill>
              </a:rPr>
              <a:t>)</a:t>
            </a:r>
          </a:p>
          <a:p>
            <a:pPr>
              <a:buBlip>
                <a:blip r:embed="rId2"/>
              </a:buBlip>
            </a:pPr>
            <a:r>
              <a:rPr lang="en-US" dirty="0">
                <a:solidFill>
                  <a:schemeClr val="tx1"/>
                </a:solidFill>
              </a:rPr>
              <a:t>C++ (</a:t>
            </a:r>
            <a:r>
              <a:rPr lang="en-US" dirty="0" err="1">
                <a:solidFill>
                  <a:schemeClr val="tx1"/>
                </a:solidFill>
              </a:rPr>
              <a:t>CPPUnit</a:t>
            </a:r>
            <a:r>
              <a:rPr lang="en-US" dirty="0">
                <a:solidFill>
                  <a:schemeClr val="tx1"/>
                </a:solidFill>
              </a:rPr>
              <a:t>, </a:t>
            </a:r>
            <a:r>
              <a:rPr lang="en-US" dirty="0" err="1">
                <a:solidFill>
                  <a:schemeClr val="tx1"/>
                </a:solidFill>
              </a:rPr>
              <a:t>CxxTest</a:t>
            </a:r>
            <a:r>
              <a:rPr lang="en-US" dirty="0" smtClean="0">
                <a:solidFill>
                  <a:schemeClr val="tx1"/>
                </a:solidFill>
              </a:rPr>
              <a:t>)</a:t>
            </a:r>
            <a:endParaRPr lang="en-US" dirty="0">
              <a:solidFill>
                <a:schemeClr val="tx1"/>
              </a:solidFill>
            </a:endParaRPr>
          </a:p>
          <a:p>
            <a:pPr>
              <a:buBlip>
                <a:blip r:embed="rId2"/>
              </a:buBlip>
            </a:pPr>
            <a:r>
              <a:rPr lang="en-US" dirty="0" err="1">
                <a:solidFill>
                  <a:schemeClr val="tx1"/>
                </a:solidFill>
              </a:rPr>
              <a:t>Erlang</a:t>
            </a:r>
            <a:r>
              <a:rPr lang="en-US" dirty="0">
                <a:solidFill>
                  <a:schemeClr val="tx1"/>
                </a:solidFill>
              </a:rPr>
              <a:t> (</a:t>
            </a:r>
            <a:r>
              <a:rPr lang="en-US" dirty="0" err="1">
                <a:solidFill>
                  <a:schemeClr val="tx1"/>
                </a:solidFill>
              </a:rPr>
              <a:t>EUnit</a:t>
            </a:r>
            <a:r>
              <a:rPr lang="en-US" dirty="0">
                <a:solidFill>
                  <a:schemeClr val="tx1"/>
                </a:solidFill>
              </a:rPr>
              <a:t>)</a:t>
            </a:r>
          </a:p>
          <a:p>
            <a:pPr>
              <a:buBlip>
                <a:blip r:embed="rId2"/>
              </a:buBlip>
            </a:pPr>
            <a:r>
              <a:rPr lang="en-US" dirty="0" smtClean="0">
                <a:solidFill>
                  <a:schemeClr val="tx1"/>
                </a:solidFill>
              </a:rPr>
              <a:t>Fortran </a:t>
            </a:r>
            <a:r>
              <a:rPr lang="en-US" dirty="0">
                <a:solidFill>
                  <a:schemeClr val="tx1"/>
                </a:solidFill>
              </a:rPr>
              <a:t>(</a:t>
            </a:r>
            <a:r>
              <a:rPr lang="en-US" dirty="0" err="1">
                <a:solidFill>
                  <a:schemeClr val="tx1"/>
                </a:solidFill>
              </a:rPr>
              <a:t>fUnit</a:t>
            </a:r>
            <a:r>
              <a:rPr lang="en-US" dirty="0">
                <a:solidFill>
                  <a:schemeClr val="tx1"/>
                </a:solidFill>
              </a:rPr>
              <a:t>, </a:t>
            </a:r>
            <a:r>
              <a:rPr lang="en-US" dirty="0" err="1">
                <a:solidFill>
                  <a:schemeClr val="tx1"/>
                </a:solidFill>
              </a:rPr>
              <a:t>pFUnit</a:t>
            </a:r>
            <a:r>
              <a:rPr lang="en-US" dirty="0">
                <a:solidFill>
                  <a:schemeClr val="tx1"/>
                </a:solidFill>
              </a:rPr>
              <a:t>)</a:t>
            </a:r>
          </a:p>
          <a:p>
            <a:pPr>
              <a:buBlip>
                <a:blip r:embed="rId2"/>
              </a:buBlip>
            </a:pPr>
            <a:r>
              <a:rPr lang="en-US" dirty="0">
                <a:solidFill>
                  <a:schemeClr val="tx1"/>
                </a:solidFill>
              </a:rPr>
              <a:t>Delphi (</a:t>
            </a:r>
            <a:r>
              <a:rPr lang="en-US" dirty="0" err="1">
                <a:solidFill>
                  <a:schemeClr val="tx1"/>
                </a:solidFill>
              </a:rPr>
              <a:t>DUnit</a:t>
            </a:r>
            <a:r>
              <a:rPr lang="en-US" dirty="0">
                <a:solidFill>
                  <a:schemeClr val="tx1"/>
                </a:solidFill>
              </a:rPr>
              <a:t>)</a:t>
            </a:r>
          </a:p>
          <a:p>
            <a:pPr>
              <a:buBlip>
                <a:blip r:embed="rId2"/>
              </a:buBlip>
            </a:pPr>
            <a:r>
              <a:rPr lang="en-US" dirty="0">
                <a:solidFill>
                  <a:schemeClr val="tx1"/>
                </a:solidFill>
              </a:rPr>
              <a:t>Free Pascal (</a:t>
            </a:r>
            <a:r>
              <a:rPr lang="en-US" dirty="0" err="1">
                <a:solidFill>
                  <a:schemeClr val="tx1"/>
                </a:solidFill>
              </a:rPr>
              <a:t>FPCUnit</a:t>
            </a:r>
            <a:r>
              <a:rPr lang="en-US" dirty="0">
                <a:solidFill>
                  <a:schemeClr val="tx1"/>
                </a:solidFill>
              </a:rPr>
              <a:t>)</a:t>
            </a:r>
          </a:p>
          <a:p>
            <a:pPr>
              <a:buBlip>
                <a:blip r:embed="rId2"/>
              </a:buBlip>
            </a:pPr>
            <a:r>
              <a:rPr lang="en-US" dirty="0">
                <a:solidFill>
                  <a:schemeClr val="tx1"/>
                </a:solidFill>
              </a:rPr>
              <a:t>Haskell (</a:t>
            </a:r>
            <a:r>
              <a:rPr lang="en-US" dirty="0" err="1">
                <a:solidFill>
                  <a:schemeClr val="tx1"/>
                </a:solidFill>
              </a:rPr>
              <a:t>HUnit</a:t>
            </a:r>
            <a:r>
              <a:rPr lang="en-US" dirty="0">
                <a:solidFill>
                  <a:schemeClr val="tx1"/>
                </a:solidFill>
              </a:rPr>
              <a:t>)</a:t>
            </a:r>
          </a:p>
          <a:p>
            <a:pPr>
              <a:buBlip>
                <a:blip r:embed="rId2"/>
              </a:buBlip>
            </a:pPr>
            <a:r>
              <a:rPr lang="en-US" dirty="0">
                <a:solidFill>
                  <a:schemeClr val="tx1"/>
                </a:solidFill>
              </a:rPr>
              <a:t>JavaScript (</a:t>
            </a:r>
            <a:r>
              <a:rPr lang="en-US" dirty="0" err="1">
                <a:solidFill>
                  <a:schemeClr val="tx1"/>
                </a:solidFill>
              </a:rPr>
              <a:t>JSUnit</a:t>
            </a:r>
            <a:r>
              <a:rPr lang="en-US" dirty="0">
                <a:solidFill>
                  <a:schemeClr val="tx1"/>
                </a:solidFill>
              </a:rPr>
              <a:t>)</a:t>
            </a:r>
          </a:p>
          <a:p>
            <a:pPr>
              <a:buBlip>
                <a:blip r:embed="rId2"/>
              </a:buBlip>
            </a:pPr>
            <a:r>
              <a:rPr lang="en-US" dirty="0">
                <a:solidFill>
                  <a:schemeClr val="tx1"/>
                </a:solidFill>
              </a:rPr>
              <a:t>Microsoft .NET (</a:t>
            </a:r>
            <a:r>
              <a:rPr lang="en-US" dirty="0" err="1">
                <a:solidFill>
                  <a:schemeClr val="tx1"/>
                </a:solidFill>
              </a:rPr>
              <a:t>NUnit</a:t>
            </a:r>
            <a:r>
              <a:rPr lang="en-US" dirty="0">
                <a:solidFill>
                  <a:schemeClr val="tx1"/>
                </a:solidFill>
              </a:rPr>
              <a:t>)</a:t>
            </a:r>
          </a:p>
          <a:p>
            <a:pPr>
              <a:buBlip>
                <a:blip r:embed="rId2"/>
              </a:buBlip>
            </a:pPr>
            <a:r>
              <a:rPr lang="en-US" dirty="0">
                <a:solidFill>
                  <a:schemeClr val="tx1"/>
                </a:solidFill>
              </a:rPr>
              <a:t>Objective-C (</a:t>
            </a:r>
            <a:r>
              <a:rPr lang="en-US" dirty="0" err="1">
                <a:solidFill>
                  <a:schemeClr val="tx1"/>
                </a:solidFill>
              </a:rPr>
              <a:t>OCUnit</a:t>
            </a:r>
            <a:r>
              <a:rPr lang="en-US" dirty="0">
                <a:solidFill>
                  <a:schemeClr val="tx1"/>
                </a:solidFill>
              </a:rPr>
              <a:t>)</a:t>
            </a:r>
          </a:p>
          <a:p>
            <a:pPr>
              <a:buBlip>
                <a:blip r:embed="rId2"/>
              </a:buBlip>
            </a:pPr>
            <a:r>
              <a:rPr lang="en-US" dirty="0" err="1">
                <a:solidFill>
                  <a:schemeClr val="tx1"/>
                </a:solidFill>
              </a:rPr>
              <a:t>OCaml</a:t>
            </a:r>
            <a:r>
              <a:rPr lang="en-US" dirty="0">
                <a:solidFill>
                  <a:schemeClr val="tx1"/>
                </a:solidFill>
              </a:rPr>
              <a:t> (</a:t>
            </a:r>
            <a:r>
              <a:rPr lang="en-US" dirty="0" err="1">
                <a:solidFill>
                  <a:schemeClr val="tx1"/>
                </a:solidFill>
              </a:rPr>
              <a:t>OUnit</a:t>
            </a:r>
            <a:r>
              <a:rPr lang="en-US" dirty="0">
                <a:solidFill>
                  <a:schemeClr val="tx1"/>
                </a:solidFill>
              </a:rPr>
              <a:t>)</a:t>
            </a:r>
          </a:p>
          <a:p>
            <a:pPr>
              <a:buBlip>
                <a:blip r:embed="rId2"/>
              </a:buBlip>
            </a:pPr>
            <a:r>
              <a:rPr lang="en-US" dirty="0">
                <a:solidFill>
                  <a:schemeClr val="tx1"/>
                </a:solidFill>
              </a:rPr>
              <a:t>Perl (Test::Class and Test::Unit)</a:t>
            </a:r>
          </a:p>
          <a:p>
            <a:pPr>
              <a:buBlip>
                <a:blip r:embed="rId2"/>
              </a:buBlip>
            </a:pPr>
            <a:r>
              <a:rPr lang="en-US" dirty="0">
                <a:solidFill>
                  <a:schemeClr val="tx1"/>
                </a:solidFill>
              </a:rPr>
              <a:t>PHP (</a:t>
            </a:r>
            <a:r>
              <a:rPr lang="en-US" dirty="0" err="1">
                <a:solidFill>
                  <a:schemeClr val="tx1"/>
                </a:solidFill>
              </a:rPr>
              <a:t>PHPUnit</a:t>
            </a:r>
            <a:r>
              <a:rPr lang="en-US" dirty="0">
                <a:solidFill>
                  <a:schemeClr val="tx1"/>
                </a:solidFill>
              </a:rPr>
              <a:t>)</a:t>
            </a:r>
          </a:p>
          <a:p>
            <a:pPr>
              <a:buBlip>
                <a:blip r:embed="rId2"/>
              </a:buBlip>
            </a:pPr>
            <a:r>
              <a:rPr lang="en-US" dirty="0">
                <a:solidFill>
                  <a:schemeClr val="tx1"/>
                </a:solidFill>
              </a:rPr>
              <a:t>Python (</a:t>
            </a:r>
            <a:r>
              <a:rPr lang="en-US" dirty="0" err="1">
                <a:solidFill>
                  <a:schemeClr val="tx1"/>
                </a:solidFill>
              </a:rPr>
              <a:t>PyUnit</a:t>
            </a:r>
            <a:r>
              <a:rPr lang="en-US" dirty="0">
                <a:solidFill>
                  <a:schemeClr val="tx1"/>
                </a:solidFill>
              </a:rPr>
              <a:t>)</a:t>
            </a:r>
          </a:p>
          <a:p>
            <a:pPr>
              <a:buBlip>
                <a:blip r:embed="rId2"/>
              </a:buBlip>
            </a:pPr>
            <a:r>
              <a:rPr lang="en-US" dirty="0" smtClean="0">
                <a:solidFill>
                  <a:schemeClr val="tx1"/>
                </a:solidFill>
              </a:rPr>
              <a:t>R </a:t>
            </a:r>
            <a:r>
              <a:rPr lang="en-US" dirty="0">
                <a:solidFill>
                  <a:schemeClr val="tx1"/>
                </a:solidFill>
              </a:rPr>
              <a:t>(</a:t>
            </a:r>
            <a:r>
              <a:rPr lang="en-US" dirty="0" err="1">
                <a:solidFill>
                  <a:schemeClr val="tx1"/>
                </a:solidFill>
              </a:rPr>
              <a:t>RUnit</a:t>
            </a:r>
            <a:r>
              <a:rPr lang="en-US" dirty="0">
                <a:solidFill>
                  <a:schemeClr val="tx1"/>
                </a:solidFill>
              </a:rPr>
              <a:t>)</a:t>
            </a:r>
          </a:p>
          <a:p>
            <a:pPr>
              <a:buBlip>
                <a:blip r:embed="rId2"/>
              </a:buBlip>
            </a:pPr>
            <a:r>
              <a:rPr lang="en-US" dirty="0">
                <a:solidFill>
                  <a:schemeClr val="tx1"/>
                </a:solidFill>
              </a:rPr>
              <a:t>Ruby (Test::Unit)</a:t>
            </a:r>
          </a:p>
        </p:txBody>
      </p:sp>
    </p:spTree>
    <p:extLst>
      <p:ext uri="{BB962C8B-B14F-4D97-AF65-F5344CB8AC3E}">
        <p14:creationId xmlns:p14="http://schemas.microsoft.com/office/powerpoint/2010/main" val="6529969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Important Tips</a:t>
            </a:r>
          </a:p>
        </p:txBody>
      </p:sp>
      <p:sp>
        <p:nvSpPr>
          <p:cNvPr id="3" name="Content Placeholder 2"/>
          <p:cNvSpPr>
            <a:spLocks noGrp="1"/>
          </p:cNvSpPr>
          <p:nvPr>
            <p:ph idx="1"/>
          </p:nvPr>
        </p:nvSpPr>
        <p:spPr>
          <a:xfrm>
            <a:off x="457200" y="2053388"/>
            <a:ext cx="8229600" cy="4331369"/>
          </a:xfrm>
        </p:spPr>
        <p:txBody>
          <a:bodyPr>
            <a:normAutofit fontScale="47500" lnSpcReduction="20000"/>
          </a:bodyPr>
          <a:lstStyle/>
          <a:p>
            <a:r>
              <a:rPr lang="en-US" dirty="0"/>
              <a:t>You should use </a:t>
            </a:r>
            <a:r>
              <a:rPr lang="en-US" dirty="0">
                <a:solidFill>
                  <a:schemeClr val="accent2">
                    <a:lumMod val="75000"/>
                  </a:schemeClr>
                </a:solidFill>
              </a:rPr>
              <a:t>object oriented best practice </a:t>
            </a:r>
            <a:r>
              <a:rPr lang="en-US" dirty="0"/>
              <a:t>for your test code. You should bring all of the common functionalities in the base class. That way you can eliminate duplicate code, long methods etc. </a:t>
            </a:r>
            <a:endParaRPr lang="en-US" dirty="0" smtClean="0"/>
          </a:p>
          <a:p>
            <a:endParaRPr lang="en-US" dirty="0"/>
          </a:p>
          <a:p>
            <a:r>
              <a:rPr lang="en-US" dirty="0"/>
              <a:t>You should use </a:t>
            </a:r>
            <a:r>
              <a:rPr lang="en-US" dirty="0">
                <a:solidFill>
                  <a:schemeClr val="accent2">
                    <a:lumMod val="75000"/>
                  </a:schemeClr>
                </a:solidFill>
              </a:rPr>
              <a:t>proper method name</a:t>
            </a:r>
            <a:r>
              <a:rPr lang="en-US" dirty="0"/>
              <a:t>. it is going to be easier for the team to maintain the code in future. </a:t>
            </a:r>
            <a:endParaRPr lang="en-US" dirty="0" smtClean="0"/>
          </a:p>
          <a:p>
            <a:endParaRPr lang="en-US" dirty="0"/>
          </a:p>
          <a:p>
            <a:r>
              <a:rPr lang="en-US" dirty="0"/>
              <a:t>The </a:t>
            </a:r>
            <a:r>
              <a:rPr lang="en-US" dirty="0" smtClean="0"/>
              <a:t>JUnit </a:t>
            </a:r>
            <a:r>
              <a:rPr lang="en-US" dirty="0"/>
              <a:t>framework automatically handles the exception. It is good idea </a:t>
            </a:r>
            <a:r>
              <a:rPr lang="en-US" dirty="0">
                <a:solidFill>
                  <a:schemeClr val="accent2">
                    <a:lumMod val="75000"/>
                  </a:schemeClr>
                </a:solidFill>
              </a:rPr>
              <a:t>not to throw an exception </a:t>
            </a:r>
            <a:r>
              <a:rPr lang="en-US" dirty="0"/>
              <a:t>in a test that shouldn't throw an exception. Otherwise, it can hide bugs which may be discovered much later stage. </a:t>
            </a:r>
            <a:endParaRPr lang="en-US" dirty="0" smtClean="0"/>
          </a:p>
          <a:p>
            <a:endParaRPr lang="en-US" dirty="0"/>
          </a:p>
          <a:p>
            <a:r>
              <a:rPr lang="en-US" dirty="0"/>
              <a:t>JUnit doesn't provide all of the functionalities to test your code. So, you need an </a:t>
            </a:r>
            <a:r>
              <a:rPr lang="en-US" dirty="0">
                <a:solidFill>
                  <a:schemeClr val="accent2">
                    <a:lumMod val="75000"/>
                  </a:schemeClr>
                </a:solidFill>
              </a:rPr>
              <a:t>additional test tool</a:t>
            </a:r>
            <a:r>
              <a:rPr lang="en-US" dirty="0"/>
              <a:t>. Some of the tools are </a:t>
            </a:r>
            <a:r>
              <a:rPr lang="en-US" dirty="0" err="1"/>
              <a:t>DBunit</a:t>
            </a:r>
            <a:r>
              <a:rPr lang="en-US" dirty="0"/>
              <a:t>, Selenium </a:t>
            </a:r>
            <a:r>
              <a:rPr lang="en-US" dirty="0" err="1"/>
              <a:t>etc</a:t>
            </a:r>
            <a:r>
              <a:rPr lang="en-US" dirty="0"/>
              <a:t> that can be used as an extension of </a:t>
            </a:r>
            <a:r>
              <a:rPr lang="en-US" dirty="0" smtClean="0"/>
              <a:t>JUnit</a:t>
            </a:r>
            <a:r>
              <a:rPr lang="en-US" dirty="0"/>
              <a:t>. </a:t>
            </a:r>
            <a:endParaRPr lang="en-US" dirty="0" smtClean="0"/>
          </a:p>
          <a:p>
            <a:endParaRPr lang="en-US" dirty="0"/>
          </a:p>
          <a:p>
            <a:r>
              <a:rPr lang="en-US" dirty="0"/>
              <a:t>Instead of rely on </a:t>
            </a:r>
            <a:r>
              <a:rPr lang="en-US" dirty="0" err="1"/>
              <a:t>System.out.println</a:t>
            </a:r>
            <a:r>
              <a:rPr lang="en-US" dirty="0"/>
              <a:t>() method to figure out the success of the test, you can rely upon the </a:t>
            </a:r>
            <a:r>
              <a:rPr lang="en-US" dirty="0">
                <a:solidFill>
                  <a:schemeClr val="accent2">
                    <a:lumMod val="75000"/>
                  </a:schemeClr>
                </a:solidFill>
              </a:rPr>
              <a:t>'assert' method </a:t>
            </a:r>
            <a:r>
              <a:rPr lang="en-US" dirty="0"/>
              <a:t>of JUnit so that you can run the automated test </a:t>
            </a:r>
            <a:r>
              <a:rPr lang="en-US" dirty="0" smtClean="0"/>
              <a:t>and </a:t>
            </a:r>
            <a:r>
              <a:rPr lang="en-US" dirty="0"/>
              <a:t>that way the tester doesn't need to monitor the test in person all the time. </a:t>
            </a:r>
          </a:p>
        </p:txBody>
      </p:sp>
    </p:spTree>
    <p:extLst>
      <p:ext uri="{BB962C8B-B14F-4D97-AF65-F5344CB8AC3E}">
        <p14:creationId xmlns:p14="http://schemas.microsoft.com/office/powerpoint/2010/main" val="11015139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150" y="1567823"/>
            <a:ext cx="7251700" cy="4013200"/>
          </a:xfrm>
        </p:spPr>
      </p:pic>
    </p:spTree>
    <p:extLst>
      <p:ext uri="{BB962C8B-B14F-4D97-AF65-F5344CB8AC3E}">
        <p14:creationId xmlns:p14="http://schemas.microsoft.com/office/powerpoint/2010/main" val="2723120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9" name="Content Placeholder 8"/>
          <p:cNvSpPr>
            <a:spLocks noGrp="1"/>
          </p:cNvSpPr>
          <p:nvPr>
            <p:ph idx="1"/>
          </p:nvPr>
        </p:nvSpPr>
        <p:spPr>
          <a:xfrm>
            <a:off x="770020" y="1844843"/>
            <a:ext cx="7916779" cy="3923946"/>
          </a:xfrm>
        </p:spPr>
        <p:txBody>
          <a:bodyPr numCol="2">
            <a:normAutofit fontScale="70000" lnSpcReduction="20000"/>
          </a:bodyPr>
          <a:lstStyle/>
          <a:p>
            <a:pPr marL="0" indent="0">
              <a:buNone/>
            </a:pPr>
            <a:r>
              <a:rPr lang="en-US" dirty="0" smtClean="0">
                <a:solidFill>
                  <a:schemeClr val="tx1"/>
                </a:solidFill>
                <a:latin typeface="Bradley Hand" charset="0"/>
                <a:ea typeface="Bradley Hand" charset="0"/>
                <a:cs typeface="Bradley Hand" charset="0"/>
              </a:rPr>
              <a:t>Testing</a:t>
            </a:r>
          </a:p>
          <a:p>
            <a:pPr>
              <a:buBlip>
                <a:blip r:embed="rId2"/>
              </a:buBlip>
            </a:pPr>
            <a:r>
              <a:rPr lang="en-US" dirty="0" smtClean="0">
                <a:solidFill>
                  <a:schemeClr val="tx1"/>
                </a:solidFill>
                <a:latin typeface="Bradley Hand" charset="0"/>
                <a:ea typeface="Bradley Hand" charset="0"/>
                <a:cs typeface="Bradley Hand" charset="0"/>
              </a:rPr>
              <a:t>Unit testing</a:t>
            </a:r>
            <a:endParaRPr lang="en-US" dirty="0">
              <a:solidFill>
                <a:schemeClr val="tx1"/>
              </a:solidFill>
              <a:latin typeface="Bradley Hand" charset="0"/>
              <a:ea typeface="Bradley Hand" charset="0"/>
              <a:cs typeface="Bradley Hand" charset="0"/>
            </a:endParaRPr>
          </a:p>
          <a:p>
            <a:pPr>
              <a:buBlip>
                <a:blip r:embed="rId2"/>
              </a:buBlip>
            </a:pPr>
            <a:r>
              <a:rPr lang="en-US" dirty="0">
                <a:solidFill>
                  <a:schemeClr val="tx1"/>
                </a:solidFill>
                <a:latin typeface="Bradley Hand" charset="0"/>
                <a:ea typeface="Bradley Hand" charset="0"/>
                <a:cs typeface="Bradley Hand" charset="0"/>
              </a:rPr>
              <a:t>Integration testing</a:t>
            </a:r>
          </a:p>
          <a:p>
            <a:pPr>
              <a:buBlip>
                <a:blip r:embed="rId2"/>
              </a:buBlip>
            </a:pPr>
            <a:r>
              <a:rPr lang="en-US" dirty="0">
                <a:solidFill>
                  <a:schemeClr val="tx1"/>
                </a:solidFill>
                <a:latin typeface="Bradley Hand" charset="0"/>
                <a:ea typeface="Bradley Hand" charset="0"/>
                <a:cs typeface="Bradley Hand" charset="0"/>
              </a:rPr>
              <a:t>System testing</a:t>
            </a:r>
          </a:p>
          <a:p>
            <a:pPr>
              <a:buBlip>
                <a:blip r:embed="rId2"/>
              </a:buBlip>
            </a:pPr>
            <a:endParaRPr lang="en-US" dirty="0">
              <a:solidFill>
                <a:schemeClr val="tx1"/>
              </a:solidFill>
              <a:latin typeface="Bradley Hand" charset="0"/>
              <a:ea typeface="Bradley Hand" charset="0"/>
              <a:cs typeface="Bradley Hand" charset="0"/>
            </a:endParaRPr>
          </a:p>
          <a:p>
            <a:pPr>
              <a:buBlip>
                <a:blip r:embed="rId2"/>
              </a:buBlip>
            </a:pPr>
            <a:r>
              <a:rPr lang="en-US" dirty="0">
                <a:solidFill>
                  <a:schemeClr val="tx1"/>
                </a:solidFill>
                <a:latin typeface="Bradley Hand" charset="0"/>
                <a:ea typeface="Bradley Hand" charset="0"/>
                <a:cs typeface="Bradley Hand" charset="0"/>
              </a:rPr>
              <a:t>JUnit</a:t>
            </a:r>
          </a:p>
          <a:p>
            <a:pPr>
              <a:buBlip>
                <a:blip r:embed="rId2"/>
              </a:buBlip>
            </a:pPr>
            <a:r>
              <a:rPr lang="en-US" dirty="0">
                <a:solidFill>
                  <a:schemeClr val="tx1"/>
                </a:solidFill>
                <a:latin typeface="Bradley Hand" charset="0"/>
                <a:ea typeface="Bradley Hand" charset="0"/>
                <a:cs typeface="Bradley Hand" charset="0"/>
              </a:rPr>
              <a:t>Test cases</a:t>
            </a:r>
          </a:p>
          <a:p>
            <a:pPr>
              <a:buBlip>
                <a:blip r:embed="rId2"/>
              </a:buBlip>
            </a:pPr>
            <a:r>
              <a:rPr lang="en-US" dirty="0">
                <a:solidFill>
                  <a:schemeClr val="tx1"/>
                </a:solidFill>
                <a:latin typeface="Bradley Hand" charset="0"/>
                <a:ea typeface="Bradley Hand" charset="0"/>
                <a:cs typeface="Bradley Hand" charset="0"/>
              </a:rPr>
              <a:t>Test suites</a:t>
            </a:r>
          </a:p>
          <a:p>
            <a:pPr>
              <a:buBlip>
                <a:blip r:embed="rId2"/>
              </a:buBlip>
            </a:pPr>
            <a:r>
              <a:rPr lang="en-US" dirty="0">
                <a:solidFill>
                  <a:schemeClr val="tx1"/>
                </a:solidFill>
                <a:latin typeface="Bradley Hand" charset="0"/>
                <a:ea typeface="Bradley Hand" charset="0"/>
                <a:cs typeface="Bradley Hand" charset="0"/>
              </a:rPr>
              <a:t>Fixtures</a:t>
            </a:r>
          </a:p>
          <a:p>
            <a:pPr>
              <a:buBlip>
                <a:blip r:embed="rId2"/>
              </a:buBlip>
            </a:pPr>
            <a:endParaRPr lang="en-US" dirty="0">
              <a:solidFill>
                <a:schemeClr val="tx1"/>
              </a:solidFill>
              <a:latin typeface="Bradley Hand" charset="0"/>
              <a:ea typeface="Bradley Hand" charset="0"/>
              <a:cs typeface="Bradley Hand" charset="0"/>
            </a:endParaRPr>
          </a:p>
          <a:p>
            <a:pPr marL="0" indent="0">
              <a:buNone/>
            </a:pPr>
            <a:r>
              <a:rPr lang="en-US" dirty="0">
                <a:solidFill>
                  <a:schemeClr val="tx1"/>
                </a:solidFill>
                <a:latin typeface="Bradley Hand" charset="0"/>
                <a:ea typeface="Bradley Hand" charset="0"/>
                <a:cs typeface="Bradley Hand" charset="0"/>
              </a:rPr>
              <a:t>Best practices</a:t>
            </a:r>
          </a:p>
          <a:p>
            <a:pPr marL="0" indent="0">
              <a:buNone/>
            </a:pPr>
            <a:r>
              <a:rPr lang="en-US" dirty="0" smtClean="0">
                <a:solidFill>
                  <a:schemeClr val="tx1"/>
                </a:solidFill>
                <a:latin typeface="Bradley Hand" charset="0"/>
                <a:ea typeface="Bradley Hand" charset="0"/>
                <a:cs typeface="Bradley Hand" charset="0"/>
              </a:rPr>
              <a:t>Literature </a:t>
            </a:r>
            <a:r>
              <a:rPr lang="en-US" dirty="0">
                <a:solidFill>
                  <a:schemeClr val="tx1"/>
                </a:solidFill>
                <a:latin typeface="Bradley Hand" charset="0"/>
                <a:ea typeface="Bradley Hand" charset="0"/>
                <a:cs typeface="Bradley Hand" charset="0"/>
              </a:rPr>
              <a:t>@ </a:t>
            </a:r>
            <a:r>
              <a:rPr lang="en-US" dirty="0" err="1">
                <a:solidFill>
                  <a:schemeClr val="tx1"/>
                </a:solidFill>
                <a:latin typeface="Bradley Hand" charset="0"/>
                <a:ea typeface="Bradley Hand" charset="0"/>
                <a:cs typeface="Bradley Hand" charset="0"/>
              </a:rPr>
              <a:t>junit.org</a:t>
            </a:r>
            <a:endParaRPr lang="en-US" dirty="0">
              <a:solidFill>
                <a:schemeClr val="tx1"/>
              </a:solidFill>
              <a:latin typeface="Bradley Hand" charset="0"/>
              <a:ea typeface="Bradley Hand" charset="0"/>
              <a:cs typeface="Bradley Hand" charset="0"/>
            </a:endParaRPr>
          </a:p>
          <a:p>
            <a:pPr>
              <a:buBlip>
                <a:blip r:embed="rId2"/>
              </a:buBlip>
            </a:pPr>
            <a:r>
              <a:rPr lang="en-US" dirty="0">
                <a:solidFill>
                  <a:schemeClr val="tx1"/>
                </a:solidFill>
                <a:latin typeface="Bradley Hand" charset="0"/>
                <a:ea typeface="Bradley Hand" charset="0"/>
                <a:cs typeface="Bradley Hand" charset="0"/>
              </a:rPr>
              <a:t>JUnit test Infected</a:t>
            </a:r>
          </a:p>
          <a:p>
            <a:pPr>
              <a:buBlip>
                <a:blip r:embed="rId2"/>
              </a:buBlip>
            </a:pPr>
            <a:r>
              <a:rPr lang="en-US" dirty="0">
                <a:solidFill>
                  <a:schemeClr val="tx1"/>
                </a:solidFill>
                <a:latin typeface="Bradley Hand" charset="0"/>
                <a:ea typeface="Bradley Hand" charset="0"/>
                <a:cs typeface="Bradley Hand" charset="0"/>
              </a:rPr>
              <a:t>JUnit A Cook’s Tour</a:t>
            </a:r>
          </a:p>
          <a:p>
            <a:endParaRPr lang="en-US" dirty="0">
              <a:solidFill>
                <a:schemeClr val="tx1"/>
              </a:solidFill>
              <a:latin typeface="Bradley Hand" charset="0"/>
              <a:ea typeface="Bradley Hand" charset="0"/>
              <a:cs typeface="Bradley Hand" charset="0"/>
            </a:endParaRPr>
          </a:p>
          <a:p>
            <a:pPr marL="0" indent="0">
              <a:buNone/>
            </a:pPr>
            <a:r>
              <a:rPr lang="en-US" dirty="0">
                <a:solidFill>
                  <a:schemeClr val="tx1"/>
                </a:solidFill>
                <a:latin typeface="Bradley Hand" charset="0"/>
                <a:ea typeface="Bradley Hand" charset="0"/>
                <a:cs typeface="Bradley Hand" charset="0"/>
              </a:rPr>
              <a:t>Self-study questions</a:t>
            </a:r>
          </a:p>
          <a:p>
            <a:pPr>
              <a:buBlip>
                <a:blip r:embed="rId2"/>
              </a:buBlip>
            </a:pPr>
            <a:r>
              <a:rPr lang="en-US" dirty="0" smtClean="0">
                <a:solidFill>
                  <a:schemeClr val="tx1"/>
                </a:solidFill>
                <a:latin typeface="Bradley Hand" charset="0"/>
                <a:ea typeface="Bradley Hand" charset="0"/>
                <a:cs typeface="Bradley Hand" charset="0"/>
              </a:rPr>
              <a:t>How can we test protected and private methods?</a:t>
            </a:r>
          </a:p>
          <a:p>
            <a:pPr>
              <a:buBlip>
                <a:blip r:embed="rId2"/>
              </a:buBlip>
            </a:pPr>
            <a:r>
              <a:rPr lang="en-US" dirty="0" smtClean="0">
                <a:solidFill>
                  <a:schemeClr val="tx1"/>
                </a:solidFill>
                <a:latin typeface="Bradley Hand" charset="0"/>
                <a:ea typeface="Bradley Hand" charset="0"/>
                <a:cs typeface="Bradley Hand" charset="0"/>
              </a:rPr>
              <a:t>What distinguishes a good test suite from a bad one?</a:t>
            </a:r>
          </a:p>
          <a:p>
            <a:pPr>
              <a:buBlip>
                <a:blip r:embed="rId2"/>
              </a:buBlip>
            </a:pPr>
            <a:r>
              <a:rPr lang="en-US" dirty="0" smtClean="0">
                <a:solidFill>
                  <a:schemeClr val="tx1"/>
                </a:solidFill>
                <a:latin typeface="Bradley Hand" charset="0"/>
                <a:ea typeface="Bradley Hand" charset="0"/>
                <a:cs typeface="Bradley Hand" charset="0"/>
              </a:rPr>
              <a:t>Think of situations that are difficult to test.</a:t>
            </a:r>
          </a:p>
        </p:txBody>
      </p:sp>
    </p:spTree>
    <p:extLst>
      <p:ext uri="{BB962C8B-B14F-4D97-AF65-F5344CB8AC3E}">
        <p14:creationId xmlns:p14="http://schemas.microsoft.com/office/powerpoint/2010/main" val="1684677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Black-box testing</a:t>
            </a:r>
          </a:p>
        </p:txBody>
      </p:sp>
      <p:sp>
        <p:nvSpPr>
          <p:cNvPr id="3" name="Content Placeholder 2"/>
          <p:cNvSpPr>
            <a:spLocks noGrp="1"/>
          </p:cNvSpPr>
          <p:nvPr>
            <p:ph idx="1"/>
          </p:nvPr>
        </p:nvSpPr>
        <p:spPr>
          <a:xfrm>
            <a:off x="457200" y="1815353"/>
            <a:ext cx="8229600" cy="3805518"/>
          </a:xfrm>
        </p:spPr>
        <p:txBody>
          <a:bodyPr>
            <a:normAutofit fontScale="85000" lnSpcReduction="20000"/>
          </a:bodyPr>
          <a:lstStyle/>
          <a:p>
            <a:r>
              <a:rPr lang="en-US" dirty="0" smtClean="0"/>
              <a:t>Treats software </a:t>
            </a:r>
            <a:r>
              <a:rPr lang="en-US" dirty="0"/>
              <a:t>under test as a black-box </a:t>
            </a:r>
            <a:r>
              <a:rPr lang="en-US" dirty="0">
                <a:solidFill>
                  <a:schemeClr val="accent2">
                    <a:lumMod val="75000"/>
                  </a:schemeClr>
                </a:solidFill>
              </a:rPr>
              <a:t>without knowing its internals</a:t>
            </a:r>
            <a:r>
              <a:rPr lang="en-US" dirty="0"/>
              <a:t>. </a:t>
            </a:r>
            <a:endParaRPr lang="en-US" dirty="0" smtClean="0"/>
          </a:p>
          <a:p>
            <a:r>
              <a:rPr lang="en-US" dirty="0" smtClean="0"/>
              <a:t>Tests </a:t>
            </a:r>
            <a:r>
              <a:rPr lang="en-US" dirty="0"/>
              <a:t>are using software interfaces and trying to ensure that they work as expected. As long as functionality of interfaces remains unchanged, tests should pass even if internals are changed. </a:t>
            </a:r>
            <a:endParaRPr lang="en-US" dirty="0" smtClean="0"/>
          </a:p>
          <a:p>
            <a:r>
              <a:rPr lang="en-US" dirty="0" smtClean="0"/>
              <a:t>Tester </a:t>
            </a:r>
            <a:r>
              <a:rPr lang="en-US" dirty="0"/>
              <a:t>is aware of what the program should do but does not have the </a:t>
            </a:r>
            <a:r>
              <a:rPr lang="en-US" dirty="0">
                <a:solidFill>
                  <a:schemeClr val="accent2">
                    <a:lumMod val="75000"/>
                  </a:schemeClr>
                </a:solidFill>
              </a:rPr>
              <a:t>knowledge</a:t>
            </a:r>
            <a:r>
              <a:rPr lang="en-US" dirty="0"/>
              <a:t> of how it does it. </a:t>
            </a:r>
            <a:endParaRPr lang="en-US" dirty="0" smtClean="0"/>
          </a:p>
          <a:p>
            <a:r>
              <a:rPr lang="en-US" dirty="0" smtClean="0"/>
              <a:t>It </a:t>
            </a:r>
            <a:r>
              <a:rPr lang="en-US" dirty="0"/>
              <a:t>provides </a:t>
            </a:r>
            <a:r>
              <a:rPr lang="en-US" b="1" dirty="0"/>
              <a:t>external perspective</a:t>
            </a:r>
            <a:r>
              <a:rPr lang="en-US" dirty="0"/>
              <a:t> of the software under test.</a:t>
            </a:r>
          </a:p>
        </p:txBody>
      </p:sp>
    </p:spTree>
    <p:extLst>
      <p:ext uri="{BB962C8B-B14F-4D97-AF65-F5344CB8AC3E}">
        <p14:creationId xmlns:p14="http://schemas.microsoft.com/office/powerpoint/2010/main" val="1837146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a:xfrm>
            <a:off x="457200" y="1600200"/>
            <a:ext cx="8229600" cy="3133165"/>
          </a:xfrm>
        </p:spPr>
        <p:txBody>
          <a:bodyPr>
            <a:normAutofit fontScale="70000" lnSpcReduction="20000"/>
          </a:bodyPr>
          <a:lstStyle/>
          <a:p>
            <a:r>
              <a:rPr lang="en-US" dirty="0" smtClean="0"/>
              <a:t>Kent Beck, Erich Gamma</a:t>
            </a:r>
          </a:p>
          <a:p>
            <a:pPr lvl="1"/>
            <a:r>
              <a:rPr lang="en-US" dirty="0" smtClean="0"/>
              <a:t>JUnit Cookbook </a:t>
            </a:r>
          </a:p>
          <a:p>
            <a:pPr marL="0" indent="0">
              <a:buNone/>
            </a:pPr>
            <a:r>
              <a:rPr lang="en-US" dirty="0"/>
              <a:t>	</a:t>
            </a:r>
            <a:r>
              <a:rPr lang="en-US" dirty="0">
                <a:hlinkClick r:id="rId2"/>
              </a:rPr>
              <a:t>http://</a:t>
            </a:r>
            <a:r>
              <a:rPr lang="en-US" dirty="0" smtClean="0">
                <a:hlinkClick r:id="rId2"/>
              </a:rPr>
              <a:t>junit.sourceforge.net/doc/cookbook/cookbook.htm</a:t>
            </a:r>
            <a:endParaRPr lang="en-US" dirty="0" smtClean="0"/>
          </a:p>
          <a:p>
            <a:pPr marL="0" indent="0">
              <a:buNone/>
            </a:pPr>
            <a:endParaRPr lang="en-US" dirty="0" smtClean="0"/>
          </a:p>
          <a:p>
            <a:r>
              <a:rPr lang="en-US" dirty="0" err="1" smtClean="0"/>
              <a:t>Priya</a:t>
            </a:r>
            <a:r>
              <a:rPr lang="en-US" dirty="0" smtClean="0"/>
              <a:t> Sharma </a:t>
            </a:r>
            <a:r>
              <a:rPr lang="en-US" dirty="0"/>
              <a:t>T</a:t>
            </a:r>
            <a:r>
              <a:rPr lang="en-US" dirty="0" smtClean="0"/>
              <a:t>rivedi </a:t>
            </a:r>
          </a:p>
          <a:p>
            <a:pPr marL="0" indent="0">
              <a:buNone/>
            </a:pPr>
            <a:r>
              <a:rPr lang="en-US" dirty="0"/>
              <a:t>	</a:t>
            </a:r>
            <a:r>
              <a:rPr lang="en-US" i="1" dirty="0" smtClean="0"/>
              <a:t>JUnit: Testing code as you write it</a:t>
            </a:r>
          </a:p>
          <a:p>
            <a:pPr marL="0" indent="0">
              <a:buNone/>
            </a:pPr>
            <a:endParaRPr lang="en-US" i="1" dirty="0" smtClean="0"/>
          </a:p>
          <a:p>
            <a:r>
              <a:rPr lang="en-US" dirty="0" smtClean="0"/>
              <a:t>Thomas Zimmermann</a:t>
            </a:r>
          </a:p>
          <a:p>
            <a:pPr marL="457200" lvl="1" indent="0">
              <a:buNone/>
            </a:pPr>
            <a:r>
              <a:rPr lang="en-US" sz="3200" i="1" dirty="0" smtClean="0"/>
              <a:t>Unit Testing with JUnit</a:t>
            </a:r>
          </a:p>
          <a:p>
            <a:pPr marL="457200" lvl="1" indent="0">
              <a:buNone/>
            </a:pPr>
            <a:endParaRPr lang="en-US" sz="3200" i="1" dirty="0" smtClean="0"/>
          </a:p>
          <a:p>
            <a:pPr marL="457200" lvl="1" indent="0">
              <a:buNone/>
            </a:pPr>
            <a:endParaRPr lang="en-US" sz="3200" i="1" dirty="0"/>
          </a:p>
          <a:p>
            <a:pPr marL="457200" lvl="1" indent="0">
              <a:buNone/>
            </a:pPr>
            <a:endParaRPr lang="en-US" sz="3200" i="1" dirty="0" smtClean="0"/>
          </a:p>
          <a:p>
            <a:pPr marL="457200" lvl="1" indent="0">
              <a:buNone/>
            </a:pPr>
            <a:endParaRPr lang="en-US" sz="3200" i="1" dirty="0" smtClean="0"/>
          </a:p>
        </p:txBody>
      </p:sp>
    </p:spTree>
    <p:extLst>
      <p:ext uri="{BB962C8B-B14F-4D97-AF65-F5344CB8AC3E}">
        <p14:creationId xmlns:p14="http://schemas.microsoft.com/office/powerpoint/2010/main" val="15869031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463" y="970549"/>
            <a:ext cx="7483642" cy="4989094"/>
          </a:xfrm>
          <a:prstGeom prst="rect">
            <a:avLst/>
          </a:prstGeom>
        </p:spPr>
      </p:pic>
      <p:sp>
        <p:nvSpPr>
          <p:cNvPr id="3" name="Segnaposto contenuto 2"/>
          <p:cNvSpPr>
            <a:spLocks noGrp="1"/>
          </p:cNvSpPr>
          <p:nvPr>
            <p:ph idx="1"/>
          </p:nvPr>
        </p:nvSpPr>
        <p:spPr>
          <a:xfrm>
            <a:off x="2253915" y="566263"/>
            <a:ext cx="4852737" cy="2321316"/>
          </a:xfrm>
        </p:spPr>
        <p:txBody>
          <a:bodyPr anchor="ctr">
            <a:normAutofit/>
          </a:bodyPr>
          <a:lstStyle/>
          <a:p>
            <a:pPr marL="0" indent="0" algn="ctr">
              <a:buNone/>
            </a:pPr>
            <a:r>
              <a:rPr lang="en-US" sz="6000" b="1" noProof="0" dirty="0" smtClean="0">
                <a:solidFill>
                  <a:schemeClr val="bg1"/>
                </a:solidFill>
                <a:latin typeface="Bradley Hand" charset="0"/>
                <a:ea typeface="Bradley Hand" charset="0"/>
                <a:cs typeface="Bradley Hand" charset="0"/>
              </a:rPr>
              <a:t>Thank you</a:t>
            </a:r>
          </a:p>
        </p:txBody>
      </p:sp>
    </p:spTree>
    <p:extLst>
      <p:ext uri="{BB962C8B-B14F-4D97-AF65-F5344CB8AC3E}">
        <p14:creationId xmlns:p14="http://schemas.microsoft.com/office/powerpoint/2010/main" val="3175729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Black-box testing</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Some of the </a:t>
            </a:r>
            <a:r>
              <a:rPr lang="en-US" b="1" dirty="0"/>
              <a:t>advantages of black-box testing</a:t>
            </a:r>
            <a:r>
              <a:rPr lang="en-US" dirty="0"/>
              <a:t> are:</a:t>
            </a:r>
          </a:p>
          <a:p>
            <a:r>
              <a:rPr lang="en-US" dirty="0"/>
              <a:t>Efficient for large segments of code</a:t>
            </a:r>
          </a:p>
          <a:p>
            <a:r>
              <a:rPr lang="en-US" dirty="0"/>
              <a:t>Code access is not required</a:t>
            </a:r>
          </a:p>
          <a:p>
            <a:r>
              <a:rPr lang="en-US" dirty="0"/>
              <a:t>Separation between user’s and developer’s perspectives</a:t>
            </a:r>
          </a:p>
          <a:p>
            <a:pPr marL="0" indent="0">
              <a:buNone/>
            </a:pPr>
            <a:endParaRPr lang="en-US" dirty="0"/>
          </a:p>
          <a:p>
            <a:pPr marL="0" indent="0">
              <a:buNone/>
            </a:pPr>
            <a:r>
              <a:rPr lang="en-US" dirty="0" smtClean="0"/>
              <a:t>Some </a:t>
            </a:r>
            <a:r>
              <a:rPr lang="en-US" dirty="0"/>
              <a:t>of the </a:t>
            </a:r>
            <a:r>
              <a:rPr lang="en-US" b="1" dirty="0"/>
              <a:t>disadvantages of black-box testing</a:t>
            </a:r>
            <a:r>
              <a:rPr lang="en-US" dirty="0"/>
              <a:t> are:</a:t>
            </a:r>
          </a:p>
          <a:p>
            <a:r>
              <a:rPr lang="en-US" dirty="0"/>
              <a:t>Limited coverage since only a fraction of test scenarios is performed</a:t>
            </a:r>
          </a:p>
          <a:p>
            <a:r>
              <a:rPr lang="en-US" dirty="0"/>
              <a:t>Inefficient testing due to tester’s </a:t>
            </a:r>
            <a:r>
              <a:rPr lang="en-US" dirty="0" smtClean="0"/>
              <a:t>lack </a:t>
            </a:r>
            <a:r>
              <a:rPr lang="en-US" dirty="0"/>
              <a:t>of knowledge about software internals</a:t>
            </a:r>
          </a:p>
          <a:p>
            <a:r>
              <a:rPr lang="en-US" dirty="0"/>
              <a:t>Blind coverage since tester has limited knowledge about the application</a:t>
            </a:r>
          </a:p>
        </p:txBody>
      </p:sp>
    </p:spTree>
    <p:extLst>
      <p:ext uri="{BB962C8B-B14F-4D97-AF65-F5344CB8AC3E}">
        <p14:creationId xmlns:p14="http://schemas.microsoft.com/office/powerpoint/2010/main" val="342103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White-box </a:t>
            </a:r>
            <a:r>
              <a:rPr lang="en-US" dirty="0"/>
              <a:t>testing</a:t>
            </a:r>
          </a:p>
        </p:txBody>
      </p:sp>
      <p:sp>
        <p:nvSpPr>
          <p:cNvPr id="3" name="Content Placeholder 2"/>
          <p:cNvSpPr>
            <a:spLocks noGrp="1"/>
          </p:cNvSpPr>
          <p:nvPr>
            <p:ph idx="1"/>
          </p:nvPr>
        </p:nvSpPr>
        <p:spPr>
          <a:xfrm>
            <a:off x="457200" y="1600200"/>
            <a:ext cx="8229600" cy="4128247"/>
          </a:xfrm>
        </p:spPr>
        <p:txBody>
          <a:bodyPr>
            <a:normAutofit fontScale="92500" lnSpcReduction="10000"/>
          </a:bodyPr>
          <a:lstStyle/>
          <a:p>
            <a:r>
              <a:rPr lang="en-US" dirty="0" smtClean="0"/>
              <a:t>It </a:t>
            </a:r>
            <a:r>
              <a:rPr lang="en-US" dirty="0" smtClean="0">
                <a:solidFill>
                  <a:schemeClr val="accent2">
                    <a:lumMod val="75000"/>
                  </a:schemeClr>
                </a:solidFill>
              </a:rPr>
              <a:t>looks </a:t>
            </a:r>
            <a:r>
              <a:rPr lang="en-US" dirty="0">
                <a:solidFill>
                  <a:schemeClr val="accent2">
                    <a:lumMod val="75000"/>
                  </a:schemeClr>
                </a:solidFill>
              </a:rPr>
              <a:t>inside </a:t>
            </a:r>
            <a:r>
              <a:rPr lang="en-US" dirty="0"/>
              <a:t>the software </a:t>
            </a:r>
            <a:r>
              <a:rPr lang="en-US" dirty="0" smtClean="0"/>
              <a:t>and </a:t>
            </a:r>
            <a:r>
              <a:rPr lang="en-US" dirty="0"/>
              <a:t>uses that knowledge as part of the testing process. If, for example, exception is thrown under certain conditions, </a:t>
            </a:r>
            <a:r>
              <a:rPr lang="en-US" dirty="0" smtClean="0"/>
              <a:t>the test </a:t>
            </a:r>
            <a:r>
              <a:rPr lang="en-US" dirty="0"/>
              <a:t>might want to reproduce those conditions. </a:t>
            </a:r>
            <a:endParaRPr lang="en-US" dirty="0" smtClean="0"/>
          </a:p>
          <a:p>
            <a:r>
              <a:rPr lang="en-US" dirty="0"/>
              <a:t>R</a:t>
            </a:r>
            <a:r>
              <a:rPr lang="en-US" dirty="0" smtClean="0"/>
              <a:t>equires </a:t>
            </a:r>
            <a:r>
              <a:rPr lang="en-US" dirty="0">
                <a:solidFill>
                  <a:schemeClr val="accent2">
                    <a:lumMod val="75000"/>
                  </a:schemeClr>
                </a:solidFill>
              </a:rPr>
              <a:t>internal knowledge </a:t>
            </a:r>
            <a:r>
              <a:rPr lang="en-US" dirty="0"/>
              <a:t>of the system and programming skills. </a:t>
            </a:r>
            <a:endParaRPr lang="en-US" dirty="0" smtClean="0"/>
          </a:p>
          <a:p>
            <a:r>
              <a:rPr lang="en-US" dirty="0" smtClean="0"/>
              <a:t>It </a:t>
            </a:r>
            <a:r>
              <a:rPr lang="en-US" dirty="0"/>
              <a:t>provides </a:t>
            </a:r>
            <a:r>
              <a:rPr lang="en-US" b="1" dirty="0"/>
              <a:t>internal perspective</a:t>
            </a:r>
            <a:r>
              <a:rPr lang="en-US" dirty="0"/>
              <a:t> of the software under test.</a:t>
            </a:r>
          </a:p>
        </p:txBody>
      </p:sp>
    </p:spTree>
    <p:extLst>
      <p:ext uri="{BB962C8B-B14F-4D97-AF65-F5344CB8AC3E}">
        <p14:creationId xmlns:p14="http://schemas.microsoft.com/office/powerpoint/2010/main" val="965670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oBigData-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bigdata_delft_wellbeing" id="{F6B5BC08-BBBB-EB4C-B419-D84A7423FF65}" vid="{EF63FF4A-06A6-A549-8BB5-C791B1C3512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orange template</Template>
  <TotalTime>3000</TotalTime>
  <Words>4171</Words>
  <Application>Microsoft Macintosh PowerPoint</Application>
  <PresentationFormat>On-screen Show (4:3)</PresentationFormat>
  <Paragraphs>586</Paragraphs>
  <Slides>71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Bradley Hand</vt:lpstr>
      <vt:lpstr>Calibri</vt:lpstr>
      <vt:lpstr>HiraMinProN-W3</vt:lpstr>
      <vt:lpstr>Wingdings</vt:lpstr>
      <vt:lpstr>Arial</vt:lpstr>
      <vt:lpstr>SoBigData-theme</vt:lpstr>
      <vt:lpstr>Software Testing JUnit</vt:lpstr>
      <vt:lpstr>Testing</vt:lpstr>
      <vt:lpstr>Edsger Dijkstra</vt:lpstr>
      <vt:lpstr>Economics</vt:lpstr>
      <vt:lpstr>Outline</vt:lpstr>
      <vt:lpstr>Test Methods - The box approach</vt:lpstr>
      <vt:lpstr>Black-box testing</vt:lpstr>
      <vt:lpstr>Black-box testing</vt:lpstr>
      <vt:lpstr>White-box testing</vt:lpstr>
      <vt:lpstr>White-box testing</vt:lpstr>
      <vt:lpstr>Test Levels</vt:lpstr>
      <vt:lpstr>Unit Testing</vt:lpstr>
      <vt:lpstr>Integration Testing</vt:lpstr>
      <vt:lpstr>Integration Testing</vt:lpstr>
      <vt:lpstr>Integration Testing</vt:lpstr>
      <vt:lpstr>System Testing</vt:lpstr>
      <vt:lpstr>System Testing</vt:lpstr>
      <vt:lpstr>Different Types of Testing </vt:lpstr>
      <vt:lpstr>Installation, Smoke &amp; Sanity Testing</vt:lpstr>
      <vt:lpstr>Functional &amp; Non-Functional Testing</vt:lpstr>
      <vt:lpstr>Continuous, Destructive &amp; Usability Testing</vt:lpstr>
      <vt:lpstr>Development, A/B &amp;  Concurrent Testing</vt:lpstr>
      <vt:lpstr>Regression Testing</vt:lpstr>
      <vt:lpstr>Test Automation</vt:lpstr>
      <vt:lpstr>Why should tests be automated?</vt:lpstr>
      <vt:lpstr>Test Automation Issues</vt:lpstr>
      <vt:lpstr>PowerPoint Presentation</vt:lpstr>
      <vt:lpstr>What is JUnit?</vt:lpstr>
      <vt:lpstr>Regression-Testing Framework</vt:lpstr>
      <vt:lpstr>Why Use JUnit?</vt:lpstr>
      <vt:lpstr>GUI</vt:lpstr>
      <vt:lpstr>JUnit helps the programmer:</vt:lpstr>
      <vt:lpstr>Download &amp; Installation of JUnit</vt:lpstr>
      <vt:lpstr>Guidelines for using JUnit</vt:lpstr>
      <vt:lpstr>What JUnit does</vt:lpstr>
      <vt:lpstr>JUnit framework</vt:lpstr>
      <vt:lpstr>PowerPoint Presentation</vt:lpstr>
      <vt:lpstr>Creating a test class in JUnit</vt:lpstr>
      <vt:lpstr>Coding Convention for JUnit Class</vt:lpstr>
      <vt:lpstr>Standards for unit tests</vt:lpstr>
      <vt:lpstr>Example: Currency</vt:lpstr>
      <vt:lpstr>Fixtures</vt:lpstr>
      <vt:lpstr>Example: Currencies</vt:lpstr>
      <vt:lpstr>Implementing  setUp() &amp;  tearDown() method</vt:lpstr>
      <vt:lpstr>PowerPoint Presentation</vt:lpstr>
      <vt:lpstr>The structure of a test method</vt:lpstr>
      <vt:lpstr>Example: Calculator</vt:lpstr>
      <vt:lpstr>Test Suites</vt:lpstr>
      <vt:lpstr>Writing Tests for JUnit</vt:lpstr>
      <vt:lpstr>Sample Assertions</vt:lpstr>
      <vt:lpstr>Organize The Tests</vt:lpstr>
      <vt:lpstr>Example: Counter class</vt:lpstr>
      <vt:lpstr>The Counter class itself</vt:lpstr>
      <vt:lpstr>JUnit tests for Counter</vt:lpstr>
      <vt:lpstr>Running Tests</vt:lpstr>
      <vt:lpstr>Example: Shopping Cart</vt:lpstr>
      <vt:lpstr>Part I : Initialize</vt:lpstr>
      <vt:lpstr>Test Fixture</vt:lpstr>
      <vt:lpstr>Part 2: Write Test Cases</vt:lpstr>
      <vt:lpstr>Test: Add product</vt:lpstr>
      <vt:lpstr>Test: Remove product</vt:lpstr>
      <vt:lpstr>Test: Exception handling</vt:lpstr>
      <vt:lpstr>Part 3: Write a Test Suite</vt:lpstr>
      <vt:lpstr>Part 4: Execute Test Suite</vt:lpstr>
      <vt:lpstr>Demo</vt:lpstr>
      <vt:lpstr>xUnit for Other Languages</vt:lpstr>
      <vt:lpstr>Some Important Tips</vt:lpstr>
      <vt:lpstr>Best Practices</vt:lpstr>
      <vt:lpstr>Summary</vt:lpstr>
      <vt:lpstr>Thanks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BigData  To Novel Indicators</dc:title>
  <dc:creator>jeannet m</dc:creator>
  <cp:lastModifiedBy>jeannet m</cp:lastModifiedBy>
  <cp:revision>173</cp:revision>
  <cp:lastPrinted>2016-05-16T13:06:50Z</cp:lastPrinted>
  <dcterms:created xsi:type="dcterms:W3CDTF">2016-05-16T12:41:04Z</dcterms:created>
  <dcterms:modified xsi:type="dcterms:W3CDTF">2016-05-20T07:44:03Z</dcterms:modified>
</cp:coreProperties>
</file>