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4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  <p:sldId id="264" r:id="rId9"/>
    <p:sldId id="323" r:id="rId10"/>
    <p:sldId id="263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6" r:id="rId19"/>
    <p:sldId id="277" r:id="rId20"/>
    <p:sldId id="278" r:id="rId21"/>
    <p:sldId id="279" r:id="rId22"/>
    <p:sldId id="271" r:id="rId23"/>
    <p:sldId id="272" r:id="rId24"/>
    <p:sldId id="288" r:id="rId25"/>
    <p:sldId id="289" r:id="rId26"/>
    <p:sldId id="290" r:id="rId27"/>
    <p:sldId id="311" r:id="rId28"/>
    <p:sldId id="310" r:id="rId29"/>
    <p:sldId id="309" r:id="rId30"/>
    <p:sldId id="301" r:id="rId31"/>
    <p:sldId id="281" r:id="rId32"/>
    <p:sldId id="293" r:id="rId33"/>
    <p:sldId id="302" r:id="rId34"/>
    <p:sldId id="303" r:id="rId35"/>
    <p:sldId id="304" r:id="rId36"/>
    <p:sldId id="305" r:id="rId37"/>
    <p:sldId id="306" r:id="rId38"/>
    <p:sldId id="307" r:id="rId39"/>
    <p:sldId id="287" r:id="rId40"/>
    <p:sldId id="299" r:id="rId41"/>
    <p:sldId id="300" r:id="rId42"/>
    <p:sldId id="308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274" r:id="rId5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667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63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59D63-4EB0-E647-AE88-64721119F57F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4942F87-6B04-E040-B0B3-0783720C405B}">
      <dgm:prSet phldrT="[Texte]"/>
      <dgm:spPr/>
      <dgm:t>
        <a:bodyPr/>
        <a:lstStyle/>
        <a:p>
          <a:r>
            <a:rPr lang="en-US" noProof="0" dirty="0" smtClean="0"/>
            <a:t>Post-Runtime Optimizations</a:t>
          </a:r>
          <a:endParaRPr lang="en-US" noProof="0" dirty="0"/>
        </a:p>
      </dgm:t>
    </dgm:pt>
    <dgm:pt modelId="{10186F91-DFA8-1141-BBC1-380364E339D2}" type="parTrans" cxnId="{109BEE98-E292-9A4A-A6DC-55FE0CBB4D35}">
      <dgm:prSet/>
      <dgm:spPr/>
      <dgm:t>
        <a:bodyPr/>
        <a:lstStyle/>
        <a:p>
          <a:endParaRPr lang="fr-FR"/>
        </a:p>
      </dgm:t>
    </dgm:pt>
    <dgm:pt modelId="{ABB994F6-F528-F04A-9138-93321A71B565}" type="sibTrans" cxnId="{109BEE98-E292-9A4A-A6DC-55FE0CBB4D35}">
      <dgm:prSet/>
      <dgm:spPr/>
      <dgm:t>
        <a:bodyPr/>
        <a:lstStyle/>
        <a:p>
          <a:endParaRPr lang="fr-FR"/>
        </a:p>
      </dgm:t>
    </dgm:pt>
    <dgm:pt modelId="{2B2705F5-9917-DD4E-AA56-680222E6EFC4}">
      <dgm:prSet phldrT="[Texte]"/>
      <dgm:spPr/>
      <dgm:t>
        <a:bodyPr/>
        <a:lstStyle/>
        <a:p>
          <a:r>
            <a:rPr lang="en-US" noProof="0" dirty="0" smtClean="0"/>
            <a:t>Reflective Systems</a:t>
          </a:r>
          <a:endParaRPr lang="en-US" noProof="0" dirty="0"/>
        </a:p>
      </dgm:t>
    </dgm:pt>
    <dgm:pt modelId="{7C62A237-311D-C740-81E2-30FFB124924C}" type="parTrans" cxnId="{E0EFEC08-6C8B-954E-9FE2-1DA26425BAFF}">
      <dgm:prSet/>
      <dgm:spPr/>
      <dgm:t>
        <a:bodyPr/>
        <a:lstStyle/>
        <a:p>
          <a:endParaRPr lang="fr-FR"/>
        </a:p>
      </dgm:t>
    </dgm:pt>
    <dgm:pt modelId="{AC33E472-2293-F245-BFB4-9D7B8CA2845D}" type="sibTrans" cxnId="{E0EFEC08-6C8B-954E-9FE2-1DA26425BAFF}">
      <dgm:prSet/>
      <dgm:spPr/>
      <dgm:t>
        <a:bodyPr/>
        <a:lstStyle/>
        <a:p>
          <a:endParaRPr lang="fr-FR"/>
        </a:p>
      </dgm:t>
    </dgm:pt>
    <dgm:pt modelId="{BE865C5D-A6CE-9C4A-AA09-9D19F416FBDE}">
      <dgm:prSet phldrT="[Texte]"/>
      <dgm:spPr/>
      <dgm:t>
        <a:bodyPr/>
        <a:lstStyle/>
        <a:p>
          <a:r>
            <a:rPr lang="en-US" noProof="0" dirty="0" smtClean="0"/>
            <a:t>Static Typing, Templates, Static Binding, Inlining, Preprocessing, Configuration Management</a:t>
          </a:r>
          <a:endParaRPr lang="en-US" noProof="0" dirty="0"/>
        </a:p>
      </dgm:t>
    </dgm:pt>
    <dgm:pt modelId="{B2D98BD4-A0A2-B84F-9400-227D1160B0FF}" type="parTrans" cxnId="{40B97EED-8C72-6B43-B9D5-11ACFF655712}">
      <dgm:prSet/>
      <dgm:spPr/>
      <dgm:t>
        <a:bodyPr/>
        <a:lstStyle/>
        <a:p>
          <a:endParaRPr lang="fr-FR"/>
        </a:p>
      </dgm:t>
    </dgm:pt>
    <dgm:pt modelId="{537A90D0-70DA-CE44-A640-FB482170CB0E}" type="sibTrans" cxnId="{40B97EED-8C72-6B43-B9D5-11ACFF655712}">
      <dgm:prSet/>
      <dgm:spPr/>
      <dgm:t>
        <a:bodyPr/>
        <a:lstStyle/>
        <a:p>
          <a:endParaRPr lang="fr-FR"/>
        </a:p>
      </dgm:t>
    </dgm:pt>
    <dgm:pt modelId="{DA23D422-02FF-3C41-9F94-CDD8D6F2D4B1}">
      <dgm:prSet phldrT="[Texte]"/>
      <dgm:spPr/>
      <dgm:t>
        <a:bodyPr/>
        <a:lstStyle/>
        <a:p>
          <a:r>
            <a:rPr lang="en-US" noProof="0" dirty="0" smtClean="0"/>
            <a:t>Dynamic Polymorphism, State</a:t>
          </a:r>
          <a:endParaRPr lang="en-US" noProof="0" dirty="0"/>
        </a:p>
      </dgm:t>
    </dgm:pt>
    <dgm:pt modelId="{778FD8E1-A984-6646-BA9A-6A2A442DE37F}" type="parTrans" cxnId="{6D0D41F3-1790-F247-AA35-54BEED6F52C9}">
      <dgm:prSet/>
      <dgm:spPr/>
      <dgm:t>
        <a:bodyPr/>
        <a:lstStyle/>
        <a:p>
          <a:endParaRPr lang="fr-FR"/>
        </a:p>
      </dgm:t>
    </dgm:pt>
    <dgm:pt modelId="{10D2BF5E-124C-9145-8B49-AA5C99E72F59}" type="sibTrans" cxnId="{6D0D41F3-1790-F247-AA35-54BEED6F52C9}">
      <dgm:prSet/>
      <dgm:spPr/>
      <dgm:t>
        <a:bodyPr/>
        <a:lstStyle/>
        <a:p>
          <a:endParaRPr lang="fr-FR"/>
        </a:p>
      </dgm:t>
    </dgm:pt>
    <dgm:pt modelId="{7C94D140-31E2-0C4D-8637-C199B2CAD5BA}" type="pres">
      <dgm:prSet presAssocID="{09A59D63-4EB0-E647-AE88-64721119F57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3934024-8BEB-7743-8693-B249D68B60F1}" type="pres">
      <dgm:prSet presAssocID="{09A59D63-4EB0-E647-AE88-64721119F57F}" presName="diamond" presStyleLbl="bgShp" presStyleIdx="0" presStyleCnt="1" custScaleX="85661" custScaleY="84127" custLinFactNeighborX="13034" custLinFactNeighborY="-7937"/>
      <dgm:spPr/>
    </dgm:pt>
    <dgm:pt modelId="{76542D01-0578-AE42-A17D-3DDCCB152A20}" type="pres">
      <dgm:prSet presAssocID="{09A59D63-4EB0-E647-AE88-64721119F57F}" presName="quad1" presStyleLbl="node1" presStyleIdx="0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DAA6E-9520-A241-B7CB-ED7A312C0324}" type="pres">
      <dgm:prSet presAssocID="{09A59D63-4EB0-E647-AE88-64721119F57F}" presName="quad2" presStyleLbl="node1" presStyleIdx="1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94D728-5548-0C46-BB6D-4654E2ADDAE7}" type="pres">
      <dgm:prSet presAssocID="{09A59D63-4EB0-E647-AE88-64721119F57F}" presName="quad3" presStyleLbl="node1" presStyleIdx="2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716443-A412-6A4F-ACFE-3E117337F2F6}" type="pres">
      <dgm:prSet presAssocID="{09A59D63-4EB0-E647-AE88-64721119F57F}" presName="quad4" presStyleLbl="node1" presStyleIdx="3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CDABD0-0D64-1241-9BD3-221764B2F3BB}" type="presOf" srcId="{09A59D63-4EB0-E647-AE88-64721119F57F}" destId="{7C94D140-31E2-0C4D-8637-C199B2CAD5BA}" srcOrd="0" destOrd="0" presId="urn:microsoft.com/office/officeart/2005/8/layout/matrix3"/>
    <dgm:cxn modelId="{40B97EED-8C72-6B43-B9D5-11ACFF655712}" srcId="{09A59D63-4EB0-E647-AE88-64721119F57F}" destId="{BE865C5D-A6CE-9C4A-AA09-9D19F416FBDE}" srcOrd="2" destOrd="0" parTransId="{B2D98BD4-A0A2-B84F-9400-227D1160B0FF}" sibTransId="{537A90D0-70DA-CE44-A640-FB482170CB0E}"/>
    <dgm:cxn modelId="{E0EFEC08-6C8B-954E-9FE2-1DA26425BAFF}" srcId="{09A59D63-4EB0-E647-AE88-64721119F57F}" destId="{2B2705F5-9917-DD4E-AA56-680222E6EFC4}" srcOrd="1" destOrd="0" parTransId="{7C62A237-311D-C740-81E2-30FFB124924C}" sibTransId="{AC33E472-2293-F245-BFB4-9D7B8CA2845D}"/>
    <dgm:cxn modelId="{425640FE-6A98-B74B-A289-4B1838CFEA7A}" type="presOf" srcId="{C4942F87-6B04-E040-B0B3-0783720C405B}" destId="{76542D01-0578-AE42-A17D-3DDCCB152A20}" srcOrd="0" destOrd="0" presId="urn:microsoft.com/office/officeart/2005/8/layout/matrix3"/>
    <dgm:cxn modelId="{6D0D41F3-1790-F247-AA35-54BEED6F52C9}" srcId="{09A59D63-4EB0-E647-AE88-64721119F57F}" destId="{DA23D422-02FF-3C41-9F94-CDD8D6F2D4B1}" srcOrd="3" destOrd="0" parTransId="{778FD8E1-A984-6646-BA9A-6A2A442DE37F}" sibTransId="{10D2BF5E-124C-9145-8B49-AA5C99E72F59}"/>
    <dgm:cxn modelId="{7387B023-3E40-4D4B-AA14-3C875413263A}" type="presOf" srcId="{BE865C5D-A6CE-9C4A-AA09-9D19F416FBDE}" destId="{4894D728-5548-0C46-BB6D-4654E2ADDAE7}" srcOrd="0" destOrd="0" presId="urn:microsoft.com/office/officeart/2005/8/layout/matrix3"/>
    <dgm:cxn modelId="{E01DCD2F-166A-DC40-A876-DEE302C0DD17}" type="presOf" srcId="{2B2705F5-9917-DD4E-AA56-680222E6EFC4}" destId="{A67DAA6E-9520-A241-B7CB-ED7A312C0324}" srcOrd="0" destOrd="0" presId="urn:microsoft.com/office/officeart/2005/8/layout/matrix3"/>
    <dgm:cxn modelId="{DE4A2C81-B4AF-434B-9DD2-94ECDE5C9600}" type="presOf" srcId="{DA23D422-02FF-3C41-9F94-CDD8D6F2D4B1}" destId="{E2716443-A412-6A4F-ACFE-3E117337F2F6}" srcOrd="0" destOrd="0" presId="urn:microsoft.com/office/officeart/2005/8/layout/matrix3"/>
    <dgm:cxn modelId="{109BEE98-E292-9A4A-A6DC-55FE0CBB4D35}" srcId="{09A59D63-4EB0-E647-AE88-64721119F57F}" destId="{C4942F87-6B04-E040-B0B3-0783720C405B}" srcOrd="0" destOrd="0" parTransId="{10186F91-DFA8-1141-BBC1-380364E339D2}" sibTransId="{ABB994F6-F528-F04A-9138-93321A71B565}"/>
    <dgm:cxn modelId="{595B7D40-7401-7B4F-834A-EB60CBC4519F}" type="presParOf" srcId="{7C94D140-31E2-0C4D-8637-C199B2CAD5BA}" destId="{E3934024-8BEB-7743-8693-B249D68B60F1}" srcOrd="0" destOrd="0" presId="urn:microsoft.com/office/officeart/2005/8/layout/matrix3"/>
    <dgm:cxn modelId="{B8B9C1CE-136A-6740-AC23-64D683959CF7}" type="presParOf" srcId="{7C94D140-31E2-0C4D-8637-C199B2CAD5BA}" destId="{76542D01-0578-AE42-A17D-3DDCCB152A20}" srcOrd="1" destOrd="0" presId="urn:microsoft.com/office/officeart/2005/8/layout/matrix3"/>
    <dgm:cxn modelId="{F5827603-6E59-EB4F-B62A-2E49A4E1AD67}" type="presParOf" srcId="{7C94D140-31E2-0C4D-8637-C199B2CAD5BA}" destId="{A67DAA6E-9520-A241-B7CB-ED7A312C0324}" srcOrd="2" destOrd="0" presId="urn:microsoft.com/office/officeart/2005/8/layout/matrix3"/>
    <dgm:cxn modelId="{326181DB-F053-0649-9C8B-6C813ED666E8}" type="presParOf" srcId="{7C94D140-31E2-0C4D-8637-C199B2CAD5BA}" destId="{4894D728-5548-0C46-BB6D-4654E2ADDAE7}" srcOrd="3" destOrd="0" presId="urn:microsoft.com/office/officeart/2005/8/layout/matrix3"/>
    <dgm:cxn modelId="{E234E396-89BF-2045-B805-9050F3D2B91F}" type="presParOf" srcId="{7C94D140-31E2-0C4D-8637-C199B2CAD5BA}" destId="{E2716443-A412-6A4F-ACFE-3E117337F2F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34024-8BEB-7743-8693-B249D68B60F1}">
      <dsp:nvSpPr>
        <dsp:cNvPr id="0" name=""/>
        <dsp:cNvSpPr/>
      </dsp:nvSpPr>
      <dsp:spPr>
        <a:xfrm>
          <a:off x="2317194" y="0"/>
          <a:ext cx="4510682" cy="442990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542D01-0578-AE42-A17D-3DDCCB152A20}">
      <dsp:nvSpPr>
        <dsp:cNvPr id="0" name=""/>
        <dsp:cNvSpPr/>
      </dsp:nvSpPr>
      <dsp:spPr>
        <a:xfrm>
          <a:off x="2440867" y="8243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Post-Runtime Optimizations</a:t>
          </a:r>
          <a:endParaRPr lang="en-US" sz="1800" kern="1200" noProof="0" dirty="0"/>
        </a:p>
      </dsp:txBody>
      <dsp:txXfrm>
        <a:off x="2541117" y="182682"/>
        <a:ext cx="1853137" cy="1853137"/>
      </dsp:txXfrm>
    </dsp:sp>
    <dsp:sp modelId="{A67DAA6E-9520-A241-B7CB-ED7A312C0324}">
      <dsp:nvSpPr>
        <dsp:cNvPr id="0" name=""/>
        <dsp:cNvSpPr/>
      </dsp:nvSpPr>
      <dsp:spPr>
        <a:xfrm>
          <a:off x="4652476" y="8243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Reflective Systems</a:t>
          </a:r>
          <a:endParaRPr lang="en-US" sz="1800" kern="1200" noProof="0" dirty="0"/>
        </a:p>
      </dsp:txBody>
      <dsp:txXfrm>
        <a:off x="4752726" y="182682"/>
        <a:ext cx="1853137" cy="1853137"/>
      </dsp:txXfrm>
    </dsp:sp>
    <dsp:sp modelId="{4894D728-5548-0C46-BB6D-4654E2ADDAE7}">
      <dsp:nvSpPr>
        <dsp:cNvPr id="0" name=""/>
        <dsp:cNvSpPr/>
      </dsp:nvSpPr>
      <dsp:spPr>
        <a:xfrm>
          <a:off x="2440867" y="229404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Static Typing, Templates, Static Binding, Inlining, Preprocessing, Configuration Management</a:t>
          </a:r>
          <a:endParaRPr lang="en-US" sz="1800" kern="1200" noProof="0" dirty="0"/>
        </a:p>
      </dsp:txBody>
      <dsp:txXfrm>
        <a:off x="2541117" y="2394292"/>
        <a:ext cx="1853137" cy="1853137"/>
      </dsp:txXfrm>
    </dsp:sp>
    <dsp:sp modelId="{E2716443-A412-6A4F-ACFE-3E117337F2F6}">
      <dsp:nvSpPr>
        <dsp:cNvPr id="0" name=""/>
        <dsp:cNvSpPr/>
      </dsp:nvSpPr>
      <dsp:spPr>
        <a:xfrm>
          <a:off x="4652476" y="229404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Dynamic Polymorphism, State</a:t>
          </a:r>
          <a:endParaRPr lang="en-US" sz="1800" kern="1200" noProof="0" dirty="0"/>
        </a:p>
      </dsp:txBody>
      <dsp:txXfrm>
        <a:off x="4752726" y="2394292"/>
        <a:ext cx="1853137" cy="185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69B5-1160-8C42-808E-E36E0E2EE070}" type="datetimeFigureOut">
              <a:rPr lang="fr-FR" smtClean="0"/>
              <a:pPr/>
              <a:t>14/03/2016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51250-8345-A944-89EB-8194AC17D3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972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2C1DE-7DA8-DE4D-A466-B2949A2E96E0}" type="datetimeFigureOut">
              <a:rPr lang="fr-FR" smtClean="0"/>
              <a:pPr/>
              <a:t>14/03/2016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60F2B-D515-CF40-A222-0EE389E0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612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DDBE39-3B45-2644-AB1D-C0E20D4092C8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25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489B6-4FC2-429E-AA3D-47511BF045E4}" type="slidenum">
              <a:rPr lang="en-US"/>
              <a:pPr/>
              <a:t>23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8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9E37D-8DA1-42CF-8172-CAE9FA7BA4C1}" type="slidenum">
              <a:rPr lang="en-US"/>
              <a:pPr/>
              <a:t>24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0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B1CC12-62E5-4215-BC60-76C4C881EF3E}" type="slidenum">
              <a:rPr lang="en-US"/>
              <a:pPr/>
              <a:t>25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17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9503E-FE15-4A37-8599-DD62A9B46F44}" type="slidenum">
              <a:rPr lang="en-US"/>
              <a:pPr/>
              <a:t>31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7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 charset="0"/>
              <a:cs typeface="Tw Cen MT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1687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Calibri" pitchFamily="34" charset="0"/>
              </a:defRPr>
            </a:lvl1pPr>
            <a:lvl2pPr>
              <a:defRPr b="0">
                <a:latin typeface="Calibri" pitchFamily="34" charset="0"/>
              </a:defRPr>
            </a:lvl2pPr>
            <a:lvl3pPr>
              <a:defRPr b="0">
                <a:latin typeface="Calibri" pitchFamily="34" charset="0"/>
              </a:defRPr>
            </a:lvl3pPr>
            <a:lvl4pPr>
              <a:defRPr b="0">
                <a:latin typeface="Calibri" pitchFamily="34" charset="0"/>
              </a:defRPr>
            </a:lvl4pPr>
            <a:lvl5pPr>
              <a:defRPr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0465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1"/>
            <a:ext cx="3810000" cy="526539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1"/>
            <a:ext cx="3810000" cy="526539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7538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0823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91861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63588" y="7938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 charset="0"/>
              <a:cs typeface="Tw Cen MT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0"/>
            <a:ext cx="84693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413"/>
            <a:ext cx="7772400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kumimoji="1" sz="2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Calibri" pitchFamily="34" charset="0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Template </a:t>
            </a:r>
            <a:r>
              <a:rPr lang="en-US" dirty="0" err="1" smtClean="0"/>
              <a:t>Metaprogramming</a:t>
            </a:r>
            <a:r>
              <a:rPr lang="en-US" dirty="0" smtClean="0"/>
              <a:t> in C++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Giuseppe Attardi and </a:t>
            </a:r>
            <a:r>
              <a:rPr lang="en-US" dirty="0" err="1" smtClean="0">
                <a:latin typeface="+mj-lt"/>
              </a:rPr>
              <a:t>Haoyuan</a:t>
            </a:r>
            <a:r>
              <a:rPr lang="en-US" dirty="0" smtClean="0">
                <a:latin typeface="+mj-lt"/>
              </a:rPr>
              <a:t> Li</a:t>
            </a:r>
          </a:p>
          <a:p>
            <a:pPr>
              <a:defRPr/>
            </a:pPr>
            <a:r>
              <a:rPr lang="en-US" i="1" dirty="0" err="1" smtClean="0">
                <a:latin typeface="+mj-lt"/>
              </a:rPr>
              <a:t>Dipartimento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di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Informatica</a:t>
            </a:r>
            <a:endParaRPr lang="en-US" i="1" dirty="0" smtClean="0">
              <a:latin typeface="+mj-lt"/>
            </a:endParaRPr>
          </a:p>
          <a:p>
            <a:pPr>
              <a:defRPr/>
            </a:pPr>
            <a:r>
              <a:rPr lang="en-US" i="1" dirty="0" err="1" smtClean="0">
                <a:latin typeface="+mj-lt"/>
              </a:rPr>
              <a:t>Università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di</a:t>
            </a:r>
            <a:r>
              <a:rPr lang="en-US" i="1" dirty="0" smtClean="0">
                <a:latin typeface="+mj-lt"/>
              </a:rPr>
              <a:t> Pisa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7652420" y="77274"/>
            <a:ext cx="1004888" cy="1257300"/>
            <a:chOff x="456" y="2976"/>
            <a:chExt cx="884" cy="1057"/>
          </a:xfrm>
        </p:grpSpPr>
        <p:pic>
          <p:nvPicPr>
            <p:cNvPr id="10" name="Picture 6" descr="cherubin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56" y="3839"/>
              <a:ext cx="88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900">
                  <a:solidFill>
                    <a:srgbClr val="006699"/>
                  </a:solidFill>
                  <a:latin typeface="Palatino Linotype" pitchFamily="18" charset="0"/>
                </a:rPr>
                <a:t>Università di Pisa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Factorial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98625"/>
            <a:ext cx="8001000" cy="4835525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factorial(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return (n == 0)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?</a:t>
            </a:r>
            <a:r>
              <a:rPr lang="en-US" dirty="0" smtClean="0">
                <a:latin typeface="Andale Mono"/>
                <a:cs typeface="Andale Mono"/>
              </a:rPr>
              <a:t> 1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:</a:t>
            </a:r>
            <a:r>
              <a:rPr lang="en-US" dirty="0" smtClean="0">
                <a:latin typeface="Andale Mono"/>
                <a:cs typeface="Andale Mono"/>
              </a:rPr>
              <a:t> n * factorial(n –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</a:p>
          <a:p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factorial(7)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 // 5040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Factorial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Fact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RET = n *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Fact&lt;n-1&gt;</a:t>
            </a:r>
            <a:r>
              <a:rPr lang="en-US" dirty="0" smtClean="0">
                <a:latin typeface="Andale Mono"/>
                <a:cs typeface="Andale Mono"/>
              </a:rPr>
              <a:t>::RET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Fact&lt;0&gt;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RET = 1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Fact&lt;7&gt;::RET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 // 5040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 = 3;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Fact&lt;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&gt;::RET; // ???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Fibonacci Number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(long </a:t>
            </a:r>
            <a:r>
              <a:rPr lang="en-US" dirty="0" err="1" smtClean="0">
                <a:latin typeface="Andale Mono"/>
                <a:cs typeface="Andale Mono"/>
              </a:rPr>
              <a:t>long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if (n == 0)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return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if (n == 1)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return 1;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return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(n - 1) +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(n - 2);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(45)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1134903170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31.890s with Intel Core 2 Duo 2.4GHz CPU!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Fibonacci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template&lt;long n&gt;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Fib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long RET =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Fib&lt;n-1&gt;</a:t>
            </a:r>
            <a:r>
              <a:rPr lang="en-US" dirty="0" smtClean="0">
                <a:latin typeface="Andale Mono"/>
                <a:cs typeface="Andale Mono"/>
              </a:rPr>
              <a:t>::RET +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Fib&lt;n-2&gt;</a:t>
            </a:r>
            <a:r>
              <a:rPr lang="en-US" dirty="0" smtClean="0">
                <a:latin typeface="Andale Mono"/>
                <a:cs typeface="Andale Mono"/>
              </a:rPr>
              <a:t>::RET;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Fib&lt;0&gt;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long RET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Fib&lt;1&gt;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long RET = 1;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Static Code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long x = Fib&lt;45&gt;::RET;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x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1134903170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runtime 0.006s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compile time 0.314s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long x = Fib&lt;500&gt;::RET; // !!!!!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x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2171430676560690477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runtime 0.005s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compile time 0.373s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is no double-recursion in generated code!</a:t>
            </a:r>
          </a:p>
          <a:p>
            <a:r>
              <a:rPr lang="en-US" sz="2800" dirty="0" smtClean="0"/>
              <a:t>Compiler sees </a:t>
            </a:r>
            <a:r>
              <a:rPr lang="en-US" sz="2800" b="1" dirty="0" smtClean="0">
                <a:latin typeface="Andale Mono"/>
                <a:cs typeface="Andale Mono"/>
              </a:rPr>
              <a:t>Fib&lt;7&gt;::RET</a:t>
            </a:r>
            <a:r>
              <a:rPr lang="en-US" sz="2800" dirty="0" smtClean="0"/>
              <a:t> and instantiates the template </a:t>
            </a:r>
            <a:r>
              <a:rPr lang="en-US" sz="2800" b="1" dirty="0" smtClean="0">
                <a:latin typeface="Andale Mono"/>
                <a:cs typeface="Andale Mono"/>
              </a:rPr>
              <a:t>Fib&lt;&gt;</a:t>
            </a:r>
            <a:r>
              <a:rPr lang="en-US" sz="2800" dirty="0" smtClean="0"/>
              <a:t> for </a:t>
            </a:r>
            <a:r>
              <a:rPr lang="en-US" sz="2800" b="1" dirty="0" smtClean="0">
                <a:latin typeface="Andale Mono"/>
                <a:cs typeface="Andale Mono"/>
              </a:rPr>
              <a:t>n=7</a:t>
            </a:r>
          </a:p>
          <a:p>
            <a:r>
              <a:rPr lang="en-US" sz="2800" dirty="0" smtClean="0"/>
              <a:t>Which requires </a:t>
            </a:r>
            <a:r>
              <a:rPr lang="en-US" sz="2800" b="1" dirty="0" smtClean="0">
                <a:latin typeface="Andale Mono"/>
                <a:cs typeface="Andale Mono"/>
              </a:rPr>
              <a:t>Fib&lt;6&gt;::RET</a:t>
            </a:r>
            <a:r>
              <a:rPr lang="en-US" sz="2800" dirty="0" smtClean="0"/>
              <a:t> and </a:t>
            </a:r>
            <a:r>
              <a:rPr lang="en-US" sz="2800" b="1" dirty="0" smtClean="0">
                <a:latin typeface="Andale Mono"/>
                <a:cs typeface="Andale Mono"/>
              </a:rPr>
              <a:t>Fib&lt;5&gt;::RET</a:t>
            </a:r>
            <a:endParaRPr lang="en-US" sz="2800" dirty="0" smtClean="0"/>
          </a:p>
          <a:p>
            <a:r>
              <a:rPr lang="en-US" sz="2800" dirty="0" smtClean="0"/>
              <a:t>All the way to Fib&lt;0&gt;</a:t>
            </a:r>
            <a:endParaRPr lang="en-US" sz="2800" b="1" dirty="0" smtClean="0">
              <a:latin typeface="Andale Mono"/>
              <a:cs typeface="Andale Mono"/>
            </a:endParaRPr>
          </a:p>
          <a:p>
            <a:r>
              <a:rPr lang="en-US" sz="2800" dirty="0" smtClean="0">
                <a:latin typeface="Andale Mono"/>
              </a:rPr>
              <a:t>Since instantiations are cached, Fib&lt;6&gt; is only computed once and similarly for others</a:t>
            </a:r>
            <a:endParaRPr lang="en-US" sz="2800" dirty="0" smtClean="0"/>
          </a:p>
          <a:p>
            <a:r>
              <a:rPr lang="en-US" sz="2800" dirty="0" smtClean="0"/>
              <a:t>We can regard </a:t>
            </a:r>
            <a:r>
              <a:rPr lang="en-US" sz="2800" b="1" dirty="0" smtClean="0">
                <a:latin typeface="Andale Mono"/>
                <a:cs typeface="Andale Mono"/>
              </a:rPr>
              <a:t>Fib&lt;&gt; </a:t>
            </a:r>
            <a:r>
              <a:rPr lang="en-US" sz="2800" dirty="0" smtClean="0"/>
              <a:t>as a function, which is evaluated at compile time</a:t>
            </a:r>
          </a:p>
          <a:p>
            <a:r>
              <a:rPr lang="en-US" sz="2800" dirty="0" smtClean="0"/>
              <a:t>Generated code only does “</a:t>
            </a:r>
            <a:r>
              <a:rPr lang="en-US" sz="2800" dirty="0" smtClean="0">
                <a:latin typeface="Andale Mono"/>
                <a:cs typeface="Andale Mono"/>
              </a:rPr>
              <a:t>&lt;&lt;</a:t>
            </a:r>
            <a:r>
              <a:rPr lang="en-US" sz="2800" dirty="0" smtClean="0"/>
              <a:t>”!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Flavor of Static Level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templates as functions</a:t>
            </a:r>
          </a:p>
          <a:p>
            <a:r>
              <a:rPr lang="en-US" dirty="0" smtClean="0"/>
              <a:t>Integers and types as data</a:t>
            </a:r>
          </a:p>
          <a:p>
            <a:r>
              <a:rPr lang="en-US" dirty="0" smtClean="0"/>
              <a:t>Symbolic names instead of variables</a:t>
            </a:r>
          </a:p>
          <a:p>
            <a:r>
              <a:rPr lang="en-US" dirty="0" smtClean="0"/>
              <a:t>Constant initialization and </a:t>
            </a:r>
            <a:r>
              <a:rPr lang="en-US" sz="2400" b="1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/>
              <a:t> instead of assignment</a:t>
            </a:r>
          </a:p>
          <a:p>
            <a:r>
              <a:rPr lang="en-US" dirty="0" smtClean="0"/>
              <a:t>Template recursion instead of loops</a:t>
            </a:r>
          </a:p>
          <a:p>
            <a:r>
              <a:rPr lang="en-US" dirty="0" smtClean="0"/>
              <a:t>Conditional operator and template specialization as conditional construct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Template Metaprogramming Map</a:t>
            </a:r>
            <a:endParaRPr lang="en-US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1061430" y="1447800"/>
            <a:ext cx="7498080" cy="1377960"/>
          </a:xfrm>
          <a:prstGeom prst="roundRect">
            <a:avLst>
              <a:gd name="adj" fmla="val 547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0" rtlCol="0" anchor="t"/>
          <a:lstStyle/>
          <a:p>
            <a:endParaRPr lang="en-US" sz="2000" dirty="0" smtClean="0"/>
          </a:p>
          <a:p>
            <a:r>
              <a:rPr lang="en-US" sz="2000" b="1" dirty="0" err="1" smtClean="0"/>
              <a:t>Metainformation</a:t>
            </a:r>
            <a:endParaRPr lang="en-US" sz="2000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1061430" y="2971800"/>
            <a:ext cx="7498080" cy="2843268"/>
          </a:xfrm>
          <a:prstGeom prst="roundRect">
            <a:avLst>
              <a:gd name="adj" fmla="val 231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4000" rtlCol="0" anchor="t"/>
          <a:lstStyle/>
          <a:p>
            <a:endParaRPr lang="en-US" sz="2400" dirty="0" smtClean="0"/>
          </a:p>
          <a:p>
            <a:r>
              <a:rPr lang="en-US" sz="2000" b="1" dirty="0" err="1" smtClean="0"/>
              <a:t>Metafunctions</a:t>
            </a:r>
            <a:endParaRPr lang="en-US" sz="2000" b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499830" y="1523999"/>
            <a:ext cx="1143008" cy="910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Member Traits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4719030" y="1524000"/>
            <a:ext cx="1143008" cy="910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Traits Classes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5938230" y="1524000"/>
            <a:ext cx="1219208" cy="910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Traits Templates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7233630" y="1524000"/>
            <a:ext cx="1214446" cy="121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Lists and Trees as  Nested Templates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2630" y="3048000"/>
            <a:ext cx="5410200" cy="50006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16000" rtlCol="0" anchor="ctr"/>
          <a:lstStyle/>
          <a:p>
            <a:r>
              <a:rPr lang="en-US" sz="2000" dirty="0" smtClean="0"/>
              <a:t>Computing Numbers       </a:t>
            </a:r>
            <a:r>
              <a:rPr lang="en-US" sz="2000" dirty="0" smtClean="0">
                <a:latin typeface="Andale Mono"/>
                <a:cs typeface="Andale Mono"/>
              </a:rPr>
              <a:t>Fibonacci&lt;&gt;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085720" y="3657600"/>
            <a:ext cx="3290910" cy="2057400"/>
          </a:xfrm>
          <a:prstGeom prst="roundRect">
            <a:avLst>
              <a:gd name="adj" fmla="val 6873"/>
            </a:avLst>
          </a:prstGeom>
          <a:noFill/>
          <a:ln>
            <a:solidFill>
              <a:schemeClr val="accent3">
                <a:alpha val="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 smtClean="0"/>
              <a:t>Control Structures</a:t>
            </a:r>
          </a:p>
          <a:p>
            <a:pPr algn="ctr"/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042630" y="4114800"/>
            <a:ext cx="5410200" cy="6858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16000" rtlCol="0" anchor="ctr"/>
          <a:lstStyle/>
          <a:p>
            <a:r>
              <a:rPr lang="en-US" sz="2000" dirty="0" smtClean="0"/>
              <a:t>Computing Types          </a:t>
            </a:r>
            <a:r>
              <a:rPr lang="en-US" sz="2000" dirty="0" smtClean="0">
                <a:latin typeface="Andale Mono"/>
                <a:cs typeface="Andale Mono"/>
              </a:rPr>
              <a:t>IF&lt;&gt;,SWITCH&lt;&gt;,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         WHILE&lt;&gt;,DO&lt;&gt;,FOR&lt;&gt;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4591" y="4953000"/>
            <a:ext cx="5428239" cy="6858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16000" rtlCol="0" anchor="ctr"/>
          <a:lstStyle/>
          <a:p>
            <a:r>
              <a:rPr lang="en-US" sz="2000" dirty="0" smtClean="0"/>
              <a:t>Computing Code        </a:t>
            </a:r>
            <a:r>
              <a:rPr lang="en-US" sz="2000" dirty="0" smtClean="0">
                <a:latin typeface="Andale Mono"/>
                <a:cs typeface="Andale Mono"/>
              </a:rPr>
              <a:t>EWHILE&lt;&gt;,EDO&lt;&gt;,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               EFOR&lt;&gt;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1061430" y="5943600"/>
            <a:ext cx="7498080" cy="561994"/>
          </a:xfrm>
          <a:prstGeom prst="roundRect">
            <a:avLst>
              <a:gd name="adj" fmla="val 131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0" rtlCol="0" anchor="t"/>
          <a:lstStyle/>
          <a:p>
            <a:r>
              <a:rPr lang="en-US" sz="2400" b="1" dirty="0" smtClean="0"/>
              <a:t>Expression Templates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Traits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Brand { </a:t>
            </a:r>
            <a:r>
              <a:rPr lang="en-US" dirty="0" err="1" smtClean="0">
                <a:latin typeface="Andale Mono"/>
                <a:cs typeface="Andale Mono"/>
              </a:rPr>
              <a:t>alfaromeo</a:t>
            </a:r>
            <a:r>
              <a:rPr lang="en-US" dirty="0" smtClean="0">
                <a:latin typeface="Andale Mono"/>
                <a:cs typeface="Andale Mono"/>
              </a:rPr>
              <a:t>, fiat, </a:t>
            </a:r>
            <a:r>
              <a:rPr lang="en-US" dirty="0" err="1" smtClean="0"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AlfaRomeo</a:t>
            </a:r>
            <a:r>
              <a:rPr lang="en-US" dirty="0" smtClean="0">
                <a:latin typeface="Andale Mono"/>
                <a:cs typeface="Andale Mono"/>
              </a:rPr>
              <a:t>: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brand = </a:t>
            </a:r>
            <a:r>
              <a:rPr lang="en-US" dirty="0" err="1" smtClean="0">
                <a:latin typeface="Andale Mono"/>
                <a:cs typeface="Andale Mono"/>
              </a:rPr>
              <a:t>alfaromeo</a:t>
            </a:r>
            <a:r>
              <a:rPr lang="en-US" dirty="0" smtClean="0">
                <a:latin typeface="Andale Mono"/>
                <a:cs typeface="Andale Mono"/>
              </a:rPr>
              <a:t>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Fiat: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brand = fiat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Peugeot: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brand = </a:t>
            </a:r>
            <a:r>
              <a:rPr lang="en-US" dirty="0" err="1" smtClean="0"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myCar.brand</a:t>
            </a:r>
            <a:r>
              <a:rPr lang="en-US" dirty="0" smtClean="0">
                <a:latin typeface="Andale Mono"/>
                <a:cs typeface="Andale Mono"/>
              </a:rPr>
              <a:t> == </a:t>
            </a:r>
            <a:r>
              <a:rPr lang="en-US" dirty="0" err="1" smtClean="0">
                <a:latin typeface="Andale Mono"/>
                <a:cs typeface="Andale Mono"/>
              </a:rPr>
              <a:t>myCar</a:t>
            </a:r>
            <a:r>
              <a:rPr lang="en-US" dirty="0" smtClean="0">
                <a:latin typeface="Andale Mono"/>
                <a:cs typeface="Andale Mono"/>
              </a:rPr>
              <a:t>::</a:t>
            </a:r>
            <a:r>
              <a:rPr lang="en-US" dirty="0" err="1" smtClean="0"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; // compile type test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Templates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template&lt;class T&gt;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car_traits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Made { Italy, France};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Fuel { Diesel, Petrol};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Made </a:t>
            </a:r>
            <a:r>
              <a:rPr lang="en-US" dirty="0" err="1" smtClean="0">
                <a:latin typeface="Andale Mono"/>
                <a:cs typeface="Andale Mono"/>
              </a:rPr>
              <a:t>made</a:t>
            </a:r>
            <a:r>
              <a:rPr lang="en-US" dirty="0" smtClean="0">
                <a:latin typeface="Andale Mono"/>
                <a:cs typeface="Andale Mono"/>
              </a:rPr>
              <a:t> = Italy;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Fuel </a:t>
            </a:r>
            <a:r>
              <a:rPr lang="en-US" dirty="0" err="1" smtClean="0">
                <a:latin typeface="Andale Mono"/>
                <a:cs typeface="Andale Mono"/>
              </a:rPr>
              <a:t>fuel</a:t>
            </a:r>
            <a:r>
              <a:rPr lang="en-US" dirty="0" smtClean="0">
                <a:latin typeface="Andale Mono"/>
                <a:cs typeface="Andale Mono"/>
              </a:rPr>
              <a:t> = Petrol;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</a:t>
            </a:r>
            <a:r>
              <a:rPr lang="en-US" dirty="0" err="1" smtClean="0">
                <a:latin typeface="Andale Mono"/>
                <a:cs typeface="Andale Mono"/>
              </a:rPr>
              <a:t>bool</a:t>
            </a:r>
            <a:r>
              <a:rPr lang="en-US" dirty="0" smtClean="0">
                <a:latin typeface="Andale Mono"/>
                <a:cs typeface="Andale Mono"/>
              </a:rPr>
              <a:t> trans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gearbox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doors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float volume = 0.0;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Generic versus Generative</a:t>
            </a:r>
            <a:endParaRPr lang="en-U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4579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programming focuses on representing families of domain concepts (</a:t>
            </a:r>
            <a:r>
              <a:rPr lang="en-US" i="1" dirty="0" smtClean="0"/>
              <a:t>parameterization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Generative programming also includes the process of creating concrete instances of concepts (</a:t>
            </a:r>
            <a:r>
              <a:rPr lang="en-US" i="1" dirty="0" err="1" smtClean="0"/>
              <a:t>metaprogramming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generative programming, the principles of generic programming are applied to the solution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Templates: Specialization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car_traits</a:t>
            </a:r>
            <a:r>
              <a:rPr lang="en-US" dirty="0" smtClean="0">
                <a:latin typeface="Andale Mono"/>
                <a:cs typeface="Andale Mono"/>
              </a:rPr>
              <a:t>&lt;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&gt;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Made { Italy, France};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Fuel { Diesel, Petrol};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static const Made </a:t>
            </a:r>
            <a:r>
              <a:rPr lang="en-US" dirty="0" err="1" smtClean="0">
                <a:solidFill>
                  <a:srgbClr val="0000FF"/>
                </a:solidFill>
                <a:latin typeface="Andale Mono"/>
                <a:cs typeface="Andale Mono"/>
              </a:rPr>
              <a:t>made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 = France;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Fuel </a:t>
            </a:r>
            <a:r>
              <a:rPr lang="en-US" dirty="0" err="1" smtClean="0">
                <a:latin typeface="Andale Mono"/>
                <a:cs typeface="Andale Mono"/>
              </a:rPr>
              <a:t>fuel</a:t>
            </a:r>
            <a:r>
              <a:rPr lang="en-US" dirty="0" smtClean="0">
                <a:latin typeface="Andale Mono"/>
                <a:cs typeface="Andale Mono"/>
              </a:rPr>
              <a:t> = Petrol;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doors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speeds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float volume = 0.0;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Templates: Extension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DieselCar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Fuel { Diesel, Petrol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Fuel </a:t>
            </a:r>
            <a:r>
              <a:rPr lang="en-US" dirty="0" err="1" smtClean="0">
                <a:latin typeface="Andale Mono"/>
                <a:cs typeface="Andale Mono"/>
              </a:rPr>
              <a:t>fuel</a:t>
            </a:r>
            <a:r>
              <a:rPr lang="en-US" dirty="0" smtClean="0">
                <a:latin typeface="Andale Mono"/>
                <a:cs typeface="Andale Mono"/>
              </a:rPr>
              <a:t> = Diesel;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car_traits</a:t>
            </a:r>
            <a:r>
              <a:rPr lang="en-US" dirty="0" smtClean="0">
                <a:latin typeface="Andale Mono"/>
                <a:cs typeface="Andale Mono"/>
              </a:rPr>
              <a:t>&lt;</a:t>
            </a:r>
            <a:r>
              <a:rPr lang="en-US" dirty="0" err="1" smtClean="0">
                <a:latin typeface="Andale Mono"/>
                <a:cs typeface="Andale Mono"/>
              </a:rPr>
              <a:t>MyCar</a:t>
            </a:r>
            <a:r>
              <a:rPr lang="en-US" dirty="0" smtClean="0">
                <a:latin typeface="Andale Mono"/>
                <a:cs typeface="Andale Mono"/>
              </a:rPr>
              <a:t>&gt;: public </a:t>
            </a:r>
            <a:r>
              <a:rPr lang="en-US" dirty="0" err="1" smtClean="0">
                <a:latin typeface="Andale Mono"/>
                <a:cs typeface="Andale Mono"/>
              </a:rPr>
              <a:t>DieselCar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doors = 5;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speeds = 5;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float volume = 1.9;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e Mono"/>
                <a:cs typeface="Andale Mono"/>
              </a:rPr>
              <a:t>IF&lt;&gt;</a:t>
            </a:r>
            <a:r>
              <a:rPr lang="en-US" dirty="0" smtClean="0">
                <a:cs typeface="Andale Mono"/>
              </a:rPr>
              <a:t> with Partial Specialization </a:t>
            </a:r>
            <a:endParaRPr lang="en-US" dirty="0">
              <a:cs typeface="Andale Mon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bool</a:t>
            </a:r>
            <a:r>
              <a:rPr lang="en-US" dirty="0" smtClean="0">
                <a:latin typeface="Andale Mono"/>
                <a:cs typeface="Andale Mono"/>
              </a:rPr>
              <a:t> condition, class Then, class Else&gt;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IF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Then RET;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template&lt;class Then, class Else&gt;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IF&lt;false, Then, Else&gt;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Else RET;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IF&lt;(1+2&gt;4), short,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&gt;::RET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; //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 is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of Meta </a:t>
            </a:r>
            <a:r>
              <a:rPr lang="en-US" dirty="0" smtClean="0">
                <a:latin typeface="Andale Mono"/>
                <a:cs typeface="Andale Mono"/>
              </a:rPr>
              <a:t>IF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DieselEngine</a:t>
            </a:r>
            <a:r>
              <a:rPr lang="en-US" dirty="0" smtClean="0">
                <a:latin typeface="Andale Mono"/>
                <a:cs typeface="Andale Mono"/>
              </a:rPr>
              <a:t>: Engine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	void assemble() { …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PetrolEngine</a:t>
            </a:r>
            <a:r>
              <a:rPr lang="en-US" dirty="0" smtClean="0">
                <a:latin typeface="Andale Mono"/>
                <a:cs typeface="Andale Mono"/>
              </a:rPr>
              <a:t>: Engine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	void assemble() { …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IF&lt;Car::Engine == Car::DIESEL,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</a:t>
            </a:r>
            <a:r>
              <a:rPr lang="en-US" dirty="0" err="1" smtClean="0">
                <a:latin typeface="Andale Mono"/>
                <a:cs typeface="Andale Mono"/>
              </a:rPr>
              <a:t>DieselEngine</a:t>
            </a:r>
            <a:r>
              <a:rPr lang="en-US" dirty="0" smtClean="0">
                <a:latin typeface="Andale Mono"/>
                <a:cs typeface="Andale Mono"/>
              </a:rPr>
              <a:t>, </a:t>
            </a:r>
            <a:r>
              <a:rPr lang="en-US" dirty="0" err="1" smtClean="0">
                <a:latin typeface="Andale Mono"/>
                <a:cs typeface="Andale Mono"/>
              </a:rPr>
              <a:t>PetrolEngine</a:t>
            </a:r>
            <a:r>
              <a:rPr lang="en-US" dirty="0" smtClean="0">
                <a:latin typeface="Andale Mono"/>
                <a:cs typeface="Andale Mono"/>
              </a:rPr>
              <a:t>&gt;::RET engine;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engine.assemble</a:t>
            </a:r>
            <a:r>
              <a:rPr lang="en-US" dirty="0" smtClean="0">
                <a:latin typeface="Andale Mono"/>
                <a:cs typeface="Andale Mono"/>
              </a:rPr>
              <a:t>(); // compile time, not late, binding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smtClean="0"/>
              <a:t>FALSE {};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smtClean="0"/>
              <a:t>TRUE {};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template &lt;class T&gt;</a:t>
            </a:r>
          </a:p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err="1"/>
              <a:t>isPointer</a:t>
            </a:r>
            <a:r>
              <a:rPr lang="en-US" sz="2800" dirty="0"/>
              <a:t> { </a:t>
            </a:r>
            <a:r>
              <a:rPr lang="en-US" sz="2800" dirty="0" err="1"/>
              <a:t>typedef</a:t>
            </a:r>
            <a:r>
              <a:rPr lang="en-US" sz="2800" dirty="0"/>
              <a:t> </a:t>
            </a:r>
            <a:r>
              <a:rPr lang="en-US" sz="2800" dirty="0" smtClean="0"/>
              <a:t>FALSE RET</a:t>
            </a:r>
            <a:r>
              <a:rPr lang="en-US" sz="2800" dirty="0"/>
              <a:t>; };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template &lt;class T&gt;</a:t>
            </a:r>
          </a:p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err="1"/>
              <a:t>isPointer</a:t>
            </a:r>
            <a:r>
              <a:rPr lang="en-US" sz="2800" dirty="0"/>
              <a:t>&lt;T*&gt; {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typedef</a:t>
            </a:r>
            <a:r>
              <a:rPr lang="en-US" sz="2800" dirty="0"/>
              <a:t> </a:t>
            </a:r>
            <a:r>
              <a:rPr lang="en-US" sz="2800" dirty="0" smtClean="0"/>
              <a:t>TRUE RET</a:t>
            </a:r>
            <a:r>
              <a:rPr lang="en-US" sz="2800" dirty="0"/>
              <a:t>; 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template&lt;int n1, int n2&gt;</a:t>
            </a:r>
          </a:p>
          <a:p>
            <a:pPr>
              <a:buFont typeface="Wingdings" pitchFamily="2" charset="2"/>
              <a:buNone/>
            </a:pPr>
            <a:r>
              <a:rPr lang="en-US"/>
              <a:t>struct Max {</a:t>
            </a:r>
          </a:p>
          <a:p>
            <a:pPr>
              <a:buFont typeface="Wingdings" pitchFamily="2" charset="2"/>
              <a:buNone/>
            </a:pPr>
            <a:r>
              <a:rPr lang="en-US"/>
              <a:t>	enum { RET = (n1 &gt; n2) ? n1 : n2 };</a:t>
            </a:r>
          </a:p>
          <a:p>
            <a:pPr>
              <a:buFont typeface="Wingdings" pitchFamily="2" charset="2"/>
              <a:buNone/>
            </a:pP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Template Metafunctions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C(k, n) = n! / (k! * (n-k)!)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template&lt;int k, int n&gt;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struct Comb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enum { RET = Fact&lt;n&gt;::RET 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(Fact&lt;k&gt;::RET * Fact&lt;n-k&gt;::RET) 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cout &lt;&lt; Comb&lt;2, 4&gt;::RET &lt;&lt; endl;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356600" cy="4835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Lucida Sans" panose="020B0602030504020204" pitchFamily="34" charset="0"/>
              </a:rPr>
              <a:t>template &lt;</a:t>
            </a:r>
            <a:r>
              <a:rPr lang="en-US" dirty="0" err="1">
                <a:latin typeface="Lucida Sans" panose="020B0602030504020204" pitchFamily="34" charset="0"/>
              </a:rPr>
              <a:t>int</a:t>
            </a:r>
            <a:r>
              <a:rPr lang="en-US" dirty="0">
                <a:latin typeface="Lucida Sans" panose="020B0602030504020204" pitchFamily="34" charset="0"/>
              </a:rPr>
              <a:t> p, </a:t>
            </a:r>
            <a:r>
              <a:rPr lang="en-US" dirty="0" err="1">
                <a:latin typeface="Lucida Sans" panose="020B0602030504020204" pitchFamily="34" charset="0"/>
              </a:rPr>
              <a:t>int</a:t>
            </a:r>
            <a:r>
              <a:rPr lang="en-US" dirty="0">
                <a:latin typeface="Lucida Sans" panose="020B0602030504020204" pitchFamily="34" charset="0"/>
              </a:rPr>
              <a:t> </a:t>
            </a:r>
            <a:r>
              <a:rPr lang="en-US" dirty="0" err="1">
                <a:latin typeface="Lucida Sans" panose="020B0602030504020204" pitchFamily="34" charset="0"/>
              </a:rPr>
              <a:t>i</a:t>
            </a:r>
            <a:r>
              <a:rPr lang="en-US" dirty="0" smtClean="0">
                <a:latin typeface="Lucida Sans" panose="020B0602030504020204" pitchFamily="34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Lucida Sans" panose="020B0602030504020204" pitchFamily="34" charset="0"/>
              </a:rPr>
              <a:t>struct</a:t>
            </a:r>
            <a:r>
              <a:rPr lang="en-US" dirty="0" smtClean="0">
                <a:latin typeface="Lucida Sans" panose="020B0602030504020204" pitchFamily="34" charset="0"/>
              </a:rPr>
              <a:t> </a:t>
            </a:r>
            <a:r>
              <a:rPr lang="en-US" dirty="0" err="1" smtClean="0">
                <a:latin typeface="Lucida Sans" panose="020B0602030504020204" pitchFamily="34" charset="0"/>
              </a:rPr>
              <a:t>is_prime</a:t>
            </a:r>
            <a:r>
              <a:rPr lang="en-US" dirty="0" smtClean="0">
                <a:latin typeface="Lucida Sans" panose="020B0602030504020204" pitchFamily="34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   </a:t>
            </a:r>
            <a:r>
              <a:rPr lang="en-US" dirty="0" err="1">
                <a:latin typeface="Lucida Sans" panose="020B0602030504020204" pitchFamily="34" charset="0"/>
              </a:rPr>
              <a:t>enum</a:t>
            </a:r>
            <a:r>
              <a:rPr lang="en-US" dirty="0">
                <a:latin typeface="Lucida Sans" panose="020B0602030504020204" pitchFamily="34" charset="0"/>
              </a:rPr>
              <a:t> { prim = </a:t>
            </a:r>
            <a:r>
              <a:rPr lang="en-US" dirty="0" smtClean="0">
                <a:latin typeface="Lucida Sans" panose="020B0602030504020204" pitchFamily="34" charset="0"/>
              </a:rPr>
              <a:t>(p </a:t>
            </a:r>
            <a:r>
              <a:rPr lang="en-US" dirty="0">
                <a:latin typeface="Lucida Sans" panose="020B0602030504020204" pitchFamily="34" charset="0"/>
              </a:rPr>
              <a:t>% </a:t>
            </a:r>
            <a:r>
              <a:rPr lang="en-US" dirty="0" err="1" smtClean="0">
                <a:latin typeface="Lucida Sans" panose="020B0602030504020204" pitchFamily="34" charset="0"/>
              </a:rPr>
              <a:t>i</a:t>
            </a:r>
            <a:r>
              <a:rPr lang="en-US" dirty="0" smtClean="0">
                <a:latin typeface="Lucida Sans" panose="020B0602030504020204" pitchFamily="34" charset="0"/>
              </a:rPr>
              <a:t> &amp;&amp;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0"/>
              </a:rPr>
              <a:t>	</a:t>
            </a:r>
            <a:r>
              <a:rPr lang="en-US" dirty="0" smtClean="0">
                <a:latin typeface="Lucida Sans" panose="020B0602030504020204" pitchFamily="34" charset="0"/>
              </a:rPr>
              <a:t>		     </a:t>
            </a:r>
            <a:r>
              <a:rPr lang="en-US" dirty="0" err="1" smtClean="0">
                <a:latin typeface="Lucida Sans" panose="020B0602030504020204" pitchFamily="34" charset="0"/>
              </a:rPr>
              <a:t>is_prime</a:t>
            </a:r>
            <a:r>
              <a:rPr lang="en-US" dirty="0" smtClean="0">
                <a:latin typeface="Lucida Sans" panose="020B0602030504020204" pitchFamily="34" charset="0"/>
              </a:rPr>
              <a:t>&lt;p</a:t>
            </a:r>
            <a:r>
              <a:rPr lang="en-US" dirty="0">
                <a:latin typeface="Lucida Sans" panose="020B0602030504020204" pitchFamily="34" charset="0"/>
              </a:rPr>
              <a:t>, </a:t>
            </a:r>
            <a:r>
              <a:rPr lang="en-US" dirty="0" err="1">
                <a:latin typeface="Lucida Sans" panose="020B0602030504020204" pitchFamily="34" charset="0"/>
              </a:rPr>
              <a:t>i</a:t>
            </a:r>
            <a:r>
              <a:rPr lang="en-US" dirty="0">
                <a:latin typeface="Lucida Sans" panose="020B0602030504020204" pitchFamily="34" charset="0"/>
              </a:rPr>
              <a:t> - 1&gt;::</a:t>
            </a:r>
            <a:r>
              <a:rPr lang="en-US" dirty="0" smtClean="0">
                <a:latin typeface="Lucida Sans" panose="020B0602030504020204" pitchFamily="34" charset="0"/>
              </a:rPr>
              <a:t>prim)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   };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};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template </a:t>
            </a:r>
            <a:r>
              <a:rPr lang="en-US" dirty="0">
                <a:latin typeface="Lucida Sans" panose="020B0602030504020204" pitchFamily="34" charset="0"/>
              </a:rPr>
              <a:t>&lt;</a:t>
            </a:r>
            <a:r>
              <a:rPr lang="en-US" dirty="0" err="1">
                <a:latin typeface="Lucida Sans" panose="020B0602030504020204" pitchFamily="34" charset="0"/>
              </a:rPr>
              <a:t>int</a:t>
            </a:r>
            <a:r>
              <a:rPr lang="en-US" dirty="0">
                <a:latin typeface="Lucida Sans" panose="020B0602030504020204" pitchFamily="34" charset="0"/>
              </a:rPr>
              <a:t> p</a:t>
            </a:r>
            <a:r>
              <a:rPr lang="en-US" dirty="0" smtClean="0">
                <a:latin typeface="Lucida Sans" panose="020B0602030504020204" pitchFamily="34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Lucida Sans" panose="020B0602030504020204" pitchFamily="34" charset="0"/>
              </a:rPr>
              <a:t>Struct</a:t>
            </a:r>
            <a:r>
              <a:rPr lang="en-US" dirty="0" smtClean="0">
                <a:latin typeface="Lucida Sans" panose="020B0602030504020204" pitchFamily="34" charset="0"/>
              </a:rPr>
              <a:t> </a:t>
            </a:r>
            <a:r>
              <a:rPr lang="en-US" dirty="0" err="1" smtClean="0">
                <a:latin typeface="Lucida Sans" panose="020B0602030504020204" pitchFamily="34" charset="0"/>
              </a:rPr>
              <a:t>is_prime</a:t>
            </a:r>
            <a:r>
              <a:rPr lang="en-US" dirty="0" smtClean="0">
                <a:latin typeface="Lucida Sans" panose="020B0602030504020204" pitchFamily="34" charset="0"/>
              </a:rPr>
              <a:t>&lt;p</a:t>
            </a:r>
            <a:r>
              <a:rPr lang="en-US" dirty="0">
                <a:latin typeface="Lucida Sans" panose="020B0602030504020204" pitchFamily="34" charset="0"/>
              </a:rPr>
              <a:t>, 1&gt; </a:t>
            </a:r>
            <a:r>
              <a:rPr lang="en-US" dirty="0" smtClean="0">
                <a:latin typeface="Lucida Sans" panose="020B0602030504020204" pitchFamily="34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 </a:t>
            </a:r>
            <a:r>
              <a:rPr lang="en-US" dirty="0">
                <a:latin typeface="Lucida Sans" panose="020B0602030504020204" pitchFamily="34" charset="0"/>
              </a:rPr>
              <a:t>public: </a:t>
            </a:r>
            <a:r>
              <a:rPr lang="en-US" dirty="0" err="1">
                <a:latin typeface="Lucida Sans" panose="020B0602030504020204" pitchFamily="34" charset="0"/>
              </a:rPr>
              <a:t>enum</a:t>
            </a:r>
            <a:r>
              <a:rPr lang="en-US" dirty="0">
                <a:latin typeface="Lucida Sans" panose="020B0602030504020204" pitchFamily="34" charset="0"/>
              </a:rPr>
              <a:t> { prim = 1 </a:t>
            </a:r>
            <a:r>
              <a:rPr lang="en-US" dirty="0" smtClean="0">
                <a:latin typeface="Lucida Sans" panose="020B0602030504020204" pitchFamily="34" charset="0"/>
              </a:rPr>
              <a:t>};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}; </a:t>
            </a:r>
            <a:endParaRPr lang="en-US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Metaprogramming</a:t>
            </a:r>
            <a:r>
              <a:rPr lang="en-US" dirty="0" smtClean="0"/>
              <a:t>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Conditionals with partial template specialization</a:t>
            </a:r>
          </a:p>
          <a:p>
            <a:r>
              <a:rPr lang="en-US" dirty="0" smtClean="0"/>
              <a:t>Loops with recursive template definitions</a:t>
            </a:r>
          </a:p>
          <a:p>
            <a:r>
              <a:rPr lang="en-US" dirty="0" smtClean="0"/>
              <a:t>Returns using </a:t>
            </a:r>
            <a:r>
              <a:rPr lang="en-US" dirty="0" err="1" smtClean="0"/>
              <a:t>typedefs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C++11 Type </a:t>
            </a:r>
            <a:r>
              <a:rPr lang="en-US" dirty="0"/>
              <a:t>T</a:t>
            </a:r>
            <a:r>
              <a:rPr lang="en-US" dirty="0" smtClean="0"/>
              <a:t>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Type Categories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s_array</a:t>
            </a:r>
            <a:r>
              <a:rPr lang="en-US" dirty="0" smtClean="0"/>
              <a:t>, </a:t>
            </a:r>
            <a:r>
              <a:rPr lang="en-US" dirty="0" err="1" smtClean="0"/>
              <a:t>is_void</a:t>
            </a:r>
            <a:r>
              <a:rPr lang="en-US" dirty="0" smtClean="0"/>
              <a:t>, </a:t>
            </a:r>
            <a:r>
              <a:rPr lang="en-US" dirty="0" err="1" smtClean="0"/>
              <a:t>is_pointer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Composite Type Categories</a:t>
            </a:r>
          </a:p>
          <a:p>
            <a:pPr lvl="1"/>
            <a:r>
              <a:rPr lang="en-US" dirty="0" err="1" smtClean="0"/>
              <a:t>is_scalar</a:t>
            </a:r>
            <a:r>
              <a:rPr lang="en-US" dirty="0" smtClean="0"/>
              <a:t>, </a:t>
            </a:r>
            <a:r>
              <a:rPr lang="en-US" dirty="0" err="1" smtClean="0"/>
              <a:t>is_object</a:t>
            </a:r>
            <a:r>
              <a:rPr lang="en-US" dirty="0" smtClean="0"/>
              <a:t>, </a:t>
            </a:r>
            <a:r>
              <a:rPr lang="en-US" dirty="0" err="1" smtClean="0"/>
              <a:t>is_reference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Type Properties</a:t>
            </a:r>
          </a:p>
          <a:p>
            <a:pPr lvl="1"/>
            <a:r>
              <a:rPr lang="en-US" dirty="0" err="1" smtClean="0"/>
              <a:t>Is_const</a:t>
            </a:r>
            <a:r>
              <a:rPr lang="en-US" dirty="0" smtClean="0"/>
              <a:t>, </a:t>
            </a:r>
            <a:r>
              <a:rPr lang="en-US" dirty="0" err="1" smtClean="0"/>
              <a:t>is_empty</a:t>
            </a:r>
            <a:r>
              <a:rPr lang="en-US" dirty="0" smtClean="0"/>
              <a:t>, </a:t>
            </a:r>
            <a:r>
              <a:rPr lang="en-US" dirty="0" err="1" smtClean="0"/>
              <a:t>is_signed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Type Relationships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s_same</a:t>
            </a:r>
            <a:r>
              <a:rPr lang="en-US" dirty="0" smtClean="0"/>
              <a:t>, </a:t>
            </a:r>
            <a:r>
              <a:rPr lang="en-US" dirty="0" err="1" smtClean="0"/>
              <a:t>is_base_of</a:t>
            </a:r>
            <a:r>
              <a:rPr lang="en-US" dirty="0" smtClean="0"/>
              <a:t>, </a:t>
            </a:r>
            <a:r>
              <a:rPr lang="en-US" dirty="0" err="1" smtClean="0"/>
              <a:t>is_convertible</a:t>
            </a:r>
            <a:endParaRPr lang="en-US" dirty="0" smtClean="0"/>
          </a:p>
          <a:p>
            <a:r>
              <a:rPr lang="en-US" dirty="0" smtClean="0"/>
              <a:t>Logic functions</a:t>
            </a:r>
          </a:p>
          <a:p>
            <a:pPr lvl="1"/>
            <a:r>
              <a:rPr lang="en-US" dirty="0" smtClean="0"/>
              <a:t>conditional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3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Metaprogramming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Automating the production of individually configured systems</a:t>
            </a:r>
          </a:p>
          <a:p>
            <a:r>
              <a:rPr lang="en-US" dirty="0" smtClean="0"/>
              <a:t>Building adaptive systems that need to be able to dynamically adjust themselves to a changing environment</a:t>
            </a:r>
          </a:p>
          <a:p>
            <a:r>
              <a:rPr lang="en-US" dirty="0" smtClean="0"/>
              <a:t>Writing programs that represent and manipulate other programs or themselves (reflection)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n, class Next&gt;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LIST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item = n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Next </a:t>
            </a:r>
            <a:r>
              <a:rPr lang="en-US" dirty="0" err="1" smtClean="0">
                <a:latin typeface="Andale Mono"/>
                <a:cs typeface="Andale Mono"/>
              </a:rPr>
              <a:t>next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NIL { 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LIST&lt;1, LIST&lt;2, NIL&gt; &gt; List;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List::item == 1;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List::next::item == 2;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List::next::next == NIL;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Length of a List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template&lt;class L&gt;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LENGTH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RET = 1 +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LENGTH&lt;L::next&gt;</a:t>
            </a:r>
            <a:r>
              <a:rPr lang="en-US" dirty="0" smtClean="0">
                <a:latin typeface="Andale Mono"/>
                <a:cs typeface="Andale Mono"/>
              </a:rPr>
              <a:t>::RET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LENGTH&lt;NIL&gt;</a:t>
            </a:r>
            <a:r>
              <a:rPr lang="en-US" dirty="0" smtClean="0">
                <a:latin typeface="Andale Mono"/>
                <a:cs typeface="Andale Mono"/>
              </a:rPr>
              <a:t> {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RET = 0 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LENGTH&lt;List&gt;::RET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What’s the length of List? 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Uses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Control loop unrolling:</a:t>
            </a:r>
          </a:p>
          <a:p>
            <a:pPr>
              <a:buFont typeface="Wingdings" pitchFamily="2" charset="2"/>
              <a:buNone/>
            </a:pPr>
            <a:r>
              <a:rPr lang="en-US"/>
              <a:t>	FOR&lt;3, B&gt;::loop;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 Vector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void add(</a:t>
            </a:r>
            <a:r>
              <a:rPr lang="en-US" sz="2800" dirty="0" err="1" smtClean="0">
                <a:latin typeface="Andale Mono"/>
                <a:cs typeface="Andale Mono"/>
              </a:rPr>
              <a:t>size_t</a:t>
            </a:r>
            <a:r>
              <a:rPr lang="en-US" sz="2800" dirty="0" smtClean="0">
                <a:latin typeface="Andale Mono"/>
                <a:cs typeface="Andale Mono"/>
              </a:rPr>
              <a:t> size, </a:t>
            </a:r>
            <a:r>
              <a:rPr lang="en-US" sz="2800" dirty="0" err="1" smtClean="0">
                <a:latin typeface="Andale Mono"/>
                <a:cs typeface="Andale Mono"/>
              </a:rPr>
              <a:t>int</a:t>
            </a:r>
            <a:r>
              <a:rPr lang="en-US" sz="2800" dirty="0" smtClean="0">
                <a:latin typeface="Andale Mono"/>
                <a:cs typeface="Andale Mono"/>
              </a:rPr>
              <a:t>* a, </a:t>
            </a:r>
            <a:r>
              <a:rPr lang="en-US" sz="2800" dirty="0" err="1" smtClean="0">
                <a:latin typeface="Andale Mono"/>
                <a:cs typeface="Andale Mono"/>
              </a:rPr>
              <a:t>int</a:t>
            </a:r>
            <a:r>
              <a:rPr lang="en-US" sz="2800" dirty="0" smtClean="0">
                <a:latin typeface="Andale Mono"/>
                <a:cs typeface="Andale Mono"/>
              </a:rPr>
              <a:t>* b, </a:t>
            </a:r>
            <a:r>
              <a:rPr lang="en-US" sz="2800" dirty="0" err="1" smtClean="0">
                <a:latin typeface="Andale Mono"/>
                <a:cs typeface="Andale Mono"/>
              </a:rPr>
              <a:t>int</a:t>
            </a:r>
            <a:r>
              <a:rPr lang="en-US" sz="2800" dirty="0" smtClean="0">
                <a:latin typeface="Andale Mono"/>
                <a:cs typeface="Andale Mono"/>
              </a:rPr>
              <a:t>* c)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{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    while (size--)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        *</a:t>
            </a:r>
            <a:r>
              <a:rPr lang="en-US" sz="2800" dirty="0" err="1" smtClean="0">
                <a:latin typeface="Andale Mono"/>
                <a:cs typeface="Andale Mono"/>
              </a:rPr>
              <a:t>c++</a:t>
            </a:r>
            <a:r>
              <a:rPr lang="en-US" sz="2800" dirty="0" smtClean="0">
                <a:latin typeface="Andale Mono"/>
                <a:cs typeface="Andale Mono"/>
              </a:rPr>
              <a:t> = *a++ + *b++;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}</a:t>
            </a:r>
          </a:p>
          <a:p>
            <a:pPr>
              <a:buNone/>
            </a:pPr>
            <a:endParaRPr lang="en-US" sz="2800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size&gt;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inline void add(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a,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b,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c)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*c = *a + *b;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add&lt;size-1&gt;</a:t>
            </a:r>
            <a:r>
              <a:rPr lang="en-US" dirty="0" smtClean="0">
                <a:latin typeface="Andale Mono"/>
                <a:cs typeface="Andale Mono"/>
              </a:rPr>
              <a:t>(a + 1, b + 1, c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inline void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add&lt;0&gt;</a:t>
            </a:r>
            <a:r>
              <a:rPr lang="en-US" dirty="0" smtClean="0">
                <a:latin typeface="Andale Mono"/>
                <a:cs typeface="Andale Mono"/>
              </a:rPr>
              <a:t>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a,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b,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c) { }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add&lt;3&gt;(a, b, c);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add&lt;3&gt;(a, b, c);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*c = *a + *b;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add&lt;2&gt;(a + 1, b + 1, c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*(c + 1) = *(a + 1) + *(b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add&lt;1&gt;(a + 2, b + 2, c + 2);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    *(c + 2) = *(a + 2) + *(b + 2);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    add&lt;0&gt;(a + 3, b + 3, c + 3);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n, class B&gt;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FOR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void loop()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UNROLL&lt;n, B&gt;::iteration(0);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 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n, class B&gt;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UNROLL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void iteration(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B::body(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UNROLL&lt;n-1, B&gt;</a:t>
            </a:r>
            <a:r>
              <a:rPr lang="en-US" dirty="0" smtClean="0">
                <a:latin typeface="Andale Mono"/>
                <a:cs typeface="Andale Mono"/>
              </a:rPr>
              <a:t>::iteration(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 &lt;class B&gt;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UNROLL&lt;0, B&gt;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static void iteration(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) {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Meta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</a:t>
            </a:r>
          </a:p>
          <a:p>
            <a:pPr>
              <a:buNone/>
            </a:pPr>
            <a:r>
              <a:rPr lang="en-US" dirty="0" smtClean="0"/>
              <a:t>	inline void body(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	add(</a:t>
            </a:r>
            <a:r>
              <a:rPr lang="en-US" dirty="0" err="1" smtClean="0"/>
              <a:t>i</a:t>
            </a:r>
            <a:r>
              <a:rPr lang="en-US" dirty="0" smtClean="0"/>
              <a:t>, a, b, c);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FOR&lt;3, B&gt;::loop;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Blitz++</a:t>
            </a:r>
          </a:p>
          <a:p>
            <a:r>
              <a:rPr lang="en-US" dirty="0" smtClean="0"/>
              <a:t>Boost</a:t>
            </a:r>
          </a:p>
          <a:p>
            <a:r>
              <a:rPr lang="en-US" dirty="0" smtClean="0"/>
              <a:t>Eigen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Types of System Configuration</a:t>
            </a:r>
            <a:endParaRPr lang="en-U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85800" y="1268413"/>
          <a:ext cx="7772400" cy="5265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Grouper 11"/>
          <p:cNvGrpSpPr/>
          <p:nvPr/>
        </p:nvGrpSpPr>
        <p:grpSpPr>
          <a:xfrm>
            <a:off x="1743670" y="1524000"/>
            <a:ext cx="6035080" cy="5038428"/>
            <a:chOff x="1743670" y="1524000"/>
            <a:chExt cx="6035080" cy="5038428"/>
          </a:xfrm>
        </p:grpSpPr>
        <p:sp>
          <p:nvSpPr>
            <p:cNvPr id="25604" name="ZoneTexte 5"/>
            <p:cNvSpPr txBox="1">
              <a:spLocks noChangeArrowheads="1"/>
            </p:cNvSpPr>
            <p:nvPr/>
          </p:nvSpPr>
          <p:spPr bwMode="auto">
            <a:xfrm>
              <a:off x="3363913" y="5692775"/>
              <a:ext cx="1665287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Static</a:t>
              </a:r>
            </a:p>
          </p:txBody>
        </p:sp>
        <p:sp>
          <p:nvSpPr>
            <p:cNvPr id="25605" name="ZoneTexte 6"/>
            <p:cNvSpPr txBox="1">
              <a:spLocks noChangeArrowheads="1"/>
            </p:cNvSpPr>
            <p:nvPr/>
          </p:nvSpPr>
          <p:spPr bwMode="auto">
            <a:xfrm>
              <a:off x="5410200" y="5683250"/>
              <a:ext cx="1665288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Dynamic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667000" y="4235671"/>
              <a:ext cx="461665" cy="981162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US" dirty="0"/>
                <a:t>Static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2667000" y="2330671"/>
              <a:ext cx="461665" cy="981162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US" dirty="0"/>
                <a:t>Dynamic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666999" y="6100763"/>
              <a:ext cx="481562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+mn-lt"/>
                </a:rPr>
                <a:t>Selection of configuration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743670" y="1524000"/>
              <a:ext cx="923330" cy="4576465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+mn-lt"/>
                </a:rPr>
                <a:t>Creation of Components and Configurations</a:t>
              </a: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 flipH="1" flipV="1">
              <a:off x="461962" y="3895726"/>
              <a:ext cx="44100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2667000" y="6100763"/>
              <a:ext cx="5111750" cy="238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Blitz++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149107" cy="4835525"/>
          </a:xfrm>
        </p:spPr>
        <p:txBody>
          <a:bodyPr/>
          <a:lstStyle/>
          <a:p>
            <a:r>
              <a:rPr lang="en-US" dirty="0" smtClean="0"/>
              <a:t>A library for algebraic numeric computing</a:t>
            </a:r>
          </a:p>
          <a:p>
            <a:r>
              <a:rPr lang="en-US" dirty="0" smtClean="0"/>
              <a:t>Heavy use of template </a:t>
            </a:r>
            <a:r>
              <a:rPr lang="en-US" dirty="0" err="1" smtClean="0"/>
              <a:t>metaprogramming</a:t>
            </a:r>
            <a:endParaRPr lang="en-US" dirty="0" smtClean="0"/>
          </a:p>
          <a:p>
            <a:r>
              <a:rPr lang="en-US" dirty="0" smtClean="0"/>
              <a:t>allows achieving faster speed than dedicated Fortran numeric libraries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213502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General C++ Class Library</a:t>
            </a:r>
          </a:p>
          <a:p>
            <a:r>
              <a:rPr lang="en-US" dirty="0" smtClean="0"/>
              <a:t>Uses of template </a:t>
            </a:r>
            <a:r>
              <a:rPr lang="en-US" dirty="0" err="1" smtClean="0"/>
              <a:t>metaprogrammming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foreach</a:t>
            </a:r>
            <a:r>
              <a:rPr lang="en-US" dirty="0" smtClean="0"/>
              <a:t> construct:</a:t>
            </a:r>
          </a:p>
          <a:p>
            <a:pPr lvl="2"/>
            <a:r>
              <a:rPr lang="en-US" dirty="0" smtClean="0"/>
              <a:t>Used for determining the type of elements on which to iterate</a:t>
            </a:r>
            <a:r>
              <a:rPr lang="en-US" smtClean="0"/>
              <a:t>, distinguishing </a:t>
            </a:r>
            <a:r>
              <a:rPr lang="en-US" dirty="0" smtClean="0"/>
              <a:t>between constant and normal </a:t>
            </a:r>
            <a:r>
              <a:rPr lang="en-US" dirty="0" err="1" smtClean="0"/>
              <a:t>iterator</a:t>
            </a:r>
            <a:r>
              <a:rPr lang="en-US" dirty="0" smtClean="0"/>
              <a:t> types</a:t>
            </a:r>
          </a:p>
          <a:p>
            <a:pPr lvl="1"/>
            <a:r>
              <a:rPr lang="en-US" dirty="0" err="1" smtClean="0"/>
              <a:t>ublast</a:t>
            </a:r>
            <a:endParaRPr lang="en-US" dirty="0" smtClean="0"/>
          </a:p>
          <a:p>
            <a:pPr lvl="2"/>
            <a:r>
              <a:rPr lang="en-US" dirty="0" smtClean="0"/>
              <a:t>library for linear algebra (vector, matrix)</a:t>
            </a:r>
          </a:p>
          <a:p>
            <a:pPr lvl="2"/>
            <a:r>
              <a:rPr lang="en-US" dirty="0" smtClean="0"/>
              <a:t>templates used for generating optimized code for complex algebraic expressions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 library for linear algebra: matrices, vectors, numerical solvers</a:t>
            </a:r>
          </a:p>
          <a:p>
            <a:r>
              <a:rPr lang="en-US" dirty="0" smtClean="0"/>
              <a:t>Automatically generates code for parallel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size = 50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VectorXf</a:t>
            </a:r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u(size), v(size), w(size);</a:t>
            </a:r>
            <a:endParaRPr lang="en-US" dirty="0"/>
          </a:p>
          <a:p>
            <a:pPr marL="0" indent="0">
              <a:buNone/>
            </a:pPr>
            <a:r>
              <a:rPr lang="sk-SK" dirty="0" smtClean="0"/>
              <a:t>u </a:t>
            </a:r>
            <a:r>
              <a:rPr lang="sk-SK" dirty="0"/>
              <a:t>= v + w</a:t>
            </a:r>
            <a:r>
              <a:rPr lang="sk-SK" dirty="0" smtClean="0"/>
              <a:t>;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 smtClean="0"/>
              <a:t>Naive compiler turns into: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VectorXf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= v + w;</a:t>
            </a:r>
            <a:endParaRPr lang="sk-SK" dirty="0"/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VectorXf</a:t>
            </a:r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u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tmp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allocating memory and generating 2 loops: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err="1"/>
              <a:t>tmp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v[</a:t>
            </a:r>
            <a:r>
              <a:rPr lang="en-US" dirty="0" err="1"/>
              <a:t>i</a:t>
            </a:r>
            <a:r>
              <a:rPr lang="en-US" dirty="0"/>
              <a:t>] + w[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++) u[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tmp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</a:t>
            </a:r>
            <a:endParaRPr lang="en-US" dirty="0" smtClean="0">
              <a:solidFill>
                <a:srgbClr val="000000"/>
              </a:solidFill>
              <a:latin typeface="Lucida Grande"/>
              <a:ea typeface="Lucida Grande"/>
              <a:cs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16168585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413"/>
            <a:ext cx="8458200" cy="52657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v + w</a:t>
            </a:r>
          </a:p>
          <a:p>
            <a:pPr marL="0" indent="0">
              <a:buNone/>
            </a:pPr>
            <a:r>
              <a:rPr lang="en-US" dirty="0" smtClean="0"/>
              <a:t>applies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MatrixBase</a:t>
            </a:r>
            <a:r>
              <a:rPr lang="en-US" dirty="0" smtClean="0"/>
              <a:t>::operator+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MatrixBase</a:t>
            </a:r>
            <a:r>
              <a:rPr lang="en-US" dirty="0"/>
              <a:t>&amp;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which returns an “expression” object of type: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CwiseBinaryOp</a:t>
            </a:r>
            <a:r>
              <a:rPr lang="en-US" dirty="0"/>
              <a:t>&lt;internal::</a:t>
            </a:r>
            <a:r>
              <a:rPr lang="en-US" dirty="0" err="1"/>
              <a:t>scalar_sum_op</a:t>
            </a:r>
            <a:r>
              <a:rPr lang="en-US" dirty="0"/>
              <a:t>&lt;float&gt;, </a:t>
            </a:r>
            <a:r>
              <a:rPr lang="en-US" dirty="0" smtClean="0"/>
              <a:t>			</a:t>
            </a:r>
            <a:r>
              <a:rPr lang="en-US" dirty="0" err="1" smtClean="0"/>
              <a:t>VectorXf</a:t>
            </a:r>
            <a:r>
              <a:rPr lang="en-US" dirty="0" smtClean="0"/>
              <a:t>, </a:t>
            </a:r>
            <a:r>
              <a:rPr lang="en-US" dirty="0" err="1"/>
              <a:t>VectorXf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Eigen does not use dynamic polymorphism, but resolves all abstractions at compile-time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44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Curiously recurring template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template</a:t>
            </a:r>
            <a:r>
              <a:rPr lang="en-US" dirty="0"/>
              <a:t>&lt;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Base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i="1" dirty="0"/>
              <a:t>// methods within Base can use template to access members of Derived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Derived</a:t>
            </a:r>
            <a:r>
              <a:rPr lang="en-US" dirty="0"/>
              <a:t> : </a:t>
            </a:r>
            <a:r>
              <a:rPr lang="en-US" b="1" dirty="0"/>
              <a:t>public</a:t>
            </a:r>
            <a:r>
              <a:rPr lang="en-US" dirty="0"/>
              <a:t> Base&lt;Derived&gt;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i="1" dirty="0"/>
              <a:t>// ...</a:t>
            </a:r>
            <a:endParaRPr lang="de-DE" dirty="0"/>
          </a:p>
          <a:p>
            <a:pPr marL="0" indent="0">
              <a:buNone/>
            </a:pPr>
            <a:r>
              <a:rPr lang="uk-UA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102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template</a:t>
            </a:r>
            <a:r>
              <a:rPr lang="en-US" dirty="0"/>
              <a:t> &lt;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dirty="0"/>
              <a:t> </a:t>
            </a:r>
            <a:r>
              <a:rPr lang="en-US" dirty="0" smtClean="0"/>
              <a:t>Base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void interface(</a:t>
            </a:r>
            <a:r>
              <a:rPr lang="en-US" dirty="0" smtClean="0"/>
              <a:t>) </a:t>
            </a:r>
            <a:r>
              <a:rPr lang="de-DE" dirty="0" smtClean="0"/>
              <a:t>{</a:t>
            </a:r>
          </a:p>
          <a:p>
            <a:pPr marL="0" indent="0">
              <a:buNone/>
            </a:pPr>
            <a:r>
              <a:rPr lang="de-DE" b="1" dirty="0" smtClean="0"/>
              <a:t>        </a:t>
            </a:r>
            <a:r>
              <a:rPr lang="de-DE" b="1" dirty="0" err="1" smtClean="0"/>
              <a:t>static_cast</a:t>
            </a:r>
            <a:r>
              <a:rPr lang="de-DE" dirty="0" smtClean="0"/>
              <a:t>&lt;T*&gt;(</a:t>
            </a:r>
            <a:r>
              <a:rPr lang="de-DE" b="1" dirty="0" err="1" smtClean="0"/>
              <a:t>this</a:t>
            </a:r>
            <a:r>
              <a:rPr lang="de-DE" dirty="0" smtClean="0"/>
              <a:t>)-&gt;</a:t>
            </a:r>
            <a:r>
              <a:rPr lang="de-DE" dirty="0" err="1" smtClean="0"/>
              <a:t>implementation</a:t>
            </a:r>
            <a:r>
              <a:rPr lang="de-DE" dirty="0" smtClean="0"/>
              <a:t>();</a:t>
            </a:r>
          </a:p>
          <a:p>
            <a:pPr marL="0" indent="0">
              <a:buNone/>
            </a:pPr>
            <a:r>
              <a:rPr lang="de-DE" dirty="0" smtClean="0"/>
              <a:t>   }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b="1" dirty="0" err="1"/>
              <a:t>static</a:t>
            </a:r>
            <a:r>
              <a:rPr lang="de-DE" dirty="0"/>
              <a:t> </a:t>
            </a:r>
            <a:r>
              <a:rPr lang="de-DE" dirty="0" err="1"/>
              <a:t>void</a:t>
            </a:r>
            <a:r>
              <a:rPr lang="de-DE" dirty="0"/>
              <a:t> </a:t>
            </a:r>
            <a:r>
              <a:rPr lang="de-DE" dirty="0" err="1"/>
              <a:t>static_func</a:t>
            </a:r>
            <a:r>
              <a:rPr lang="de-DE" dirty="0"/>
              <a:t>(</a:t>
            </a:r>
            <a:r>
              <a:rPr lang="de-DE" dirty="0" smtClean="0"/>
              <a:t>) {</a:t>
            </a:r>
            <a:endParaRPr lang="de-DE" dirty="0"/>
          </a:p>
          <a:p>
            <a:pPr marL="0" indent="0">
              <a:buNone/>
            </a:pPr>
            <a:r>
              <a:rPr lang="fi-FI" dirty="0" smtClean="0"/>
              <a:t>        </a:t>
            </a:r>
            <a:r>
              <a:rPr lang="fi-FI" dirty="0" err="1" smtClean="0"/>
              <a:t>T</a:t>
            </a:r>
            <a:r>
              <a:rPr lang="fi-FI" dirty="0" err="1"/>
              <a:t>::static_sub_func</a:t>
            </a:r>
            <a:r>
              <a:rPr lang="fi-FI" dirty="0"/>
              <a:t>();</a:t>
            </a:r>
          </a:p>
          <a:p>
            <a:pPr marL="0" indent="0">
              <a:buNone/>
            </a:pPr>
            <a:r>
              <a:rPr lang="de-DE" dirty="0" smtClean="0"/>
              <a:t>   }</a:t>
            </a:r>
            <a:endParaRPr lang="de-DE" dirty="0"/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dirty="0"/>
              <a:t> Derived : Base&lt;Derived</a:t>
            </a:r>
            <a:r>
              <a:rPr lang="en-US" dirty="0" smtClean="0"/>
              <a:t>&gt;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void implementation();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static</a:t>
            </a:r>
            <a:r>
              <a:rPr lang="en-US" dirty="0"/>
              <a:t> void </a:t>
            </a:r>
            <a:r>
              <a:rPr lang="en-US" dirty="0" err="1"/>
              <a:t>static_sub_func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uk-UA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740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Clone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413"/>
            <a:ext cx="8257674" cy="526573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b="1" dirty="0"/>
              <a:t>public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virtual</a:t>
            </a:r>
            <a:r>
              <a:rPr lang="en-US" dirty="0"/>
              <a:t> ~Shape() {};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virtual</a:t>
            </a:r>
            <a:r>
              <a:rPr lang="en-US" dirty="0"/>
              <a:t> Shape *clone() </a:t>
            </a:r>
            <a:r>
              <a:rPr lang="en-US" b="1" dirty="0" err="1"/>
              <a:t>const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r>
              <a:rPr lang="en-US" i="1" dirty="0"/>
              <a:t>// This CRTP class implements clone() for Derived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template</a:t>
            </a:r>
            <a:r>
              <a:rPr lang="en-US" dirty="0"/>
              <a:t> &lt;</a:t>
            </a:r>
            <a:r>
              <a:rPr lang="en-US" b="1" dirty="0" err="1"/>
              <a:t>typename</a:t>
            </a:r>
            <a:r>
              <a:rPr lang="en-US" dirty="0"/>
              <a:t> Derived&gt;</a:t>
            </a:r>
          </a:p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 err="1" smtClean="0"/>
              <a:t>Clonable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b="1" dirty="0"/>
              <a:t>public</a:t>
            </a:r>
            <a:r>
              <a:rPr lang="en-US" dirty="0"/>
              <a:t> Shape {</a:t>
            </a:r>
          </a:p>
          <a:p>
            <a:pPr marL="0" indent="0">
              <a:buNone/>
            </a:pPr>
            <a:r>
              <a:rPr lang="en-US" b="1" dirty="0"/>
              <a:t>public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virtual</a:t>
            </a:r>
            <a:r>
              <a:rPr lang="en-US" dirty="0"/>
              <a:t> </a:t>
            </a:r>
            <a:r>
              <a:rPr lang="en-US" dirty="0" smtClean="0"/>
              <a:t>Shape* clone</a:t>
            </a:r>
            <a:r>
              <a:rPr lang="en-US" dirty="0"/>
              <a:t>() </a:t>
            </a:r>
            <a:r>
              <a:rPr lang="en-US" b="1" dirty="0" err="1"/>
              <a:t>const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b="1" dirty="0"/>
              <a:t>new</a:t>
            </a:r>
            <a:r>
              <a:rPr lang="en-US" dirty="0"/>
              <a:t> Derived(</a:t>
            </a:r>
            <a:r>
              <a:rPr lang="en-US" b="1" dirty="0" err="1"/>
              <a:t>static_cast</a:t>
            </a:r>
            <a:r>
              <a:rPr lang="en-US" dirty="0"/>
              <a:t>&lt;Derived </a:t>
            </a:r>
            <a:r>
              <a:rPr lang="en-US" b="1" dirty="0" err="1"/>
              <a:t>const</a:t>
            </a:r>
            <a:r>
              <a:rPr lang="en-US" dirty="0"/>
              <a:t>&amp;&gt;(*</a:t>
            </a:r>
            <a:r>
              <a:rPr lang="en-US" b="1" dirty="0"/>
              <a:t>this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de-DE" dirty="0"/>
              <a:t>    }</a:t>
            </a:r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66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smtClean="0"/>
              <a:t>Square: </a:t>
            </a:r>
            <a:r>
              <a:rPr lang="en-US" dirty="0"/>
              <a:t>public </a:t>
            </a:r>
            <a:r>
              <a:rPr lang="en-US" dirty="0" err="1" smtClean="0"/>
              <a:t>Clonable</a:t>
            </a:r>
            <a:r>
              <a:rPr lang="en-US" dirty="0" smtClean="0"/>
              <a:t>&lt;Square&gt; { </a:t>
            </a:r>
            <a:r>
              <a:rPr lang="is-IS" dirty="0" smtClean="0"/>
              <a:t>… }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smtClean="0"/>
              <a:t>Circle: </a:t>
            </a:r>
            <a:r>
              <a:rPr lang="en-US" dirty="0"/>
              <a:t>public </a:t>
            </a:r>
            <a:r>
              <a:rPr lang="en-US" dirty="0" err="1"/>
              <a:t>Clonable</a:t>
            </a:r>
            <a:r>
              <a:rPr lang="en-US" dirty="0" smtClean="0"/>
              <a:t>&lt;Circle&gt; </a:t>
            </a:r>
            <a:r>
              <a:rPr lang="en-US" dirty="0"/>
              <a:t>{ </a:t>
            </a:r>
            <a:r>
              <a:rPr lang="is-IS" dirty="0"/>
              <a:t>… 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041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 Matrix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413"/>
            <a:ext cx="8311147" cy="5265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MatrixBase</a:t>
            </a:r>
            <a:r>
              <a:rPr lang="en-US" dirty="0"/>
              <a:t>&lt;</a:t>
            </a:r>
            <a:r>
              <a:rPr lang="en-US" dirty="0" err="1"/>
              <a:t>VectorXf</a:t>
            </a:r>
            <a:r>
              <a:rPr lang="en-US" dirty="0" smtClean="0"/>
              <a:t>&gt; {</a:t>
            </a:r>
            <a:endParaRPr lang="bg-BG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 smtClean="0"/>
              <a:t>const</a:t>
            </a:r>
            <a:r>
              <a:rPr lang="en-US" dirty="0"/>
              <a:t> </a:t>
            </a:r>
            <a:r>
              <a:rPr lang="en-US" dirty="0" err="1" smtClean="0"/>
              <a:t>CwiseBinaryOp</a:t>
            </a:r>
            <a:r>
              <a:rPr lang="en-US" dirty="0"/>
              <a:t>&lt;internal::</a:t>
            </a:r>
            <a:r>
              <a:rPr lang="en-US" dirty="0" err="1"/>
              <a:t>scalar_sum_op</a:t>
            </a:r>
            <a:r>
              <a:rPr lang="en-US" dirty="0"/>
              <a:t>&lt;float&gt;, </a:t>
            </a:r>
            <a:r>
              <a:rPr lang="en-US" dirty="0" smtClean="0"/>
              <a:t>			       VectorXf,</a:t>
            </a:r>
          </a:p>
          <a:p>
            <a:pPr marL="0" indent="0">
              <a:buNone/>
            </a:pPr>
            <a:r>
              <a:rPr lang="en-US" dirty="0"/>
              <a:t>			 </a:t>
            </a:r>
            <a:r>
              <a:rPr lang="en-US" dirty="0" smtClean="0"/>
              <a:t>      VectorXf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smtClean="0"/>
              <a:t>  operator</a:t>
            </a:r>
            <a:r>
              <a:rPr lang="en-US" dirty="0"/>
              <a:t>+(const MatrixBase&lt;VectorXf&gt; &amp;other) </a:t>
            </a:r>
            <a:r>
              <a:rPr lang="en-US" dirty="0" err="1"/>
              <a:t>const</a:t>
            </a:r>
            <a:r>
              <a:rPr lang="en-US" dirty="0" smtClean="0"/>
              <a:t>;</a:t>
            </a:r>
            <a:endParaRPr lang="bg-BG" dirty="0"/>
          </a:p>
          <a:p>
            <a:pPr marL="0" indent="0">
              <a:buNone/>
            </a:pPr>
            <a:r>
              <a:rPr lang="uk-UA" dirty="0"/>
              <a:t>}</a:t>
            </a:r>
            <a:r>
              <a:rPr lang="uk-UA" dirty="0" smtClean="0"/>
              <a:t>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too returns an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3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Metaprograms</a:t>
            </a:r>
            <a:endParaRPr lang="en-US" dirty="0"/>
          </a:p>
        </p:txBody>
      </p:sp>
      <p:grpSp>
        <p:nvGrpSpPr>
          <p:cNvPr id="14" name="Grouper 13"/>
          <p:cNvGrpSpPr/>
          <p:nvPr/>
        </p:nvGrpSpPr>
        <p:grpSpPr>
          <a:xfrm>
            <a:off x="798489" y="3950521"/>
            <a:ext cx="8045047" cy="2392662"/>
            <a:chOff x="888642" y="3589909"/>
            <a:chExt cx="8045047" cy="2392662"/>
          </a:xfrm>
        </p:grpSpPr>
        <p:sp>
          <p:nvSpPr>
            <p:cNvPr id="4" name="Triangle rectangle 3"/>
            <p:cNvSpPr/>
            <p:nvPr/>
          </p:nvSpPr>
          <p:spPr>
            <a:xfrm flipH="1">
              <a:off x="2155641" y="4144840"/>
              <a:ext cx="6233882" cy="914400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435608" y="4329817"/>
              <a:ext cx="1908502" cy="369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Compile time</a:t>
              </a:r>
              <a:endParaRPr lang="en-US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270923" y="3589909"/>
              <a:ext cx="1662766" cy="369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Post-runtime</a:t>
              </a:r>
              <a:endParaRPr lang="en-US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888642" y="5059241"/>
              <a:ext cx="20243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Information for static analysis only</a:t>
              </a:r>
              <a:endParaRPr lang="en-US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169328" y="5059240"/>
              <a:ext cx="11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Linking</a:t>
              </a:r>
              <a:endParaRPr lang="en-US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498593" y="5059240"/>
              <a:ext cx="11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Loading</a:t>
              </a:r>
              <a:endParaRPr lang="en-US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769644" y="5059240"/>
              <a:ext cx="11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Runtime</a:t>
              </a:r>
              <a:endParaRPr lang="en-US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270923" y="5059240"/>
              <a:ext cx="13250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Complete execution history</a:t>
              </a:r>
              <a:endParaRPr lang="en-US" dirty="0"/>
            </a:p>
          </p:txBody>
        </p:sp>
      </p:grpSp>
      <p:grpSp>
        <p:nvGrpSpPr>
          <p:cNvPr id="24" name="Grouper 23"/>
          <p:cNvGrpSpPr/>
          <p:nvPr/>
        </p:nvGrpSpPr>
        <p:grpSpPr>
          <a:xfrm>
            <a:off x="2104125" y="1868085"/>
            <a:ext cx="5964963" cy="1747349"/>
            <a:chOff x="2401258" y="1417320"/>
            <a:chExt cx="5964963" cy="1747349"/>
          </a:xfrm>
        </p:grpSpPr>
        <p:sp>
          <p:nvSpPr>
            <p:cNvPr id="15" name="ZoneTexte 14"/>
            <p:cNvSpPr txBox="1"/>
            <p:nvPr/>
          </p:nvSpPr>
          <p:spPr>
            <a:xfrm>
              <a:off x="4287979" y="1417320"/>
              <a:ext cx="2332681" cy="461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Metaprograms</a:t>
              </a:r>
              <a:endParaRPr lang="en-US" sz="24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401258" y="2703004"/>
              <a:ext cx="2039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Analysis</a:t>
              </a:r>
              <a:endParaRPr lang="en-US" sz="2400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6327100" y="2703004"/>
              <a:ext cx="2039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Generation</a:t>
              </a:r>
              <a:endParaRPr lang="en-US" sz="2400" dirty="0"/>
            </a:p>
          </p:txBody>
        </p:sp>
        <p:cxnSp>
          <p:nvCxnSpPr>
            <p:cNvPr id="19" name="Connecteur droit avec flèche 18"/>
            <p:cNvCxnSpPr>
              <a:stCxn id="15" idx="2"/>
              <a:endCxn id="16" idx="0"/>
            </p:cNvCxnSpPr>
            <p:nvPr/>
          </p:nvCxnSpPr>
          <p:spPr>
            <a:xfrm rot="5400000">
              <a:off x="4025560" y="1274243"/>
              <a:ext cx="824021" cy="20335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15" idx="2"/>
              <a:endCxn id="17" idx="0"/>
            </p:cNvCxnSpPr>
            <p:nvPr/>
          </p:nvCxnSpPr>
          <p:spPr>
            <a:xfrm rot="16200000" flipH="1">
              <a:off x="5988480" y="1344822"/>
              <a:ext cx="824021" cy="189234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/>
              <a:t>u = v + w;</a:t>
            </a:r>
          </a:p>
          <a:p>
            <a:r>
              <a:rPr lang="en-US" dirty="0" smtClean="0"/>
              <a:t>applies</a:t>
            </a:r>
          </a:p>
          <a:p>
            <a:pPr marL="0" indent="0">
              <a:buNone/>
            </a:pPr>
            <a:r>
              <a:rPr lang="en-US" dirty="0" smtClean="0"/>
              <a:t>template</a:t>
            </a:r>
            <a:r>
              <a:rPr lang="en-US" dirty="0"/>
              <a:t>&lt;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OtherDerived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inline Matrix&amp; operator=(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MatrixBase</a:t>
            </a:r>
            <a:r>
              <a:rPr lang="en-US" dirty="0"/>
              <a:t>&lt;</a:t>
            </a:r>
            <a:r>
              <a:rPr lang="en-US" dirty="0" err="1"/>
              <a:t>OtherDerived</a:t>
            </a:r>
            <a:r>
              <a:rPr lang="en-US" dirty="0"/>
              <a:t>&gt;&amp; other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</a:t>
            </a:r>
            <a:r>
              <a:rPr lang="en-US" dirty="0"/>
              <a:t>Base::operator=(</a:t>
            </a:r>
            <a:r>
              <a:rPr lang="en-US" dirty="0" err="1"/>
              <a:t>other.derived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which boils down to calling:</a:t>
            </a:r>
          </a:p>
          <a:p>
            <a:pPr marL="0" indent="0">
              <a:buNone/>
            </a:pPr>
            <a:r>
              <a:rPr lang="en-US" dirty="0" err="1"/>
              <a:t>VectorXf</a:t>
            </a:r>
            <a:r>
              <a:rPr lang="en-US" dirty="0"/>
              <a:t>&amp; MatrixBase&lt;VectorXf&gt;::operator=(const MatrixBase&lt;</a:t>
            </a:r>
            <a:r>
              <a:rPr lang="en-US" dirty="0" err="1"/>
              <a:t>CwiseBinaryOp</a:t>
            </a:r>
            <a:r>
              <a:rPr lang="en-US" dirty="0" smtClean="0"/>
              <a:t>&lt;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internal</a:t>
            </a:r>
            <a:r>
              <a:rPr lang="en-US" dirty="0"/>
              <a:t>::scalar_sum_op&lt;float&gt;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VectorXf</a:t>
            </a:r>
            <a:r>
              <a:rPr lang="en-US" dirty="0"/>
              <a:t>, VectorXf&gt; &gt; &amp; other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554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413"/>
            <a:ext cx="8351253" cy="52657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Derived&gt;</a:t>
            </a:r>
          </a:p>
          <a:p>
            <a:pPr marL="0" indent="0">
              <a:buNone/>
            </a:pPr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OtherDerived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inline Derived&amp; MatrixBase&lt;Derived&gt;</a:t>
            </a:r>
          </a:p>
          <a:p>
            <a:pPr marL="0" indent="0">
              <a:buNone/>
            </a:pPr>
            <a:r>
              <a:rPr lang="en-US" dirty="0"/>
              <a:t>  ::operator=(const MatrixBase&lt;OtherDerived&gt;&amp; other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return internal::</a:t>
            </a:r>
            <a:r>
              <a:rPr lang="en-US" dirty="0" err="1"/>
              <a:t>assign_selector</a:t>
            </a:r>
            <a:r>
              <a:rPr lang="en-US" dirty="0"/>
              <a:t>&lt;</a:t>
            </a:r>
            <a:r>
              <a:rPr lang="en-US" dirty="0" err="1"/>
              <a:t>Derived,OtherDerived</a:t>
            </a:r>
            <a:r>
              <a:rPr lang="en-US" dirty="0"/>
              <a:t>&gt;::run(derived(), </a:t>
            </a:r>
            <a:r>
              <a:rPr lang="en-US" dirty="0" err="1"/>
              <a:t>other.derived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59933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Vectorization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413"/>
            <a:ext cx="8311147" cy="52657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Derived1, </a:t>
            </a:r>
            <a:r>
              <a:rPr lang="en-US" dirty="0" err="1"/>
              <a:t>typename</a:t>
            </a:r>
            <a:r>
              <a:rPr lang="en-US" dirty="0"/>
              <a:t> Derived2&gt;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internal::</a:t>
            </a:r>
            <a:r>
              <a:rPr lang="en-US" dirty="0" err="1"/>
              <a:t>assign_impl</a:t>
            </a:r>
            <a:r>
              <a:rPr lang="en-US" dirty="0"/>
              <a:t>&lt;Derived1, Derived2, </a:t>
            </a:r>
            <a:r>
              <a:rPr lang="en-US" dirty="0" err="1"/>
              <a:t>LinearVectorization</a:t>
            </a:r>
            <a:r>
              <a:rPr lang="en-US" dirty="0"/>
              <a:t>, </a:t>
            </a:r>
            <a:r>
              <a:rPr lang="en-US" dirty="0" err="1"/>
              <a:t>NoUnrolling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static void run(Derived1 &amp;</a:t>
            </a:r>
            <a:r>
              <a:rPr lang="en-US" dirty="0" err="1"/>
              <a:t>dst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Derived2 &amp;</a:t>
            </a:r>
            <a:r>
              <a:rPr lang="en-US" dirty="0" err="1"/>
              <a:t>src</a:t>
            </a:r>
            <a:r>
              <a:rPr lang="en-US" dirty="0" smtClean="0"/>
              <a:t>) </a:t>
            </a:r>
            <a:r>
              <a:rPr lang="de-DE" dirty="0" smtClean="0"/>
              <a:t>{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const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size</a:t>
            </a:r>
            <a:r>
              <a:rPr lang="de-DE" dirty="0"/>
              <a:t> = </a:t>
            </a:r>
            <a:r>
              <a:rPr lang="de-DE" dirty="0" err="1"/>
              <a:t>dst.size</a:t>
            </a:r>
            <a:r>
              <a:rPr lang="de-DE" dirty="0"/>
              <a:t>();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const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packetSize</a:t>
            </a:r>
            <a:r>
              <a:rPr lang="de-DE" dirty="0"/>
              <a:t> = </a:t>
            </a:r>
            <a:r>
              <a:rPr lang="de-DE" dirty="0" smtClean="0"/>
              <a:t>...; </a:t>
            </a:r>
            <a:r>
              <a:rPr lang="de-DE" dirty="0" smtClean="0">
                <a:solidFill>
                  <a:srgbClr val="FF0000"/>
                </a:solidFill>
              </a:rPr>
              <a:t>// </a:t>
            </a:r>
            <a:r>
              <a:rPr lang="de-DE" dirty="0" err="1" smtClean="0">
                <a:solidFill>
                  <a:srgbClr val="FF0000"/>
                </a:solidFill>
              </a:rPr>
              <a:t>size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vector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blocks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const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alignedStart</a:t>
            </a:r>
            <a:r>
              <a:rPr lang="de-DE" dirty="0"/>
              <a:t> = </a:t>
            </a:r>
            <a:r>
              <a:rPr lang="is-IS" dirty="0" smtClean="0"/>
              <a:t>…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alignedEnd</a:t>
            </a:r>
            <a:r>
              <a:rPr lang="en-US" dirty="0"/>
              <a:t> = </a:t>
            </a:r>
            <a:r>
              <a:rPr lang="en-US" dirty="0" err="1"/>
              <a:t>alignedStart</a:t>
            </a:r>
            <a:r>
              <a:rPr lang="en-US" dirty="0"/>
              <a:t> + ((size-</a:t>
            </a:r>
            <a:r>
              <a:rPr lang="en-US" dirty="0" err="1"/>
              <a:t>alignedStart</a:t>
            </a:r>
            <a:r>
              <a:rPr lang="en-US" dirty="0"/>
              <a:t>)/</a:t>
            </a:r>
            <a:r>
              <a:rPr lang="en-US" dirty="0" err="1"/>
              <a:t>packetSize</a:t>
            </a:r>
            <a:r>
              <a:rPr lang="en-US" dirty="0"/>
              <a:t>)*</a:t>
            </a:r>
            <a:r>
              <a:rPr lang="en-US" dirty="0" err="1"/>
              <a:t>packetSize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 // </a:t>
            </a:r>
            <a:r>
              <a:rPr lang="en-US" dirty="0">
                <a:solidFill>
                  <a:srgbClr val="FF0000"/>
                </a:solidFill>
              </a:rPr>
              <a:t>the 48 first coefficients out of </a:t>
            </a:r>
            <a:r>
              <a:rPr lang="en-US" dirty="0" smtClean="0">
                <a:solidFill>
                  <a:srgbClr val="FF0000"/>
                </a:solidFill>
              </a:rPr>
              <a:t>50 by packets of 4: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for (</a:t>
            </a:r>
            <a:r>
              <a:rPr lang="en-US" dirty="0" err="1"/>
              <a:t>int</a:t>
            </a:r>
            <a:r>
              <a:rPr lang="en-US" dirty="0"/>
              <a:t> index = </a:t>
            </a:r>
            <a:r>
              <a:rPr lang="en-US" dirty="0" err="1"/>
              <a:t>alignedStart</a:t>
            </a:r>
            <a:r>
              <a:rPr lang="en-US" dirty="0"/>
              <a:t>; index &lt; </a:t>
            </a:r>
            <a:r>
              <a:rPr lang="en-US" dirty="0" err="1"/>
              <a:t>alignedEnd</a:t>
            </a:r>
            <a:r>
              <a:rPr lang="en-US" dirty="0"/>
              <a:t>; index += </a:t>
            </a:r>
            <a:r>
              <a:rPr lang="en-US" dirty="0" err="1"/>
              <a:t>packetSize</a:t>
            </a:r>
            <a:r>
              <a:rPr lang="en-US" dirty="0" smtClean="0"/>
              <a:t>)</a:t>
            </a:r>
            <a:r>
              <a:rPr lang="de-DE" dirty="0" smtClean="0"/>
              <a:t> </a:t>
            </a:r>
            <a:r>
              <a:rPr lang="de-DE" dirty="0"/>
              <a:t>{</a:t>
            </a:r>
          </a:p>
          <a:p>
            <a:pPr marL="0" indent="0">
              <a:buNone/>
            </a:pPr>
            <a:r>
              <a:rPr lang="de-DE" dirty="0"/>
              <a:t>      </a:t>
            </a:r>
            <a:r>
              <a:rPr lang="de-DE" dirty="0" err="1"/>
              <a:t>dst.template</a:t>
            </a:r>
            <a:r>
              <a:rPr lang="de-DE" dirty="0"/>
              <a:t> </a:t>
            </a:r>
            <a:r>
              <a:rPr lang="de-DE" dirty="0" err="1"/>
              <a:t>copyPacket</a:t>
            </a:r>
            <a:r>
              <a:rPr lang="de-DE" dirty="0"/>
              <a:t>&lt;Derived2, </a:t>
            </a:r>
            <a:r>
              <a:rPr lang="de-DE" dirty="0" err="1"/>
              <a:t>Aligned</a:t>
            </a:r>
            <a:r>
              <a:rPr lang="de-DE" dirty="0"/>
              <a:t>, </a:t>
            </a:r>
            <a:r>
              <a:rPr lang="de-DE" dirty="0" smtClean="0"/>
              <a:t>						</a:t>
            </a:r>
            <a:r>
              <a:rPr lang="de-DE" dirty="0" err="1" smtClean="0"/>
              <a:t>internal</a:t>
            </a:r>
            <a:r>
              <a:rPr lang="de-DE" dirty="0"/>
              <a:t>::</a:t>
            </a:r>
            <a:r>
              <a:rPr lang="de-DE" dirty="0" err="1"/>
              <a:t>assign_traits</a:t>
            </a:r>
            <a:r>
              <a:rPr lang="de-DE" dirty="0"/>
              <a:t>&lt;Derived1,Derived2&gt;::</a:t>
            </a:r>
            <a:r>
              <a:rPr lang="de-DE" dirty="0" err="1"/>
              <a:t>SrcAlignment</a:t>
            </a:r>
            <a:r>
              <a:rPr lang="de-DE" dirty="0"/>
              <a:t>&gt;(</a:t>
            </a:r>
            <a:r>
              <a:rPr lang="de-DE" dirty="0" err="1"/>
              <a:t>index</a:t>
            </a:r>
            <a:r>
              <a:rPr lang="de-DE" dirty="0"/>
              <a:t>, </a:t>
            </a:r>
            <a:r>
              <a:rPr lang="de-DE" dirty="0" err="1"/>
              <a:t>src</a:t>
            </a:r>
            <a:r>
              <a:rPr lang="de-DE" dirty="0"/>
              <a:t>);</a:t>
            </a:r>
          </a:p>
          <a:p>
            <a:pPr marL="0" indent="0">
              <a:buNone/>
            </a:pPr>
            <a:r>
              <a:rPr lang="de-DE" dirty="0"/>
              <a:t>    }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de-DE" dirty="0" smtClean="0">
                <a:solidFill>
                  <a:srgbClr val="FF0000"/>
                </a:solidFill>
              </a:rPr>
              <a:t> // </a:t>
            </a:r>
            <a:r>
              <a:rPr lang="de-DE" dirty="0" err="1" smtClean="0">
                <a:solidFill>
                  <a:srgbClr val="FF0000"/>
                </a:solidFill>
              </a:rPr>
              <a:t>remainder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 smtClean="0"/>
              <a:t>for</a:t>
            </a:r>
            <a:r>
              <a:rPr lang="de-DE" dirty="0" smtClean="0"/>
              <a:t> (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index</a:t>
            </a:r>
            <a:r>
              <a:rPr lang="de-DE" dirty="0"/>
              <a:t> = </a:t>
            </a:r>
            <a:r>
              <a:rPr lang="de-DE" dirty="0" err="1"/>
              <a:t>alignedEnd</a:t>
            </a:r>
            <a:r>
              <a:rPr lang="de-DE" dirty="0"/>
              <a:t>; </a:t>
            </a:r>
            <a:r>
              <a:rPr lang="de-DE" dirty="0" err="1"/>
              <a:t>index</a:t>
            </a:r>
            <a:r>
              <a:rPr lang="de-DE" dirty="0"/>
              <a:t> &lt; </a:t>
            </a:r>
            <a:r>
              <a:rPr lang="de-DE" dirty="0" err="1"/>
              <a:t>size</a:t>
            </a:r>
            <a:r>
              <a:rPr lang="de-DE" dirty="0"/>
              <a:t>; </a:t>
            </a:r>
            <a:r>
              <a:rPr lang="de-DE" dirty="0" err="1"/>
              <a:t>index</a:t>
            </a:r>
            <a:r>
              <a:rPr lang="de-DE" dirty="0"/>
              <a:t>++)</a:t>
            </a:r>
          </a:p>
          <a:p>
            <a:pPr marL="0" indent="0">
              <a:buNone/>
            </a:pPr>
            <a:r>
              <a:rPr lang="de-DE" dirty="0"/>
              <a:t>      </a:t>
            </a:r>
            <a:r>
              <a:rPr lang="de-DE" dirty="0" err="1"/>
              <a:t>dst.copyCoeff</a:t>
            </a:r>
            <a:r>
              <a:rPr lang="de-DE" dirty="0"/>
              <a:t>(</a:t>
            </a:r>
            <a:r>
              <a:rPr lang="de-DE" dirty="0" err="1"/>
              <a:t>index</a:t>
            </a:r>
            <a:r>
              <a:rPr lang="de-DE" dirty="0"/>
              <a:t>, </a:t>
            </a:r>
            <a:r>
              <a:rPr lang="de-DE" dirty="0" err="1"/>
              <a:t>src</a:t>
            </a:r>
            <a:r>
              <a:rPr lang="de-DE" dirty="0"/>
              <a:t>);</a:t>
            </a:r>
          </a:p>
          <a:p>
            <a:pPr marL="0" indent="0">
              <a:buNone/>
            </a:pPr>
            <a:r>
              <a:rPr lang="de-DE" dirty="0"/>
              <a:t>  }</a:t>
            </a:r>
          </a:p>
          <a:p>
            <a:pPr marL="0" indent="0">
              <a:buNone/>
            </a:pPr>
            <a:r>
              <a:rPr lang="uk-UA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103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Exploits SSE instructions </a:t>
            </a:r>
            <a:r>
              <a:rPr lang="en-US" smtClean="0"/>
              <a:t>(x86 Streaming </a:t>
            </a:r>
            <a:r>
              <a:rPr lang="en-US" dirty="0"/>
              <a:t>SIMD </a:t>
            </a:r>
            <a:r>
              <a:rPr lang="en-US" dirty="0" smtClean="0"/>
              <a:t>Extensions):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index = </a:t>
            </a:r>
            <a:r>
              <a:rPr lang="en-US" dirty="0" err="1"/>
              <a:t>alignedStart</a:t>
            </a:r>
            <a:r>
              <a:rPr lang="en-US" dirty="0"/>
              <a:t>; index &lt; </a:t>
            </a:r>
            <a:r>
              <a:rPr lang="en-US" dirty="0" err="1"/>
              <a:t>alignedEnd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index </a:t>
            </a:r>
            <a:r>
              <a:rPr lang="en-US" dirty="0"/>
              <a:t>+= </a:t>
            </a:r>
            <a:r>
              <a:rPr lang="en-US" dirty="0" err="1"/>
              <a:t>packetSize</a:t>
            </a:r>
            <a:r>
              <a:rPr lang="en-US" dirty="0"/>
              <a:t>)</a:t>
            </a:r>
            <a:r>
              <a:rPr lang="de-DE" dirty="0"/>
              <a:t> </a:t>
            </a:r>
            <a:r>
              <a:rPr lang="de-DE" dirty="0" smtClean="0"/>
              <a:t>{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en-US" dirty="0" smtClean="0"/>
              <a:t>__m128 a = __</a:t>
            </a:r>
            <a:r>
              <a:rPr lang="en-US" dirty="0" err="1" smtClean="0"/>
              <a:t>mm_load_ps</a:t>
            </a:r>
            <a:r>
              <a:rPr lang="en-US" dirty="0" smtClean="0"/>
              <a:t>(</a:t>
            </a:r>
            <a:r>
              <a:rPr lang="en-US" dirty="0" err="1" smtClean="0"/>
              <a:t>v+index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__m128 b = </a:t>
            </a:r>
            <a:r>
              <a:rPr lang="en-US" dirty="0"/>
              <a:t>__</a:t>
            </a:r>
            <a:r>
              <a:rPr lang="en-US" dirty="0" err="1"/>
              <a:t>mm_load_ps</a:t>
            </a:r>
            <a:r>
              <a:rPr lang="en-US" dirty="0" smtClean="0"/>
              <a:t>(</a:t>
            </a:r>
            <a:r>
              <a:rPr lang="en-US" dirty="0" err="1" smtClean="0"/>
              <a:t>w+</a:t>
            </a:r>
            <a:r>
              <a:rPr lang="en-US" dirty="0" err="1"/>
              <a:t>index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en-US" dirty="0" smtClean="0"/>
              <a:t>__</a:t>
            </a:r>
            <a:r>
              <a:rPr lang="en-US" dirty="0" err="1" smtClean="0"/>
              <a:t>mm_store_ps</a:t>
            </a:r>
            <a:r>
              <a:rPr lang="en-US" dirty="0" smtClean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u+index</a:t>
            </a:r>
            <a:r>
              <a:rPr lang="de-DE" dirty="0"/>
              <a:t>, </a:t>
            </a:r>
            <a:r>
              <a:rPr lang="en-US" dirty="0"/>
              <a:t>_</a:t>
            </a:r>
            <a:r>
              <a:rPr lang="en-US" dirty="0" err="1"/>
              <a:t>mm_add_ps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</a:t>
            </a:r>
            <a:r>
              <a:rPr lang="de-DE" dirty="0" smtClean="0"/>
              <a:t>)</a:t>
            </a:r>
            <a:r>
              <a:rPr lang="de-DE" dirty="0"/>
              <a:t>;</a:t>
            </a:r>
          </a:p>
          <a:p>
            <a:pPr marL="0" indent="0">
              <a:buNone/>
            </a:pPr>
            <a:r>
              <a:rPr lang="de-DE" dirty="0" smtClean="0"/>
              <a:t>}</a:t>
            </a:r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4618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967036" cy="1143000"/>
          </a:xfrm>
        </p:spPr>
        <p:txBody>
          <a:bodyPr/>
          <a:lstStyle/>
          <a:p>
            <a:r>
              <a:rPr lang="en-US" dirty="0" smtClean="0"/>
              <a:t>Template </a:t>
            </a:r>
            <a:r>
              <a:rPr lang="en-US" dirty="0" err="1" smtClean="0"/>
              <a:t>Metaprogramming</a:t>
            </a:r>
            <a:r>
              <a:rPr lang="en-US" dirty="0" smtClean="0"/>
              <a:t> Cons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Readability</a:t>
            </a:r>
          </a:p>
          <a:p>
            <a:r>
              <a:rPr lang="en-US" dirty="0" smtClean="0"/>
              <a:t>Debugging</a:t>
            </a:r>
          </a:p>
          <a:p>
            <a:r>
              <a:rPr lang="en-US" dirty="0" smtClean="0"/>
              <a:t>Error reporting</a:t>
            </a:r>
          </a:p>
          <a:p>
            <a:r>
              <a:rPr lang="en-US" dirty="0" smtClean="0"/>
              <a:t>Compilation time</a:t>
            </a:r>
          </a:p>
          <a:p>
            <a:r>
              <a:rPr lang="en-US" dirty="0" smtClean="0"/>
              <a:t>Compiler limits</a:t>
            </a:r>
          </a:p>
          <a:p>
            <a:r>
              <a:rPr lang="en-US" dirty="0" smtClean="0"/>
              <a:t>Template Expressivity limitations</a:t>
            </a:r>
          </a:p>
          <a:p>
            <a:r>
              <a:rPr lang="en-US" dirty="0" smtClean="0"/>
              <a:t>Portability (compilers not fully supporting templates)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Support for Configuration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Dynamic Configuration</a:t>
            </a:r>
          </a:p>
          <a:p>
            <a:pPr lvl="1"/>
            <a:r>
              <a:rPr lang="en-US" dirty="0" smtClean="0"/>
              <a:t>Dynamic polymorphism (virtual methods)</a:t>
            </a:r>
          </a:p>
          <a:p>
            <a:r>
              <a:rPr lang="en-US" sz="2800" dirty="0" smtClean="0"/>
              <a:t>Static Configuration</a:t>
            </a:r>
          </a:p>
          <a:p>
            <a:pPr lvl="1"/>
            <a:r>
              <a:rPr lang="en-US" dirty="0" smtClean="0"/>
              <a:t>Static typing</a:t>
            </a:r>
          </a:p>
          <a:p>
            <a:pPr lvl="1"/>
            <a:r>
              <a:rPr lang="en-US" dirty="0" smtClean="0"/>
              <a:t>Static binding</a:t>
            </a:r>
          </a:p>
          <a:p>
            <a:pPr lvl="1"/>
            <a:r>
              <a:rPr lang="en-US" dirty="0" smtClean="0"/>
              <a:t>Inlining</a:t>
            </a:r>
          </a:p>
          <a:p>
            <a:pPr lvl="1"/>
            <a:r>
              <a:rPr lang="en-US" dirty="0" smtClean="0"/>
              <a:t>Templates</a:t>
            </a:r>
          </a:p>
          <a:p>
            <a:pPr lvl="1"/>
            <a:r>
              <a:rPr lang="en-US" dirty="0" smtClean="0"/>
              <a:t>Parameterized inheritance</a:t>
            </a:r>
          </a:p>
          <a:p>
            <a:pPr lvl="1"/>
            <a:r>
              <a:rPr lang="en-US" b="1" dirty="0" err="1" smtClean="0">
                <a:latin typeface="Andale Mono"/>
                <a:cs typeface="Andale Mono"/>
              </a:rPr>
              <a:t>typedef</a:t>
            </a:r>
            <a:endParaRPr lang="en-US" b="1" dirty="0" smtClean="0">
              <a:latin typeface="Andale Mono"/>
              <a:cs typeface="Andale Mono"/>
            </a:endParaRPr>
          </a:p>
          <a:p>
            <a:pPr lvl="1"/>
            <a:r>
              <a:rPr lang="en-US" dirty="0" smtClean="0"/>
              <a:t>Member types and nested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as a Two-Level Language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code is compiled and executed at runtime</a:t>
            </a:r>
          </a:p>
          <a:p>
            <a:r>
              <a:rPr lang="en-US" dirty="0" smtClean="0"/>
              <a:t>Meta code is evaluated at compile time</a:t>
            </a:r>
          </a:p>
          <a:p>
            <a:r>
              <a:rPr lang="en-US" dirty="0" smtClean="0"/>
              <a:t>C++ templates together with other C++ features constitute a Turing-complete compile-time language!</a:t>
            </a:r>
          </a:p>
          <a:p>
            <a:pPr lvl="1"/>
            <a:r>
              <a:rPr lang="en-US" dirty="0" smtClean="0"/>
              <a:t>Iteration – template recursion</a:t>
            </a:r>
          </a:p>
          <a:p>
            <a:pPr lvl="1"/>
            <a:r>
              <a:rPr lang="en-US" dirty="0" smtClean="0"/>
              <a:t>Conditional – template specialization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C++ Static Code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err="1" smtClean="0">
                <a:latin typeface="Andale Mono"/>
                <a:cs typeface="Andale Mono"/>
              </a:rPr>
              <a:t>template</a:t>
            </a:r>
            <a:r>
              <a:rPr lang="fr-FR" dirty="0" smtClean="0">
                <a:latin typeface="Andale Mono"/>
                <a:cs typeface="Andale Mono"/>
              </a:rPr>
              <a:t>&lt;</a:t>
            </a:r>
            <a:r>
              <a:rPr lang="fr-FR" dirty="0" err="1" smtClean="0">
                <a:latin typeface="Andale Mono"/>
                <a:cs typeface="Andale Mono"/>
              </a:rPr>
              <a:t>int</a:t>
            </a:r>
            <a:r>
              <a:rPr lang="fr-FR" dirty="0" smtClean="0">
                <a:latin typeface="Andale Mono"/>
                <a:cs typeface="Andale Mono"/>
              </a:rPr>
              <a:t> i&gt;</a:t>
            </a:r>
          </a:p>
          <a:p>
            <a:pPr>
              <a:buNone/>
            </a:pPr>
            <a:r>
              <a:rPr lang="fr-FR" dirty="0" err="1" smtClean="0">
                <a:latin typeface="Andale Mono"/>
                <a:cs typeface="Andale Mono"/>
              </a:rPr>
              <a:t>struct</a:t>
            </a:r>
            <a:r>
              <a:rPr lang="fr-FR" dirty="0" smtClean="0">
                <a:latin typeface="Andale Mono"/>
                <a:cs typeface="Andale Mono"/>
              </a:rPr>
              <a:t> C {</a:t>
            </a:r>
          </a:p>
          <a:p>
            <a:pPr>
              <a:buNone/>
            </a:pPr>
            <a:r>
              <a:rPr lang="fr-FR" dirty="0" smtClean="0">
                <a:latin typeface="Andale Mono"/>
                <a:cs typeface="Andale Mono"/>
              </a:rPr>
              <a:t>    </a:t>
            </a:r>
            <a:r>
              <a:rPr lang="fr-FR" dirty="0" err="1" smtClean="0">
                <a:latin typeface="Andale Mono"/>
                <a:cs typeface="Andale Mono"/>
              </a:rPr>
              <a:t>enum</a:t>
            </a:r>
            <a:r>
              <a:rPr lang="fr-FR" dirty="0" smtClean="0">
                <a:latin typeface="Andale Mono"/>
                <a:cs typeface="Andale Mono"/>
              </a:rPr>
              <a:t> { RET = i };</a:t>
            </a:r>
          </a:p>
          <a:p>
            <a:pPr>
              <a:buNone/>
            </a:pPr>
            <a:r>
              <a:rPr lang="fr-FR" dirty="0" smtClean="0">
                <a:latin typeface="Andale Mono"/>
                <a:cs typeface="Andale Mono"/>
              </a:rPr>
              <a:t>};</a:t>
            </a:r>
          </a:p>
          <a:p>
            <a:endParaRPr lang="fr-FR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fr-FR" dirty="0" smtClean="0">
                <a:latin typeface="Andale Mono"/>
                <a:cs typeface="Andale Mono"/>
              </a:rPr>
              <a:t>cout &lt;&lt; C&lt;2&gt;::RET &lt;&lt; </a:t>
            </a:r>
            <a:r>
              <a:rPr lang="fr-FR" dirty="0" err="1" smtClean="0">
                <a:latin typeface="Andale Mono"/>
                <a:cs typeface="Andale Mono"/>
              </a:rPr>
              <a:t>endl</a:t>
            </a:r>
            <a:r>
              <a:rPr lang="fr-FR" dirty="0" smtClean="0">
                <a:latin typeface="Andale Mono"/>
                <a:cs typeface="Andale Mono"/>
              </a:rPr>
              <a:t>; // Output 2</a:t>
            </a:r>
          </a:p>
          <a:p>
            <a:endParaRPr lang="fr-FR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fr-FR" dirty="0" err="1" smtClean="0">
                <a:latin typeface="Andale Mono"/>
                <a:cs typeface="Andale Mono"/>
              </a:rPr>
              <a:t>int</a:t>
            </a:r>
            <a:r>
              <a:rPr lang="fr-FR" dirty="0" smtClean="0">
                <a:latin typeface="Andale Mono"/>
                <a:cs typeface="Andale Mono"/>
              </a:rPr>
              <a:t> n = 2;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C&lt;n&gt;::RET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 // ???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3643952" y="2129051"/>
            <a:ext cx="4926842" cy="1665027"/>
          </a:xfrm>
          <a:prstGeom prst="wedgeRoundRectCallout">
            <a:avLst>
              <a:gd name="adj1" fmla="val -59984"/>
              <a:gd name="adj2" fmla="val -5143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Template parameter is a value, not a type,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aka dependent type.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/>
              <a:t>Not possible with Java or C# generics.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</a:t>
            </a:r>
            <a:r>
              <a:rPr lang="en-US" dirty="0" err="1" smtClean="0"/>
              <a:t>enum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truct</a:t>
            </a:r>
            <a:r>
              <a:rPr lang="en-US" dirty="0" smtClean="0"/>
              <a:t> </a:t>
            </a:r>
            <a:r>
              <a:rPr lang="en-US" dirty="0" smtClean="0"/>
              <a:t>Test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enum</a:t>
            </a:r>
            <a:r>
              <a:rPr lang="en-US" dirty="0" smtClean="0"/>
              <a:t> {a = 7, b, c};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void print() { </a:t>
            </a:r>
            <a:r>
              <a:rPr lang="en-US" dirty="0" err="1" smtClean="0"/>
              <a:t>cout</a:t>
            </a:r>
            <a:r>
              <a:rPr lang="en-US" dirty="0" smtClean="0"/>
              <a:t> &lt;&lt; b; }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Test(t);</a:t>
            </a:r>
          </a:p>
          <a:p>
            <a:pPr marL="0" indent="0">
              <a:buNone/>
            </a:pPr>
            <a:r>
              <a:rPr lang="en-US" dirty="0" err="1"/>
              <a:t>t</a:t>
            </a:r>
            <a:r>
              <a:rPr lang="en-US" smtClean="0"/>
              <a:t>.print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GenericProgramming.ppt</Template>
  <TotalTime>1300</TotalTime>
  <Words>2312</Words>
  <Application>Microsoft Office PowerPoint</Application>
  <PresentationFormat>On-screen Show (4:3)</PresentationFormat>
  <Paragraphs>528</Paragraphs>
  <Slides>54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6" baseType="lpstr">
      <vt:lpstr>ＭＳ Ｐゴシック</vt:lpstr>
      <vt:lpstr>Andale Mono</vt:lpstr>
      <vt:lpstr>Arial</vt:lpstr>
      <vt:lpstr>Calibri</vt:lpstr>
      <vt:lpstr>Lucida Grande</vt:lpstr>
      <vt:lpstr>Lucida Sans</vt:lpstr>
      <vt:lpstr>Palatino Linotype</vt:lpstr>
      <vt:lpstr>Times New Roman</vt:lpstr>
      <vt:lpstr>Tw Cen MT</vt:lpstr>
      <vt:lpstr>Tw Cen MT Condensed</vt:lpstr>
      <vt:lpstr>Wingdings</vt:lpstr>
      <vt:lpstr>1_AIIA00</vt:lpstr>
      <vt:lpstr>Template Metaprogramming in C++</vt:lpstr>
      <vt:lpstr>Generic versus Generative</vt:lpstr>
      <vt:lpstr>Metaprogramming</vt:lpstr>
      <vt:lpstr>Types of System Configuration</vt:lpstr>
      <vt:lpstr>Metaprograms</vt:lpstr>
      <vt:lpstr>C++ Support for Configuration</vt:lpstr>
      <vt:lpstr>C++ as a Two-Level Language</vt:lpstr>
      <vt:lpstr>Example of C++ Static Code</vt:lpstr>
      <vt:lpstr>C++ enum example</vt:lpstr>
      <vt:lpstr>Recursive Factorial</vt:lpstr>
      <vt:lpstr>Template Factorial</vt:lpstr>
      <vt:lpstr>Dynamic Fibonacci Number</vt:lpstr>
      <vt:lpstr>Template Fibonacci</vt:lpstr>
      <vt:lpstr>Efficiency of Static Code</vt:lpstr>
      <vt:lpstr>Why?</vt:lpstr>
      <vt:lpstr>Functional Flavor of Static Level</vt:lpstr>
      <vt:lpstr>Template Metaprogramming Map</vt:lpstr>
      <vt:lpstr>Member Traits</vt:lpstr>
      <vt:lpstr>Traits Templates</vt:lpstr>
      <vt:lpstr>Traits Templates: Specialization</vt:lpstr>
      <vt:lpstr>Traits Templates: Extension</vt:lpstr>
      <vt:lpstr>IF&lt;&gt; with Partial Specialization </vt:lpstr>
      <vt:lpstr>Use of Meta IF</vt:lpstr>
      <vt:lpstr>Other Operators</vt:lpstr>
      <vt:lpstr>Conditional</vt:lpstr>
      <vt:lpstr>Template Metafunctions</vt:lpstr>
      <vt:lpstr>Prime Numbers</vt:lpstr>
      <vt:lpstr>Metaprogramming constructs</vt:lpstr>
      <vt:lpstr>C++11 Type Traits</vt:lpstr>
      <vt:lpstr>Representing Data Structures</vt:lpstr>
      <vt:lpstr>Length of a List</vt:lpstr>
      <vt:lpstr>Possible Uses</vt:lpstr>
      <vt:lpstr>Unrolling Vector Addition</vt:lpstr>
      <vt:lpstr>Template Unrolling</vt:lpstr>
      <vt:lpstr>Effect of Unrolling</vt:lpstr>
      <vt:lpstr>Meta For Loop</vt:lpstr>
      <vt:lpstr>Loop Unrolling</vt:lpstr>
      <vt:lpstr>Use of Meta For</vt:lpstr>
      <vt:lpstr>Uses</vt:lpstr>
      <vt:lpstr>Blitz++</vt:lpstr>
      <vt:lpstr>Boost</vt:lpstr>
      <vt:lpstr>Eigen</vt:lpstr>
      <vt:lpstr>Eigen Example</vt:lpstr>
      <vt:lpstr>Addition Expression</vt:lpstr>
      <vt:lpstr>Curiously recurring template pattern</vt:lpstr>
      <vt:lpstr>Static Polymorphism</vt:lpstr>
      <vt:lpstr>Example: Clone Method</vt:lpstr>
      <vt:lpstr>PowerPoint Presentation</vt:lpstr>
      <vt:lpstr>Eigen Matrix Addition</vt:lpstr>
      <vt:lpstr>Matrix Assignment</vt:lpstr>
      <vt:lpstr>PowerPoint Presentation</vt:lpstr>
      <vt:lpstr>Vectorization</vt:lpstr>
      <vt:lpstr>Generated Code</vt:lpstr>
      <vt:lpstr>Template Metaprogramming Cons</vt:lpstr>
    </vt:vector>
  </TitlesOfParts>
  <Company>Haoyuan &amp; Naiqi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Template Metaprogramming</dc:title>
  <dc:creator>Haoyuan Li</dc:creator>
  <cp:lastModifiedBy>Giuseppe Attardi</cp:lastModifiedBy>
  <cp:revision>249</cp:revision>
  <dcterms:created xsi:type="dcterms:W3CDTF">2009-11-26T13:02:53Z</dcterms:created>
  <dcterms:modified xsi:type="dcterms:W3CDTF">2016-03-14T16:32:37Z</dcterms:modified>
</cp:coreProperties>
</file>