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2"/>
  </p:notesMasterIdLst>
  <p:handoutMasterIdLst>
    <p:handoutMasterId r:id="rId53"/>
  </p:handoutMasterIdLst>
  <p:sldIdLst>
    <p:sldId id="1443" r:id="rId2"/>
    <p:sldId id="1444" r:id="rId3"/>
    <p:sldId id="1445" r:id="rId4"/>
    <p:sldId id="1446" r:id="rId5"/>
    <p:sldId id="1447" r:id="rId6"/>
    <p:sldId id="1448" r:id="rId7"/>
    <p:sldId id="1449" r:id="rId8"/>
    <p:sldId id="1372" r:id="rId9"/>
    <p:sldId id="1373" r:id="rId10"/>
    <p:sldId id="1374" r:id="rId11"/>
    <p:sldId id="1375" r:id="rId12"/>
    <p:sldId id="1376" r:id="rId13"/>
    <p:sldId id="1434" r:id="rId14"/>
    <p:sldId id="1378" r:id="rId15"/>
    <p:sldId id="1379" r:id="rId16"/>
    <p:sldId id="1436" r:id="rId17"/>
    <p:sldId id="1437" r:id="rId18"/>
    <p:sldId id="1438" r:id="rId19"/>
    <p:sldId id="1439" r:id="rId20"/>
    <p:sldId id="1381" r:id="rId21"/>
    <p:sldId id="1382" r:id="rId22"/>
    <p:sldId id="1394" r:id="rId23"/>
    <p:sldId id="1454" r:id="rId24"/>
    <p:sldId id="1396" r:id="rId25"/>
    <p:sldId id="1430" r:id="rId26"/>
    <p:sldId id="1455" r:id="rId27"/>
    <p:sldId id="1456" r:id="rId28"/>
    <p:sldId id="1457" r:id="rId29"/>
    <p:sldId id="1431" r:id="rId30"/>
    <p:sldId id="1432" r:id="rId31"/>
    <p:sldId id="1433" r:id="rId32"/>
    <p:sldId id="1397" r:id="rId33"/>
    <p:sldId id="1398" r:id="rId34"/>
    <p:sldId id="1450" r:id="rId35"/>
    <p:sldId id="1451" r:id="rId36"/>
    <p:sldId id="1452" r:id="rId37"/>
    <p:sldId id="1453" r:id="rId38"/>
    <p:sldId id="1401" r:id="rId39"/>
    <p:sldId id="1402" r:id="rId40"/>
    <p:sldId id="1404" r:id="rId41"/>
    <p:sldId id="1405" r:id="rId42"/>
    <p:sldId id="1406" r:id="rId43"/>
    <p:sldId id="1407" r:id="rId44"/>
    <p:sldId id="1408" r:id="rId45"/>
    <p:sldId id="1409" r:id="rId46"/>
    <p:sldId id="1410" r:id="rId47"/>
    <p:sldId id="1412" r:id="rId48"/>
    <p:sldId id="1413" r:id="rId49"/>
    <p:sldId id="1414" r:id="rId50"/>
    <p:sldId id="1415" r:id="rId5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A000"/>
    <a:srgbClr val="FF0000"/>
    <a:srgbClr val="FF7C80"/>
    <a:srgbClr val="FF3300"/>
    <a:srgbClr val="CC3300"/>
    <a:srgbClr val="777777"/>
    <a:srgbClr val="F4F3EB"/>
    <a:srgbClr val="F0EEEB"/>
    <a:srgbClr val="A405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0" autoAdjust="0"/>
    <p:restoredTop sz="94588" autoAdjust="0"/>
  </p:normalViewPr>
  <p:slideViewPr>
    <p:cSldViewPr>
      <p:cViewPr>
        <p:scale>
          <a:sx n="80" d="100"/>
          <a:sy n="80" d="100"/>
        </p:scale>
        <p:origin x="-1188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88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7538"/>
    </p:cViewPr>
  </p:sorterViewPr>
  <p:notesViewPr>
    <p:cSldViewPr>
      <p:cViewPr varScale="1">
        <p:scale>
          <a:sx n="77" d="100"/>
          <a:sy n="77" d="100"/>
        </p:scale>
        <p:origin x="-3258" y="-84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8.xml"/><Relationship Id="rId2" Type="http://schemas.openxmlformats.org/officeDocument/2006/relationships/slide" Target="slides/slide27.xml"/><Relationship Id="rId1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t" anchorCtr="0" compatLnSpc="1">
            <a:prstTxWarp prst="textNoShape">
              <a:avLst/>
            </a:prstTxWarp>
          </a:bodyPr>
          <a:lstStyle>
            <a:lvl1pPr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Prof. Paolo Ferragina, Algoritmi per "Information Retrieval"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7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t" anchorCtr="0" compatLnSpc="1">
            <a:prstTxWarp prst="textNoShape">
              <a:avLst/>
            </a:prstTxWarp>
          </a:bodyPr>
          <a:lstStyle>
            <a:lvl1pPr algn="r"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7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algn="r"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52ABCA2-6003-4441-9F8E-5D7FDCAED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defTabSz="9903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7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algn="r" defTabSz="990363">
              <a:defRPr sz="1200"/>
            </a:lvl1pPr>
          </a:lstStyle>
          <a:p>
            <a:pPr>
              <a:defRPr/>
            </a:pPr>
            <a:fld id="{0684B6CF-207A-4320-97B8-8300FFC57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egnaposto intestazione 7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575" cy="511175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r>
              <a:rPr lang="it-IT" dirty="0" smtClean="0"/>
              <a:t>Prof. Paolo Ferragina, </a:t>
            </a:r>
            <a:r>
              <a:rPr lang="it-IT" dirty="0" err="1" smtClean="0"/>
              <a:t>Univ</a:t>
            </a:r>
            <a:r>
              <a:rPr lang="it-IT" dirty="0" smtClean="0"/>
              <a:t>. Pisa</a:t>
            </a: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88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7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2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Normal huffman codes are static.</a:t>
            </a:r>
          </a:p>
          <a:p>
            <a:r>
              <a:rPr lang="en-US" smtClean="0">
                <a:latin typeface="Arial" charset="0"/>
              </a:rPr>
              <a:t>To be applied in a dynamic model, we need a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2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2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2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2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2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89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2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It might seem like we cannot do better than this.</a:t>
            </a:r>
          </a:p>
          <a:p>
            <a:r>
              <a:rPr lang="en-US" smtClean="0">
                <a:latin typeface="Arial" charset="0"/>
              </a:rPr>
              <a:t>Assuming Huffman codes, how could we improve this?</a:t>
            </a:r>
          </a:p>
          <a:p>
            <a:r>
              <a:rPr lang="en-US" smtClean="0">
                <a:latin typeface="Arial" charset="0"/>
              </a:rPr>
              <a:t>Assuming there is only one possible other message (with prob. .001), what would the</a:t>
            </a:r>
          </a:p>
          <a:p>
            <a:r>
              <a:rPr lang="en-US" smtClean="0">
                <a:latin typeface="Arial" charset="0"/>
              </a:rPr>
              <a:t>Expected length be for sending 1000 messages picked from this distribution?   (about 10bits + 1.44 bits = 11.44 bits)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2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29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</a:rPr>
              <a:t>It might seem like we cannot do better than this.</a:t>
            </a:r>
          </a:p>
          <a:p>
            <a:r>
              <a:rPr lang="en-US" dirty="0" smtClean="0">
                <a:latin typeface="Arial" charset="0"/>
              </a:rPr>
              <a:t>Assuming Huffman codes, how could we improve this?</a:t>
            </a:r>
          </a:p>
          <a:p>
            <a:r>
              <a:rPr lang="en-US" dirty="0" smtClean="0">
                <a:latin typeface="Arial" charset="0"/>
              </a:rPr>
              <a:t>Assuming there is only one possible other message (with prob. .001), what would the</a:t>
            </a:r>
          </a:p>
          <a:p>
            <a:r>
              <a:rPr lang="en-US" dirty="0" smtClean="0">
                <a:latin typeface="Arial" charset="0"/>
              </a:rPr>
              <a:t>Expected length be for sending 1000 messages picked from this distribution?   (about 10bits + 1.44 bits = 11.44 bits)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5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58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6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" y="3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6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9" y="768350"/>
            <a:ext cx="5114925" cy="3836988"/>
          </a:xfrm>
          <a:ln/>
        </p:spPr>
      </p:sp>
      <p:sp>
        <p:nvSpPr>
          <p:cNvPr id="962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0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6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4234" y="765957"/>
            <a:ext cx="5214175" cy="383962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6"/>
            <a:ext cx="5207000" cy="4606925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4234" y="765957"/>
            <a:ext cx="5214175" cy="383962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6"/>
            <a:ext cx="5207000" cy="4606925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4234" y="765957"/>
            <a:ext cx="5214175" cy="383962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6"/>
            <a:ext cx="5207000" cy="4606925"/>
          </a:xfrm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391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391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10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10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392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274" y="768273"/>
            <a:ext cx="4655834" cy="3836288"/>
          </a:xfrm>
          <a:ln/>
        </p:spPr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393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3274" y="768273"/>
            <a:ext cx="4655834" cy="3836288"/>
          </a:xfrm>
          <a:ln/>
        </p:spPr>
      </p:sp>
      <p:sp>
        <p:nvSpPr>
          <p:cNvPr id="393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6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70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6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68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563" y="767596"/>
            <a:ext cx="5214175" cy="3837980"/>
          </a:xfrm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22882" name="Rectangle 2"/>
          <p:cNvSpPr txBox="1">
            <a:spLocks noGrp="1" noChangeArrowheads="1"/>
          </p:cNvSpPr>
          <p:nvPr/>
        </p:nvSpPr>
        <p:spPr bwMode="auto">
          <a:xfrm>
            <a:off x="3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17" tIns="49509" rIns="99017" bIns="49509"/>
          <a:lstStyle/>
          <a:p>
            <a:pPr defTabSz="990363"/>
            <a:r>
              <a:rPr lang="en-US" sz="1200" dirty="0"/>
              <a:t>Prof. Paolo Ferragina, </a:t>
            </a:r>
            <a:r>
              <a:rPr lang="en-US" sz="1200" dirty="0" err="1"/>
              <a:t>Algoritmi</a:t>
            </a:r>
            <a:r>
              <a:rPr lang="en-US" sz="1200" dirty="0"/>
              <a:t> per "Information Retrieval"</a:t>
            </a: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563" y="767596"/>
            <a:ext cx="5214175" cy="3837980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24930" name="Rectangle 2"/>
          <p:cNvSpPr txBox="1">
            <a:spLocks noGrp="1" noChangeArrowheads="1"/>
          </p:cNvSpPr>
          <p:nvPr/>
        </p:nvSpPr>
        <p:spPr bwMode="auto">
          <a:xfrm>
            <a:off x="3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17" tIns="49509" rIns="99017" bIns="49509"/>
          <a:lstStyle/>
          <a:p>
            <a:pPr defTabSz="990363"/>
            <a:r>
              <a:rPr lang="en-US" sz="1200" dirty="0"/>
              <a:t>Prof. Paolo Ferragina, </a:t>
            </a:r>
            <a:r>
              <a:rPr lang="en-US" sz="1200" dirty="0" err="1"/>
              <a:t>Algoritmi</a:t>
            </a:r>
            <a:r>
              <a:rPr lang="en-US" sz="1200" dirty="0"/>
              <a:t> per "Information Retrieval"</a:t>
            </a: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563" y="767596"/>
            <a:ext cx="5214175" cy="383798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563" y="767596"/>
            <a:ext cx="5214175" cy="3837980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02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027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Normal huffman codes are static.</a:t>
            </a:r>
          </a:p>
          <a:p>
            <a:r>
              <a:rPr lang="en-US" smtClean="0">
                <a:latin typeface="Arial" charset="0"/>
              </a:rPr>
              <a:t>To be applied in a dynamic model, we need a 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103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34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Should each character have its own frequency distribution, or the same for all of them?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7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0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7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5" y="4860925"/>
            <a:ext cx="5680075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4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7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7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7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7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8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5" y="4860925"/>
            <a:ext cx="5680075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8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8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8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3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8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8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18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8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6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2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9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9938"/>
            <a:ext cx="5113337" cy="3835400"/>
          </a:xfrm>
          <a:ln/>
        </p:spPr>
      </p:sp>
      <p:sp>
        <p:nvSpPr>
          <p:cNvPr id="99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3750"/>
          </a:xfrm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2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charset="0"/>
              </a:rPr>
              <a:t>It might seem like we cannot do better than this.</a:t>
            </a:r>
          </a:p>
          <a:p>
            <a:r>
              <a:rPr lang="en-US" smtClean="0">
                <a:latin typeface="Arial" charset="0"/>
              </a:rPr>
              <a:t>Assuming Huffman codes, how could we improve this?</a:t>
            </a:r>
          </a:p>
          <a:p>
            <a:r>
              <a:rPr lang="en-US" smtClean="0">
                <a:latin typeface="Arial" charset="0"/>
              </a:rPr>
              <a:t>Assuming there is only one possible other message (with prob. .001), what would the</a:t>
            </a:r>
          </a:p>
          <a:p>
            <a:r>
              <a:rPr lang="en-US" smtClean="0">
                <a:latin typeface="Arial" charset="0"/>
              </a:rPr>
              <a:t>Expected length be for sending 1000 messages picked from this distribution?   (about 10bits + 1.44 bits = 11.44 bits)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89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0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08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76575" cy="511175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Prof. Paolo Ferragina, Algoritmi per "Information Retrieval"</a:t>
            </a:r>
          </a:p>
        </p:txBody>
      </p:sp>
      <p:sp>
        <p:nvSpPr>
          <p:cNvPr id="910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10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Fare clic per modificare stile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Fare clic per modificare lo stile del sottotitolo dello schema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69E2352D-1421-4798-A1C2-B77AC718E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BBF1C-12BA-41D5-A972-88B36E130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0E150-A1BD-4BAA-8870-99F718FCE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85800" y="42672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42672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549FA-2ECB-4CEE-AC04-3D1C27D2E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DD06-9F9F-4A89-A04A-FCE8947EF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DE18D-4B99-4A0D-BD23-833633619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89735-E4EB-4C8E-9FBA-A4C56D84F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7E8FD-59C7-4016-9559-51AA152E7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122CA-892D-4355-A22C-633AE1A05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63FAA-00F1-442D-8C7B-80BC0DB59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FD45C-6696-4D9E-98E1-DE0D9093F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7AD27-083E-4131-9F30-077C358AE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FE9AF-BF6E-40DC-9170-18221D49E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8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stile</a:t>
            </a:r>
          </a:p>
        </p:txBody>
      </p:sp>
      <p:sp>
        <p:nvSpPr>
          <p:cNvPr id="8878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4E97561-AB35-4B93-900A-F718B2234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solidFill>
                <a:srgbClr val="A50021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64" r:id="rId12"/>
    <p:sldLayoutId id="214748366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Advanced Algorithms </a:t>
            </a:r>
            <a:br>
              <a:rPr lang="en-US" sz="3600" dirty="0" smtClean="0"/>
            </a:br>
            <a:r>
              <a:rPr lang="en-US" sz="3600" dirty="0" smtClean="0"/>
              <a:t>for Massive </a:t>
            </a:r>
            <a:r>
              <a:rPr lang="en-US" sz="3600" dirty="0" err="1" smtClean="0"/>
              <a:t>DataSets</a:t>
            </a:r>
            <a:endParaRPr lang="en-US" sz="5400" dirty="0" smtClean="0"/>
          </a:p>
        </p:txBody>
      </p:sp>
      <p:sp>
        <p:nvSpPr>
          <p:cNvPr id="88473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folHlink"/>
                </a:solidFill>
              </a:rPr>
              <a:t>Data Compression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Running Example</a:t>
            </a:r>
          </a:p>
        </p:txBody>
      </p:sp>
      <p:sp>
        <p:nvSpPr>
          <p:cNvPr id="911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i="1" smtClean="0"/>
              <a:t>p(a) = .1,  p(b) = .2,  p(c ) = .2,  p(d) = .5</a:t>
            </a:r>
          </a:p>
        </p:txBody>
      </p:sp>
      <p:sp>
        <p:nvSpPr>
          <p:cNvPr id="911363" name="Oval 4"/>
          <p:cNvSpPr>
            <a:spLocks noChangeArrowheads="1"/>
          </p:cNvSpPr>
          <p:nvPr/>
        </p:nvSpPr>
        <p:spPr bwMode="auto">
          <a:xfrm>
            <a:off x="2133600" y="2362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 sz="2400">
              <a:latin typeface="Symbol" pitchFamily="18" charset="2"/>
            </a:endParaRPr>
          </a:p>
        </p:txBody>
      </p:sp>
      <p:sp>
        <p:nvSpPr>
          <p:cNvPr id="911364" name="Oval 5"/>
          <p:cNvSpPr>
            <a:spLocks noChangeArrowheads="1"/>
          </p:cNvSpPr>
          <p:nvPr/>
        </p:nvSpPr>
        <p:spPr bwMode="auto">
          <a:xfrm>
            <a:off x="3657600" y="2362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1365" name="Oval 6"/>
          <p:cNvSpPr>
            <a:spLocks noChangeArrowheads="1"/>
          </p:cNvSpPr>
          <p:nvPr/>
        </p:nvSpPr>
        <p:spPr bwMode="auto">
          <a:xfrm>
            <a:off x="4953000" y="2362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1366" name="Oval 7"/>
          <p:cNvSpPr>
            <a:spLocks noChangeArrowheads="1"/>
          </p:cNvSpPr>
          <p:nvPr/>
        </p:nvSpPr>
        <p:spPr bwMode="auto">
          <a:xfrm>
            <a:off x="6248400" y="2362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1367" name="Text Box 8"/>
          <p:cNvSpPr txBox="1">
            <a:spLocks noChangeArrowheads="1"/>
          </p:cNvSpPr>
          <p:nvPr/>
        </p:nvSpPr>
        <p:spPr bwMode="auto">
          <a:xfrm>
            <a:off x="2209800" y="2133600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a(.1)</a:t>
            </a:r>
          </a:p>
        </p:txBody>
      </p:sp>
      <p:sp>
        <p:nvSpPr>
          <p:cNvPr id="911368" name="Text Box 9"/>
          <p:cNvSpPr txBox="1">
            <a:spLocks noChangeArrowheads="1"/>
          </p:cNvSpPr>
          <p:nvPr/>
        </p:nvSpPr>
        <p:spPr bwMode="auto">
          <a:xfrm>
            <a:off x="3733800" y="2133600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b(.2)</a:t>
            </a:r>
          </a:p>
        </p:txBody>
      </p:sp>
      <p:sp>
        <p:nvSpPr>
          <p:cNvPr id="911369" name="Text Box 10"/>
          <p:cNvSpPr txBox="1">
            <a:spLocks noChangeArrowheads="1"/>
          </p:cNvSpPr>
          <p:nvPr/>
        </p:nvSpPr>
        <p:spPr bwMode="auto">
          <a:xfrm>
            <a:off x="6324600" y="2133600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d(.5)</a:t>
            </a:r>
          </a:p>
        </p:txBody>
      </p:sp>
      <p:sp>
        <p:nvSpPr>
          <p:cNvPr id="911370" name="Text Box 11"/>
          <p:cNvSpPr txBox="1">
            <a:spLocks noChangeArrowheads="1"/>
          </p:cNvSpPr>
          <p:nvPr/>
        </p:nvSpPr>
        <p:spPr bwMode="auto">
          <a:xfrm>
            <a:off x="5029200" y="2133600"/>
            <a:ext cx="750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c(.2)</a:t>
            </a:r>
          </a:p>
        </p:txBody>
      </p:sp>
      <p:sp>
        <p:nvSpPr>
          <p:cNvPr id="1515532" name="Text Box 12"/>
          <p:cNvSpPr txBox="1">
            <a:spLocks noChangeArrowheads="1"/>
          </p:cNvSpPr>
          <p:nvPr/>
        </p:nvSpPr>
        <p:spPr bwMode="auto">
          <a:xfrm>
            <a:off x="250825" y="4581525"/>
            <a:ext cx="6238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i="1">
                <a:latin typeface="Times New Roman" pitchFamily="18" charset="0"/>
              </a:rPr>
              <a:t>a=000,  b=001,  c=01, d=1</a:t>
            </a:r>
          </a:p>
          <a:p>
            <a:pPr eaLnBrk="0" hangingPunct="0"/>
            <a:r>
              <a:rPr lang="en-US" sz="2800" i="1">
                <a:latin typeface="Times New Roman" pitchFamily="18" charset="0"/>
              </a:rPr>
              <a:t>There are 2</a:t>
            </a:r>
            <a:r>
              <a:rPr lang="en-US" sz="2800" i="1" baseline="40000">
                <a:latin typeface="Times New Roman" pitchFamily="18" charset="0"/>
              </a:rPr>
              <a:t>n-1</a:t>
            </a:r>
            <a:r>
              <a:rPr lang="en-US" sz="2800" i="1">
                <a:latin typeface="Times New Roman" pitchFamily="18" charset="0"/>
              </a:rPr>
              <a:t> “equivalent” Huffman trees</a:t>
            </a:r>
            <a:endParaRPr lang="en-US" sz="2400" i="1">
              <a:latin typeface="Times New Roman" pitchFamily="18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195513" y="2420938"/>
            <a:ext cx="1512887" cy="1177925"/>
            <a:chOff x="1383" y="1525"/>
            <a:chExt cx="953" cy="742"/>
          </a:xfrm>
        </p:grpSpPr>
        <p:sp>
          <p:nvSpPr>
            <p:cNvPr id="911393" name="Oval 14"/>
            <p:cNvSpPr>
              <a:spLocks noChangeArrowheads="1"/>
            </p:cNvSpPr>
            <p:nvPr/>
          </p:nvSpPr>
          <p:spPr bwMode="auto">
            <a:xfrm>
              <a:off x="1837" y="2069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>
                <a:latin typeface="Symbol" pitchFamily="18" charset="2"/>
              </a:endParaRPr>
            </a:p>
          </p:txBody>
        </p:sp>
        <p:sp>
          <p:nvSpPr>
            <p:cNvPr id="911394" name="Text Box 15"/>
            <p:cNvSpPr txBox="1">
              <a:spLocks noChangeArrowheads="1"/>
            </p:cNvSpPr>
            <p:nvPr/>
          </p:nvSpPr>
          <p:spPr bwMode="auto">
            <a:xfrm>
              <a:off x="1429" y="1979"/>
              <a:ext cx="3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i="1">
                  <a:latin typeface="Times New Roman" pitchFamily="18" charset="0"/>
                </a:rPr>
                <a:t>(.3)</a:t>
              </a:r>
            </a:p>
          </p:txBody>
        </p:sp>
        <p:sp>
          <p:nvSpPr>
            <p:cNvPr id="911395" name="Line 16"/>
            <p:cNvSpPr>
              <a:spLocks noChangeShapeType="1"/>
            </p:cNvSpPr>
            <p:nvPr/>
          </p:nvSpPr>
          <p:spPr bwMode="auto">
            <a:xfrm>
              <a:off x="1383" y="1525"/>
              <a:ext cx="499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11396" name="Line 17"/>
            <p:cNvSpPr>
              <a:spLocks noChangeShapeType="1"/>
            </p:cNvSpPr>
            <p:nvPr/>
          </p:nvSpPr>
          <p:spPr bwMode="auto">
            <a:xfrm flipH="1">
              <a:off x="1882" y="1525"/>
              <a:ext cx="454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059113" y="2420938"/>
            <a:ext cx="1944687" cy="2041525"/>
            <a:chOff x="1927" y="1525"/>
            <a:chExt cx="1225" cy="1286"/>
          </a:xfrm>
        </p:grpSpPr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1927" y="1525"/>
              <a:ext cx="1225" cy="1179"/>
              <a:chOff x="1927" y="1525"/>
              <a:chExt cx="1225" cy="1179"/>
            </a:xfrm>
          </p:grpSpPr>
          <p:sp>
            <p:nvSpPr>
              <p:cNvPr id="911390" name="Line 20"/>
              <p:cNvSpPr>
                <a:spLocks noChangeShapeType="1"/>
              </p:cNvSpPr>
              <p:nvPr/>
            </p:nvSpPr>
            <p:spPr bwMode="auto">
              <a:xfrm>
                <a:off x="1927" y="2205"/>
                <a:ext cx="681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11391" name="Line 21"/>
              <p:cNvSpPr>
                <a:spLocks noChangeShapeType="1"/>
              </p:cNvSpPr>
              <p:nvPr/>
            </p:nvSpPr>
            <p:spPr bwMode="auto">
              <a:xfrm flipH="1">
                <a:off x="2608" y="1525"/>
                <a:ext cx="544" cy="10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11392" name="Oval 22"/>
              <p:cNvSpPr>
                <a:spLocks noChangeArrowheads="1"/>
              </p:cNvSpPr>
              <p:nvPr/>
            </p:nvSpPr>
            <p:spPr bwMode="auto">
              <a:xfrm>
                <a:off x="2562" y="2568"/>
                <a:ext cx="137" cy="1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11389" name="Text Box 23"/>
            <p:cNvSpPr txBox="1">
              <a:spLocks noChangeArrowheads="1"/>
            </p:cNvSpPr>
            <p:nvPr/>
          </p:nvSpPr>
          <p:spPr bwMode="auto">
            <a:xfrm>
              <a:off x="2064" y="2523"/>
              <a:ext cx="3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i="1">
                  <a:latin typeface="Times New Roman" pitchFamily="18" charset="0"/>
                </a:rPr>
                <a:t>(.5)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284663" y="2420938"/>
            <a:ext cx="2195512" cy="2592387"/>
            <a:chOff x="2699" y="1525"/>
            <a:chExt cx="1383" cy="1633"/>
          </a:xfrm>
        </p:grpSpPr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2699" y="1525"/>
              <a:ext cx="1270" cy="1633"/>
              <a:chOff x="2699" y="1525"/>
              <a:chExt cx="1270" cy="1633"/>
            </a:xfrm>
          </p:grpSpPr>
          <p:sp>
            <p:nvSpPr>
              <p:cNvPr id="911385" name="Oval 26"/>
              <p:cNvSpPr>
                <a:spLocks noChangeArrowheads="1"/>
              </p:cNvSpPr>
              <p:nvPr/>
            </p:nvSpPr>
            <p:spPr bwMode="auto">
              <a:xfrm>
                <a:off x="3606" y="3022"/>
                <a:ext cx="137" cy="1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11386" name="Line 27"/>
              <p:cNvSpPr>
                <a:spLocks noChangeShapeType="1"/>
              </p:cNvSpPr>
              <p:nvPr/>
            </p:nvSpPr>
            <p:spPr bwMode="auto">
              <a:xfrm>
                <a:off x="2699" y="2659"/>
                <a:ext cx="952" cy="3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11387" name="Line 28"/>
              <p:cNvSpPr>
                <a:spLocks noChangeShapeType="1"/>
              </p:cNvSpPr>
              <p:nvPr/>
            </p:nvSpPr>
            <p:spPr bwMode="auto">
              <a:xfrm flipH="1">
                <a:off x="3651" y="1525"/>
                <a:ext cx="318" cy="14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11384" name="Text Box 29"/>
            <p:cNvSpPr txBox="1">
              <a:spLocks noChangeArrowheads="1"/>
            </p:cNvSpPr>
            <p:nvPr/>
          </p:nvSpPr>
          <p:spPr bwMode="auto">
            <a:xfrm>
              <a:off x="3742" y="2840"/>
              <a:ext cx="3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i="1">
                  <a:latin typeface="Times New Roman" pitchFamily="18" charset="0"/>
                </a:rPr>
                <a:t>(1)</a:t>
              </a:r>
            </a:p>
          </p:txBody>
        </p:sp>
      </p:grpSp>
      <p:sp>
        <p:nvSpPr>
          <p:cNvPr id="1515550" name="Text Box 30"/>
          <p:cNvSpPr txBox="1">
            <a:spLocks noChangeArrowheads="1"/>
          </p:cNvSpPr>
          <p:nvPr/>
        </p:nvSpPr>
        <p:spPr bwMode="auto">
          <a:xfrm>
            <a:off x="323850" y="5789613"/>
            <a:ext cx="5829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i="1">
                <a:solidFill>
                  <a:srgbClr val="CC0000"/>
                </a:solidFill>
                <a:latin typeface="Times New Roman" pitchFamily="18" charset="0"/>
              </a:rPr>
              <a:t>What about ties (and thus, tree depth) ?</a:t>
            </a:r>
            <a:endParaRPr lang="en-US" sz="2400" i="1">
              <a:solidFill>
                <a:srgbClr val="CC0000"/>
              </a:solidFill>
              <a:latin typeface="Times New Roman" pitchFamily="18" charset="0"/>
            </a:endParaRPr>
          </a:p>
        </p:txBody>
      </p: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2627313" y="2636838"/>
            <a:ext cx="3760787" cy="1914525"/>
            <a:chOff x="1655" y="1661"/>
            <a:chExt cx="2369" cy="1206"/>
          </a:xfrm>
        </p:grpSpPr>
        <p:sp>
          <p:nvSpPr>
            <p:cNvPr id="911377" name="Text Box 32"/>
            <p:cNvSpPr txBox="1">
              <a:spLocks noChangeArrowheads="1"/>
            </p:cNvSpPr>
            <p:nvPr/>
          </p:nvSpPr>
          <p:spPr bwMode="auto">
            <a:xfrm>
              <a:off x="3003" y="2579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CC0000"/>
                  </a:solidFill>
                </a:rPr>
                <a:t>0</a:t>
              </a:r>
            </a:p>
          </p:txBody>
        </p:sp>
        <p:sp>
          <p:nvSpPr>
            <p:cNvPr id="911378" name="Text Box 33"/>
            <p:cNvSpPr txBox="1">
              <a:spLocks noChangeArrowheads="1"/>
            </p:cNvSpPr>
            <p:nvPr/>
          </p:nvSpPr>
          <p:spPr bwMode="auto">
            <a:xfrm>
              <a:off x="2154" y="2160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CC0000"/>
                  </a:solidFill>
                </a:rPr>
                <a:t>0</a:t>
              </a:r>
            </a:p>
          </p:txBody>
        </p:sp>
        <p:sp>
          <p:nvSpPr>
            <p:cNvPr id="911379" name="Text Box 34"/>
            <p:cNvSpPr txBox="1">
              <a:spLocks noChangeArrowheads="1"/>
            </p:cNvSpPr>
            <p:nvPr/>
          </p:nvSpPr>
          <p:spPr bwMode="auto">
            <a:xfrm>
              <a:off x="1655" y="1661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CC0000"/>
                  </a:solidFill>
                </a:rPr>
                <a:t>0</a:t>
              </a:r>
            </a:p>
          </p:txBody>
        </p:sp>
        <p:sp>
          <p:nvSpPr>
            <p:cNvPr id="911380" name="Text Box 35"/>
            <p:cNvSpPr txBox="1">
              <a:spLocks noChangeArrowheads="1"/>
            </p:cNvSpPr>
            <p:nvPr/>
          </p:nvSpPr>
          <p:spPr bwMode="auto">
            <a:xfrm>
              <a:off x="3787" y="2069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911381" name="Text Box 36"/>
            <p:cNvSpPr txBox="1">
              <a:spLocks noChangeArrowheads="1"/>
            </p:cNvSpPr>
            <p:nvPr/>
          </p:nvSpPr>
          <p:spPr bwMode="auto">
            <a:xfrm>
              <a:off x="2880" y="1842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911382" name="Text Box 37"/>
            <p:cNvSpPr txBox="1">
              <a:spLocks noChangeArrowheads="1"/>
            </p:cNvSpPr>
            <p:nvPr/>
          </p:nvSpPr>
          <p:spPr bwMode="auto">
            <a:xfrm>
              <a:off x="2109" y="1661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CC0000"/>
                  </a:solidFill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32" grpId="0"/>
      <p:bldP spid="15155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Encoding and Decoding</a:t>
            </a:r>
          </a:p>
        </p:txBody>
      </p:sp>
      <p:sp>
        <p:nvSpPr>
          <p:cNvPr id="151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chemeClr val="folHlink"/>
                </a:solidFill>
              </a:rPr>
              <a:t>Encoding</a:t>
            </a:r>
            <a:r>
              <a:rPr lang="en-US" smtClean="0">
                <a:solidFill>
                  <a:schemeClr val="folHlink"/>
                </a:solidFill>
              </a:rPr>
              <a:t>:</a:t>
            </a:r>
            <a:r>
              <a:rPr lang="en-US" smtClean="0"/>
              <a:t> Emit the root-to-leaf path leading to the symbol to be encoded.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chemeClr val="folHlink"/>
                </a:solidFill>
              </a:rPr>
              <a:t>Decoding</a:t>
            </a:r>
            <a:r>
              <a:rPr lang="en-US" smtClean="0">
                <a:solidFill>
                  <a:schemeClr val="folHlink"/>
                </a:solidFill>
              </a:rPr>
              <a:t>:</a:t>
            </a:r>
            <a:r>
              <a:rPr lang="en-US" smtClean="0"/>
              <a:t> Start at root and take branch for each bit received.  When at leaf, output its symbol and return to root.</a:t>
            </a:r>
          </a:p>
        </p:txBody>
      </p:sp>
      <p:sp>
        <p:nvSpPr>
          <p:cNvPr id="913411" name="Oval 4"/>
          <p:cNvSpPr>
            <a:spLocks noChangeArrowheads="1"/>
          </p:cNvSpPr>
          <p:nvPr/>
        </p:nvSpPr>
        <p:spPr bwMode="auto">
          <a:xfrm>
            <a:off x="7572375" y="45640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3412" name="Oval 5"/>
          <p:cNvSpPr>
            <a:spLocks noChangeArrowheads="1"/>
          </p:cNvSpPr>
          <p:nvPr/>
        </p:nvSpPr>
        <p:spPr bwMode="auto">
          <a:xfrm>
            <a:off x="7207250" y="51323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3413" name="Oval 6"/>
          <p:cNvSpPr>
            <a:spLocks noChangeArrowheads="1"/>
          </p:cNvSpPr>
          <p:nvPr/>
        </p:nvSpPr>
        <p:spPr bwMode="auto">
          <a:xfrm>
            <a:off x="6673850" y="58181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3414" name="Oval 7"/>
          <p:cNvSpPr>
            <a:spLocks noChangeArrowheads="1"/>
          </p:cNvSpPr>
          <p:nvPr/>
        </p:nvSpPr>
        <p:spPr bwMode="auto">
          <a:xfrm>
            <a:off x="6064250" y="64277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 sz="2400">
              <a:latin typeface="Symbol" pitchFamily="18" charset="2"/>
            </a:endParaRPr>
          </a:p>
        </p:txBody>
      </p:sp>
      <p:sp>
        <p:nvSpPr>
          <p:cNvPr id="913415" name="Text Box 8"/>
          <p:cNvSpPr txBox="1">
            <a:spLocks noChangeArrowheads="1"/>
          </p:cNvSpPr>
          <p:nvPr/>
        </p:nvSpPr>
        <p:spPr bwMode="auto">
          <a:xfrm>
            <a:off x="6140450" y="6400800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a(.1)</a:t>
            </a:r>
          </a:p>
        </p:txBody>
      </p:sp>
      <p:sp>
        <p:nvSpPr>
          <p:cNvPr id="913416" name="Oval 9"/>
          <p:cNvSpPr>
            <a:spLocks noChangeArrowheads="1"/>
          </p:cNvSpPr>
          <p:nvPr/>
        </p:nvSpPr>
        <p:spPr bwMode="auto">
          <a:xfrm>
            <a:off x="7054850" y="64277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3417" name="Text Box 10"/>
          <p:cNvSpPr txBox="1">
            <a:spLocks noChangeArrowheads="1"/>
          </p:cNvSpPr>
          <p:nvPr/>
        </p:nvSpPr>
        <p:spPr bwMode="auto">
          <a:xfrm>
            <a:off x="7131050" y="6400800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b(.2)</a:t>
            </a:r>
          </a:p>
        </p:txBody>
      </p:sp>
      <p:sp>
        <p:nvSpPr>
          <p:cNvPr id="913418" name="Line 11"/>
          <p:cNvSpPr>
            <a:spLocks noChangeShapeType="1"/>
          </p:cNvSpPr>
          <p:nvPr/>
        </p:nvSpPr>
        <p:spPr bwMode="auto">
          <a:xfrm flipV="1">
            <a:off x="6140450" y="5894388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3419" name="Line 12"/>
          <p:cNvSpPr>
            <a:spLocks noChangeShapeType="1"/>
          </p:cNvSpPr>
          <p:nvPr/>
        </p:nvSpPr>
        <p:spPr bwMode="auto">
          <a:xfrm flipH="1" flipV="1">
            <a:off x="6750050" y="58943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3420" name="Text Box 13"/>
          <p:cNvSpPr txBox="1">
            <a:spLocks noChangeArrowheads="1"/>
          </p:cNvSpPr>
          <p:nvPr/>
        </p:nvSpPr>
        <p:spPr bwMode="auto">
          <a:xfrm>
            <a:off x="6810375" y="5554663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(.3)</a:t>
            </a:r>
          </a:p>
        </p:txBody>
      </p:sp>
      <p:sp>
        <p:nvSpPr>
          <p:cNvPr id="913421" name="Oval 14"/>
          <p:cNvSpPr>
            <a:spLocks noChangeArrowheads="1"/>
          </p:cNvSpPr>
          <p:nvPr/>
        </p:nvSpPr>
        <p:spPr bwMode="auto">
          <a:xfrm>
            <a:off x="7664450" y="58181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3422" name="Text Box 15"/>
          <p:cNvSpPr txBox="1">
            <a:spLocks noChangeArrowheads="1"/>
          </p:cNvSpPr>
          <p:nvPr/>
        </p:nvSpPr>
        <p:spPr bwMode="auto">
          <a:xfrm>
            <a:off x="7740650" y="5589588"/>
            <a:ext cx="750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c(.2)</a:t>
            </a:r>
          </a:p>
        </p:txBody>
      </p:sp>
      <p:sp>
        <p:nvSpPr>
          <p:cNvPr id="913423" name="Line 16"/>
          <p:cNvSpPr>
            <a:spLocks noChangeShapeType="1"/>
          </p:cNvSpPr>
          <p:nvPr/>
        </p:nvSpPr>
        <p:spPr bwMode="auto">
          <a:xfrm flipV="1">
            <a:off x="6750050" y="5208588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3424" name="Line 17"/>
          <p:cNvSpPr>
            <a:spLocks noChangeShapeType="1"/>
          </p:cNvSpPr>
          <p:nvPr/>
        </p:nvSpPr>
        <p:spPr bwMode="auto">
          <a:xfrm flipH="1" flipV="1">
            <a:off x="7207250" y="5208588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3425" name="Text Box 18"/>
          <p:cNvSpPr txBox="1">
            <a:spLocks noChangeArrowheads="1"/>
          </p:cNvSpPr>
          <p:nvPr/>
        </p:nvSpPr>
        <p:spPr bwMode="auto">
          <a:xfrm>
            <a:off x="7267575" y="4868863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(.5)</a:t>
            </a:r>
          </a:p>
        </p:txBody>
      </p:sp>
      <p:sp>
        <p:nvSpPr>
          <p:cNvPr id="913426" name="Oval 19"/>
          <p:cNvSpPr>
            <a:spLocks noChangeArrowheads="1"/>
          </p:cNvSpPr>
          <p:nvPr/>
        </p:nvSpPr>
        <p:spPr bwMode="auto">
          <a:xfrm>
            <a:off x="7953375" y="50974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3427" name="Text Box 20"/>
          <p:cNvSpPr txBox="1">
            <a:spLocks noChangeArrowheads="1"/>
          </p:cNvSpPr>
          <p:nvPr/>
        </p:nvSpPr>
        <p:spPr bwMode="auto">
          <a:xfrm>
            <a:off x="8029575" y="4868863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d(.5)</a:t>
            </a:r>
          </a:p>
        </p:txBody>
      </p:sp>
      <p:sp>
        <p:nvSpPr>
          <p:cNvPr id="913428" name="Line 21"/>
          <p:cNvSpPr>
            <a:spLocks noChangeShapeType="1"/>
          </p:cNvSpPr>
          <p:nvPr/>
        </p:nvSpPr>
        <p:spPr bwMode="auto">
          <a:xfrm flipV="1">
            <a:off x="7267575" y="4640263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3429" name="Line 22"/>
          <p:cNvSpPr>
            <a:spLocks noChangeShapeType="1"/>
          </p:cNvSpPr>
          <p:nvPr/>
        </p:nvSpPr>
        <p:spPr bwMode="auto">
          <a:xfrm flipH="1" flipV="1">
            <a:off x="7648575" y="4640263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3430" name="Text Box 23"/>
          <p:cNvSpPr txBox="1">
            <a:spLocks noChangeArrowheads="1"/>
          </p:cNvSpPr>
          <p:nvPr/>
        </p:nvSpPr>
        <p:spPr bwMode="auto">
          <a:xfrm>
            <a:off x="7115175" y="46402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0</a:t>
            </a:r>
          </a:p>
        </p:txBody>
      </p:sp>
      <p:sp>
        <p:nvSpPr>
          <p:cNvPr id="913431" name="Text Box 24"/>
          <p:cNvSpPr txBox="1">
            <a:spLocks noChangeArrowheads="1"/>
          </p:cNvSpPr>
          <p:nvPr/>
        </p:nvSpPr>
        <p:spPr bwMode="auto">
          <a:xfrm>
            <a:off x="6673850" y="5284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0</a:t>
            </a:r>
          </a:p>
        </p:txBody>
      </p:sp>
      <p:sp>
        <p:nvSpPr>
          <p:cNvPr id="913432" name="Text Box 25"/>
          <p:cNvSpPr txBox="1">
            <a:spLocks noChangeArrowheads="1"/>
          </p:cNvSpPr>
          <p:nvPr/>
        </p:nvSpPr>
        <p:spPr bwMode="auto">
          <a:xfrm>
            <a:off x="6216650" y="58181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0</a:t>
            </a:r>
          </a:p>
        </p:txBody>
      </p:sp>
      <p:sp>
        <p:nvSpPr>
          <p:cNvPr id="913433" name="Text Box 26"/>
          <p:cNvSpPr txBox="1">
            <a:spLocks noChangeArrowheads="1"/>
          </p:cNvSpPr>
          <p:nvPr/>
        </p:nvSpPr>
        <p:spPr bwMode="auto">
          <a:xfrm>
            <a:off x="7816850" y="4598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1</a:t>
            </a:r>
          </a:p>
        </p:txBody>
      </p:sp>
      <p:sp>
        <p:nvSpPr>
          <p:cNvPr id="913434" name="Text Box 27"/>
          <p:cNvSpPr txBox="1">
            <a:spLocks noChangeArrowheads="1"/>
          </p:cNvSpPr>
          <p:nvPr/>
        </p:nvSpPr>
        <p:spPr bwMode="auto">
          <a:xfrm>
            <a:off x="7435850" y="52085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1</a:t>
            </a:r>
          </a:p>
        </p:txBody>
      </p:sp>
      <p:sp>
        <p:nvSpPr>
          <p:cNvPr id="913435" name="Text Box 28"/>
          <p:cNvSpPr txBox="1">
            <a:spLocks noChangeArrowheads="1"/>
          </p:cNvSpPr>
          <p:nvPr/>
        </p:nvSpPr>
        <p:spPr bwMode="auto">
          <a:xfrm>
            <a:off x="6826250" y="58181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1</a:t>
            </a:r>
          </a:p>
        </p:txBody>
      </p:sp>
      <p:sp>
        <p:nvSpPr>
          <p:cNvPr id="913436" name="Text Box 29"/>
          <p:cNvSpPr txBox="1">
            <a:spLocks noChangeArrowheads="1"/>
          </p:cNvSpPr>
          <p:nvPr/>
        </p:nvSpPr>
        <p:spPr bwMode="auto">
          <a:xfrm>
            <a:off x="447675" y="4957763"/>
            <a:ext cx="2922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CC0000"/>
                </a:solidFill>
              </a:rPr>
              <a:t>a</a:t>
            </a:r>
            <a:r>
              <a:rPr lang="it-IT" sz="2400">
                <a:solidFill>
                  <a:schemeClr val="tx2"/>
                </a:solidFill>
              </a:rPr>
              <a:t>b</a:t>
            </a:r>
            <a:r>
              <a:rPr lang="it-IT" sz="2400"/>
              <a:t>c... </a:t>
            </a:r>
            <a:r>
              <a:rPr lang="it-IT" sz="2400">
                <a:sym typeface="Wingdings" pitchFamily="2" charset="2"/>
              </a:rPr>
              <a:t></a:t>
            </a:r>
            <a:r>
              <a:rPr lang="it-IT" sz="2400">
                <a:solidFill>
                  <a:srgbClr val="CC0000"/>
                </a:solidFill>
                <a:sym typeface="Wingdings" pitchFamily="2" charset="2"/>
              </a:rPr>
              <a:t>000</a:t>
            </a:r>
            <a:r>
              <a:rPr lang="it-IT" sz="2400">
                <a:solidFill>
                  <a:schemeClr val="tx2"/>
                </a:solidFill>
                <a:sym typeface="Wingdings" pitchFamily="2" charset="2"/>
              </a:rPr>
              <a:t>001</a:t>
            </a:r>
            <a:r>
              <a:rPr lang="it-IT" sz="2400">
                <a:sym typeface="Wingdings" pitchFamily="2" charset="2"/>
              </a:rPr>
              <a:t>01</a:t>
            </a:r>
            <a:endParaRPr lang="it-IT" sz="2400"/>
          </a:p>
        </p:txBody>
      </p:sp>
      <p:sp>
        <p:nvSpPr>
          <p:cNvPr id="1517598" name="Text Box 30"/>
          <p:cNvSpPr txBox="1">
            <a:spLocks noChangeArrowheads="1"/>
          </p:cNvSpPr>
          <p:nvPr/>
        </p:nvSpPr>
        <p:spPr bwMode="auto">
          <a:xfrm>
            <a:off x="539750" y="5589588"/>
            <a:ext cx="2659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CC0000"/>
                </a:solidFill>
                <a:sym typeface="Wingdings" pitchFamily="2" charset="2"/>
              </a:rPr>
              <a:t>1</a:t>
            </a:r>
            <a:r>
              <a:rPr lang="it-IT" sz="2400">
                <a:solidFill>
                  <a:schemeClr val="tx2"/>
                </a:solidFill>
                <a:sym typeface="Wingdings" pitchFamily="2" charset="2"/>
              </a:rPr>
              <a:t>01</a:t>
            </a:r>
            <a:r>
              <a:rPr lang="it-IT" sz="2400">
                <a:sym typeface="Wingdings" pitchFamily="2" charset="2"/>
              </a:rPr>
              <a:t>001...  </a:t>
            </a:r>
            <a:r>
              <a:rPr lang="it-IT" sz="2400">
                <a:solidFill>
                  <a:srgbClr val="CC0000"/>
                </a:solidFill>
                <a:sym typeface="Wingdings" pitchFamily="2" charset="2"/>
              </a:rPr>
              <a:t>d</a:t>
            </a:r>
            <a:r>
              <a:rPr lang="it-IT" sz="2400">
                <a:solidFill>
                  <a:schemeClr val="tx2"/>
                </a:solidFill>
                <a:sym typeface="Wingdings" pitchFamily="2" charset="2"/>
              </a:rPr>
              <a:t>c</a:t>
            </a:r>
            <a:r>
              <a:rPr lang="it-IT" sz="2400">
                <a:sym typeface="Wingdings" pitchFamily="2" charset="2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75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Huffman’s optimality</a:t>
            </a:r>
          </a:p>
        </p:txBody>
      </p:sp>
      <p:sp>
        <p:nvSpPr>
          <p:cNvPr id="915460" name="Text Box 9"/>
          <p:cNvSpPr txBox="1">
            <a:spLocks noChangeArrowheads="1"/>
          </p:cNvSpPr>
          <p:nvPr/>
        </p:nvSpPr>
        <p:spPr bwMode="auto">
          <a:xfrm>
            <a:off x="500034" y="1785926"/>
            <a:ext cx="74879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 err="1" smtClean="0"/>
              <a:t>Average</a:t>
            </a:r>
            <a:r>
              <a:rPr lang="it-IT" dirty="0" smtClean="0"/>
              <a:t> </a:t>
            </a:r>
            <a:r>
              <a:rPr lang="it-IT" dirty="0" err="1" smtClean="0"/>
              <a:t>length</a:t>
            </a:r>
            <a:r>
              <a:rPr lang="it-IT" dirty="0" smtClean="0"/>
              <a:t> of a code = </a:t>
            </a:r>
            <a:r>
              <a:rPr lang="it-IT" dirty="0" err="1" smtClean="0"/>
              <a:t>Average</a:t>
            </a:r>
            <a:r>
              <a:rPr lang="it-IT" dirty="0" smtClean="0"/>
              <a:t> </a:t>
            </a:r>
            <a:r>
              <a:rPr lang="it-IT" dirty="0" err="1" smtClean="0"/>
              <a:t>depth</a:t>
            </a:r>
            <a:r>
              <a:rPr lang="it-IT" dirty="0" smtClean="0"/>
              <a:t> of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binary</a:t>
            </a:r>
            <a:r>
              <a:rPr lang="it-IT" dirty="0" smtClean="0"/>
              <a:t> trie</a:t>
            </a:r>
            <a:endParaRPr lang="it-IT" b="1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75629" y="2285992"/>
            <a:ext cx="6383479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C00000"/>
                </a:solidFill>
                <a:latin typeface="Comic Sans MS" pitchFamily="66" charset="0"/>
              </a:rPr>
              <a:t>Reduced</a:t>
            </a:r>
            <a:r>
              <a:rPr lang="it-IT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C00000"/>
                </a:solidFill>
                <a:latin typeface="Comic Sans MS" pitchFamily="66" charset="0"/>
              </a:rPr>
              <a:t>tree</a:t>
            </a:r>
            <a:r>
              <a:rPr lang="it-IT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dirty="0" smtClean="0"/>
              <a:t>= </a:t>
            </a:r>
            <a:r>
              <a:rPr lang="it-IT" dirty="0" err="1" smtClean="0"/>
              <a:t>tree</a:t>
            </a:r>
            <a:r>
              <a:rPr lang="it-IT" dirty="0" smtClean="0"/>
              <a:t> on (k-1) </a:t>
            </a:r>
            <a:r>
              <a:rPr lang="it-IT" dirty="0" err="1" smtClean="0"/>
              <a:t>symbols</a:t>
            </a:r>
            <a:endParaRPr lang="it-IT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dirty="0" err="1" smtClean="0"/>
              <a:t>substitute</a:t>
            </a:r>
            <a:r>
              <a:rPr lang="it-IT" dirty="0" smtClean="0"/>
              <a:t> </a:t>
            </a:r>
            <a:r>
              <a:rPr lang="it-IT" dirty="0" err="1" smtClean="0"/>
              <a:t>symbols</a:t>
            </a:r>
            <a:r>
              <a:rPr lang="it-IT" dirty="0" smtClean="0"/>
              <a:t> x,z </a:t>
            </a:r>
            <a:r>
              <a:rPr lang="it-IT" dirty="0" err="1" smtClean="0"/>
              <a:t>with</a:t>
            </a:r>
            <a:r>
              <a:rPr lang="it-IT" dirty="0" smtClean="0"/>
              <a:t> the </a:t>
            </a:r>
            <a:r>
              <a:rPr lang="it-IT" dirty="0" err="1" smtClean="0"/>
              <a:t>special</a:t>
            </a:r>
            <a:r>
              <a:rPr lang="it-IT" dirty="0" smtClean="0"/>
              <a:t> “</a:t>
            </a:r>
            <a:r>
              <a:rPr lang="it-IT" dirty="0" err="1" smtClean="0"/>
              <a:t>x+z</a:t>
            </a:r>
            <a:r>
              <a:rPr lang="it-IT" dirty="0" smtClean="0"/>
              <a:t>”</a:t>
            </a:r>
            <a:endParaRPr lang="it-IT" b="1" dirty="0"/>
          </a:p>
        </p:txBody>
      </p:sp>
      <p:grpSp>
        <p:nvGrpSpPr>
          <p:cNvPr id="40" name="Gruppo 39"/>
          <p:cNvGrpSpPr/>
          <p:nvPr/>
        </p:nvGrpSpPr>
        <p:grpSpPr>
          <a:xfrm>
            <a:off x="857224" y="3214686"/>
            <a:ext cx="1928826" cy="2543250"/>
            <a:chOff x="857224" y="3214686"/>
            <a:chExt cx="1928826" cy="2543250"/>
          </a:xfrm>
        </p:grpSpPr>
        <p:sp>
          <p:nvSpPr>
            <p:cNvPr id="19" name="Rettangolo 18"/>
            <p:cNvSpPr/>
            <p:nvPr/>
          </p:nvSpPr>
          <p:spPr>
            <a:xfrm>
              <a:off x="2000232" y="5357826"/>
              <a:ext cx="34176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dirty="0" smtClean="0">
                  <a:solidFill>
                    <a:srgbClr val="C00000"/>
                  </a:solidFill>
                </a:rPr>
                <a:t>x</a:t>
              </a:r>
              <a:endParaRPr lang="it-IT" dirty="0">
                <a:solidFill>
                  <a:srgbClr val="C00000"/>
                </a:solidFill>
              </a:endParaRPr>
            </a:p>
          </p:txBody>
        </p:sp>
        <p:sp>
          <p:nvSpPr>
            <p:cNvPr id="20" name="Rettangolo 19"/>
            <p:cNvSpPr/>
            <p:nvPr/>
          </p:nvSpPr>
          <p:spPr>
            <a:xfrm>
              <a:off x="2428860" y="5357826"/>
              <a:ext cx="33214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dirty="0" smtClean="0">
                  <a:solidFill>
                    <a:srgbClr val="C00000"/>
                  </a:solidFill>
                </a:rPr>
                <a:t>z</a:t>
              </a:r>
              <a:endParaRPr lang="it-IT" dirty="0">
                <a:solidFill>
                  <a:srgbClr val="C00000"/>
                </a:solidFill>
              </a:endParaRPr>
            </a:p>
          </p:txBody>
        </p:sp>
        <p:grpSp>
          <p:nvGrpSpPr>
            <p:cNvPr id="38" name="Gruppo 37"/>
            <p:cNvGrpSpPr/>
            <p:nvPr/>
          </p:nvGrpSpPr>
          <p:grpSpPr>
            <a:xfrm>
              <a:off x="857224" y="3214686"/>
              <a:ext cx="1928826" cy="2143140"/>
              <a:chOff x="857224" y="3357562"/>
              <a:chExt cx="1928826" cy="2143140"/>
            </a:xfrm>
          </p:grpSpPr>
          <p:sp>
            <p:nvSpPr>
              <p:cNvPr id="11" name="Triangolo isoscele 10"/>
              <p:cNvSpPr/>
              <p:nvPr/>
            </p:nvSpPr>
            <p:spPr bwMode="auto">
              <a:xfrm>
                <a:off x="1071538" y="3357562"/>
                <a:ext cx="1714512" cy="1500198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34" charset="0"/>
                </a:endParaRPr>
              </a:p>
            </p:txBody>
          </p:sp>
          <p:cxnSp>
            <p:nvCxnSpPr>
              <p:cNvPr id="13" name="Connettore 1 12"/>
              <p:cNvCxnSpPr/>
              <p:nvPr/>
            </p:nvCxnSpPr>
            <p:spPr bwMode="auto">
              <a:xfrm rot="5400000">
                <a:off x="2035951" y="4964917"/>
                <a:ext cx="357190" cy="14287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Connettore 1 13"/>
              <p:cNvCxnSpPr/>
              <p:nvPr/>
            </p:nvCxnSpPr>
            <p:spPr bwMode="auto">
              <a:xfrm rot="16200000" flipH="1">
                <a:off x="2214546" y="4929198"/>
                <a:ext cx="357190" cy="21431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7" name="Rettangolo 16"/>
              <p:cNvSpPr/>
              <p:nvPr/>
            </p:nvSpPr>
            <p:spPr bwMode="auto">
              <a:xfrm>
                <a:off x="2071670" y="5214950"/>
                <a:ext cx="214314" cy="28575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34" charset="0"/>
                </a:endParaRPr>
              </a:p>
            </p:txBody>
          </p:sp>
          <p:sp>
            <p:nvSpPr>
              <p:cNvPr id="18" name="Rettangolo 17"/>
              <p:cNvSpPr/>
              <p:nvPr/>
            </p:nvSpPr>
            <p:spPr bwMode="auto">
              <a:xfrm>
                <a:off x="2428860" y="5214950"/>
                <a:ext cx="214314" cy="28575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34" charset="0"/>
                </a:endParaRPr>
              </a:p>
            </p:txBody>
          </p:sp>
          <p:sp>
            <p:nvSpPr>
              <p:cNvPr id="21" name="Figura a mano libera 20"/>
              <p:cNvSpPr/>
              <p:nvPr/>
            </p:nvSpPr>
            <p:spPr bwMode="auto">
              <a:xfrm>
                <a:off x="1860310" y="3381153"/>
                <a:ext cx="444957" cy="1481470"/>
              </a:xfrm>
              <a:custGeom>
                <a:avLst/>
                <a:gdLst>
                  <a:gd name="connsiteX0" fmla="*/ 72817 w 444957"/>
                  <a:gd name="connsiteY0" fmla="*/ 0 h 1481470"/>
                  <a:gd name="connsiteX1" fmla="*/ 104715 w 444957"/>
                  <a:gd name="connsiteY1" fmla="*/ 63796 h 1481470"/>
                  <a:gd name="connsiteX2" fmla="*/ 72817 w 444957"/>
                  <a:gd name="connsiteY2" fmla="*/ 85061 h 1481470"/>
                  <a:gd name="connsiteX3" fmla="*/ 51552 w 444957"/>
                  <a:gd name="connsiteY3" fmla="*/ 116959 h 1481470"/>
                  <a:gd name="connsiteX4" fmla="*/ 9022 w 444957"/>
                  <a:gd name="connsiteY4" fmla="*/ 159489 h 1481470"/>
                  <a:gd name="connsiteX5" fmla="*/ 40919 w 444957"/>
                  <a:gd name="connsiteY5" fmla="*/ 244549 h 1481470"/>
                  <a:gd name="connsiteX6" fmla="*/ 62184 w 444957"/>
                  <a:gd name="connsiteY6" fmla="*/ 308345 h 1481470"/>
                  <a:gd name="connsiteX7" fmla="*/ 51552 w 444957"/>
                  <a:gd name="connsiteY7" fmla="*/ 372140 h 1481470"/>
                  <a:gd name="connsiteX8" fmla="*/ 51552 w 444957"/>
                  <a:gd name="connsiteY8" fmla="*/ 457200 h 1481470"/>
                  <a:gd name="connsiteX9" fmla="*/ 72817 w 444957"/>
                  <a:gd name="connsiteY9" fmla="*/ 478466 h 1481470"/>
                  <a:gd name="connsiteX10" fmla="*/ 125980 w 444957"/>
                  <a:gd name="connsiteY10" fmla="*/ 574159 h 1481470"/>
                  <a:gd name="connsiteX11" fmla="*/ 115347 w 444957"/>
                  <a:gd name="connsiteY11" fmla="*/ 659219 h 1481470"/>
                  <a:gd name="connsiteX12" fmla="*/ 104715 w 444957"/>
                  <a:gd name="connsiteY12" fmla="*/ 691117 h 1481470"/>
                  <a:gd name="connsiteX13" fmla="*/ 136612 w 444957"/>
                  <a:gd name="connsiteY13" fmla="*/ 744280 h 1481470"/>
                  <a:gd name="connsiteX14" fmla="*/ 221673 w 444957"/>
                  <a:gd name="connsiteY14" fmla="*/ 797442 h 1481470"/>
                  <a:gd name="connsiteX15" fmla="*/ 253570 w 444957"/>
                  <a:gd name="connsiteY15" fmla="*/ 829340 h 1481470"/>
                  <a:gd name="connsiteX16" fmla="*/ 274836 w 444957"/>
                  <a:gd name="connsiteY16" fmla="*/ 893135 h 1481470"/>
                  <a:gd name="connsiteX17" fmla="*/ 264203 w 444957"/>
                  <a:gd name="connsiteY17" fmla="*/ 935666 h 1481470"/>
                  <a:gd name="connsiteX18" fmla="*/ 200408 w 444957"/>
                  <a:gd name="connsiteY18" fmla="*/ 988828 h 1481470"/>
                  <a:gd name="connsiteX19" fmla="*/ 179143 w 444957"/>
                  <a:gd name="connsiteY19" fmla="*/ 1010094 h 1481470"/>
                  <a:gd name="connsiteX20" fmla="*/ 189775 w 444957"/>
                  <a:gd name="connsiteY20" fmla="*/ 1041991 h 1481470"/>
                  <a:gd name="connsiteX21" fmla="*/ 253570 w 444957"/>
                  <a:gd name="connsiteY21" fmla="*/ 1063256 h 1481470"/>
                  <a:gd name="connsiteX22" fmla="*/ 296101 w 444957"/>
                  <a:gd name="connsiteY22" fmla="*/ 1105787 h 1481470"/>
                  <a:gd name="connsiteX23" fmla="*/ 327998 w 444957"/>
                  <a:gd name="connsiteY23" fmla="*/ 1201480 h 1481470"/>
                  <a:gd name="connsiteX24" fmla="*/ 349263 w 444957"/>
                  <a:gd name="connsiteY24" fmla="*/ 1265275 h 1481470"/>
                  <a:gd name="connsiteX25" fmla="*/ 370529 w 444957"/>
                  <a:gd name="connsiteY25" fmla="*/ 1339703 h 1481470"/>
                  <a:gd name="connsiteX26" fmla="*/ 402426 w 444957"/>
                  <a:gd name="connsiteY26" fmla="*/ 1371600 h 1481470"/>
                  <a:gd name="connsiteX27" fmla="*/ 423691 w 444957"/>
                  <a:gd name="connsiteY27" fmla="*/ 1446028 h 1481470"/>
                  <a:gd name="connsiteX28" fmla="*/ 434324 w 444957"/>
                  <a:gd name="connsiteY28" fmla="*/ 1477926 h 1481470"/>
                  <a:gd name="connsiteX29" fmla="*/ 444957 w 444957"/>
                  <a:gd name="connsiteY29" fmla="*/ 1456661 h 1481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444957" h="1481470">
                    <a:moveTo>
                      <a:pt x="72817" y="0"/>
                    </a:moveTo>
                    <a:cubicBezTo>
                      <a:pt x="77294" y="6716"/>
                      <a:pt x="110217" y="50040"/>
                      <a:pt x="104715" y="63796"/>
                    </a:cubicBezTo>
                    <a:cubicBezTo>
                      <a:pt x="99969" y="75661"/>
                      <a:pt x="83450" y="77973"/>
                      <a:pt x="72817" y="85061"/>
                    </a:cubicBezTo>
                    <a:cubicBezTo>
                      <a:pt x="65729" y="95694"/>
                      <a:pt x="61531" y="108976"/>
                      <a:pt x="51552" y="116959"/>
                    </a:cubicBezTo>
                    <a:cubicBezTo>
                      <a:pt x="0" y="158200"/>
                      <a:pt x="32219" y="89893"/>
                      <a:pt x="9022" y="159489"/>
                    </a:cubicBezTo>
                    <a:cubicBezTo>
                      <a:pt x="34228" y="285525"/>
                      <a:pt x="1096" y="154947"/>
                      <a:pt x="40919" y="244549"/>
                    </a:cubicBezTo>
                    <a:cubicBezTo>
                      <a:pt x="50023" y="265033"/>
                      <a:pt x="62184" y="308345"/>
                      <a:pt x="62184" y="308345"/>
                    </a:cubicBezTo>
                    <a:cubicBezTo>
                      <a:pt x="58640" y="329610"/>
                      <a:pt x="56229" y="351095"/>
                      <a:pt x="51552" y="372140"/>
                    </a:cubicBezTo>
                    <a:cubicBezTo>
                      <a:pt x="41898" y="415583"/>
                      <a:pt x="27927" y="402076"/>
                      <a:pt x="51552" y="457200"/>
                    </a:cubicBezTo>
                    <a:cubicBezTo>
                      <a:pt x="55501" y="466414"/>
                      <a:pt x="66802" y="470446"/>
                      <a:pt x="72817" y="478466"/>
                    </a:cubicBezTo>
                    <a:cubicBezTo>
                      <a:pt x="116689" y="536963"/>
                      <a:pt x="109403" y="524428"/>
                      <a:pt x="125980" y="574159"/>
                    </a:cubicBezTo>
                    <a:cubicBezTo>
                      <a:pt x="122436" y="602512"/>
                      <a:pt x="120458" y="631106"/>
                      <a:pt x="115347" y="659219"/>
                    </a:cubicBezTo>
                    <a:cubicBezTo>
                      <a:pt x="113342" y="670246"/>
                      <a:pt x="104715" y="679909"/>
                      <a:pt x="104715" y="691117"/>
                    </a:cubicBezTo>
                    <a:cubicBezTo>
                      <a:pt x="104715" y="716031"/>
                      <a:pt x="119768" y="729842"/>
                      <a:pt x="136612" y="744280"/>
                    </a:cubicBezTo>
                    <a:cubicBezTo>
                      <a:pt x="191771" y="791560"/>
                      <a:pt x="171582" y="780746"/>
                      <a:pt x="221673" y="797442"/>
                    </a:cubicBezTo>
                    <a:cubicBezTo>
                      <a:pt x="232305" y="808075"/>
                      <a:pt x="246268" y="816196"/>
                      <a:pt x="253570" y="829340"/>
                    </a:cubicBezTo>
                    <a:cubicBezTo>
                      <a:pt x="264456" y="848935"/>
                      <a:pt x="274836" y="893135"/>
                      <a:pt x="274836" y="893135"/>
                    </a:cubicBezTo>
                    <a:cubicBezTo>
                      <a:pt x="271292" y="907312"/>
                      <a:pt x="271453" y="922978"/>
                      <a:pt x="264203" y="935666"/>
                    </a:cubicBezTo>
                    <a:cubicBezTo>
                      <a:pt x="248252" y="963580"/>
                      <a:pt x="223585" y="970286"/>
                      <a:pt x="200408" y="988828"/>
                    </a:cubicBezTo>
                    <a:cubicBezTo>
                      <a:pt x="192580" y="995090"/>
                      <a:pt x="186231" y="1003005"/>
                      <a:pt x="179143" y="1010094"/>
                    </a:cubicBezTo>
                    <a:cubicBezTo>
                      <a:pt x="182687" y="1020726"/>
                      <a:pt x="180655" y="1035477"/>
                      <a:pt x="189775" y="1041991"/>
                    </a:cubicBezTo>
                    <a:cubicBezTo>
                      <a:pt x="208015" y="1055020"/>
                      <a:pt x="253570" y="1063256"/>
                      <a:pt x="253570" y="1063256"/>
                    </a:cubicBezTo>
                    <a:cubicBezTo>
                      <a:pt x="267747" y="1077433"/>
                      <a:pt x="289761" y="1086767"/>
                      <a:pt x="296101" y="1105787"/>
                    </a:cubicBezTo>
                    <a:lnTo>
                      <a:pt x="327998" y="1201480"/>
                    </a:lnTo>
                    <a:lnTo>
                      <a:pt x="349263" y="1265275"/>
                    </a:lnTo>
                    <a:cubicBezTo>
                      <a:pt x="350681" y="1270947"/>
                      <a:pt x="364427" y="1330551"/>
                      <a:pt x="370529" y="1339703"/>
                    </a:cubicBezTo>
                    <a:cubicBezTo>
                      <a:pt x="378870" y="1352214"/>
                      <a:pt x="391794" y="1360968"/>
                      <a:pt x="402426" y="1371600"/>
                    </a:cubicBezTo>
                    <a:cubicBezTo>
                      <a:pt x="427920" y="1448081"/>
                      <a:pt x="396989" y="1352572"/>
                      <a:pt x="423691" y="1446028"/>
                    </a:cubicBezTo>
                    <a:cubicBezTo>
                      <a:pt x="426770" y="1456805"/>
                      <a:pt x="424299" y="1472914"/>
                      <a:pt x="434324" y="1477926"/>
                    </a:cubicBezTo>
                    <a:cubicBezTo>
                      <a:pt x="441412" y="1481470"/>
                      <a:pt x="441413" y="1463749"/>
                      <a:pt x="444957" y="1456661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34" charset="0"/>
                </a:endParaRPr>
              </a:p>
            </p:txBody>
          </p:sp>
          <p:sp>
            <p:nvSpPr>
              <p:cNvPr id="22" name="Rettangolo 21"/>
              <p:cNvSpPr/>
              <p:nvPr/>
            </p:nvSpPr>
            <p:spPr>
              <a:xfrm>
                <a:off x="2071670" y="4143380"/>
                <a:ext cx="29687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400" dirty="0" smtClean="0"/>
                  <a:t>d</a:t>
                </a:r>
                <a:endParaRPr lang="it-IT" dirty="0"/>
              </a:p>
            </p:txBody>
          </p:sp>
          <p:sp>
            <p:nvSpPr>
              <p:cNvPr id="23" name="Rettangolo 22"/>
              <p:cNvSpPr/>
              <p:nvPr/>
            </p:nvSpPr>
            <p:spPr>
              <a:xfrm>
                <a:off x="857224" y="3571876"/>
                <a:ext cx="47641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3600" dirty="0" smtClean="0"/>
                  <a:t>T</a:t>
                </a:r>
                <a:endParaRPr lang="it-IT" dirty="0"/>
              </a:p>
            </p:txBody>
          </p:sp>
        </p:grpSp>
      </p:grpSp>
      <p:sp>
        <p:nvSpPr>
          <p:cNvPr id="24" name="Rettangolo 23"/>
          <p:cNvSpPr/>
          <p:nvPr/>
        </p:nvSpPr>
        <p:spPr>
          <a:xfrm>
            <a:off x="214282" y="5715016"/>
            <a:ext cx="41434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</a:t>
            </a:r>
            <a:r>
              <a:rPr lang="it-IT" baseline="-25000" dirty="0" smtClean="0"/>
              <a:t>T </a:t>
            </a:r>
            <a:r>
              <a:rPr lang="it-IT" dirty="0" smtClean="0"/>
              <a:t>=  ….</a:t>
            </a:r>
            <a:r>
              <a:rPr lang="it-IT" baseline="-25000" dirty="0" smtClean="0"/>
              <a:t> </a:t>
            </a:r>
            <a:r>
              <a:rPr lang="it-IT" dirty="0" smtClean="0"/>
              <a:t>+ (d+1)</a:t>
            </a:r>
            <a:r>
              <a:rPr lang="it-IT" dirty="0" err="1" smtClean="0"/>
              <a:t>*p</a:t>
            </a:r>
            <a:r>
              <a:rPr lang="it-IT" baseline="-25000" dirty="0" err="1" smtClean="0"/>
              <a:t>x</a:t>
            </a:r>
            <a:r>
              <a:rPr lang="it-IT" baseline="-25000" dirty="0" smtClean="0"/>
              <a:t> </a:t>
            </a:r>
            <a:r>
              <a:rPr lang="it-IT" dirty="0" smtClean="0"/>
              <a:t>+ (d+1)</a:t>
            </a:r>
            <a:r>
              <a:rPr lang="it-IT" dirty="0" err="1" smtClean="0"/>
              <a:t>*p</a:t>
            </a:r>
            <a:r>
              <a:rPr lang="it-IT" baseline="-25000" dirty="0" err="1" smtClean="0"/>
              <a:t>z</a:t>
            </a:r>
            <a:endParaRPr lang="it-IT" dirty="0" smtClean="0"/>
          </a:p>
        </p:txBody>
      </p:sp>
      <p:sp>
        <p:nvSpPr>
          <p:cNvPr id="30" name="Rettangolo 29"/>
          <p:cNvSpPr/>
          <p:nvPr/>
        </p:nvSpPr>
        <p:spPr>
          <a:xfrm>
            <a:off x="6143636" y="5000636"/>
            <a:ext cx="843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“</a:t>
            </a:r>
            <a:r>
              <a:rPr lang="it-IT" dirty="0" err="1" smtClean="0">
                <a:solidFill>
                  <a:srgbClr val="C00000"/>
                </a:solidFill>
              </a:rPr>
              <a:t>x+z</a:t>
            </a:r>
            <a:r>
              <a:rPr lang="it-IT" dirty="0" smtClean="0"/>
              <a:t>”</a:t>
            </a:r>
            <a:endParaRPr lang="it-IT" dirty="0"/>
          </a:p>
        </p:txBody>
      </p:sp>
      <p:grpSp>
        <p:nvGrpSpPr>
          <p:cNvPr id="39" name="Gruppo 38"/>
          <p:cNvGrpSpPr/>
          <p:nvPr/>
        </p:nvGrpSpPr>
        <p:grpSpPr>
          <a:xfrm>
            <a:off x="4214810" y="3214686"/>
            <a:ext cx="2786082" cy="1785950"/>
            <a:chOff x="4214810" y="3214686"/>
            <a:chExt cx="2786082" cy="1785950"/>
          </a:xfrm>
        </p:grpSpPr>
        <p:sp>
          <p:nvSpPr>
            <p:cNvPr id="25" name="Triangolo isoscele 24"/>
            <p:cNvSpPr/>
            <p:nvPr/>
          </p:nvSpPr>
          <p:spPr bwMode="auto">
            <a:xfrm>
              <a:off x="5286380" y="3214686"/>
              <a:ext cx="1714512" cy="1500198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8" name="Rettangolo 27"/>
            <p:cNvSpPr/>
            <p:nvPr/>
          </p:nvSpPr>
          <p:spPr bwMode="auto">
            <a:xfrm>
              <a:off x="6429388" y="4714884"/>
              <a:ext cx="214314" cy="28575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2" name="Figura a mano libera 31"/>
            <p:cNvSpPr/>
            <p:nvPr/>
          </p:nvSpPr>
          <p:spPr bwMode="auto">
            <a:xfrm>
              <a:off x="6075152" y="3238277"/>
              <a:ext cx="444957" cy="1481470"/>
            </a:xfrm>
            <a:custGeom>
              <a:avLst/>
              <a:gdLst>
                <a:gd name="connsiteX0" fmla="*/ 72817 w 444957"/>
                <a:gd name="connsiteY0" fmla="*/ 0 h 1481470"/>
                <a:gd name="connsiteX1" fmla="*/ 104715 w 444957"/>
                <a:gd name="connsiteY1" fmla="*/ 63796 h 1481470"/>
                <a:gd name="connsiteX2" fmla="*/ 72817 w 444957"/>
                <a:gd name="connsiteY2" fmla="*/ 85061 h 1481470"/>
                <a:gd name="connsiteX3" fmla="*/ 51552 w 444957"/>
                <a:gd name="connsiteY3" fmla="*/ 116959 h 1481470"/>
                <a:gd name="connsiteX4" fmla="*/ 9022 w 444957"/>
                <a:gd name="connsiteY4" fmla="*/ 159489 h 1481470"/>
                <a:gd name="connsiteX5" fmla="*/ 40919 w 444957"/>
                <a:gd name="connsiteY5" fmla="*/ 244549 h 1481470"/>
                <a:gd name="connsiteX6" fmla="*/ 62184 w 444957"/>
                <a:gd name="connsiteY6" fmla="*/ 308345 h 1481470"/>
                <a:gd name="connsiteX7" fmla="*/ 51552 w 444957"/>
                <a:gd name="connsiteY7" fmla="*/ 372140 h 1481470"/>
                <a:gd name="connsiteX8" fmla="*/ 51552 w 444957"/>
                <a:gd name="connsiteY8" fmla="*/ 457200 h 1481470"/>
                <a:gd name="connsiteX9" fmla="*/ 72817 w 444957"/>
                <a:gd name="connsiteY9" fmla="*/ 478466 h 1481470"/>
                <a:gd name="connsiteX10" fmla="*/ 125980 w 444957"/>
                <a:gd name="connsiteY10" fmla="*/ 574159 h 1481470"/>
                <a:gd name="connsiteX11" fmla="*/ 115347 w 444957"/>
                <a:gd name="connsiteY11" fmla="*/ 659219 h 1481470"/>
                <a:gd name="connsiteX12" fmla="*/ 104715 w 444957"/>
                <a:gd name="connsiteY12" fmla="*/ 691117 h 1481470"/>
                <a:gd name="connsiteX13" fmla="*/ 136612 w 444957"/>
                <a:gd name="connsiteY13" fmla="*/ 744280 h 1481470"/>
                <a:gd name="connsiteX14" fmla="*/ 221673 w 444957"/>
                <a:gd name="connsiteY14" fmla="*/ 797442 h 1481470"/>
                <a:gd name="connsiteX15" fmla="*/ 253570 w 444957"/>
                <a:gd name="connsiteY15" fmla="*/ 829340 h 1481470"/>
                <a:gd name="connsiteX16" fmla="*/ 274836 w 444957"/>
                <a:gd name="connsiteY16" fmla="*/ 893135 h 1481470"/>
                <a:gd name="connsiteX17" fmla="*/ 264203 w 444957"/>
                <a:gd name="connsiteY17" fmla="*/ 935666 h 1481470"/>
                <a:gd name="connsiteX18" fmla="*/ 200408 w 444957"/>
                <a:gd name="connsiteY18" fmla="*/ 988828 h 1481470"/>
                <a:gd name="connsiteX19" fmla="*/ 179143 w 444957"/>
                <a:gd name="connsiteY19" fmla="*/ 1010094 h 1481470"/>
                <a:gd name="connsiteX20" fmla="*/ 189775 w 444957"/>
                <a:gd name="connsiteY20" fmla="*/ 1041991 h 1481470"/>
                <a:gd name="connsiteX21" fmla="*/ 253570 w 444957"/>
                <a:gd name="connsiteY21" fmla="*/ 1063256 h 1481470"/>
                <a:gd name="connsiteX22" fmla="*/ 296101 w 444957"/>
                <a:gd name="connsiteY22" fmla="*/ 1105787 h 1481470"/>
                <a:gd name="connsiteX23" fmla="*/ 327998 w 444957"/>
                <a:gd name="connsiteY23" fmla="*/ 1201480 h 1481470"/>
                <a:gd name="connsiteX24" fmla="*/ 349263 w 444957"/>
                <a:gd name="connsiteY24" fmla="*/ 1265275 h 1481470"/>
                <a:gd name="connsiteX25" fmla="*/ 370529 w 444957"/>
                <a:gd name="connsiteY25" fmla="*/ 1339703 h 1481470"/>
                <a:gd name="connsiteX26" fmla="*/ 402426 w 444957"/>
                <a:gd name="connsiteY26" fmla="*/ 1371600 h 1481470"/>
                <a:gd name="connsiteX27" fmla="*/ 423691 w 444957"/>
                <a:gd name="connsiteY27" fmla="*/ 1446028 h 1481470"/>
                <a:gd name="connsiteX28" fmla="*/ 434324 w 444957"/>
                <a:gd name="connsiteY28" fmla="*/ 1477926 h 1481470"/>
                <a:gd name="connsiteX29" fmla="*/ 444957 w 444957"/>
                <a:gd name="connsiteY29" fmla="*/ 1456661 h 1481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44957" h="1481470">
                  <a:moveTo>
                    <a:pt x="72817" y="0"/>
                  </a:moveTo>
                  <a:cubicBezTo>
                    <a:pt x="77294" y="6716"/>
                    <a:pt x="110217" y="50040"/>
                    <a:pt x="104715" y="63796"/>
                  </a:cubicBezTo>
                  <a:cubicBezTo>
                    <a:pt x="99969" y="75661"/>
                    <a:pt x="83450" y="77973"/>
                    <a:pt x="72817" y="85061"/>
                  </a:cubicBezTo>
                  <a:cubicBezTo>
                    <a:pt x="65729" y="95694"/>
                    <a:pt x="61531" y="108976"/>
                    <a:pt x="51552" y="116959"/>
                  </a:cubicBezTo>
                  <a:cubicBezTo>
                    <a:pt x="0" y="158200"/>
                    <a:pt x="32219" y="89893"/>
                    <a:pt x="9022" y="159489"/>
                  </a:cubicBezTo>
                  <a:cubicBezTo>
                    <a:pt x="34228" y="285525"/>
                    <a:pt x="1096" y="154947"/>
                    <a:pt x="40919" y="244549"/>
                  </a:cubicBezTo>
                  <a:cubicBezTo>
                    <a:pt x="50023" y="265033"/>
                    <a:pt x="62184" y="308345"/>
                    <a:pt x="62184" y="308345"/>
                  </a:cubicBezTo>
                  <a:cubicBezTo>
                    <a:pt x="58640" y="329610"/>
                    <a:pt x="56229" y="351095"/>
                    <a:pt x="51552" y="372140"/>
                  </a:cubicBezTo>
                  <a:cubicBezTo>
                    <a:pt x="41898" y="415583"/>
                    <a:pt x="27927" y="402076"/>
                    <a:pt x="51552" y="457200"/>
                  </a:cubicBezTo>
                  <a:cubicBezTo>
                    <a:pt x="55501" y="466414"/>
                    <a:pt x="66802" y="470446"/>
                    <a:pt x="72817" y="478466"/>
                  </a:cubicBezTo>
                  <a:cubicBezTo>
                    <a:pt x="116689" y="536963"/>
                    <a:pt x="109403" y="524428"/>
                    <a:pt x="125980" y="574159"/>
                  </a:cubicBezTo>
                  <a:cubicBezTo>
                    <a:pt x="122436" y="602512"/>
                    <a:pt x="120458" y="631106"/>
                    <a:pt x="115347" y="659219"/>
                  </a:cubicBezTo>
                  <a:cubicBezTo>
                    <a:pt x="113342" y="670246"/>
                    <a:pt x="104715" y="679909"/>
                    <a:pt x="104715" y="691117"/>
                  </a:cubicBezTo>
                  <a:cubicBezTo>
                    <a:pt x="104715" y="716031"/>
                    <a:pt x="119768" y="729842"/>
                    <a:pt x="136612" y="744280"/>
                  </a:cubicBezTo>
                  <a:cubicBezTo>
                    <a:pt x="191771" y="791560"/>
                    <a:pt x="171582" y="780746"/>
                    <a:pt x="221673" y="797442"/>
                  </a:cubicBezTo>
                  <a:cubicBezTo>
                    <a:pt x="232305" y="808075"/>
                    <a:pt x="246268" y="816196"/>
                    <a:pt x="253570" y="829340"/>
                  </a:cubicBezTo>
                  <a:cubicBezTo>
                    <a:pt x="264456" y="848935"/>
                    <a:pt x="274836" y="893135"/>
                    <a:pt x="274836" y="893135"/>
                  </a:cubicBezTo>
                  <a:cubicBezTo>
                    <a:pt x="271292" y="907312"/>
                    <a:pt x="271453" y="922978"/>
                    <a:pt x="264203" y="935666"/>
                  </a:cubicBezTo>
                  <a:cubicBezTo>
                    <a:pt x="248252" y="963580"/>
                    <a:pt x="223585" y="970286"/>
                    <a:pt x="200408" y="988828"/>
                  </a:cubicBezTo>
                  <a:cubicBezTo>
                    <a:pt x="192580" y="995090"/>
                    <a:pt x="186231" y="1003005"/>
                    <a:pt x="179143" y="1010094"/>
                  </a:cubicBezTo>
                  <a:cubicBezTo>
                    <a:pt x="182687" y="1020726"/>
                    <a:pt x="180655" y="1035477"/>
                    <a:pt x="189775" y="1041991"/>
                  </a:cubicBezTo>
                  <a:cubicBezTo>
                    <a:pt x="208015" y="1055020"/>
                    <a:pt x="253570" y="1063256"/>
                    <a:pt x="253570" y="1063256"/>
                  </a:cubicBezTo>
                  <a:cubicBezTo>
                    <a:pt x="267747" y="1077433"/>
                    <a:pt x="289761" y="1086767"/>
                    <a:pt x="296101" y="1105787"/>
                  </a:cubicBezTo>
                  <a:lnTo>
                    <a:pt x="327998" y="1201480"/>
                  </a:lnTo>
                  <a:lnTo>
                    <a:pt x="349263" y="1265275"/>
                  </a:lnTo>
                  <a:cubicBezTo>
                    <a:pt x="350681" y="1270947"/>
                    <a:pt x="364427" y="1330551"/>
                    <a:pt x="370529" y="1339703"/>
                  </a:cubicBezTo>
                  <a:cubicBezTo>
                    <a:pt x="378870" y="1352214"/>
                    <a:pt x="391794" y="1360968"/>
                    <a:pt x="402426" y="1371600"/>
                  </a:cubicBezTo>
                  <a:cubicBezTo>
                    <a:pt x="427920" y="1448081"/>
                    <a:pt x="396989" y="1352572"/>
                    <a:pt x="423691" y="1446028"/>
                  </a:cubicBezTo>
                  <a:cubicBezTo>
                    <a:pt x="426770" y="1456805"/>
                    <a:pt x="424299" y="1472914"/>
                    <a:pt x="434324" y="1477926"/>
                  </a:cubicBezTo>
                  <a:cubicBezTo>
                    <a:pt x="441412" y="1481470"/>
                    <a:pt x="441413" y="1463749"/>
                    <a:pt x="444957" y="1456661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3" name="Rettangolo 32"/>
            <p:cNvSpPr/>
            <p:nvPr/>
          </p:nvSpPr>
          <p:spPr>
            <a:xfrm>
              <a:off x="6286512" y="4000504"/>
              <a:ext cx="2968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400" dirty="0" smtClean="0"/>
                <a:t>d</a:t>
              </a:r>
              <a:endParaRPr lang="it-IT" dirty="0"/>
            </a:p>
          </p:txBody>
        </p:sp>
        <p:sp>
          <p:nvSpPr>
            <p:cNvPr id="34" name="Rettangolo 33"/>
            <p:cNvSpPr/>
            <p:nvPr/>
          </p:nvSpPr>
          <p:spPr>
            <a:xfrm>
              <a:off x="4214810" y="3429000"/>
              <a:ext cx="131478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3600" dirty="0" err="1" smtClean="0"/>
                <a:t>RedT</a:t>
              </a:r>
              <a:endParaRPr lang="it-IT" dirty="0"/>
            </a:p>
          </p:txBody>
        </p:sp>
      </p:grpSp>
      <p:sp>
        <p:nvSpPr>
          <p:cNvPr id="35" name="Rettangolo 34"/>
          <p:cNvSpPr/>
          <p:nvPr/>
        </p:nvSpPr>
        <p:spPr>
          <a:xfrm>
            <a:off x="3071802" y="6143644"/>
            <a:ext cx="3286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L</a:t>
            </a:r>
            <a:r>
              <a:rPr lang="it-IT" sz="2400" baseline="-25000" dirty="0" smtClean="0">
                <a:solidFill>
                  <a:schemeClr val="tx2">
                    <a:lumMod val="75000"/>
                  </a:schemeClr>
                </a:solidFill>
              </a:rPr>
              <a:t>T 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=  </a:t>
            </a:r>
            <a:r>
              <a:rPr lang="it-IT" sz="2400" dirty="0" err="1" smtClean="0">
                <a:solidFill>
                  <a:schemeClr val="tx2">
                    <a:lumMod val="75000"/>
                  </a:schemeClr>
                </a:solidFill>
              </a:rPr>
              <a:t>L</a:t>
            </a:r>
            <a:r>
              <a:rPr lang="it-IT" sz="2400" baseline="-25000" dirty="0" err="1" smtClean="0">
                <a:solidFill>
                  <a:schemeClr val="tx2">
                    <a:lumMod val="75000"/>
                  </a:schemeClr>
                </a:solidFill>
              </a:rPr>
              <a:t>RedT</a:t>
            </a:r>
            <a:r>
              <a:rPr lang="it-IT" sz="2400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+ (</a:t>
            </a:r>
            <a:r>
              <a:rPr lang="it-IT" sz="2400" dirty="0" err="1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it-IT" sz="2400" baseline="-25000" dirty="0" err="1" smtClean="0">
                <a:solidFill>
                  <a:schemeClr val="tx2">
                    <a:lumMod val="75000"/>
                  </a:schemeClr>
                </a:solidFill>
              </a:rPr>
              <a:t>x</a:t>
            </a:r>
            <a:r>
              <a:rPr lang="it-IT" sz="2400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+ </a:t>
            </a:r>
            <a:r>
              <a:rPr lang="it-IT" sz="2400" dirty="0" err="1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it-IT" sz="2400" baseline="-25000" dirty="0" err="1" smtClean="0">
                <a:solidFill>
                  <a:schemeClr val="tx2">
                    <a:lumMod val="75000"/>
                  </a:schemeClr>
                </a:solidFill>
              </a:rPr>
              <a:t>z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37" name="Rettangolo 36"/>
          <p:cNvSpPr/>
          <p:nvPr/>
        </p:nvSpPr>
        <p:spPr>
          <a:xfrm>
            <a:off x="4857752" y="5429264"/>
            <a:ext cx="3429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/>
              <a:t>L</a:t>
            </a:r>
            <a:r>
              <a:rPr lang="it-IT" baseline="-25000" dirty="0" err="1" smtClean="0"/>
              <a:t>RedT</a:t>
            </a:r>
            <a:r>
              <a:rPr lang="it-IT" baseline="-25000" dirty="0" smtClean="0"/>
              <a:t> </a:t>
            </a:r>
            <a:r>
              <a:rPr lang="it-IT" dirty="0" smtClean="0"/>
              <a:t>=  ….</a:t>
            </a:r>
            <a:r>
              <a:rPr lang="it-IT" baseline="-25000" dirty="0" smtClean="0"/>
              <a:t> </a:t>
            </a:r>
            <a:r>
              <a:rPr lang="it-IT" dirty="0" smtClean="0"/>
              <a:t>+ d *(</a:t>
            </a:r>
            <a:r>
              <a:rPr lang="it-IT" dirty="0" err="1" smtClean="0"/>
              <a:t>p</a:t>
            </a:r>
            <a:r>
              <a:rPr lang="it-IT" baseline="-25000" dirty="0" err="1" smtClean="0"/>
              <a:t>x</a:t>
            </a:r>
            <a:r>
              <a:rPr lang="it-IT" baseline="-25000" dirty="0" smtClean="0"/>
              <a:t> </a:t>
            </a:r>
            <a:r>
              <a:rPr lang="it-IT" dirty="0" smtClean="0"/>
              <a:t>+ </a:t>
            </a:r>
            <a:r>
              <a:rPr lang="it-IT" dirty="0" err="1" smtClean="0"/>
              <a:t>p</a:t>
            </a:r>
            <a:r>
              <a:rPr lang="it-IT" baseline="-25000" dirty="0" err="1" smtClean="0"/>
              <a:t>z</a:t>
            </a:r>
            <a:r>
              <a:rPr lang="it-IT" dirty="0" smtClean="0"/>
              <a:t>)</a:t>
            </a:r>
          </a:p>
        </p:txBody>
      </p:sp>
      <p:sp>
        <p:nvSpPr>
          <p:cNvPr id="41" name="Rettangolo 40"/>
          <p:cNvSpPr/>
          <p:nvPr/>
        </p:nvSpPr>
        <p:spPr>
          <a:xfrm>
            <a:off x="2428860" y="4714884"/>
            <a:ext cx="4122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/>
              <a:t>+1</a:t>
            </a:r>
            <a:endParaRPr lang="it-IT" dirty="0"/>
          </a:p>
        </p:txBody>
      </p:sp>
      <p:sp>
        <p:nvSpPr>
          <p:cNvPr id="42" name="Rettangolo 41"/>
          <p:cNvSpPr/>
          <p:nvPr/>
        </p:nvSpPr>
        <p:spPr>
          <a:xfrm>
            <a:off x="1857356" y="4714884"/>
            <a:ext cx="4122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 smtClean="0"/>
              <a:t>+1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30" grpId="0"/>
      <p:bldP spid="37" grpId="0"/>
      <p:bldP spid="41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Huffman’s optimality</a:t>
            </a:r>
          </a:p>
        </p:txBody>
      </p:sp>
      <p:sp>
        <p:nvSpPr>
          <p:cNvPr id="915460" name="Text Box 9"/>
          <p:cNvSpPr txBox="1">
            <a:spLocks noChangeArrowheads="1"/>
          </p:cNvSpPr>
          <p:nvPr/>
        </p:nvSpPr>
        <p:spPr bwMode="auto">
          <a:xfrm>
            <a:off x="500034" y="3743270"/>
            <a:ext cx="67521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 smtClean="0"/>
              <a:t>Now, take k symbols, where p</a:t>
            </a:r>
            <a:r>
              <a:rPr lang="it-IT" baseline="-25000" dirty="0" smtClean="0"/>
              <a:t>1 </a:t>
            </a:r>
            <a:r>
              <a:rPr lang="it-IT" dirty="0" smtClean="0">
                <a:sym typeface="Symbol"/>
              </a:rPr>
              <a:t> </a:t>
            </a:r>
            <a:r>
              <a:rPr lang="it-IT" dirty="0" smtClean="0"/>
              <a:t>p</a:t>
            </a:r>
            <a:r>
              <a:rPr lang="it-IT" baseline="-25000" dirty="0" smtClean="0"/>
              <a:t>2 </a:t>
            </a:r>
            <a:r>
              <a:rPr lang="it-IT" dirty="0" smtClean="0">
                <a:sym typeface="Symbol"/>
              </a:rPr>
              <a:t> </a:t>
            </a:r>
            <a:r>
              <a:rPr lang="it-IT" dirty="0" smtClean="0"/>
              <a:t>p</a:t>
            </a:r>
            <a:r>
              <a:rPr lang="it-IT" baseline="-25000" dirty="0" smtClean="0"/>
              <a:t>3 </a:t>
            </a:r>
            <a:r>
              <a:rPr lang="it-IT" dirty="0" smtClean="0">
                <a:sym typeface="Symbol"/>
              </a:rPr>
              <a:t> … </a:t>
            </a:r>
            <a:r>
              <a:rPr lang="it-IT" dirty="0" smtClean="0"/>
              <a:t>p</a:t>
            </a:r>
            <a:r>
              <a:rPr lang="it-IT" baseline="-25000" dirty="0" smtClean="0"/>
              <a:t>k-1 </a:t>
            </a:r>
            <a:r>
              <a:rPr lang="it-IT" dirty="0" smtClean="0">
                <a:sym typeface="Symbol"/>
              </a:rPr>
              <a:t> </a:t>
            </a:r>
            <a:r>
              <a:rPr lang="it-IT" dirty="0" smtClean="0"/>
              <a:t>p</a:t>
            </a:r>
            <a:r>
              <a:rPr lang="it-IT" baseline="-25000" dirty="0" smtClean="0"/>
              <a:t>k </a:t>
            </a:r>
            <a:endParaRPr lang="it-IT" b="1" baseline="-25000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23528" y="1857364"/>
            <a:ext cx="87927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 err="1" smtClean="0"/>
              <a:t>Clearly</a:t>
            </a:r>
            <a:r>
              <a:rPr lang="it-IT" dirty="0" smtClean="0"/>
              <a:t> </a:t>
            </a:r>
            <a:r>
              <a:rPr lang="it-IT" dirty="0" err="1" smtClean="0"/>
              <a:t>Huffman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optimal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k=1,2 </a:t>
            </a:r>
            <a:r>
              <a:rPr lang="it-IT" dirty="0" err="1" smtClean="0"/>
              <a:t>symbols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>
                <a:solidFill>
                  <a:srgbClr val="C00000"/>
                </a:solidFill>
              </a:rPr>
              <a:t>By induction</a:t>
            </a:r>
            <a:r>
              <a:rPr lang="it-IT" dirty="0" smtClean="0"/>
              <a:t>: assume that Huffman is optimal for k-1 symbols, hence</a:t>
            </a:r>
            <a:endParaRPr lang="it-IT" b="1" baseline="-25000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0034" y="4274114"/>
            <a:ext cx="81083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 dirty="0" err="1" smtClean="0"/>
              <a:t>Clearly</a:t>
            </a:r>
            <a:r>
              <a:rPr lang="it-IT" sz="1800" dirty="0" smtClean="0"/>
              <a:t> </a:t>
            </a:r>
            <a:r>
              <a:rPr lang="it-IT" sz="1800" dirty="0" err="1" smtClean="0"/>
              <a:t>L</a:t>
            </a:r>
            <a:r>
              <a:rPr lang="it-IT" sz="1800" baseline="-25000" dirty="0" err="1" smtClean="0"/>
              <a:t>opt</a:t>
            </a:r>
            <a:r>
              <a:rPr lang="it-IT" sz="1800" baseline="-25000" dirty="0" smtClean="0"/>
              <a:t> </a:t>
            </a:r>
            <a:r>
              <a:rPr lang="it-IT" sz="1800" dirty="0" smtClean="0"/>
              <a:t>(p</a:t>
            </a:r>
            <a:r>
              <a:rPr lang="it-IT" sz="1800" baseline="-25000" dirty="0" smtClean="0"/>
              <a:t>1</a:t>
            </a:r>
            <a:r>
              <a:rPr lang="it-IT" sz="1800" dirty="0" smtClean="0">
                <a:sym typeface="Symbol"/>
              </a:rPr>
              <a:t>, …, </a:t>
            </a:r>
            <a:r>
              <a:rPr lang="it-IT" sz="1800" dirty="0" smtClean="0"/>
              <a:t>p</a:t>
            </a:r>
            <a:r>
              <a:rPr lang="it-IT" sz="1800" baseline="-25000" dirty="0" smtClean="0"/>
              <a:t>k-1 </a:t>
            </a:r>
            <a:r>
              <a:rPr lang="it-IT" sz="1800" dirty="0" smtClean="0">
                <a:sym typeface="Symbol"/>
              </a:rPr>
              <a:t>, </a:t>
            </a:r>
            <a:r>
              <a:rPr lang="it-IT" sz="1800" dirty="0" err="1" smtClean="0"/>
              <a:t>p</a:t>
            </a:r>
            <a:r>
              <a:rPr lang="it-IT" sz="1800" baseline="-25000" dirty="0" err="1" smtClean="0"/>
              <a:t>k</a:t>
            </a:r>
            <a:r>
              <a:rPr lang="it-IT" sz="1800" baseline="-25000" dirty="0" smtClean="0"/>
              <a:t> </a:t>
            </a:r>
            <a:r>
              <a:rPr lang="it-IT" sz="1800" dirty="0" smtClean="0"/>
              <a:t>)  =  </a:t>
            </a:r>
            <a:r>
              <a:rPr lang="it-IT" sz="1800" dirty="0" err="1" smtClean="0">
                <a:solidFill>
                  <a:schemeClr val="tx2">
                    <a:lumMod val="75000"/>
                  </a:schemeClr>
                </a:solidFill>
              </a:rPr>
              <a:t>L</a:t>
            </a:r>
            <a:r>
              <a:rPr lang="it-IT" sz="1800" baseline="-25000" dirty="0" err="1" smtClean="0">
                <a:solidFill>
                  <a:schemeClr val="tx2">
                    <a:lumMod val="75000"/>
                  </a:schemeClr>
                </a:solidFill>
              </a:rPr>
              <a:t>RedOpt</a:t>
            </a:r>
            <a:r>
              <a:rPr lang="it-IT" sz="1800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</a:rPr>
              <a:t>(p</a:t>
            </a:r>
            <a:r>
              <a:rPr lang="it-IT" sz="1800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, 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</a:rPr>
              <a:t>…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, 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it-IT" sz="1800" baseline="-25000" dirty="0" smtClean="0">
                <a:solidFill>
                  <a:schemeClr val="tx2">
                    <a:lumMod val="75000"/>
                  </a:schemeClr>
                </a:solidFill>
              </a:rPr>
              <a:t>k-2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, 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it-IT" sz="1800" baseline="-25000" dirty="0" smtClean="0">
                <a:solidFill>
                  <a:schemeClr val="tx2">
                    <a:lumMod val="75000"/>
                  </a:schemeClr>
                </a:solidFill>
              </a:rPr>
              <a:t>k-1 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+ </a:t>
            </a:r>
            <a:r>
              <a:rPr lang="it-IT" sz="1800" dirty="0" err="1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it-IT" sz="1800" baseline="-25000" dirty="0" err="1" smtClean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it-IT" sz="1800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it-IT" sz="1800" dirty="0" smtClean="0"/>
              <a:t>+ (p</a:t>
            </a:r>
            <a:r>
              <a:rPr lang="it-IT" sz="1800" baseline="-25000" dirty="0" smtClean="0"/>
              <a:t>k-1 </a:t>
            </a:r>
            <a:r>
              <a:rPr lang="it-IT" sz="1800" dirty="0" smtClean="0">
                <a:sym typeface="Symbol"/>
              </a:rPr>
              <a:t>+ </a:t>
            </a:r>
            <a:r>
              <a:rPr lang="it-IT" sz="1800" dirty="0" err="1" smtClean="0"/>
              <a:t>p</a:t>
            </a:r>
            <a:r>
              <a:rPr lang="it-IT" sz="1800" baseline="-25000" dirty="0" err="1" smtClean="0"/>
              <a:t>k</a:t>
            </a:r>
            <a:r>
              <a:rPr lang="it-IT" sz="1800" dirty="0" smtClean="0"/>
              <a:t>)</a:t>
            </a:r>
            <a:endParaRPr lang="it-IT" sz="1800" b="1" baseline="-25000" dirty="0"/>
          </a:p>
        </p:txBody>
      </p:sp>
      <p:sp>
        <p:nvSpPr>
          <p:cNvPr id="10" name="Rettangolo 9"/>
          <p:cNvSpPr/>
          <p:nvPr/>
        </p:nvSpPr>
        <p:spPr>
          <a:xfrm>
            <a:off x="571472" y="5143512"/>
            <a:ext cx="750099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L</a:t>
            </a:r>
            <a:r>
              <a:rPr lang="it-IT" baseline="-25000" dirty="0" err="1" smtClean="0">
                <a:solidFill>
                  <a:schemeClr val="tx2">
                    <a:lumMod val="75000"/>
                  </a:schemeClr>
                </a:solidFill>
              </a:rPr>
              <a:t>Opt</a:t>
            </a:r>
            <a:r>
              <a:rPr lang="it-IT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=  </a:t>
            </a: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L</a:t>
            </a:r>
            <a:r>
              <a:rPr lang="it-IT" baseline="-25000" dirty="0" err="1" smtClean="0">
                <a:solidFill>
                  <a:schemeClr val="tx2">
                    <a:lumMod val="75000"/>
                  </a:schemeClr>
                </a:solidFill>
              </a:rPr>
              <a:t>RedOpt</a:t>
            </a:r>
            <a:r>
              <a:rPr lang="it-IT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1800" dirty="0" smtClean="0"/>
              <a:t>[p</a:t>
            </a:r>
            <a:r>
              <a:rPr lang="it-IT" sz="1800" baseline="-25000" dirty="0" smtClean="0"/>
              <a:t>1</a:t>
            </a:r>
            <a:r>
              <a:rPr lang="it-IT" sz="1800" dirty="0" smtClean="0">
                <a:sym typeface="Symbol"/>
              </a:rPr>
              <a:t>, </a:t>
            </a:r>
            <a:r>
              <a:rPr lang="it-IT" sz="1800" dirty="0" smtClean="0"/>
              <a:t>…</a:t>
            </a:r>
            <a:r>
              <a:rPr lang="it-IT" sz="1800" dirty="0" smtClean="0">
                <a:sym typeface="Symbol"/>
              </a:rPr>
              <a:t>, </a:t>
            </a:r>
            <a:r>
              <a:rPr lang="it-IT" sz="1800" dirty="0" smtClean="0"/>
              <a:t>p</a:t>
            </a:r>
            <a:r>
              <a:rPr lang="it-IT" sz="1800" baseline="-25000" dirty="0" smtClean="0"/>
              <a:t>k-2</a:t>
            </a:r>
            <a:r>
              <a:rPr lang="it-IT" sz="1800" dirty="0" smtClean="0">
                <a:sym typeface="Symbol"/>
              </a:rPr>
              <a:t>, </a:t>
            </a:r>
            <a:r>
              <a:rPr lang="it-IT" sz="1800" dirty="0" smtClean="0"/>
              <a:t>p</a:t>
            </a:r>
            <a:r>
              <a:rPr lang="it-IT" sz="1800" baseline="-25000" dirty="0" smtClean="0"/>
              <a:t>k-1 </a:t>
            </a:r>
            <a:r>
              <a:rPr lang="it-IT" sz="1800" dirty="0" smtClean="0">
                <a:sym typeface="Symbol"/>
              </a:rPr>
              <a:t>+ </a:t>
            </a:r>
            <a:r>
              <a:rPr lang="it-IT" sz="1800" dirty="0" err="1" smtClean="0"/>
              <a:t>p</a:t>
            </a:r>
            <a:r>
              <a:rPr lang="it-IT" sz="1800" baseline="-25000" dirty="0" err="1" smtClean="0"/>
              <a:t>k</a:t>
            </a:r>
            <a:r>
              <a:rPr lang="it-IT" sz="1800" baseline="-25000" dirty="0" smtClean="0"/>
              <a:t> </a:t>
            </a:r>
            <a:r>
              <a:rPr lang="it-IT" sz="1800" dirty="0" smtClean="0"/>
              <a:t>]</a:t>
            </a:r>
            <a:r>
              <a:rPr lang="it-IT" b="1" baseline="-25000" dirty="0" smtClean="0"/>
              <a:t> 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+ (p</a:t>
            </a:r>
            <a:r>
              <a:rPr lang="it-IT" baseline="-25000" dirty="0" smtClean="0">
                <a:solidFill>
                  <a:schemeClr val="tx2">
                    <a:lumMod val="75000"/>
                  </a:schemeClr>
                </a:solidFill>
              </a:rPr>
              <a:t>k-1 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+ </a:t>
            </a: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it-IT" baseline="-25000" dirty="0" err="1" smtClean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071538" y="5643578"/>
            <a:ext cx="58579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Lucida Sans"/>
                <a:sym typeface="Symbol"/>
              </a:rPr>
              <a:t>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L</a:t>
            </a:r>
            <a:r>
              <a:rPr lang="it-IT" baseline="-25000" dirty="0" err="1" smtClean="0">
                <a:solidFill>
                  <a:schemeClr val="tx2">
                    <a:lumMod val="75000"/>
                  </a:schemeClr>
                </a:solidFill>
              </a:rPr>
              <a:t>RedH</a:t>
            </a:r>
            <a:r>
              <a:rPr lang="it-IT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1800" dirty="0" smtClean="0"/>
              <a:t>[p</a:t>
            </a:r>
            <a:r>
              <a:rPr lang="it-IT" sz="1800" baseline="-25000" dirty="0" smtClean="0"/>
              <a:t>1</a:t>
            </a:r>
            <a:r>
              <a:rPr lang="it-IT" sz="1800" dirty="0" smtClean="0">
                <a:sym typeface="Symbol"/>
              </a:rPr>
              <a:t>, </a:t>
            </a:r>
            <a:r>
              <a:rPr lang="it-IT" sz="1800" dirty="0" smtClean="0"/>
              <a:t>…</a:t>
            </a:r>
            <a:r>
              <a:rPr lang="it-IT" sz="1800" dirty="0" smtClean="0">
                <a:sym typeface="Symbol"/>
              </a:rPr>
              <a:t>, </a:t>
            </a:r>
            <a:r>
              <a:rPr lang="it-IT" sz="1800" dirty="0" smtClean="0"/>
              <a:t>p</a:t>
            </a:r>
            <a:r>
              <a:rPr lang="it-IT" sz="1800" baseline="-25000" dirty="0" smtClean="0"/>
              <a:t>k-2</a:t>
            </a:r>
            <a:r>
              <a:rPr lang="it-IT" sz="1800" dirty="0" smtClean="0">
                <a:sym typeface="Symbol"/>
              </a:rPr>
              <a:t>, </a:t>
            </a:r>
            <a:r>
              <a:rPr lang="it-IT" sz="1800" dirty="0" smtClean="0"/>
              <a:t>p</a:t>
            </a:r>
            <a:r>
              <a:rPr lang="it-IT" sz="1800" baseline="-25000" dirty="0" smtClean="0"/>
              <a:t>k-1 </a:t>
            </a:r>
            <a:r>
              <a:rPr lang="it-IT" sz="1800" dirty="0" smtClean="0">
                <a:sym typeface="Symbol"/>
              </a:rPr>
              <a:t>+ </a:t>
            </a:r>
            <a:r>
              <a:rPr lang="it-IT" sz="1800" dirty="0" err="1" smtClean="0"/>
              <a:t>p</a:t>
            </a:r>
            <a:r>
              <a:rPr lang="it-IT" sz="1800" baseline="-25000" dirty="0" err="1" smtClean="0"/>
              <a:t>k</a:t>
            </a:r>
            <a:r>
              <a:rPr lang="it-IT" sz="1800" baseline="-25000" dirty="0" smtClean="0"/>
              <a:t> </a:t>
            </a:r>
            <a:r>
              <a:rPr lang="it-IT" sz="1800" dirty="0" smtClean="0"/>
              <a:t>]</a:t>
            </a:r>
            <a:r>
              <a:rPr lang="it-IT" sz="1800" b="1" baseline="-25000" dirty="0" smtClean="0"/>
              <a:t> 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+ (p</a:t>
            </a:r>
            <a:r>
              <a:rPr lang="it-IT" baseline="-25000" dirty="0" smtClean="0">
                <a:solidFill>
                  <a:schemeClr val="tx2">
                    <a:lumMod val="75000"/>
                  </a:schemeClr>
                </a:solidFill>
              </a:rPr>
              <a:t>k-1 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+ </a:t>
            </a: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it-IT" baseline="-25000" dirty="0" err="1" smtClean="0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000100" y="6143644"/>
            <a:ext cx="10001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=  L</a:t>
            </a:r>
            <a:r>
              <a:rPr lang="it-IT" baseline="-25000" dirty="0" smtClean="0">
                <a:solidFill>
                  <a:schemeClr val="tx2">
                    <a:lumMod val="75000"/>
                  </a:schemeClr>
                </a:solidFill>
              </a:rPr>
              <a:t>H</a:t>
            </a:r>
            <a:endParaRPr lang="it-IT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Freccia a destra 12"/>
          <p:cNvSpPr/>
          <p:nvPr/>
        </p:nvSpPr>
        <p:spPr bwMode="auto">
          <a:xfrm rot="6289145">
            <a:off x="1041851" y="5419396"/>
            <a:ext cx="642942" cy="285752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357290" y="4786322"/>
            <a:ext cx="700092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400" baseline="-25000" dirty="0" smtClean="0">
                <a:solidFill>
                  <a:srgbClr val="C00000"/>
                </a:solidFill>
              </a:rPr>
              <a:t> </a:t>
            </a:r>
            <a:r>
              <a:rPr lang="it-IT" sz="1400" dirty="0" err="1" smtClean="0">
                <a:solidFill>
                  <a:srgbClr val="C00000"/>
                </a:solidFill>
              </a:rPr>
              <a:t>optimal</a:t>
            </a:r>
            <a:r>
              <a:rPr lang="it-IT" sz="1400" dirty="0" smtClean="0">
                <a:solidFill>
                  <a:srgbClr val="C00000"/>
                </a:solidFill>
              </a:rPr>
              <a:t> on k-1 </a:t>
            </a:r>
            <a:r>
              <a:rPr lang="it-IT" sz="1400" dirty="0" err="1" smtClean="0">
                <a:solidFill>
                  <a:srgbClr val="C00000"/>
                </a:solidFill>
              </a:rPr>
              <a:t>symbols</a:t>
            </a:r>
            <a:r>
              <a:rPr lang="it-IT" sz="1400" dirty="0" smtClean="0">
                <a:solidFill>
                  <a:srgbClr val="C00000"/>
                </a:solidFill>
              </a:rPr>
              <a:t> (</a:t>
            </a:r>
            <a:r>
              <a:rPr lang="it-IT" sz="1400" dirty="0" err="1" smtClean="0">
                <a:solidFill>
                  <a:srgbClr val="C00000"/>
                </a:solidFill>
              </a:rPr>
              <a:t>by</a:t>
            </a:r>
            <a:r>
              <a:rPr lang="it-IT" sz="1400" dirty="0" smtClean="0">
                <a:solidFill>
                  <a:srgbClr val="C00000"/>
                </a:solidFill>
              </a:rPr>
              <a:t> </a:t>
            </a:r>
            <a:r>
              <a:rPr lang="it-IT" sz="1400" dirty="0" err="1" smtClean="0">
                <a:solidFill>
                  <a:srgbClr val="C00000"/>
                </a:solidFill>
              </a:rPr>
              <a:t>induction</a:t>
            </a:r>
            <a:r>
              <a:rPr lang="it-IT" sz="1400" dirty="0" smtClean="0">
                <a:solidFill>
                  <a:srgbClr val="C00000"/>
                </a:solidFill>
              </a:rPr>
              <a:t>), </a:t>
            </a:r>
            <a:r>
              <a:rPr lang="it-IT" sz="1400" dirty="0" err="1" smtClean="0">
                <a:solidFill>
                  <a:srgbClr val="C00000"/>
                </a:solidFill>
              </a:rPr>
              <a:t>here</a:t>
            </a:r>
            <a:r>
              <a:rPr lang="it-IT" sz="1400" dirty="0" smtClean="0">
                <a:solidFill>
                  <a:srgbClr val="C00000"/>
                </a:solidFill>
              </a:rPr>
              <a:t> </a:t>
            </a:r>
            <a:r>
              <a:rPr lang="it-IT" sz="1400" dirty="0" err="1" smtClean="0">
                <a:solidFill>
                  <a:srgbClr val="C00000"/>
                </a:solidFill>
              </a:rPr>
              <a:t>they</a:t>
            </a:r>
            <a:r>
              <a:rPr lang="it-IT" sz="1400" dirty="0" smtClean="0">
                <a:solidFill>
                  <a:srgbClr val="C00000"/>
                </a:solidFill>
              </a:rPr>
              <a:t> are (p</a:t>
            </a:r>
            <a:r>
              <a:rPr lang="it-IT" sz="1400" baseline="-25000" dirty="0" smtClean="0">
                <a:solidFill>
                  <a:srgbClr val="C00000"/>
                </a:solidFill>
              </a:rPr>
              <a:t>1</a:t>
            </a:r>
            <a:r>
              <a:rPr lang="it-IT" sz="1400" dirty="0" smtClean="0">
                <a:solidFill>
                  <a:srgbClr val="C00000"/>
                </a:solidFill>
                <a:sym typeface="Symbol"/>
              </a:rPr>
              <a:t>, …, </a:t>
            </a:r>
            <a:r>
              <a:rPr lang="it-IT" sz="1400" dirty="0" smtClean="0">
                <a:solidFill>
                  <a:srgbClr val="C00000"/>
                </a:solidFill>
              </a:rPr>
              <a:t>p</a:t>
            </a:r>
            <a:r>
              <a:rPr lang="it-IT" sz="1400" baseline="-25000" dirty="0" smtClean="0">
                <a:solidFill>
                  <a:srgbClr val="C00000"/>
                </a:solidFill>
              </a:rPr>
              <a:t>k-2</a:t>
            </a:r>
            <a:r>
              <a:rPr lang="it-IT" sz="1400" dirty="0" smtClean="0">
                <a:solidFill>
                  <a:srgbClr val="C00000"/>
                </a:solidFill>
              </a:rPr>
              <a:t>,    p</a:t>
            </a:r>
            <a:r>
              <a:rPr lang="it-IT" sz="1400" baseline="-25000" dirty="0" smtClean="0">
                <a:solidFill>
                  <a:srgbClr val="C00000"/>
                </a:solidFill>
              </a:rPr>
              <a:t>k-1 </a:t>
            </a:r>
            <a:r>
              <a:rPr lang="it-IT" sz="1400" dirty="0" smtClean="0">
                <a:solidFill>
                  <a:srgbClr val="C00000"/>
                </a:solidFill>
                <a:sym typeface="Symbol"/>
              </a:rPr>
              <a:t>+ </a:t>
            </a:r>
            <a:r>
              <a:rPr lang="it-IT" sz="1400" dirty="0" err="1" smtClean="0">
                <a:solidFill>
                  <a:srgbClr val="C00000"/>
                </a:solidFill>
              </a:rPr>
              <a:t>p</a:t>
            </a:r>
            <a:r>
              <a:rPr lang="it-IT" sz="1400" baseline="-25000" dirty="0" err="1" smtClean="0">
                <a:solidFill>
                  <a:srgbClr val="C00000"/>
                </a:solidFill>
              </a:rPr>
              <a:t>k</a:t>
            </a:r>
            <a:r>
              <a:rPr lang="it-IT" sz="1400" baseline="-25000" dirty="0" smtClean="0">
                <a:solidFill>
                  <a:srgbClr val="C00000"/>
                </a:solidFill>
              </a:rPr>
              <a:t> </a:t>
            </a:r>
            <a:r>
              <a:rPr lang="it-IT" sz="1400" dirty="0" smtClean="0">
                <a:solidFill>
                  <a:srgbClr val="C00000"/>
                </a:solidFill>
              </a:rPr>
              <a:t>)</a:t>
            </a:r>
            <a:endParaRPr lang="it-IT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000232" y="3000372"/>
            <a:ext cx="50882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 err="1" smtClean="0">
                <a:solidFill>
                  <a:srgbClr val="C00000"/>
                </a:solidFill>
              </a:rPr>
              <a:t>L</a:t>
            </a:r>
            <a:r>
              <a:rPr lang="it-IT" baseline="-25000" dirty="0" err="1" smtClean="0">
                <a:solidFill>
                  <a:srgbClr val="C00000"/>
                </a:solidFill>
              </a:rPr>
              <a:t>RedH</a:t>
            </a:r>
            <a:r>
              <a:rPr lang="it-IT" baseline="-25000" dirty="0" smtClean="0">
                <a:solidFill>
                  <a:srgbClr val="C00000"/>
                </a:solidFill>
              </a:rPr>
              <a:t> </a:t>
            </a:r>
            <a:r>
              <a:rPr lang="it-IT" dirty="0" smtClean="0">
                <a:solidFill>
                  <a:srgbClr val="C00000"/>
                </a:solidFill>
              </a:rPr>
              <a:t>(p</a:t>
            </a:r>
            <a:r>
              <a:rPr lang="it-IT" baseline="-25000" dirty="0" smtClean="0">
                <a:solidFill>
                  <a:srgbClr val="C00000"/>
                </a:solidFill>
              </a:rPr>
              <a:t>1</a:t>
            </a:r>
            <a:r>
              <a:rPr lang="it-IT" dirty="0" smtClean="0">
                <a:solidFill>
                  <a:srgbClr val="C00000"/>
                </a:solidFill>
                <a:sym typeface="Symbol"/>
              </a:rPr>
              <a:t>, …, </a:t>
            </a:r>
            <a:r>
              <a:rPr lang="it-IT" dirty="0" smtClean="0">
                <a:solidFill>
                  <a:srgbClr val="C00000"/>
                </a:solidFill>
              </a:rPr>
              <a:t>p</a:t>
            </a:r>
            <a:r>
              <a:rPr lang="it-IT" baseline="-25000" dirty="0" smtClean="0">
                <a:solidFill>
                  <a:srgbClr val="C00000"/>
                </a:solidFill>
              </a:rPr>
              <a:t>k-2</a:t>
            </a:r>
            <a:r>
              <a:rPr lang="it-IT" dirty="0" smtClean="0">
                <a:solidFill>
                  <a:srgbClr val="C00000"/>
                </a:solidFill>
              </a:rPr>
              <a:t>, p</a:t>
            </a:r>
            <a:r>
              <a:rPr lang="it-IT" baseline="-25000" dirty="0" smtClean="0">
                <a:solidFill>
                  <a:srgbClr val="C00000"/>
                </a:solidFill>
              </a:rPr>
              <a:t>k-1 </a:t>
            </a:r>
            <a:r>
              <a:rPr lang="it-IT" dirty="0" smtClean="0">
                <a:solidFill>
                  <a:srgbClr val="C00000"/>
                </a:solidFill>
                <a:sym typeface="Symbol"/>
              </a:rPr>
              <a:t>+ </a:t>
            </a:r>
            <a:r>
              <a:rPr lang="it-IT" dirty="0" err="1" smtClean="0">
                <a:solidFill>
                  <a:srgbClr val="C00000"/>
                </a:solidFill>
              </a:rPr>
              <a:t>p</a:t>
            </a:r>
            <a:r>
              <a:rPr lang="it-IT" baseline="-25000" dirty="0" err="1" smtClean="0">
                <a:solidFill>
                  <a:srgbClr val="C00000"/>
                </a:solidFill>
              </a:rPr>
              <a:t>k</a:t>
            </a:r>
            <a:r>
              <a:rPr lang="it-IT" baseline="-25000" dirty="0" smtClean="0">
                <a:solidFill>
                  <a:srgbClr val="C00000"/>
                </a:solidFill>
              </a:rPr>
              <a:t> </a:t>
            </a:r>
            <a:r>
              <a:rPr lang="it-IT" dirty="0" smtClean="0">
                <a:solidFill>
                  <a:srgbClr val="C00000"/>
                </a:solidFill>
              </a:rPr>
              <a:t>)  </a:t>
            </a:r>
            <a:r>
              <a:rPr lang="it-IT" dirty="0" err="1" smtClean="0">
                <a:solidFill>
                  <a:srgbClr val="C00000"/>
                </a:solidFill>
              </a:rPr>
              <a:t>is</a:t>
            </a:r>
            <a:r>
              <a:rPr lang="it-IT" dirty="0" smtClean="0">
                <a:solidFill>
                  <a:srgbClr val="C00000"/>
                </a:solidFill>
              </a:rPr>
              <a:t> minimum</a:t>
            </a:r>
            <a:endParaRPr lang="it-IT" b="1" baseline="-25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91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5460" grpId="0"/>
      <p:bldP spid="9" grpId="0"/>
      <p:bldP spid="10" grpId="0"/>
      <p:bldP spid="11" grpId="0"/>
      <p:bldP spid="12" grpId="0"/>
      <p:bldP spid="13" grpId="0" animBg="1"/>
      <p:bldP spid="14" grpId="1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 size may be large</a:t>
            </a:r>
          </a:p>
        </p:txBody>
      </p:sp>
      <p:sp>
        <p:nvSpPr>
          <p:cNvPr id="919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95567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sz="2000" smtClean="0"/>
              <a:t>Huffman codes can be made </a:t>
            </a:r>
            <a:r>
              <a:rPr lang="en-US" sz="2000" i="1" smtClean="0"/>
              <a:t>succinct</a:t>
            </a:r>
            <a:r>
              <a:rPr lang="en-US" sz="2000" smtClean="0"/>
              <a:t> in the representation of the codeword tree, and </a:t>
            </a:r>
            <a:r>
              <a:rPr lang="en-US" sz="2000" i="1" smtClean="0"/>
              <a:t>fast</a:t>
            </a:r>
            <a:r>
              <a:rPr lang="en-US" sz="2000" smtClean="0"/>
              <a:t> in (de)coding.</a:t>
            </a:r>
          </a:p>
        </p:txBody>
      </p:sp>
      <p:grpSp>
        <p:nvGrpSpPr>
          <p:cNvPr id="8" name="Gruppo 7"/>
          <p:cNvGrpSpPr/>
          <p:nvPr/>
        </p:nvGrpSpPr>
        <p:grpSpPr>
          <a:xfrm>
            <a:off x="735013" y="3044825"/>
            <a:ext cx="8013700" cy="2665413"/>
            <a:chOff x="735013" y="3044825"/>
            <a:chExt cx="8013700" cy="2665413"/>
          </a:xfrm>
        </p:grpSpPr>
        <p:pic>
          <p:nvPicPr>
            <p:cNvPr id="919555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5650" y="3357563"/>
              <a:ext cx="3168650" cy="2352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7386" name="Rectangle 10"/>
            <p:cNvSpPr>
              <a:spLocks noChangeArrowheads="1"/>
            </p:cNvSpPr>
            <p:nvPr/>
          </p:nvSpPr>
          <p:spPr bwMode="auto">
            <a:xfrm>
              <a:off x="4211638" y="3644900"/>
              <a:ext cx="4537075" cy="157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130000"/>
                </a:lnSpc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pitchFamily="2" charset="2"/>
                <a:buNone/>
              </a:pPr>
              <a:r>
                <a:rPr lang="en-US" dirty="0"/>
                <a:t>We store for any level L:</a:t>
              </a:r>
            </a:p>
            <a:p>
              <a:pPr marL="342900" indent="-342900">
                <a:lnSpc>
                  <a:spcPct val="130000"/>
                </a:lnSpc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pitchFamily="2" charset="2"/>
                <a:buChar char="n"/>
              </a:pPr>
              <a:r>
                <a:rPr lang="en-US" dirty="0" err="1"/>
                <a:t>firstcode</a:t>
              </a:r>
              <a:r>
                <a:rPr lang="en-US" dirty="0"/>
                <a:t>[L]</a:t>
              </a:r>
            </a:p>
            <a:p>
              <a:pPr marL="342900" indent="-342900">
                <a:lnSpc>
                  <a:spcPct val="130000"/>
                </a:lnSpc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pitchFamily="2" charset="2"/>
                <a:buChar char="n"/>
              </a:pPr>
              <a:r>
                <a:rPr lang="en-US" dirty="0" smtClean="0"/>
                <a:t>Symbols[L], </a:t>
              </a:r>
              <a:r>
                <a:rPr lang="en-US" dirty="0"/>
                <a:t>for each </a:t>
              </a:r>
              <a:r>
                <a:rPr lang="en-US" dirty="0" smtClean="0"/>
                <a:t>level L</a:t>
              </a:r>
              <a:endParaRPr lang="en-US" dirty="0"/>
            </a:p>
          </p:txBody>
        </p:sp>
        <p:sp>
          <p:nvSpPr>
            <p:cNvPr id="919557" name="Text Box 11"/>
            <p:cNvSpPr txBox="1">
              <a:spLocks noChangeArrowheads="1"/>
            </p:cNvSpPr>
            <p:nvPr/>
          </p:nvSpPr>
          <p:spPr bwMode="auto">
            <a:xfrm>
              <a:off x="735013" y="3044825"/>
              <a:ext cx="2516187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A40508"/>
                  </a:solidFill>
                  <a:latin typeface="Comic Sans MS" pitchFamily="66" charset="0"/>
                </a:rPr>
                <a:t>Canonical Huffman tree</a:t>
              </a:r>
            </a:p>
          </p:txBody>
        </p:sp>
      </p:grpSp>
      <p:sp>
        <p:nvSpPr>
          <p:cNvPr id="919558" name="Text Box 13"/>
          <p:cNvSpPr txBox="1">
            <a:spLocks noChangeArrowheads="1"/>
          </p:cNvSpPr>
          <p:nvPr/>
        </p:nvSpPr>
        <p:spPr bwMode="auto">
          <a:xfrm>
            <a:off x="2176463" y="5343525"/>
            <a:ext cx="1089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/>
              <a:t>= 00.....0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Canonical Huffman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214282" y="5214950"/>
            <a:ext cx="7745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1(.3)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071670" y="4500570"/>
            <a:ext cx="5790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i="1" dirty="0" smtClean="0">
                <a:latin typeface="Times New Roman" pitchFamily="18" charset="0"/>
              </a:rPr>
              <a:t>(.02</a:t>
            </a:r>
            <a:r>
              <a:rPr lang="en-US" sz="1600" i="1" dirty="0">
                <a:latin typeface="Times New Roman" pitchFamily="18" charset="0"/>
              </a:rPr>
              <a:t>)</a:t>
            </a:r>
          </a:p>
        </p:txBody>
      </p:sp>
      <p:grpSp>
        <p:nvGrpSpPr>
          <p:cNvPr id="62" name="Gruppo 61"/>
          <p:cNvGrpSpPr/>
          <p:nvPr/>
        </p:nvGrpSpPr>
        <p:grpSpPr>
          <a:xfrm>
            <a:off x="1500166" y="4714884"/>
            <a:ext cx="876304" cy="604838"/>
            <a:chOff x="1500166" y="4714884"/>
            <a:chExt cx="876304" cy="604838"/>
          </a:xfrm>
        </p:grpSpPr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2000232" y="4714884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>
                <a:latin typeface="Symbol" pitchFamily="18" charset="2"/>
              </a:endParaRPr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 flipV="1">
              <a:off x="1500166" y="4786322"/>
              <a:ext cx="533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H="1" flipV="1">
              <a:off x="2071670" y="4786322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1093797" y="5253351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2(.01)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2022491" y="5253351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3(.01)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2951185" y="5253351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4(.06)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3737003" y="5253351"/>
            <a:ext cx="7745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5(.3)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4522821" y="5286388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6(.01)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5402336" y="5286388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7(.01)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6237333" y="5286388"/>
            <a:ext cx="7745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1(.3)</a:t>
            </a:r>
            <a:endParaRPr lang="en-US" sz="2400" i="1" dirty="0">
              <a:latin typeface="Times New Roman" pitchFamily="18" charset="0"/>
            </a:endParaRPr>
          </a:p>
        </p:txBody>
      </p:sp>
      <p:grpSp>
        <p:nvGrpSpPr>
          <p:cNvPr id="63" name="Gruppo 62"/>
          <p:cNvGrpSpPr/>
          <p:nvPr/>
        </p:nvGrpSpPr>
        <p:grpSpPr>
          <a:xfrm>
            <a:off x="4921689" y="4500570"/>
            <a:ext cx="1150509" cy="819152"/>
            <a:chOff x="4921689" y="4500570"/>
            <a:chExt cx="1150509" cy="819152"/>
          </a:xfrm>
        </p:grpSpPr>
        <p:sp>
          <p:nvSpPr>
            <p:cNvPr id="45" name="Oval 7"/>
            <p:cNvSpPr>
              <a:spLocks noChangeArrowheads="1"/>
            </p:cNvSpPr>
            <p:nvPr/>
          </p:nvSpPr>
          <p:spPr bwMode="auto">
            <a:xfrm>
              <a:off x="5421755" y="4714884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>
                <a:latin typeface="Symbol" pitchFamily="18" charset="2"/>
              </a:endParaRPr>
            </a:p>
          </p:txBody>
        </p:sp>
        <p:sp>
          <p:nvSpPr>
            <p:cNvPr id="46" name="Text Box 10"/>
            <p:cNvSpPr txBox="1">
              <a:spLocks noChangeArrowheads="1"/>
            </p:cNvSpPr>
            <p:nvPr/>
          </p:nvSpPr>
          <p:spPr bwMode="auto">
            <a:xfrm>
              <a:off x="5493193" y="4500570"/>
              <a:ext cx="57900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i="1" dirty="0" smtClean="0">
                  <a:latin typeface="Times New Roman" pitchFamily="18" charset="0"/>
                </a:rPr>
                <a:t>(.02</a:t>
              </a:r>
              <a:r>
                <a:rPr lang="en-US" sz="1600" i="1" dirty="0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47" name="Line 11"/>
            <p:cNvSpPr>
              <a:spLocks noChangeShapeType="1"/>
            </p:cNvSpPr>
            <p:nvPr/>
          </p:nvSpPr>
          <p:spPr bwMode="auto">
            <a:xfrm flipV="1">
              <a:off x="4921689" y="4786322"/>
              <a:ext cx="533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Line 12"/>
            <p:cNvSpPr>
              <a:spLocks noChangeShapeType="1"/>
            </p:cNvSpPr>
            <p:nvPr/>
          </p:nvSpPr>
          <p:spPr bwMode="auto">
            <a:xfrm flipH="1" flipV="1">
              <a:off x="5493193" y="4786322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64" name="Gruppo 63"/>
          <p:cNvGrpSpPr/>
          <p:nvPr/>
        </p:nvGrpSpPr>
        <p:grpSpPr>
          <a:xfrm>
            <a:off x="2071670" y="3643314"/>
            <a:ext cx="3357586" cy="1071570"/>
            <a:chOff x="2071670" y="3643314"/>
            <a:chExt cx="3357586" cy="1071570"/>
          </a:xfrm>
        </p:grpSpPr>
        <p:sp>
          <p:nvSpPr>
            <p:cNvPr id="18" name="Oval 9"/>
            <p:cNvSpPr>
              <a:spLocks noChangeArrowheads="1"/>
            </p:cNvSpPr>
            <p:nvPr/>
          </p:nvSpPr>
          <p:spPr bwMode="auto">
            <a:xfrm>
              <a:off x="3638544" y="378619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5" name="Line 16"/>
            <p:cNvSpPr>
              <a:spLocks noChangeShapeType="1"/>
            </p:cNvSpPr>
            <p:nvPr/>
          </p:nvSpPr>
          <p:spPr bwMode="auto">
            <a:xfrm flipV="1">
              <a:off x="2071670" y="3857628"/>
              <a:ext cx="1571636" cy="857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Line 17"/>
            <p:cNvSpPr>
              <a:spLocks noChangeShapeType="1"/>
            </p:cNvSpPr>
            <p:nvPr/>
          </p:nvSpPr>
          <p:spPr bwMode="auto">
            <a:xfrm flipH="1" flipV="1">
              <a:off x="3643306" y="3857628"/>
              <a:ext cx="1785950" cy="857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9" name="Text Box 10"/>
            <p:cNvSpPr txBox="1">
              <a:spLocks noChangeArrowheads="1"/>
            </p:cNvSpPr>
            <p:nvPr/>
          </p:nvSpPr>
          <p:spPr bwMode="auto">
            <a:xfrm>
              <a:off x="3786182" y="3643314"/>
              <a:ext cx="57900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i="1" dirty="0" smtClean="0">
                  <a:latin typeface="Times New Roman" pitchFamily="18" charset="0"/>
                </a:rPr>
                <a:t>(.04)</a:t>
              </a:r>
              <a:endParaRPr lang="en-US" sz="1600" i="1" dirty="0">
                <a:latin typeface="Times New Roman" pitchFamily="18" charset="0"/>
              </a:endParaRPr>
            </a:p>
          </p:txBody>
        </p:sp>
      </p:grpSp>
      <p:grpSp>
        <p:nvGrpSpPr>
          <p:cNvPr id="65" name="Gruppo 64"/>
          <p:cNvGrpSpPr/>
          <p:nvPr/>
        </p:nvGrpSpPr>
        <p:grpSpPr>
          <a:xfrm>
            <a:off x="2881142" y="3090446"/>
            <a:ext cx="762164" cy="2224514"/>
            <a:chOff x="2881142" y="3090446"/>
            <a:chExt cx="762164" cy="2224514"/>
          </a:xfrm>
        </p:grpSpPr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3357554" y="3214686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Line 21"/>
            <p:cNvSpPr>
              <a:spLocks noChangeShapeType="1"/>
            </p:cNvSpPr>
            <p:nvPr/>
          </p:nvSpPr>
          <p:spPr bwMode="auto">
            <a:xfrm flipV="1">
              <a:off x="3214678" y="3286124"/>
              <a:ext cx="214314" cy="20288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Line 22"/>
            <p:cNvSpPr>
              <a:spLocks noChangeShapeType="1"/>
            </p:cNvSpPr>
            <p:nvPr/>
          </p:nvSpPr>
          <p:spPr bwMode="auto">
            <a:xfrm flipH="1" flipV="1">
              <a:off x="3428992" y="3286124"/>
              <a:ext cx="214314" cy="5000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0" name="Text Box 10"/>
            <p:cNvSpPr txBox="1">
              <a:spLocks noChangeArrowheads="1"/>
            </p:cNvSpPr>
            <p:nvPr/>
          </p:nvSpPr>
          <p:spPr bwMode="auto">
            <a:xfrm>
              <a:off x="2881142" y="3090446"/>
              <a:ext cx="4764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i="1" dirty="0" smtClean="0">
                  <a:latin typeface="Times New Roman" pitchFamily="18" charset="0"/>
                </a:rPr>
                <a:t>(.1)</a:t>
              </a:r>
              <a:endParaRPr lang="en-US" sz="1600" i="1" dirty="0">
                <a:latin typeface="Times New Roman" pitchFamily="18" charset="0"/>
              </a:endParaRPr>
            </a:p>
          </p:txBody>
        </p:sp>
      </p:grpSp>
      <p:sp>
        <p:nvSpPr>
          <p:cNvPr id="51" name="Line 21"/>
          <p:cNvSpPr>
            <a:spLocks noChangeShapeType="1"/>
          </p:cNvSpPr>
          <p:nvPr/>
        </p:nvSpPr>
        <p:spPr bwMode="auto">
          <a:xfrm flipV="1">
            <a:off x="714348" y="2500306"/>
            <a:ext cx="1285884" cy="27432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66" name="Gruppo 65"/>
          <p:cNvGrpSpPr/>
          <p:nvPr/>
        </p:nvGrpSpPr>
        <p:grpSpPr>
          <a:xfrm>
            <a:off x="1428728" y="2285992"/>
            <a:ext cx="1928826" cy="928694"/>
            <a:chOff x="1428728" y="2285992"/>
            <a:chExt cx="1928826" cy="928694"/>
          </a:xfrm>
        </p:grpSpPr>
        <p:sp>
          <p:nvSpPr>
            <p:cNvPr id="52" name="Line 21"/>
            <p:cNvSpPr>
              <a:spLocks noChangeShapeType="1"/>
            </p:cNvSpPr>
            <p:nvPr/>
          </p:nvSpPr>
          <p:spPr bwMode="auto">
            <a:xfrm flipH="1" flipV="1">
              <a:off x="2000232" y="2500306"/>
              <a:ext cx="1357322" cy="714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3" name="Oval 4"/>
            <p:cNvSpPr>
              <a:spLocks noChangeArrowheads="1"/>
            </p:cNvSpPr>
            <p:nvPr/>
          </p:nvSpPr>
          <p:spPr bwMode="auto">
            <a:xfrm>
              <a:off x="1995470" y="2428868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1428728" y="2285992"/>
              <a:ext cx="4764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i="1" dirty="0" smtClean="0">
                  <a:latin typeface="Times New Roman" pitchFamily="18" charset="0"/>
                </a:rPr>
                <a:t>(.4)</a:t>
              </a:r>
              <a:endParaRPr lang="en-US" sz="1600" i="1" dirty="0">
                <a:latin typeface="Times New Roman" pitchFamily="18" charset="0"/>
              </a:endParaRPr>
            </a:p>
          </p:txBody>
        </p:sp>
      </p:grpSp>
      <p:grpSp>
        <p:nvGrpSpPr>
          <p:cNvPr id="67" name="Gruppo 66"/>
          <p:cNvGrpSpPr/>
          <p:nvPr/>
        </p:nvGrpSpPr>
        <p:grpSpPr>
          <a:xfrm>
            <a:off x="4071934" y="3071810"/>
            <a:ext cx="2500330" cy="2243150"/>
            <a:chOff x="4071934" y="3071810"/>
            <a:chExt cx="2500330" cy="2243150"/>
          </a:xfrm>
        </p:grpSpPr>
        <p:sp>
          <p:nvSpPr>
            <p:cNvPr id="55" name="Line 21"/>
            <p:cNvSpPr>
              <a:spLocks noChangeShapeType="1"/>
            </p:cNvSpPr>
            <p:nvPr/>
          </p:nvSpPr>
          <p:spPr bwMode="auto">
            <a:xfrm flipV="1">
              <a:off x="4071934" y="3286124"/>
              <a:ext cx="2000264" cy="20288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6" name="Line 21"/>
            <p:cNvSpPr>
              <a:spLocks noChangeShapeType="1"/>
            </p:cNvSpPr>
            <p:nvPr/>
          </p:nvSpPr>
          <p:spPr bwMode="auto">
            <a:xfrm flipH="1" flipV="1">
              <a:off x="6072198" y="3286124"/>
              <a:ext cx="500066" cy="20002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7" name="Oval 7"/>
            <p:cNvSpPr>
              <a:spLocks noChangeArrowheads="1"/>
            </p:cNvSpPr>
            <p:nvPr/>
          </p:nvSpPr>
          <p:spPr bwMode="auto">
            <a:xfrm>
              <a:off x="6000760" y="3286124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>
                <a:latin typeface="Symbol" pitchFamily="18" charset="2"/>
              </a:endParaRPr>
            </a:p>
          </p:txBody>
        </p:sp>
        <p:sp>
          <p:nvSpPr>
            <p:cNvPr id="58" name="Text Box 10"/>
            <p:cNvSpPr txBox="1">
              <a:spLocks noChangeArrowheads="1"/>
            </p:cNvSpPr>
            <p:nvPr/>
          </p:nvSpPr>
          <p:spPr bwMode="auto">
            <a:xfrm>
              <a:off x="6072198" y="3071810"/>
              <a:ext cx="4764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i="1" dirty="0" smtClean="0">
                  <a:latin typeface="Times New Roman" pitchFamily="18" charset="0"/>
                </a:rPr>
                <a:t>(.6)</a:t>
              </a:r>
              <a:endParaRPr lang="en-US" sz="1600" i="1" dirty="0">
                <a:latin typeface="Times New Roman" pitchFamily="18" charset="0"/>
              </a:endParaRPr>
            </a:p>
          </p:txBody>
        </p:sp>
      </p:grpSp>
      <p:grpSp>
        <p:nvGrpSpPr>
          <p:cNvPr id="68" name="Gruppo 67"/>
          <p:cNvGrpSpPr/>
          <p:nvPr/>
        </p:nvGrpSpPr>
        <p:grpSpPr>
          <a:xfrm>
            <a:off x="2071670" y="1857364"/>
            <a:ext cx="3929090" cy="1428760"/>
            <a:chOff x="2071670" y="1857364"/>
            <a:chExt cx="3929090" cy="1428760"/>
          </a:xfrm>
        </p:grpSpPr>
        <p:sp>
          <p:nvSpPr>
            <p:cNvPr id="59" name="Line 21"/>
            <p:cNvSpPr>
              <a:spLocks noChangeShapeType="1"/>
            </p:cNvSpPr>
            <p:nvPr/>
          </p:nvSpPr>
          <p:spPr bwMode="auto">
            <a:xfrm flipV="1">
              <a:off x="2071670" y="1857364"/>
              <a:ext cx="2357454" cy="6429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0" name="Line 21"/>
            <p:cNvSpPr>
              <a:spLocks noChangeShapeType="1"/>
            </p:cNvSpPr>
            <p:nvPr/>
          </p:nvSpPr>
          <p:spPr bwMode="auto">
            <a:xfrm flipH="1" flipV="1">
              <a:off x="4429124" y="1857364"/>
              <a:ext cx="1571636" cy="14287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61" name="CasellaDiTesto 60"/>
          <p:cNvSpPr txBox="1"/>
          <p:nvPr/>
        </p:nvSpPr>
        <p:spPr>
          <a:xfrm>
            <a:off x="428596" y="5786454"/>
            <a:ext cx="6466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2          5         </a:t>
            </a:r>
            <a:r>
              <a:rPr lang="it-IT" dirty="0" err="1" smtClean="0">
                <a:solidFill>
                  <a:srgbClr val="C00000"/>
                </a:solidFill>
              </a:rPr>
              <a:t>5</a:t>
            </a:r>
            <a:r>
              <a:rPr lang="it-IT" dirty="0" smtClean="0">
                <a:solidFill>
                  <a:srgbClr val="C00000"/>
                </a:solidFill>
              </a:rPr>
              <a:t>         3       2         5         </a:t>
            </a:r>
            <a:r>
              <a:rPr lang="it-IT" dirty="0" err="1" smtClean="0">
                <a:solidFill>
                  <a:srgbClr val="C00000"/>
                </a:solidFill>
              </a:rPr>
              <a:t>5</a:t>
            </a:r>
            <a:r>
              <a:rPr lang="it-IT" dirty="0" smtClean="0">
                <a:solidFill>
                  <a:srgbClr val="C00000"/>
                </a:solidFill>
              </a:rPr>
              <a:t>        2</a:t>
            </a:r>
            <a:endParaRPr lang="it-IT" dirty="0">
              <a:solidFill>
                <a:srgbClr val="C00000"/>
              </a:solidFill>
            </a:endParaRPr>
          </a:p>
        </p:txBody>
      </p:sp>
      <p:grpSp>
        <p:nvGrpSpPr>
          <p:cNvPr id="71" name="Gruppo 70"/>
          <p:cNvGrpSpPr/>
          <p:nvPr/>
        </p:nvGrpSpPr>
        <p:grpSpPr>
          <a:xfrm>
            <a:off x="6572264" y="1643050"/>
            <a:ext cx="2571736" cy="3357586"/>
            <a:chOff x="6572264" y="1643050"/>
            <a:chExt cx="2571736" cy="3357586"/>
          </a:xfrm>
        </p:grpSpPr>
        <p:pic>
          <p:nvPicPr>
            <p:cNvPr id="6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72264" y="1643050"/>
              <a:ext cx="2571736" cy="1909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0" name="Freccia angolare in su 69"/>
            <p:cNvSpPr/>
            <p:nvPr/>
          </p:nvSpPr>
          <p:spPr bwMode="auto">
            <a:xfrm>
              <a:off x="6715140" y="3714752"/>
              <a:ext cx="1785950" cy="1285884"/>
            </a:xfrm>
            <a:prstGeom prst="bentUpArrow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1" grpId="0" animBg="1"/>
      <p:bldP spid="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dirty="0" err="1" smtClean="0"/>
              <a:t>Canonical</a:t>
            </a:r>
            <a:r>
              <a:rPr lang="it-IT" sz="3200" dirty="0" smtClean="0"/>
              <a:t> </a:t>
            </a:r>
            <a:r>
              <a:rPr lang="it-IT" sz="3200" dirty="0" err="1" smtClean="0"/>
              <a:t>Huffman</a:t>
            </a:r>
            <a:r>
              <a:rPr lang="it-IT" sz="3200" dirty="0" smtClean="0"/>
              <a:t>: </a:t>
            </a:r>
            <a:r>
              <a:rPr lang="it-IT" sz="3200" dirty="0" err="1" smtClean="0"/>
              <a:t>Main</a:t>
            </a:r>
            <a:r>
              <a:rPr lang="it-IT" sz="3200" dirty="0" smtClean="0"/>
              <a:t> idea..</a:t>
            </a:r>
            <a:endParaRPr lang="it-IT" dirty="0" smtClean="0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496503" y="4714884"/>
            <a:ext cx="1800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2    3    6     7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 flipV="1">
            <a:off x="1568073" y="4500570"/>
            <a:ext cx="285752" cy="3190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H="1" flipV="1">
            <a:off x="925131" y="4429132"/>
            <a:ext cx="233362" cy="3905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3139709" y="3357562"/>
            <a:ext cx="16466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1      5       8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2211015" y="3967467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4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25" name="Line 16"/>
          <p:cNvSpPr>
            <a:spLocks noChangeShapeType="1"/>
          </p:cNvSpPr>
          <p:nvPr/>
        </p:nvSpPr>
        <p:spPr bwMode="auto">
          <a:xfrm flipV="1">
            <a:off x="1353759" y="3214686"/>
            <a:ext cx="714380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 flipH="1" flipV="1">
            <a:off x="2068139" y="3214686"/>
            <a:ext cx="285752" cy="7858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" name="Line 21"/>
          <p:cNvSpPr>
            <a:spLocks noChangeShapeType="1"/>
          </p:cNvSpPr>
          <p:nvPr/>
        </p:nvSpPr>
        <p:spPr bwMode="auto">
          <a:xfrm flipV="1">
            <a:off x="710817" y="4429132"/>
            <a:ext cx="214314" cy="3571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2068139" y="2571744"/>
            <a:ext cx="785818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0" name="Line 21"/>
          <p:cNvSpPr>
            <a:spLocks noChangeShapeType="1"/>
          </p:cNvSpPr>
          <p:nvPr/>
        </p:nvSpPr>
        <p:spPr bwMode="auto">
          <a:xfrm flipH="1" flipV="1">
            <a:off x="3639775" y="1928802"/>
            <a:ext cx="571504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2" name="Line 11"/>
          <p:cNvSpPr>
            <a:spLocks noChangeShapeType="1"/>
          </p:cNvSpPr>
          <p:nvPr/>
        </p:nvSpPr>
        <p:spPr bwMode="auto">
          <a:xfrm flipH="1" flipV="1">
            <a:off x="1853825" y="4500570"/>
            <a:ext cx="214314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3" name="Line 21"/>
          <p:cNvSpPr>
            <a:spLocks noChangeShapeType="1"/>
          </p:cNvSpPr>
          <p:nvPr/>
        </p:nvSpPr>
        <p:spPr bwMode="auto">
          <a:xfrm flipV="1">
            <a:off x="925131" y="3929066"/>
            <a:ext cx="428628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4" name="Line 11"/>
          <p:cNvSpPr>
            <a:spLocks noChangeShapeType="1"/>
          </p:cNvSpPr>
          <p:nvPr/>
        </p:nvSpPr>
        <p:spPr bwMode="auto">
          <a:xfrm flipH="1" flipV="1">
            <a:off x="1353759" y="3929066"/>
            <a:ext cx="500066" cy="571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5" name="Line 21"/>
          <p:cNvSpPr>
            <a:spLocks noChangeShapeType="1"/>
          </p:cNvSpPr>
          <p:nvPr/>
        </p:nvSpPr>
        <p:spPr bwMode="auto">
          <a:xfrm flipV="1">
            <a:off x="2857488" y="1928802"/>
            <a:ext cx="785818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6" name="Line 21"/>
          <p:cNvSpPr>
            <a:spLocks noChangeShapeType="1"/>
          </p:cNvSpPr>
          <p:nvPr/>
        </p:nvSpPr>
        <p:spPr bwMode="auto">
          <a:xfrm flipH="1" flipV="1">
            <a:off x="2857488" y="2571744"/>
            <a:ext cx="428628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7" name="Line 21"/>
          <p:cNvSpPr>
            <a:spLocks noChangeShapeType="1"/>
          </p:cNvSpPr>
          <p:nvPr/>
        </p:nvSpPr>
        <p:spPr bwMode="auto">
          <a:xfrm flipH="1" flipV="1">
            <a:off x="4211279" y="2571744"/>
            <a:ext cx="357190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8" name="Line 21"/>
          <p:cNvSpPr>
            <a:spLocks noChangeShapeType="1"/>
          </p:cNvSpPr>
          <p:nvPr/>
        </p:nvSpPr>
        <p:spPr bwMode="auto">
          <a:xfrm flipV="1">
            <a:off x="3925527" y="2571744"/>
            <a:ext cx="285752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0" name="CasellaDiTesto 69"/>
          <p:cNvSpPr txBox="1"/>
          <p:nvPr/>
        </p:nvSpPr>
        <p:spPr>
          <a:xfrm>
            <a:off x="6143636" y="2000240"/>
            <a:ext cx="16498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C00000"/>
                </a:solidFill>
              </a:rPr>
              <a:t>Symb</a:t>
            </a:r>
            <a:r>
              <a:rPr lang="it-IT" dirty="0" smtClean="0">
                <a:solidFill>
                  <a:srgbClr val="C00000"/>
                </a:solidFill>
              </a:rPr>
              <a:t>  </a:t>
            </a:r>
            <a:r>
              <a:rPr lang="it-IT" dirty="0" err="1" smtClean="0"/>
              <a:t>Level</a:t>
            </a:r>
            <a:endParaRPr lang="it-IT" dirty="0" smtClean="0"/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1       </a:t>
            </a:r>
            <a:r>
              <a:rPr lang="it-IT" dirty="0" smtClean="0"/>
              <a:t>2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2       </a:t>
            </a:r>
            <a:r>
              <a:rPr lang="it-IT" dirty="0" smtClean="0"/>
              <a:t>5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3       </a:t>
            </a:r>
            <a:r>
              <a:rPr lang="it-IT" dirty="0" smtClean="0"/>
              <a:t>5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4       </a:t>
            </a:r>
            <a:r>
              <a:rPr lang="it-IT" dirty="0" smtClean="0"/>
              <a:t>3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5       </a:t>
            </a:r>
            <a:r>
              <a:rPr lang="it-IT" dirty="0" smtClean="0"/>
              <a:t>2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6       </a:t>
            </a:r>
            <a:r>
              <a:rPr lang="it-IT" dirty="0" smtClean="0"/>
              <a:t>5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7       </a:t>
            </a:r>
            <a:r>
              <a:rPr lang="it-IT" dirty="0" smtClean="0"/>
              <a:t>5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8       </a:t>
            </a:r>
            <a:r>
              <a:rPr lang="it-IT" dirty="0" smtClean="0"/>
              <a:t>2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71" name="Rettangolo 70"/>
          <p:cNvSpPr/>
          <p:nvPr/>
        </p:nvSpPr>
        <p:spPr bwMode="auto">
          <a:xfrm>
            <a:off x="6072198" y="1928802"/>
            <a:ext cx="2000264" cy="300039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pSp>
        <p:nvGrpSpPr>
          <p:cNvPr id="75" name="Gruppo 74"/>
          <p:cNvGrpSpPr/>
          <p:nvPr/>
        </p:nvGrpSpPr>
        <p:grpSpPr>
          <a:xfrm>
            <a:off x="642910" y="3214686"/>
            <a:ext cx="2786082" cy="1628780"/>
            <a:chOff x="642910" y="3214686"/>
            <a:chExt cx="2786082" cy="1628780"/>
          </a:xfrm>
        </p:grpSpPr>
        <p:sp>
          <p:nvSpPr>
            <p:cNvPr id="72" name="Ovale 71"/>
            <p:cNvSpPr/>
            <p:nvPr/>
          </p:nvSpPr>
          <p:spPr bwMode="auto">
            <a:xfrm>
              <a:off x="642910" y="4643446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3" name="Ovale 72"/>
            <p:cNvSpPr/>
            <p:nvPr/>
          </p:nvSpPr>
          <p:spPr bwMode="auto">
            <a:xfrm>
              <a:off x="2285984" y="3871922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4" name="Ovale 73"/>
            <p:cNvSpPr/>
            <p:nvPr/>
          </p:nvSpPr>
          <p:spPr bwMode="auto">
            <a:xfrm>
              <a:off x="3214678" y="3214686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76" name="Rectangle 10"/>
          <p:cNvSpPr>
            <a:spLocks noChangeArrowheads="1"/>
          </p:cNvSpPr>
          <p:nvPr/>
        </p:nvSpPr>
        <p:spPr bwMode="auto">
          <a:xfrm>
            <a:off x="1071538" y="5072074"/>
            <a:ext cx="7858180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None/>
            </a:pPr>
            <a:r>
              <a:rPr lang="en-US" dirty="0" smtClean="0"/>
              <a:t>It can be </a:t>
            </a:r>
            <a:r>
              <a:rPr lang="en-US" b="1" dirty="0" smtClean="0">
                <a:solidFill>
                  <a:schemeClr val="accent5">
                    <a:lumMod val="25000"/>
                  </a:schemeClr>
                </a:solidFill>
              </a:rPr>
              <a:t>stored succinctly</a:t>
            </a:r>
            <a:r>
              <a:rPr lang="en-US" dirty="0" smtClean="0"/>
              <a:t> using two arrays:</a:t>
            </a:r>
            <a:endParaRPr lang="en-US" dirty="0"/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Char char="n"/>
            </a:pPr>
            <a:r>
              <a:rPr lang="en-US" dirty="0" err="1"/>
              <a:t>firstcode</a:t>
            </a:r>
            <a:r>
              <a:rPr lang="en-US" dirty="0" smtClean="0"/>
              <a:t>[]= [--,01,001,00000] = [--,1,1,0]  </a:t>
            </a:r>
            <a:r>
              <a:rPr lang="en-US" sz="1800" dirty="0" smtClean="0">
                <a:solidFill>
                  <a:srgbClr val="C00000"/>
                </a:solidFill>
              </a:rPr>
              <a:t>(as values)</a:t>
            </a:r>
            <a:endParaRPr lang="en-US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Char char="n"/>
            </a:pPr>
            <a:r>
              <a:rPr lang="en-US" dirty="0" smtClean="0"/>
              <a:t>Symbols[][]= [ [], [1,5,8], [4], [], [2,3,6,7] ]</a:t>
            </a:r>
          </a:p>
        </p:txBody>
      </p:sp>
      <p:sp>
        <p:nvSpPr>
          <p:cNvPr id="78" name="Rettangolo 77"/>
          <p:cNvSpPr/>
          <p:nvPr/>
        </p:nvSpPr>
        <p:spPr bwMode="auto">
          <a:xfrm rot="19545236">
            <a:off x="-147304" y="2509782"/>
            <a:ext cx="3786214" cy="6429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We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want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 a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tree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with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this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</a:rPr>
              <a:t>form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omic Sans MS" pitchFamily="66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>
                <a:solidFill>
                  <a:srgbClr val="C00000"/>
                </a:solidFill>
                <a:latin typeface="Comic Sans MS" pitchFamily="66" charset="0"/>
              </a:rPr>
              <a:t>WHY ??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animBg="1"/>
      <p:bldP spid="21" grpId="0" animBg="1"/>
      <p:bldP spid="38" grpId="0"/>
      <p:bldP spid="40" grpId="0"/>
      <p:bldP spid="25" grpId="0" animBg="1"/>
      <p:bldP spid="26" grpId="0" animBg="1"/>
      <p:bldP spid="51" grpId="0" animBg="1"/>
      <p:bldP spid="59" grpId="0" animBg="1"/>
      <p:bldP spid="60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6" grpId="0" uiExpand="1" build="allAtOnce"/>
      <p:bldP spid="7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dirty="0" err="1" smtClean="0"/>
              <a:t>Canonical</a:t>
            </a:r>
            <a:r>
              <a:rPr lang="it-IT" sz="3200" dirty="0" smtClean="0"/>
              <a:t> </a:t>
            </a:r>
            <a:r>
              <a:rPr lang="it-IT" sz="3200" dirty="0" err="1" smtClean="0"/>
              <a:t>Huffman</a:t>
            </a:r>
            <a:r>
              <a:rPr lang="it-IT" sz="3200" dirty="0" smtClean="0"/>
              <a:t>: </a:t>
            </a:r>
            <a:r>
              <a:rPr lang="it-IT" sz="3200" dirty="0" err="1" smtClean="0"/>
              <a:t>Main</a:t>
            </a:r>
            <a:r>
              <a:rPr lang="it-IT" sz="3200" dirty="0" smtClean="0"/>
              <a:t> idea..</a:t>
            </a:r>
            <a:endParaRPr lang="it-IT" dirty="0" smtClean="0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496503" y="4714884"/>
            <a:ext cx="1800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2    3    6     7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 flipV="1">
            <a:off x="1568073" y="4500570"/>
            <a:ext cx="285752" cy="3190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H="1" flipV="1">
            <a:off x="925131" y="4429132"/>
            <a:ext cx="233362" cy="3905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3139709" y="3357562"/>
            <a:ext cx="16466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1      5       8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2211015" y="3967467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4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25" name="Line 16"/>
          <p:cNvSpPr>
            <a:spLocks noChangeShapeType="1"/>
          </p:cNvSpPr>
          <p:nvPr/>
        </p:nvSpPr>
        <p:spPr bwMode="auto">
          <a:xfrm flipV="1">
            <a:off x="1353759" y="3214686"/>
            <a:ext cx="714380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 flipH="1" flipV="1">
            <a:off x="2068139" y="3214686"/>
            <a:ext cx="285752" cy="7858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" name="Line 21"/>
          <p:cNvSpPr>
            <a:spLocks noChangeShapeType="1"/>
          </p:cNvSpPr>
          <p:nvPr/>
        </p:nvSpPr>
        <p:spPr bwMode="auto">
          <a:xfrm flipV="1">
            <a:off x="710817" y="4429132"/>
            <a:ext cx="214314" cy="3571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2068139" y="2571744"/>
            <a:ext cx="785818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0" name="Line 21"/>
          <p:cNvSpPr>
            <a:spLocks noChangeShapeType="1"/>
          </p:cNvSpPr>
          <p:nvPr/>
        </p:nvSpPr>
        <p:spPr bwMode="auto">
          <a:xfrm flipH="1" flipV="1">
            <a:off x="3639775" y="1928802"/>
            <a:ext cx="571504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2" name="Line 11"/>
          <p:cNvSpPr>
            <a:spLocks noChangeShapeType="1"/>
          </p:cNvSpPr>
          <p:nvPr/>
        </p:nvSpPr>
        <p:spPr bwMode="auto">
          <a:xfrm flipH="1" flipV="1">
            <a:off x="1853825" y="4500570"/>
            <a:ext cx="214314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3" name="Line 21"/>
          <p:cNvSpPr>
            <a:spLocks noChangeShapeType="1"/>
          </p:cNvSpPr>
          <p:nvPr/>
        </p:nvSpPr>
        <p:spPr bwMode="auto">
          <a:xfrm flipV="1">
            <a:off x="925131" y="3929066"/>
            <a:ext cx="428628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4" name="Line 11"/>
          <p:cNvSpPr>
            <a:spLocks noChangeShapeType="1"/>
          </p:cNvSpPr>
          <p:nvPr/>
        </p:nvSpPr>
        <p:spPr bwMode="auto">
          <a:xfrm flipH="1" flipV="1">
            <a:off x="1353759" y="3929066"/>
            <a:ext cx="500066" cy="571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5" name="Line 21"/>
          <p:cNvSpPr>
            <a:spLocks noChangeShapeType="1"/>
          </p:cNvSpPr>
          <p:nvPr/>
        </p:nvSpPr>
        <p:spPr bwMode="auto">
          <a:xfrm flipV="1">
            <a:off x="2857488" y="1928802"/>
            <a:ext cx="785818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6" name="Line 21"/>
          <p:cNvSpPr>
            <a:spLocks noChangeShapeType="1"/>
          </p:cNvSpPr>
          <p:nvPr/>
        </p:nvSpPr>
        <p:spPr bwMode="auto">
          <a:xfrm flipH="1" flipV="1">
            <a:off x="2857488" y="2571744"/>
            <a:ext cx="428628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7" name="Line 21"/>
          <p:cNvSpPr>
            <a:spLocks noChangeShapeType="1"/>
          </p:cNvSpPr>
          <p:nvPr/>
        </p:nvSpPr>
        <p:spPr bwMode="auto">
          <a:xfrm flipH="1" flipV="1">
            <a:off x="4211279" y="2571744"/>
            <a:ext cx="357190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8" name="Line 21"/>
          <p:cNvSpPr>
            <a:spLocks noChangeShapeType="1"/>
          </p:cNvSpPr>
          <p:nvPr/>
        </p:nvSpPr>
        <p:spPr bwMode="auto">
          <a:xfrm flipV="1">
            <a:off x="3925527" y="2571744"/>
            <a:ext cx="285752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uppo 74"/>
          <p:cNvGrpSpPr/>
          <p:nvPr/>
        </p:nvGrpSpPr>
        <p:grpSpPr>
          <a:xfrm>
            <a:off x="642910" y="3214686"/>
            <a:ext cx="2786082" cy="1628780"/>
            <a:chOff x="642910" y="3214686"/>
            <a:chExt cx="2786082" cy="1628780"/>
          </a:xfrm>
        </p:grpSpPr>
        <p:sp>
          <p:nvSpPr>
            <p:cNvPr id="72" name="Ovale 71"/>
            <p:cNvSpPr/>
            <p:nvPr/>
          </p:nvSpPr>
          <p:spPr bwMode="auto">
            <a:xfrm>
              <a:off x="642910" y="4643446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3" name="Ovale 72"/>
            <p:cNvSpPr/>
            <p:nvPr/>
          </p:nvSpPr>
          <p:spPr bwMode="auto">
            <a:xfrm>
              <a:off x="2285984" y="3871922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4" name="Ovale 73"/>
            <p:cNvSpPr/>
            <p:nvPr/>
          </p:nvSpPr>
          <p:spPr bwMode="auto">
            <a:xfrm>
              <a:off x="3214678" y="3214686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76" name="Rectangle 10"/>
          <p:cNvSpPr>
            <a:spLocks noChangeArrowheads="1"/>
          </p:cNvSpPr>
          <p:nvPr/>
        </p:nvSpPr>
        <p:spPr bwMode="auto">
          <a:xfrm>
            <a:off x="1071538" y="5573726"/>
            <a:ext cx="7858180" cy="128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None/>
            </a:pPr>
            <a:r>
              <a:rPr lang="en-US" dirty="0" err="1" smtClean="0"/>
              <a:t>Firstcode</a:t>
            </a:r>
            <a:r>
              <a:rPr lang="en-US" dirty="0" smtClean="0"/>
              <a:t>[5] = 0</a:t>
            </a:r>
          </a:p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None/>
            </a:pPr>
            <a:r>
              <a:rPr lang="en-US" dirty="0" err="1" smtClean="0"/>
              <a:t>Firstcode</a:t>
            </a:r>
            <a:r>
              <a:rPr lang="en-US" dirty="0" smtClean="0"/>
              <a:t>[4] = ( </a:t>
            </a:r>
            <a:r>
              <a:rPr lang="en-US" dirty="0" err="1" smtClean="0"/>
              <a:t>Firstcode</a:t>
            </a:r>
            <a:r>
              <a:rPr lang="en-US" dirty="0" smtClean="0"/>
              <a:t>[5] + </a:t>
            </a:r>
            <a:r>
              <a:rPr lang="en-US" dirty="0" err="1" smtClean="0"/>
              <a:t>numElem</a:t>
            </a:r>
            <a:r>
              <a:rPr lang="en-US" dirty="0" smtClean="0"/>
              <a:t>[5] ) / 2 = (0+4)/2</a:t>
            </a:r>
            <a:endParaRPr lang="en-US" dirty="0"/>
          </a:p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</a:pPr>
            <a:r>
              <a:rPr lang="en-US" dirty="0" smtClean="0"/>
              <a:t>                   = 2   (= 0010 since it is on 4 bits)</a:t>
            </a:r>
            <a:endParaRPr lang="en-US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6286512" y="1714488"/>
            <a:ext cx="16498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C00000"/>
                </a:solidFill>
              </a:rPr>
              <a:t>Symb</a:t>
            </a:r>
            <a:r>
              <a:rPr lang="it-IT" dirty="0" smtClean="0">
                <a:solidFill>
                  <a:srgbClr val="C00000"/>
                </a:solidFill>
              </a:rPr>
              <a:t>  </a:t>
            </a:r>
            <a:r>
              <a:rPr lang="it-IT" dirty="0" err="1" smtClean="0"/>
              <a:t>Level</a:t>
            </a:r>
            <a:endParaRPr lang="it-IT" dirty="0" smtClean="0"/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1       </a:t>
            </a:r>
            <a:r>
              <a:rPr lang="it-IT" dirty="0" smtClean="0"/>
              <a:t>2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2       </a:t>
            </a:r>
            <a:r>
              <a:rPr lang="it-IT" dirty="0" smtClean="0"/>
              <a:t>5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3       </a:t>
            </a:r>
            <a:r>
              <a:rPr lang="it-IT" dirty="0" smtClean="0"/>
              <a:t>5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4       </a:t>
            </a:r>
            <a:r>
              <a:rPr lang="it-IT" dirty="0" smtClean="0"/>
              <a:t>3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5       </a:t>
            </a:r>
            <a:r>
              <a:rPr lang="it-IT" dirty="0" smtClean="0"/>
              <a:t>2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6       </a:t>
            </a:r>
            <a:r>
              <a:rPr lang="it-IT" dirty="0" smtClean="0"/>
              <a:t>5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7       </a:t>
            </a:r>
            <a:r>
              <a:rPr lang="it-IT" dirty="0" smtClean="0"/>
              <a:t>5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8       </a:t>
            </a:r>
            <a:r>
              <a:rPr lang="it-IT" dirty="0" smtClean="0"/>
              <a:t>2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0" name="Rettangolo 29"/>
          <p:cNvSpPr/>
          <p:nvPr/>
        </p:nvSpPr>
        <p:spPr bwMode="auto">
          <a:xfrm>
            <a:off x="6215074" y="1643050"/>
            <a:ext cx="2000264" cy="300039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pSp>
        <p:nvGrpSpPr>
          <p:cNvPr id="33" name="Gruppo 32"/>
          <p:cNvGrpSpPr/>
          <p:nvPr/>
        </p:nvGrpSpPr>
        <p:grpSpPr>
          <a:xfrm>
            <a:off x="3286116" y="4070793"/>
            <a:ext cx="5660637" cy="1900469"/>
            <a:chOff x="3286116" y="4070793"/>
            <a:chExt cx="5660637" cy="1900469"/>
          </a:xfrm>
        </p:grpSpPr>
        <p:sp>
          <p:nvSpPr>
            <p:cNvPr id="28" name="Rettangolo 27"/>
            <p:cNvSpPr/>
            <p:nvPr/>
          </p:nvSpPr>
          <p:spPr>
            <a:xfrm>
              <a:off x="3286116" y="4786322"/>
              <a:ext cx="4814138" cy="11849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</a:pPr>
              <a:r>
                <a:rPr lang="en-US" i="1" dirty="0" err="1" smtClean="0">
                  <a:solidFill>
                    <a:schemeClr val="accent5">
                      <a:lumMod val="25000"/>
                    </a:schemeClr>
                  </a:solidFill>
                </a:rPr>
                <a:t>numElem</a:t>
              </a:r>
              <a:r>
                <a:rPr lang="en-US" i="1" dirty="0" smtClean="0">
                  <a:solidFill>
                    <a:schemeClr val="accent5">
                      <a:lumMod val="25000"/>
                    </a:schemeClr>
                  </a:solidFill>
                </a:rPr>
                <a:t>[] = [0, 3, 1, 0, 4]</a:t>
              </a:r>
            </a:p>
            <a:p>
              <a:pPr marL="342900" indent="-342900">
                <a:lnSpc>
                  <a:spcPct val="130000"/>
                </a:lnSpc>
                <a:spcBef>
                  <a:spcPct val="20000"/>
                </a:spcBef>
                <a:buClr>
                  <a:srgbClr val="A50021"/>
                </a:buClr>
                <a:buSzPct val="60000"/>
              </a:pPr>
              <a:r>
                <a:rPr lang="en-US" sz="1800" dirty="0" smtClean="0">
                  <a:solidFill>
                    <a:schemeClr val="accent5">
                      <a:lumMod val="25000"/>
                    </a:schemeClr>
                  </a:solidFill>
                </a:rPr>
                <a:t>Symbols[][]= [ [], [1,5,8], [4], [], [2,3,6,7] ]</a:t>
              </a:r>
            </a:p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</a:pPr>
              <a:endParaRPr lang="en-US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  <p:sp>
          <p:nvSpPr>
            <p:cNvPr id="31" name="Freccia circolare in giù 30"/>
            <p:cNvSpPr/>
            <p:nvPr/>
          </p:nvSpPr>
          <p:spPr bwMode="auto">
            <a:xfrm rot="6383933">
              <a:off x="7839608" y="4463845"/>
              <a:ext cx="1500198" cy="714093"/>
            </a:xfrm>
            <a:prstGeom prst="curvedDownArrow">
              <a:avLst/>
            </a:prstGeom>
            <a:solidFill>
              <a:srgbClr val="00A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34" name="CasellaDiTesto 33"/>
          <p:cNvSpPr txBox="1"/>
          <p:nvPr/>
        </p:nvSpPr>
        <p:spPr>
          <a:xfrm>
            <a:off x="8143900" y="4572008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chemeClr val="accent5">
                    <a:lumMod val="25000"/>
                  </a:schemeClr>
                </a:solidFill>
                <a:latin typeface="Comic Sans MS" pitchFamily="66" charset="0"/>
              </a:rPr>
              <a:t>sort</a:t>
            </a:r>
            <a:endParaRPr lang="it-IT" dirty="0">
              <a:solidFill>
                <a:schemeClr val="accent5">
                  <a:lumMod val="2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build="allAtOnce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dirty="0" err="1" smtClean="0"/>
              <a:t>Canonical</a:t>
            </a:r>
            <a:r>
              <a:rPr lang="it-IT" sz="3200" dirty="0" smtClean="0"/>
              <a:t> </a:t>
            </a:r>
            <a:r>
              <a:rPr lang="it-IT" sz="3200" dirty="0" err="1" smtClean="0"/>
              <a:t>Huffman</a:t>
            </a:r>
            <a:r>
              <a:rPr lang="it-IT" sz="3200" dirty="0" smtClean="0"/>
              <a:t>: </a:t>
            </a:r>
            <a:r>
              <a:rPr lang="it-IT" sz="3200" dirty="0" err="1" smtClean="0"/>
              <a:t>Main</a:t>
            </a:r>
            <a:r>
              <a:rPr lang="it-IT" sz="3200" dirty="0" smtClean="0"/>
              <a:t> idea..</a:t>
            </a:r>
            <a:endParaRPr lang="it-IT" dirty="0" smtClean="0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496503" y="4714884"/>
            <a:ext cx="1800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2    3    6     7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 flipV="1">
            <a:off x="1568073" y="4500570"/>
            <a:ext cx="285752" cy="3190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H="1" flipV="1">
            <a:off x="925131" y="4429132"/>
            <a:ext cx="233362" cy="3905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3139709" y="3357562"/>
            <a:ext cx="16466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1      5       8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2211015" y="3967467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Times New Roman" pitchFamily="18" charset="0"/>
              </a:rPr>
              <a:t>4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25" name="Line 16"/>
          <p:cNvSpPr>
            <a:spLocks noChangeShapeType="1"/>
          </p:cNvSpPr>
          <p:nvPr/>
        </p:nvSpPr>
        <p:spPr bwMode="auto">
          <a:xfrm flipV="1">
            <a:off x="1353759" y="3214686"/>
            <a:ext cx="714380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 flipH="1" flipV="1">
            <a:off x="2068139" y="3214686"/>
            <a:ext cx="285752" cy="7858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" name="Line 21"/>
          <p:cNvSpPr>
            <a:spLocks noChangeShapeType="1"/>
          </p:cNvSpPr>
          <p:nvPr/>
        </p:nvSpPr>
        <p:spPr bwMode="auto">
          <a:xfrm flipV="1">
            <a:off x="710817" y="4429132"/>
            <a:ext cx="214314" cy="3571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2068139" y="2571744"/>
            <a:ext cx="785818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0" name="Line 21"/>
          <p:cNvSpPr>
            <a:spLocks noChangeShapeType="1"/>
          </p:cNvSpPr>
          <p:nvPr/>
        </p:nvSpPr>
        <p:spPr bwMode="auto">
          <a:xfrm flipH="1" flipV="1">
            <a:off x="3639775" y="1928802"/>
            <a:ext cx="571504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2" name="Line 11"/>
          <p:cNvSpPr>
            <a:spLocks noChangeShapeType="1"/>
          </p:cNvSpPr>
          <p:nvPr/>
        </p:nvSpPr>
        <p:spPr bwMode="auto">
          <a:xfrm flipH="1" flipV="1">
            <a:off x="1853825" y="4500570"/>
            <a:ext cx="214314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3" name="Line 21"/>
          <p:cNvSpPr>
            <a:spLocks noChangeShapeType="1"/>
          </p:cNvSpPr>
          <p:nvPr/>
        </p:nvSpPr>
        <p:spPr bwMode="auto">
          <a:xfrm flipV="1">
            <a:off x="925131" y="3929066"/>
            <a:ext cx="428628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4" name="Line 11"/>
          <p:cNvSpPr>
            <a:spLocks noChangeShapeType="1"/>
          </p:cNvSpPr>
          <p:nvPr/>
        </p:nvSpPr>
        <p:spPr bwMode="auto">
          <a:xfrm flipH="1" flipV="1">
            <a:off x="1353759" y="3929066"/>
            <a:ext cx="500066" cy="571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5" name="Line 21"/>
          <p:cNvSpPr>
            <a:spLocks noChangeShapeType="1"/>
          </p:cNvSpPr>
          <p:nvPr/>
        </p:nvSpPr>
        <p:spPr bwMode="auto">
          <a:xfrm flipV="1">
            <a:off x="2857488" y="1928802"/>
            <a:ext cx="785818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6" name="Line 21"/>
          <p:cNvSpPr>
            <a:spLocks noChangeShapeType="1"/>
          </p:cNvSpPr>
          <p:nvPr/>
        </p:nvSpPr>
        <p:spPr bwMode="auto">
          <a:xfrm flipH="1" flipV="1">
            <a:off x="2857488" y="2571744"/>
            <a:ext cx="428628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7" name="Line 21"/>
          <p:cNvSpPr>
            <a:spLocks noChangeShapeType="1"/>
          </p:cNvSpPr>
          <p:nvPr/>
        </p:nvSpPr>
        <p:spPr bwMode="auto">
          <a:xfrm flipH="1" flipV="1">
            <a:off x="4211279" y="2571744"/>
            <a:ext cx="357190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8" name="Line 21"/>
          <p:cNvSpPr>
            <a:spLocks noChangeShapeType="1"/>
          </p:cNvSpPr>
          <p:nvPr/>
        </p:nvSpPr>
        <p:spPr bwMode="auto">
          <a:xfrm flipV="1">
            <a:off x="3925527" y="2571744"/>
            <a:ext cx="285752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uppo 74"/>
          <p:cNvGrpSpPr/>
          <p:nvPr/>
        </p:nvGrpSpPr>
        <p:grpSpPr>
          <a:xfrm>
            <a:off x="642910" y="3214686"/>
            <a:ext cx="2786082" cy="1628780"/>
            <a:chOff x="642910" y="3214686"/>
            <a:chExt cx="2786082" cy="1628780"/>
          </a:xfrm>
        </p:grpSpPr>
        <p:sp>
          <p:nvSpPr>
            <p:cNvPr id="72" name="Ovale 71"/>
            <p:cNvSpPr/>
            <p:nvPr/>
          </p:nvSpPr>
          <p:spPr bwMode="auto">
            <a:xfrm>
              <a:off x="642910" y="4643446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3" name="Ovale 72"/>
            <p:cNvSpPr/>
            <p:nvPr/>
          </p:nvSpPr>
          <p:spPr bwMode="auto">
            <a:xfrm>
              <a:off x="2285984" y="3871922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4" name="Ovale 73"/>
            <p:cNvSpPr/>
            <p:nvPr/>
          </p:nvSpPr>
          <p:spPr bwMode="auto">
            <a:xfrm>
              <a:off x="3214678" y="3214686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76" name="Rectangle 10"/>
          <p:cNvSpPr>
            <a:spLocks noChangeArrowheads="1"/>
          </p:cNvSpPr>
          <p:nvPr/>
        </p:nvSpPr>
        <p:spPr bwMode="auto">
          <a:xfrm>
            <a:off x="1071538" y="5573726"/>
            <a:ext cx="7858180" cy="128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Char char="n"/>
            </a:pPr>
            <a:r>
              <a:rPr lang="en-US" dirty="0" err="1" smtClean="0"/>
              <a:t>firstcode</a:t>
            </a:r>
            <a:r>
              <a:rPr lang="en-US" dirty="0" smtClean="0"/>
              <a:t>[]= [2, 1, 1, 2, 0] 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50021"/>
              </a:buClr>
              <a:buSzPct val="60000"/>
            </a:pPr>
            <a:endParaRPr lang="en-US" dirty="0" smtClean="0"/>
          </a:p>
        </p:txBody>
      </p:sp>
      <p:sp>
        <p:nvSpPr>
          <p:cNvPr id="29" name="CasellaDiTesto 28"/>
          <p:cNvSpPr txBox="1"/>
          <p:nvPr/>
        </p:nvSpPr>
        <p:spPr>
          <a:xfrm>
            <a:off x="6286512" y="1714488"/>
            <a:ext cx="16498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C00000"/>
                </a:solidFill>
              </a:rPr>
              <a:t>Symb</a:t>
            </a:r>
            <a:r>
              <a:rPr lang="it-IT" dirty="0" smtClean="0">
                <a:solidFill>
                  <a:srgbClr val="C00000"/>
                </a:solidFill>
              </a:rPr>
              <a:t>  </a:t>
            </a:r>
            <a:r>
              <a:rPr lang="it-IT" dirty="0" err="1" smtClean="0"/>
              <a:t>Level</a:t>
            </a:r>
            <a:endParaRPr lang="it-IT" dirty="0" smtClean="0"/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1       </a:t>
            </a:r>
            <a:r>
              <a:rPr lang="it-IT" dirty="0" smtClean="0"/>
              <a:t>2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2       </a:t>
            </a:r>
            <a:r>
              <a:rPr lang="it-IT" dirty="0" smtClean="0"/>
              <a:t>5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3       </a:t>
            </a:r>
            <a:r>
              <a:rPr lang="it-IT" dirty="0" smtClean="0"/>
              <a:t>5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4       </a:t>
            </a:r>
            <a:r>
              <a:rPr lang="it-IT" dirty="0" smtClean="0"/>
              <a:t>3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5       </a:t>
            </a:r>
            <a:r>
              <a:rPr lang="it-IT" dirty="0" smtClean="0"/>
              <a:t>2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6       </a:t>
            </a:r>
            <a:r>
              <a:rPr lang="it-IT" dirty="0" smtClean="0"/>
              <a:t>5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7       </a:t>
            </a:r>
            <a:r>
              <a:rPr lang="it-IT" dirty="0" smtClean="0"/>
              <a:t>5</a:t>
            </a:r>
          </a:p>
          <a:p>
            <a:pPr marL="457200" indent="-457200"/>
            <a:r>
              <a:rPr lang="it-IT" dirty="0" smtClean="0">
                <a:solidFill>
                  <a:srgbClr val="C00000"/>
                </a:solidFill>
              </a:rPr>
              <a:t>    8       </a:t>
            </a:r>
            <a:r>
              <a:rPr lang="it-IT" dirty="0" smtClean="0"/>
              <a:t>2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0" name="Rettangolo 29"/>
          <p:cNvSpPr/>
          <p:nvPr/>
        </p:nvSpPr>
        <p:spPr bwMode="auto">
          <a:xfrm>
            <a:off x="6215074" y="1643050"/>
            <a:ext cx="2000264" cy="300039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pSp>
        <p:nvGrpSpPr>
          <p:cNvPr id="3" name="Gruppo 32"/>
          <p:cNvGrpSpPr/>
          <p:nvPr/>
        </p:nvGrpSpPr>
        <p:grpSpPr>
          <a:xfrm>
            <a:off x="3286116" y="4070793"/>
            <a:ext cx="5660637" cy="1900469"/>
            <a:chOff x="3286116" y="4070793"/>
            <a:chExt cx="5660637" cy="1900469"/>
          </a:xfrm>
        </p:grpSpPr>
        <p:sp>
          <p:nvSpPr>
            <p:cNvPr id="28" name="Rettangolo 27"/>
            <p:cNvSpPr/>
            <p:nvPr/>
          </p:nvSpPr>
          <p:spPr>
            <a:xfrm>
              <a:off x="3286116" y="4786322"/>
              <a:ext cx="4814138" cy="11849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</a:pPr>
              <a:r>
                <a:rPr lang="en-US" i="1" dirty="0" err="1" smtClean="0">
                  <a:solidFill>
                    <a:schemeClr val="accent5">
                      <a:lumMod val="25000"/>
                    </a:schemeClr>
                  </a:solidFill>
                </a:rPr>
                <a:t>numElem</a:t>
              </a:r>
              <a:r>
                <a:rPr lang="en-US" i="1" dirty="0" smtClean="0">
                  <a:solidFill>
                    <a:schemeClr val="accent5">
                      <a:lumMod val="25000"/>
                    </a:schemeClr>
                  </a:solidFill>
                </a:rPr>
                <a:t>[] = [0, 3, 1, 0, 4]</a:t>
              </a:r>
            </a:p>
            <a:p>
              <a:pPr marL="342900" indent="-342900">
                <a:lnSpc>
                  <a:spcPct val="130000"/>
                </a:lnSpc>
                <a:spcBef>
                  <a:spcPct val="20000"/>
                </a:spcBef>
                <a:buClr>
                  <a:srgbClr val="A50021"/>
                </a:buClr>
                <a:buSzPct val="60000"/>
              </a:pPr>
              <a:r>
                <a:rPr lang="en-US" sz="1800" dirty="0" smtClean="0">
                  <a:solidFill>
                    <a:schemeClr val="accent5">
                      <a:lumMod val="25000"/>
                    </a:schemeClr>
                  </a:solidFill>
                </a:rPr>
                <a:t>Symbols[][]= [ [], [1,5,8], [4], [], [2,3,6,7] ]</a:t>
              </a:r>
            </a:p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</a:pPr>
              <a:endParaRPr lang="en-US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  <p:sp>
          <p:nvSpPr>
            <p:cNvPr id="31" name="Freccia circolare in giù 30"/>
            <p:cNvSpPr/>
            <p:nvPr/>
          </p:nvSpPr>
          <p:spPr bwMode="auto">
            <a:xfrm rot="6383933">
              <a:off x="7839608" y="4463845"/>
              <a:ext cx="1500198" cy="714093"/>
            </a:xfrm>
            <a:prstGeom prst="curvedDownArrow">
              <a:avLst/>
            </a:prstGeom>
            <a:solidFill>
              <a:srgbClr val="00A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34" name="CasellaDiTesto 33"/>
          <p:cNvSpPr txBox="1"/>
          <p:nvPr/>
        </p:nvSpPr>
        <p:spPr>
          <a:xfrm>
            <a:off x="8143900" y="4572008"/>
            <a:ext cx="688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chemeClr val="accent5">
                    <a:lumMod val="25000"/>
                  </a:schemeClr>
                </a:solidFill>
                <a:latin typeface="Comic Sans MS" pitchFamily="66" charset="0"/>
              </a:rPr>
              <a:t>sort</a:t>
            </a:r>
            <a:endParaRPr lang="it-IT" dirty="0">
              <a:solidFill>
                <a:schemeClr val="accent5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2" name="Ovale 31"/>
          <p:cNvSpPr/>
          <p:nvPr/>
        </p:nvSpPr>
        <p:spPr bwMode="auto">
          <a:xfrm>
            <a:off x="2915816" y="5500702"/>
            <a:ext cx="357190" cy="642942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3" name="Ovale 32"/>
          <p:cNvSpPr/>
          <p:nvPr/>
        </p:nvSpPr>
        <p:spPr bwMode="auto">
          <a:xfrm>
            <a:off x="3929058" y="5500702"/>
            <a:ext cx="357190" cy="642942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5" name="Ovale 34"/>
          <p:cNvSpPr/>
          <p:nvPr/>
        </p:nvSpPr>
        <p:spPr bwMode="auto">
          <a:xfrm>
            <a:off x="5000628" y="4643446"/>
            <a:ext cx="357190" cy="642942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6" name="Ovale 35"/>
          <p:cNvSpPr/>
          <p:nvPr/>
        </p:nvSpPr>
        <p:spPr bwMode="auto">
          <a:xfrm>
            <a:off x="5929322" y="4643446"/>
            <a:ext cx="357190" cy="642942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5176857" y="6186510"/>
            <a:ext cx="210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 err="1"/>
              <a:t>T=</a:t>
            </a:r>
            <a:r>
              <a:rPr lang="it-IT" sz="2400" dirty="0"/>
              <a:t>...00010...</a:t>
            </a:r>
          </a:p>
        </p:txBody>
      </p:sp>
      <p:grpSp>
        <p:nvGrpSpPr>
          <p:cNvPr id="43" name="Gruppo 42"/>
          <p:cNvGrpSpPr/>
          <p:nvPr/>
        </p:nvGrpSpPr>
        <p:grpSpPr>
          <a:xfrm>
            <a:off x="5000628" y="2143116"/>
            <a:ext cx="928459" cy="557210"/>
            <a:chOff x="5000628" y="2143116"/>
            <a:chExt cx="928459" cy="557210"/>
          </a:xfrm>
        </p:grpSpPr>
        <p:sp>
          <p:nvSpPr>
            <p:cNvPr id="41" name="Ovale 40"/>
            <p:cNvSpPr/>
            <p:nvPr/>
          </p:nvSpPr>
          <p:spPr bwMode="auto">
            <a:xfrm>
              <a:off x="5072066" y="2500306"/>
              <a:ext cx="214314" cy="20002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2" name="Rettangolo 41"/>
            <p:cNvSpPr/>
            <p:nvPr/>
          </p:nvSpPr>
          <p:spPr>
            <a:xfrm>
              <a:off x="5000628" y="2143116"/>
              <a:ext cx="92845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dirty="0" err="1" smtClean="0">
                  <a:solidFill>
                    <a:schemeClr val="accent6">
                      <a:lumMod val="50000"/>
                    </a:schemeClr>
                  </a:solidFill>
                </a:rPr>
                <a:t>Value</a:t>
              </a:r>
              <a:r>
                <a:rPr lang="it-IT" sz="1600" dirty="0" smtClean="0">
                  <a:solidFill>
                    <a:schemeClr val="accent6">
                      <a:lumMod val="50000"/>
                    </a:schemeClr>
                  </a:solidFill>
                </a:rPr>
                <a:t> 2</a:t>
              </a:r>
              <a:endParaRPr lang="it-IT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44" name="Gruppo 43"/>
          <p:cNvGrpSpPr/>
          <p:nvPr/>
        </p:nvGrpSpPr>
        <p:grpSpPr>
          <a:xfrm>
            <a:off x="2500533" y="4071942"/>
            <a:ext cx="928459" cy="557210"/>
            <a:chOff x="5000628" y="2143116"/>
            <a:chExt cx="928459" cy="557210"/>
          </a:xfrm>
        </p:grpSpPr>
        <p:sp>
          <p:nvSpPr>
            <p:cNvPr id="45" name="Ovale 44"/>
            <p:cNvSpPr/>
            <p:nvPr/>
          </p:nvSpPr>
          <p:spPr bwMode="auto">
            <a:xfrm>
              <a:off x="5072066" y="2500306"/>
              <a:ext cx="214314" cy="20002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6" name="Rettangolo 45"/>
            <p:cNvSpPr/>
            <p:nvPr/>
          </p:nvSpPr>
          <p:spPr>
            <a:xfrm>
              <a:off x="5000628" y="2143116"/>
              <a:ext cx="92845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600" dirty="0" err="1" smtClean="0">
                  <a:solidFill>
                    <a:schemeClr val="accent6">
                      <a:lumMod val="50000"/>
                    </a:schemeClr>
                  </a:solidFill>
                </a:rPr>
                <a:t>Value</a:t>
              </a:r>
              <a:r>
                <a:rPr lang="it-IT" sz="1600" dirty="0" smtClean="0">
                  <a:solidFill>
                    <a:schemeClr val="accent6">
                      <a:lumMod val="50000"/>
                    </a:schemeClr>
                  </a:solidFill>
                </a:rPr>
                <a:t> 2</a:t>
              </a:r>
              <a:endParaRPr lang="it-IT" sz="16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5" grpId="0" animBg="1"/>
      <p:bldP spid="3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200" dirty="0" err="1" smtClean="0"/>
              <a:t>Canonical</a:t>
            </a:r>
            <a:r>
              <a:rPr lang="it-IT" sz="3200" dirty="0" smtClean="0"/>
              <a:t> </a:t>
            </a:r>
            <a:r>
              <a:rPr lang="it-IT" sz="3200" dirty="0" err="1" smtClean="0"/>
              <a:t>Huffman</a:t>
            </a:r>
            <a:r>
              <a:rPr lang="it-IT" sz="3200" dirty="0" smtClean="0"/>
              <a:t>: </a:t>
            </a:r>
            <a:r>
              <a:rPr lang="it-IT" sz="3200" dirty="0" err="1" smtClean="0"/>
              <a:t>Decoding</a:t>
            </a:r>
            <a:endParaRPr lang="it-IT" dirty="0" smtClean="0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-32" y="4714884"/>
            <a:ext cx="1800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</a:rPr>
              <a:t>2    3    6     7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 flipV="1">
            <a:off x="1071538" y="4500570"/>
            <a:ext cx="285752" cy="3190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H="1" flipV="1">
            <a:off x="428596" y="4429132"/>
            <a:ext cx="233362" cy="3905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2643174" y="3357562"/>
            <a:ext cx="16466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</a:rPr>
              <a:t>1      5       8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1714480" y="3967467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</a:rPr>
              <a:t>4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5" name="Line 16"/>
          <p:cNvSpPr>
            <a:spLocks noChangeShapeType="1"/>
          </p:cNvSpPr>
          <p:nvPr/>
        </p:nvSpPr>
        <p:spPr bwMode="auto">
          <a:xfrm flipV="1">
            <a:off x="857224" y="3214686"/>
            <a:ext cx="714380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 flipH="1" flipV="1">
            <a:off x="1571604" y="3214686"/>
            <a:ext cx="285752" cy="7858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" name="Line 21"/>
          <p:cNvSpPr>
            <a:spLocks noChangeShapeType="1"/>
          </p:cNvSpPr>
          <p:nvPr/>
        </p:nvSpPr>
        <p:spPr bwMode="auto">
          <a:xfrm flipV="1">
            <a:off x="214282" y="4429132"/>
            <a:ext cx="214314" cy="3571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1571604" y="2571744"/>
            <a:ext cx="785818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0" name="Line 21"/>
          <p:cNvSpPr>
            <a:spLocks noChangeShapeType="1"/>
          </p:cNvSpPr>
          <p:nvPr/>
        </p:nvSpPr>
        <p:spPr bwMode="auto">
          <a:xfrm flipH="1" flipV="1">
            <a:off x="3143240" y="1928802"/>
            <a:ext cx="571504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2" name="Line 11"/>
          <p:cNvSpPr>
            <a:spLocks noChangeShapeType="1"/>
          </p:cNvSpPr>
          <p:nvPr/>
        </p:nvSpPr>
        <p:spPr bwMode="auto">
          <a:xfrm flipH="1" flipV="1">
            <a:off x="1357290" y="4500570"/>
            <a:ext cx="214314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3" name="Line 21"/>
          <p:cNvSpPr>
            <a:spLocks noChangeShapeType="1"/>
          </p:cNvSpPr>
          <p:nvPr/>
        </p:nvSpPr>
        <p:spPr bwMode="auto">
          <a:xfrm flipV="1">
            <a:off x="428596" y="3929066"/>
            <a:ext cx="428628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4" name="Line 11"/>
          <p:cNvSpPr>
            <a:spLocks noChangeShapeType="1"/>
          </p:cNvSpPr>
          <p:nvPr/>
        </p:nvSpPr>
        <p:spPr bwMode="auto">
          <a:xfrm flipH="1" flipV="1">
            <a:off x="857224" y="3929066"/>
            <a:ext cx="500066" cy="571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5" name="Line 21"/>
          <p:cNvSpPr>
            <a:spLocks noChangeShapeType="1"/>
          </p:cNvSpPr>
          <p:nvPr/>
        </p:nvSpPr>
        <p:spPr bwMode="auto">
          <a:xfrm flipV="1">
            <a:off x="2360953" y="1928802"/>
            <a:ext cx="785818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6" name="Line 21"/>
          <p:cNvSpPr>
            <a:spLocks noChangeShapeType="1"/>
          </p:cNvSpPr>
          <p:nvPr/>
        </p:nvSpPr>
        <p:spPr bwMode="auto">
          <a:xfrm flipH="1" flipV="1">
            <a:off x="2360953" y="2571744"/>
            <a:ext cx="428628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7" name="Line 21"/>
          <p:cNvSpPr>
            <a:spLocks noChangeShapeType="1"/>
          </p:cNvSpPr>
          <p:nvPr/>
        </p:nvSpPr>
        <p:spPr bwMode="auto">
          <a:xfrm flipH="1" flipV="1">
            <a:off x="3714744" y="2571744"/>
            <a:ext cx="357190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8" name="Line 21"/>
          <p:cNvSpPr>
            <a:spLocks noChangeShapeType="1"/>
          </p:cNvSpPr>
          <p:nvPr/>
        </p:nvSpPr>
        <p:spPr bwMode="auto">
          <a:xfrm flipV="1">
            <a:off x="3428992" y="2571744"/>
            <a:ext cx="285752" cy="714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uppo 74"/>
          <p:cNvGrpSpPr/>
          <p:nvPr/>
        </p:nvGrpSpPr>
        <p:grpSpPr>
          <a:xfrm>
            <a:off x="146375" y="3214686"/>
            <a:ext cx="2786082" cy="1628780"/>
            <a:chOff x="642910" y="3214686"/>
            <a:chExt cx="2786082" cy="1628780"/>
          </a:xfrm>
        </p:grpSpPr>
        <p:sp>
          <p:nvSpPr>
            <p:cNvPr id="72" name="Ovale 71"/>
            <p:cNvSpPr/>
            <p:nvPr/>
          </p:nvSpPr>
          <p:spPr bwMode="auto">
            <a:xfrm>
              <a:off x="642910" y="4643446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3" name="Ovale 72"/>
            <p:cNvSpPr/>
            <p:nvPr/>
          </p:nvSpPr>
          <p:spPr bwMode="auto">
            <a:xfrm>
              <a:off x="2285984" y="3871922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4" name="Ovale 73"/>
            <p:cNvSpPr/>
            <p:nvPr/>
          </p:nvSpPr>
          <p:spPr bwMode="auto">
            <a:xfrm>
              <a:off x="3214678" y="3214686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76" name="Rectangle 10"/>
          <p:cNvSpPr>
            <a:spLocks noChangeArrowheads="1"/>
          </p:cNvSpPr>
          <p:nvPr/>
        </p:nvSpPr>
        <p:spPr bwMode="auto">
          <a:xfrm>
            <a:off x="1071538" y="5573726"/>
            <a:ext cx="7858180" cy="128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50021"/>
              </a:buClr>
              <a:buSzPct val="60000"/>
            </a:pPr>
            <a:endParaRPr lang="en-US" dirty="0" smtClean="0"/>
          </a:p>
        </p:txBody>
      </p:sp>
      <p:sp>
        <p:nvSpPr>
          <p:cNvPr id="28" name="Rettangolo 27"/>
          <p:cNvSpPr/>
          <p:nvPr/>
        </p:nvSpPr>
        <p:spPr>
          <a:xfrm>
            <a:off x="4187018" y="3887134"/>
            <a:ext cx="4814138" cy="12772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50021"/>
              </a:buClr>
              <a:buSzPct val="60000"/>
            </a:pP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Firstcode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[]= [2, 1, 1, 2, 0] 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50021"/>
              </a:buClr>
              <a:buSzPct val="60000"/>
            </a:pP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</a:rPr>
              <a:t>Symbols[][]= [ [], [1,5,8], [4], [], [2,3,6,7] ]</a:t>
            </a:r>
          </a:p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</a:pPr>
            <a:endParaRPr lang="en-US" i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5500694" y="5357826"/>
            <a:ext cx="210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 err="1"/>
              <a:t>T=</a:t>
            </a:r>
            <a:r>
              <a:rPr lang="it-IT" sz="2400" dirty="0"/>
              <a:t>...00010...</a:t>
            </a:r>
          </a:p>
        </p:txBody>
      </p:sp>
      <p:sp>
        <p:nvSpPr>
          <p:cNvPr id="37" name="Rettangolo arrotondato 36"/>
          <p:cNvSpPr/>
          <p:nvPr/>
        </p:nvSpPr>
        <p:spPr bwMode="auto">
          <a:xfrm>
            <a:off x="4214810" y="3786190"/>
            <a:ext cx="4786346" cy="1143008"/>
          </a:xfrm>
          <a:prstGeom prst="roundRect">
            <a:avLst/>
          </a:prstGeom>
          <a:noFill/>
          <a:ln w="38100" cap="flat" cmpd="sng" algn="ctr">
            <a:solidFill>
              <a:schemeClr val="accent5">
                <a:lumMod val="2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pic>
        <p:nvPicPr>
          <p:cNvPr id="4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869011"/>
            <a:ext cx="5040313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14348" y="5500702"/>
            <a:ext cx="2364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 b="1" dirty="0" err="1" smtClean="0">
                <a:solidFill>
                  <a:srgbClr val="CC0000"/>
                </a:solidFill>
                <a:latin typeface="Comic Sans MS" pitchFamily="66" charset="0"/>
              </a:rPr>
              <a:t>Decoding</a:t>
            </a:r>
            <a:r>
              <a:rPr lang="it-IT" sz="1800" b="1" dirty="0" smtClean="0">
                <a:solidFill>
                  <a:srgbClr val="CC0000"/>
                </a:solidFill>
                <a:latin typeface="Comic Sans MS" pitchFamily="66" charset="0"/>
              </a:rPr>
              <a:t> procedure</a:t>
            </a:r>
            <a:endParaRPr lang="it-IT" sz="1800" b="1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836375" y="3429000"/>
            <a:ext cx="33778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Comic Sans MS" pitchFamily="66" charset="0"/>
              </a:rPr>
              <a:t>Succint</a:t>
            </a:r>
            <a:r>
              <a:rPr lang="it-IT" sz="1800" b="1" dirty="0" smtClean="0">
                <a:solidFill>
                  <a:schemeClr val="accent5">
                    <a:lumMod val="25000"/>
                  </a:schemeClr>
                </a:solidFill>
                <a:latin typeface="Comic Sans MS" pitchFamily="66" charset="0"/>
              </a:rPr>
              <a:t> and fast in </a:t>
            </a:r>
            <a:r>
              <a:rPr lang="it-IT" sz="1800" b="1" dirty="0" err="1" smtClean="0">
                <a:solidFill>
                  <a:schemeClr val="accent5">
                    <a:lumMod val="25000"/>
                  </a:schemeClr>
                </a:solidFill>
                <a:latin typeface="Comic Sans MS" pitchFamily="66" charset="0"/>
              </a:rPr>
              <a:t>decoding</a:t>
            </a:r>
            <a:endParaRPr lang="it-IT" sz="1800" b="1" dirty="0">
              <a:solidFill>
                <a:schemeClr val="accent5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6" name="Line 21"/>
          <p:cNvSpPr>
            <a:spLocks noChangeShapeType="1"/>
          </p:cNvSpPr>
          <p:nvPr/>
        </p:nvSpPr>
        <p:spPr bwMode="auto">
          <a:xfrm flipV="1">
            <a:off x="2360953" y="1928802"/>
            <a:ext cx="785818" cy="642942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7" name="Line 21"/>
          <p:cNvSpPr>
            <a:spLocks noChangeShapeType="1"/>
          </p:cNvSpPr>
          <p:nvPr/>
        </p:nvSpPr>
        <p:spPr bwMode="auto">
          <a:xfrm flipV="1">
            <a:off x="1575135" y="2571744"/>
            <a:ext cx="785818" cy="642942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8" name="Line 21"/>
          <p:cNvSpPr>
            <a:spLocks noChangeShapeType="1"/>
          </p:cNvSpPr>
          <p:nvPr/>
        </p:nvSpPr>
        <p:spPr bwMode="auto">
          <a:xfrm flipV="1">
            <a:off x="860755" y="3214686"/>
            <a:ext cx="714380" cy="71438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 flipV="1">
            <a:off x="860755" y="3929066"/>
            <a:ext cx="500066" cy="571504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 flipV="1">
            <a:off x="1075069" y="4500570"/>
            <a:ext cx="285752" cy="285752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2" name="Ovale 51"/>
          <p:cNvSpPr/>
          <p:nvPr/>
        </p:nvSpPr>
        <p:spPr bwMode="auto">
          <a:xfrm>
            <a:off x="5786446" y="3857628"/>
            <a:ext cx="357190" cy="500066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3" name="Ovale 52"/>
          <p:cNvSpPr/>
          <p:nvPr/>
        </p:nvSpPr>
        <p:spPr bwMode="auto">
          <a:xfrm>
            <a:off x="6072198" y="3857628"/>
            <a:ext cx="357190" cy="500066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4" name="Ovale 53"/>
          <p:cNvSpPr/>
          <p:nvPr/>
        </p:nvSpPr>
        <p:spPr bwMode="auto">
          <a:xfrm>
            <a:off x="6429388" y="3857628"/>
            <a:ext cx="357190" cy="500066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5" name="Ovale 54"/>
          <p:cNvSpPr/>
          <p:nvPr/>
        </p:nvSpPr>
        <p:spPr bwMode="auto">
          <a:xfrm>
            <a:off x="6715140" y="3857628"/>
            <a:ext cx="357190" cy="500066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6" name="Ovale 55"/>
          <p:cNvSpPr/>
          <p:nvPr/>
        </p:nvSpPr>
        <p:spPr bwMode="auto">
          <a:xfrm>
            <a:off x="7072330" y="3857628"/>
            <a:ext cx="357190" cy="500066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7" name="Freccia a destra 56"/>
          <p:cNvSpPr/>
          <p:nvPr/>
        </p:nvSpPr>
        <p:spPr bwMode="auto">
          <a:xfrm rot="16200000">
            <a:off x="6143636" y="5857892"/>
            <a:ext cx="428628" cy="14287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8" name="Freccia a destra 57"/>
          <p:cNvSpPr/>
          <p:nvPr/>
        </p:nvSpPr>
        <p:spPr bwMode="auto">
          <a:xfrm rot="16200000">
            <a:off x="6357950" y="5857893"/>
            <a:ext cx="428628" cy="14287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1" name="Freccia a destra 60"/>
          <p:cNvSpPr/>
          <p:nvPr/>
        </p:nvSpPr>
        <p:spPr bwMode="auto">
          <a:xfrm rot="16200000">
            <a:off x="6500826" y="5857893"/>
            <a:ext cx="428628" cy="14287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9" name="Freccia a destra 68"/>
          <p:cNvSpPr/>
          <p:nvPr/>
        </p:nvSpPr>
        <p:spPr bwMode="auto">
          <a:xfrm rot="16200000">
            <a:off x="6715140" y="5857893"/>
            <a:ext cx="428628" cy="14287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0" name="Freccia a destra 69"/>
          <p:cNvSpPr/>
          <p:nvPr/>
        </p:nvSpPr>
        <p:spPr bwMode="auto">
          <a:xfrm rot="16200000">
            <a:off x="6929454" y="5857893"/>
            <a:ext cx="428628" cy="14287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pSp>
        <p:nvGrpSpPr>
          <p:cNvPr id="71" name="Gruppo 70"/>
          <p:cNvGrpSpPr/>
          <p:nvPr/>
        </p:nvGrpSpPr>
        <p:grpSpPr>
          <a:xfrm>
            <a:off x="4504093" y="2143116"/>
            <a:ext cx="941283" cy="557210"/>
            <a:chOff x="5000628" y="2143116"/>
            <a:chExt cx="941283" cy="557210"/>
          </a:xfrm>
        </p:grpSpPr>
        <p:sp>
          <p:nvSpPr>
            <p:cNvPr id="75" name="Ovale 74"/>
            <p:cNvSpPr/>
            <p:nvPr/>
          </p:nvSpPr>
          <p:spPr bwMode="auto">
            <a:xfrm>
              <a:off x="5072066" y="2500306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7" name="Rettangolo 76"/>
            <p:cNvSpPr/>
            <p:nvPr/>
          </p:nvSpPr>
          <p:spPr>
            <a:xfrm>
              <a:off x="5000628" y="2143116"/>
              <a:ext cx="941283" cy="338554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it-IT" sz="1600" i="1" dirty="0" err="1" smtClean="0"/>
                <a:t>Value</a:t>
              </a:r>
              <a:r>
                <a:rPr lang="it-IT" sz="1600" i="1" dirty="0" smtClean="0"/>
                <a:t> 2</a:t>
              </a:r>
              <a:endParaRPr lang="it-IT" sz="1600" i="1" dirty="0"/>
            </a:p>
          </p:txBody>
        </p:sp>
      </p:grpSp>
      <p:grpSp>
        <p:nvGrpSpPr>
          <p:cNvPr id="78" name="Gruppo 77"/>
          <p:cNvGrpSpPr/>
          <p:nvPr/>
        </p:nvGrpSpPr>
        <p:grpSpPr>
          <a:xfrm>
            <a:off x="2075201" y="4071942"/>
            <a:ext cx="845103" cy="557210"/>
            <a:chOff x="5000628" y="2143116"/>
            <a:chExt cx="845103" cy="557210"/>
          </a:xfrm>
        </p:grpSpPr>
        <p:sp>
          <p:nvSpPr>
            <p:cNvPr id="79" name="Ovale 78"/>
            <p:cNvSpPr/>
            <p:nvPr/>
          </p:nvSpPr>
          <p:spPr bwMode="auto">
            <a:xfrm>
              <a:off x="5072066" y="2500306"/>
              <a:ext cx="214314" cy="20002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0" name="Rettangolo 79"/>
            <p:cNvSpPr/>
            <p:nvPr/>
          </p:nvSpPr>
          <p:spPr>
            <a:xfrm>
              <a:off x="5000628" y="2143116"/>
              <a:ext cx="84510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400" i="1" dirty="0" err="1" smtClean="0"/>
                <a:t>Value</a:t>
              </a:r>
              <a:r>
                <a:rPr lang="it-IT" sz="1400" i="1" dirty="0" smtClean="0"/>
                <a:t> 2</a:t>
              </a:r>
              <a:endParaRPr lang="it-IT" sz="1400" i="1" dirty="0"/>
            </a:p>
          </p:txBody>
        </p:sp>
      </p:grpSp>
      <p:sp>
        <p:nvSpPr>
          <p:cNvPr id="81" name="CasellaDiTesto 80"/>
          <p:cNvSpPr txBox="1"/>
          <p:nvPr/>
        </p:nvSpPr>
        <p:spPr>
          <a:xfrm>
            <a:off x="6340338" y="6286520"/>
            <a:ext cx="2446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solidFill>
                  <a:srgbClr val="7030A0"/>
                </a:solidFill>
              </a:rPr>
              <a:t>Symbols</a:t>
            </a:r>
            <a:r>
              <a:rPr lang="it-IT" dirty="0" smtClean="0">
                <a:solidFill>
                  <a:srgbClr val="7030A0"/>
                </a:solidFill>
              </a:rPr>
              <a:t>[5][2-0]=6</a:t>
            </a: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82" name="Freccia in su 81"/>
          <p:cNvSpPr/>
          <p:nvPr/>
        </p:nvSpPr>
        <p:spPr bwMode="auto">
          <a:xfrm>
            <a:off x="8143900" y="4786322"/>
            <a:ext cx="428628" cy="1500198"/>
          </a:xfrm>
          <a:prstGeom prst="upArrow">
            <a:avLst/>
          </a:prstGeom>
          <a:solidFill>
            <a:srgbClr val="7030A0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7" grpId="0" animBg="1"/>
      <p:bldP spid="57" grpId="1" animBg="1"/>
      <p:bldP spid="58" grpId="0" animBg="1"/>
      <p:bldP spid="58" grpId="1" animBg="1"/>
      <p:bldP spid="61" grpId="0" animBg="1"/>
      <p:bldP spid="61" grpId="1" animBg="1"/>
      <p:bldP spid="69" grpId="0" animBg="1"/>
      <p:bldP spid="69" grpId="1" animBg="1"/>
      <p:bldP spid="70" grpId="0" animBg="1"/>
      <p:bldP spid="81" grpId="0"/>
      <p:bldP spid="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Prefix Codes</a:t>
            </a:r>
          </a:p>
        </p:txBody>
      </p:sp>
      <p:sp>
        <p:nvSpPr>
          <p:cNvPr id="150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34350" cy="48768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dirty="0" smtClean="0"/>
              <a:t>A </a:t>
            </a:r>
            <a:r>
              <a:rPr lang="en-US" b="1" u="sng" dirty="0" smtClean="0">
                <a:solidFill>
                  <a:srgbClr val="CC0000"/>
                </a:solidFill>
              </a:rPr>
              <a:t>prefix code</a:t>
            </a:r>
            <a:r>
              <a:rPr lang="en-US" dirty="0" smtClean="0"/>
              <a:t> is a variable length code in which no codeword is a prefix of another one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err="1" smtClean="0"/>
              <a:t>e.g</a:t>
            </a:r>
            <a:r>
              <a:rPr lang="en-US" dirty="0" smtClean="0"/>
              <a:t> a = 0, b = 100, c = 101, d = 11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Can be viewed as a </a:t>
            </a:r>
            <a:r>
              <a:rPr lang="en-US" u="sng" dirty="0" smtClean="0">
                <a:solidFill>
                  <a:srgbClr val="CC0000"/>
                </a:solidFill>
              </a:rPr>
              <a:t>binary </a:t>
            </a:r>
            <a:r>
              <a:rPr lang="en-US" u="sng" dirty="0" err="1" smtClean="0">
                <a:solidFill>
                  <a:srgbClr val="CC0000"/>
                </a:solidFill>
              </a:rPr>
              <a:t>trie</a:t>
            </a:r>
            <a:endParaRPr lang="en-US" u="sng" dirty="0" smtClean="0">
              <a:solidFill>
                <a:srgbClr val="CC0000"/>
              </a:solidFill>
            </a:endParaRPr>
          </a:p>
        </p:txBody>
      </p:sp>
      <p:sp>
        <p:nvSpPr>
          <p:cNvPr id="1503236" name="Text Box 4"/>
          <p:cNvSpPr txBox="1">
            <a:spLocks noChangeArrowheads="1"/>
          </p:cNvSpPr>
          <p:nvPr/>
        </p:nvSpPr>
        <p:spPr bwMode="auto">
          <a:xfrm>
            <a:off x="6672263" y="4395788"/>
            <a:ext cx="36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ourier New" pitchFamily="49" charset="0"/>
              </a:rPr>
              <a:t>0</a:t>
            </a:r>
          </a:p>
        </p:txBody>
      </p:sp>
      <p:sp>
        <p:nvSpPr>
          <p:cNvPr id="1503237" name="Text Box 5"/>
          <p:cNvSpPr txBox="1">
            <a:spLocks noChangeArrowheads="1"/>
          </p:cNvSpPr>
          <p:nvPr/>
        </p:nvSpPr>
        <p:spPr bwMode="auto">
          <a:xfrm>
            <a:off x="7373938" y="4405313"/>
            <a:ext cx="36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ourier New" pitchFamily="49" charset="0"/>
              </a:rPr>
              <a:t>1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443663" y="4481513"/>
            <a:ext cx="2119312" cy="1971675"/>
            <a:chOff x="2198" y="2688"/>
            <a:chExt cx="1335" cy="1242"/>
          </a:xfrm>
        </p:grpSpPr>
        <p:sp>
          <p:nvSpPr>
            <p:cNvPr id="893958" name="Oval 7"/>
            <p:cNvSpPr>
              <a:spLocks noChangeArrowheads="1"/>
            </p:cNvSpPr>
            <p:nvPr/>
          </p:nvSpPr>
          <p:spPr bwMode="auto">
            <a:xfrm>
              <a:off x="2592" y="268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59" name="Oval 8"/>
            <p:cNvSpPr>
              <a:spLocks noChangeArrowheads="1"/>
            </p:cNvSpPr>
            <p:nvPr/>
          </p:nvSpPr>
          <p:spPr bwMode="auto">
            <a:xfrm>
              <a:off x="2976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60" name="Oval 9"/>
            <p:cNvSpPr>
              <a:spLocks noChangeArrowheads="1"/>
            </p:cNvSpPr>
            <p:nvPr/>
          </p:nvSpPr>
          <p:spPr bwMode="auto">
            <a:xfrm>
              <a:off x="2832" y="321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61" name="Oval 10"/>
            <p:cNvSpPr>
              <a:spLocks noChangeArrowheads="1"/>
            </p:cNvSpPr>
            <p:nvPr/>
          </p:nvSpPr>
          <p:spPr bwMode="auto">
            <a:xfrm>
              <a:off x="2640" y="355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62" name="Oval 11"/>
            <p:cNvSpPr>
              <a:spLocks noChangeArrowheads="1"/>
            </p:cNvSpPr>
            <p:nvPr/>
          </p:nvSpPr>
          <p:spPr bwMode="auto">
            <a:xfrm>
              <a:off x="3216" y="321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63" name="Oval 12"/>
            <p:cNvSpPr>
              <a:spLocks noChangeArrowheads="1"/>
            </p:cNvSpPr>
            <p:nvPr/>
          </p:nvSpPr>
          <p:spPr bwMode="auto">
            <a:xfrm>
              <a:off x="2976" y="355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64" name="Oval 13"/>
            <p:cNvSpPr>
              <a:spLocks noChangeArrowheads="1"/>
            </p:cNvSpPr>
            <p:nvPr/>
          </p:nvSpPr>
          <p:spPr bwMode="auto">
            <a:xfrm>
              <a:off x="2256" y="2928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65" name="Line 14"/>
            <p:cNvSpPr>
              <a:spLocks noChangeShapeType="1"/>
            </p:cNvSpPr>
            <p:nvPr/>
          </p:nvSpPr>
          <p:spPr bwMode="auto">
            <a:xfrm flipV="1">
              <a:off x="2304" y="2736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66" name="Line 15"/>
            <p:cNvSpPr>
              <a:spLocks noChangeShapeType="1"/>
            </p:cNvSpPr>
            <p:nvPr/>
          </p:nvSpPr>
          <p:spPr bwMode="auto">
            <a:xfrm flipH="1" flipV="1">
              <a:off x="2640" y="2736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67" name="Line 16"/>
            <p:cNvSpPr>
              <a:spLocks noChangeShapeType="1"/>
            </p:cNvSpPr>
            <p:nvPr/>
          </p:nvSpPr>
          <p:spPr bwMode="auto">
            <a:xfrm flipH="1">
              <a:off x="2880" y="297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68" name="Line 17"/>
            <p:cNvSpPr>
              <a:spLocks noChangeShapeType="1"/>
            </p:cNvSpPr>
            <p:nvPr/>
          </p:nvSpPr>
          <p:spPr bwMode="auto">
            <a:xfrm flipH="1" flipV="1">
              <a:off x="3024" y="297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69" name="Line 18"/>
            <p:cNvSpPr>
              <a:spLocks noChangeShapeType="1"/>
            </p:cNvSpPr>
            <p:nvPr/>
          </p:nvSpPr>
          <p:spPr bwMode="auto">
            <a:xfrm flipV="1">
              <a:off x="2688" y="3264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70" name="Line 19"/>
            <p:cNvSpPr>
              <a:spLocks noChangeShapeType="1"/>
            </p:cNvSpPr>
            <p:nvPr/>
          </p:nvSpPr>
          <p:spPr bwMode="auto">
            <a:xfrm>
              <a:off x="2880" y="3264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93971" name="Text Box 20"/>
            <p:cNvSpPr txBox="1">
              <a:spLocks noChangeArrowheads="1"/>
            </p:cNvSpPr>
            <p:nvPr/>
          </p:nvSpPr>
          <p:spPr bwMode="auto">
            <a:xfrm>
              <a:off x="2198" y="3066"/>
              <a:ext cx="2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ourier New" pitchFamily="49" charset="0"/>
                </a:rPr>
                <a:t>a</a:t>
              </a:r>
            </a:p>
          </p:txBody>
        </p:sp>
        <p:sp>
          <p:nvSpPr>
            <p:cNvPr id="893972" name="Text Box 21"/>
            <p:cNvSpPr txBox="1">
              <a:spLocks noChangeArrowheads="1"/>
            </p:cNvSpPr>
            <p:nvPr/>
          </p:nvSpPr>
          <p:spPr bwMode="auto">
            <a:xfrm>
              <a:off x="2582" y="3642"/>
              <a:ext cx="2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ourier New" pitchFamily="49" charset="0"/>
                </a:rPr>
                <a:t>b</a:t>
              </a:r>
            </a:p>
          </p:txBody>
        </p:sp>
        <p:sp>
          <p:nvSpPr>
            <p:cNvPr id="893973" name="Text Box 22"/>
            <p:cNvSpPr txBox="1">
              <a:spLocks noChangeArrowheads="1"/>
            </p:cNvSpPr>
            <p:nvPr/>
          </p:nvSpPr>
          <p:spPr bwMode="auto">
            <a:xfrm>
              <a:off x="2918" y="3642"/>
              <a:ext cx="2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ourier New" pitchFamily="49" charset="0"/>
                </a:rPr>
                <a:t>c</a:t>
              </a:r>
            </a:p>
          </p:txBody>
        </p:sp>
        <p:sp>
          <p:nvSpPr>
            <p:cNvPr id="893974" name="Text Box 23"/>
            <p:cNvSpPr txBox="1">
              <a:spLocks noChangeArrowheads="1"/>
            </p:cNvSpPr>
            <p:nvPr/>
          </p:nvSpPr>
          <p:spPr bwMode="auto">
            <a:xfrm>
              <a:off x="3302" y="3306"/>
              <a:ext cx="2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ourier New" pitchFamily="49" charset="0"/>
                </a:rPr>
                <a:t>d</a:t>
              </a:r>
            </a:p>
          </p:txBody>
        </p:sp>
        <p:sp>
          <p:nvSpPr>
            <p:cNvPr id="893975" name="Text Box 24"/>
            <p:cNvSpPr txBox="1">
              <a:spLocks noChangeArrowheads="1"/>
            </p:cNvSpPr>
            <p:nvPr/>
          </p:nvSpPr>
          <p:spPr bwMode="auto">
            <a:xfrm>
              <a:off x="2784" y="2928"/>
              <a:ext cx="2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ourier New" pitchFamily="49" charset="0"/>
                </a:rPr>
                <a:t>0</a:t>
              </a:r>
            </a:p>
          </p:txBody>
        </p:sp>
        <p:sp>
          <p:nvSpPr>
            <p:cNvPr id="893976" name="Text Box 25"/>
            <p:cNvSpPr txBox="1">
              <a:spLocks noChangeArrowheads="1"/>
            </p:cNvSpPr>
            <p:nvPr/>
          </p:nvSpPr>
          <p:spPr bwMode="auto">
            <a:xfrm>
              <a:off x="2592" y="3264"/>
              <a:ext cx="2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ourier New" pitchFamily="49" charset="0"/>
                </a:rPr>
                <a:t>0</a:t>
              </a:r>
            </a:p>
          </p:txBody>
        </p:sp>
        <p:sp>
          <p:nvSpPr>
            <p:cNvPr id="893977" name="Text Box 26"/>
            <p:cNvSpPr txBox="1">
              <a:spLocks noChangeArrowheads="1"/>
            </p:cNvSpPr>
            <p:nvPr/>
          </p:nvSpPr>
          <p:spPr bwMode="auto">
            <a:xfrm>
              <a:off x="2928" y="3264"/>
              <a:ext cx="2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ourier New" pitchFamily="49" charset="0"/>
                </a:rPr>
                <a:t>1</a:t>
              </a:r>
            </a:p>
          </p:txBody>
        </p:sp>
        <p:sp>
          <p:nvSpPr>
            <p:cNvPr id="893978" name="Text Box 27"/>
            <p:cNvSpPr txBox="1">
              <a:spLocks noChangeArrowheads="1"/>
            </p:cNvSpPr>
            <p:nvPr/>
          </p:nvSpPr>
          <p:spPr bwMode="auto">
            <a:xfrm>
              <a:off x="3072" y="2928"/>
              <a:ext cx="2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latin typeface="Courier New" pitchFamily="49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3236" grpId="0"/>
      <p:bldP spid="150323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with Huffman Coding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Take a two symbol alphabet </a:t>
            </a:r>
            <a:r>
              <a:rPr lang="en-US" dirty="0" smtClean="0">
                <a:sym typeface="Symbol"/>
              </a:rPr>
              <a:t> = {</a:t>
            </a:r>
            <a:r>
              <a:rPr lang="en-US" dirty="0" err="1" smtClean="0">
                <a:sym typeface="Symbol"/>
              </a:rPr>
              <a:t>a,b</a:t>
            </a:r>
            <a:r>
              <a:rPr lang="en-US" dirty="0" smtClean="0">
                <a:sym typeface="Symbol"/>
              </a:rPr>
              <a:t>}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Whichever is their probability, Huffman uses 1 bit for each symbol and thus takes </a:t>
            </a:r>
            <a:r>
              <a:rPr lang="en-US" i="1" dirty="0" smtClean="0"/>
              <a:t>n</a:t>
            </a:r>
            <a:r>
              <a:rPr lang="en-US" dirty="0" smtClean="0"/>
              <a:t> bits to encode a message of </a:t>
            </a:r>
            <a:r>
              <a:rPr lang="en-US" i="1" dirty="0" smtClean="0"/>
              <a:t>n</a:t>
            </a:r>
            <a:r>
              <a:rPr lang="en-US" dirty="0" smtClean="0"/>
              <a:t> symbols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This is ok when the probabilities are almost the same, but what about </a:t>
            </a:r>
            <a:r>
              <a:rPr lang="en-US" i="1" dirty="0" smtClean="0"/>
              <a:t>p(a)</a:t>
            </a:r>
            <a:r>
              <a:rPr lang="en-US" dirty="0" smtClean="0"/>
              <a:t> = .999. 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dirty="0" smtClean="0"/>
              <a:t>The optimal code for </a:t>
            </a:r>
            <a:r>
              <a:rPr lang="en-US" i="1" dirty="0" smtClean="0"/>
              <a:t>a</a:t>
            </a:r>
            <a:r>
              <a:rPr lang="en-US" dirty="0" smtClean="0"/>
              <a:t> is                            bits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So optimal coding should use </a:t>
            </a:r>
            <a:r>
              <a:rPr lang="en-US" i="1" dirty="0" smtClean="0"/>
              <a:t>n *.0014</a:t>
            </a:r>
            <a:r>
              <a:rPr lang="en-US" dirty="0" smtClean="0"/>
              <a:t> bits, which is much less than the </a:t>
            </a:r>
            <a:r>
              <a:rPr lang="en-US" i="1" dirty="0" smtClean="0"/>
              <a:t>n</a:t>
            </a:r>
            <a:r>
              <a:rPr lang="en-US" dirty="0" smtClean="0"/>
              <a:t> bits taken by Huffman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4857752" y="5021277"/>
          <a:ext cx="2779713" cy="479425"/>
        </p:xfrm>
        <a:graphic>
          <a:graphicData uri="http://schemas.openxmlformats.org/presentationml/2006/ole">
            <p:oleObj spid="_x0000_s1037314" name="Equation" r:id="rId4" imgW="109188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can we do?</a:t>
            </a:r>
          </a:p>
        </p:txBody>
      </p:sp>
      <p:sp>
        <p:nvSpPr>
          <p:cNvPr id="189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52600"/>
            <a:ext cx="8569325" cy="47005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i="1" dirty="0" smtClean="0"/>
              <a:t>Macro-symbol</a:t>
            </a:r>
            <a:r>
              <a:rPr lang="en-US" sz="2400" dirty="0" smtClean="0"/>
              <a:t> = </a:t>
            </a:r>
            <a:r>
              <a:rPr lang="en-US" sz="2400" b="1" dirty="0" smtClean="0"/>
              <a:t>block</a:t>
            </a:r>
            <a:r>
              <a:rPr lang="en-US" sz="2400" dirty="0" smtClean="0"/>
              <a:t> of k symbols</a:t>
            </a:r>
          </a:p>
          <a:p>
            <a:pPr lvl="1" eaLnBrk="1" hangingPunct="1">
              <a:lnSpc>
                <a:spcPct val="120000"/>
              </a:lnSpc>
              <a:buSzTx/>
              <a:buFont typeface="Wingdings" pitchFamily="2" charset="2"/>
              <a:buChar char="J"/>
            </a:pPr>
            <a:r>
              <a:rPr lang="en-US" sz="2000" dirty="0" smtClean="0"/>
              <a:t>1 extra bit per macro-symbol = 1/k extra-bits per symbol</a:t>
            </a:r>
          </a:p>
          <a:p>
            <a:pPr lvl="1" eaLnBrk="1" hangingPunct="1">
              <a:lnSpc>
                <a:spcPct val="140000"/>
              </a:lnSpc>
              <a:buSzTx/>
              <a:buFont typeface="Wingdings" pitchFamily="2" charset="2"/>
              <a:buChar char="L"/>
            </a:pPr>
            <a:r>
              <a:rPr lang="en-US" sz="2000" dirty="0" smtClean="0"/>
              <a:t>Larger model to be transmitted: |</a:t>
            </a:r>
            <a:r>
              <a:rPr lang="en-US" sz="2000" dirty="0" err="1" smtClean="0">
                <a:latin typeface="Symbol" pitchFamily="18" charset="2"/>
              </a:rPr>
              <a:t>S</a:t>
            </a:r>
            <a:r>
              <a:rPr lang="en-US" sz="2000" dirty="0" err="1" smtClean="0"/>
              <a:t>|</a:t>
            </a:r>
            <a:r>
              <a:rPr lang="en-US" sz="2000" baseline="30000" dirty="0" err="1" smtClean="0"/>
              <a:t>k</a:t>
            </a:r>
            <a:r>
              <a:rPr lang="en-US" sz="2000" baseline="30000" dirty="0" smtClean="0"/>
              <a:t>  </a:t>
            </a:r>
            <a:r>
              <a:rPr lang="en-US" sz="2000" dirty="0" smtClean="0"/>
              <a:t>(k * log |</a:t>
            </a:r>
            <a:r>
              <a:rPr lang="en-US" sz="2000" dirty="0" smtClean="0">
                <a:latin typeface="Symbol" pitchFamily="18" charset="2"/>
              </a:rPr>
              <a:t>S</a:t>
            </a:r>
            <a:r>
              <a:rPr lang="en-US" sz="2000" dirty="0" smtClean="0"/>
              <a:t>|) + </a:t>
            </a:r>
            <a:r>
              <a:rPr lang="en-US" sz="1800" dirty="0" smtClean="0"/>
              <a:t>h</a:t>
            </a:r>
            <a:r>
              <a:rPr lang="en-US" sz="1800" baseline="30000" dirty="0" smtClean="0"/>
              <a:t>2    </a:t>
            </a:r>
            <a:r>
              <a:rPr lang="en-US" sz="1800" dirty="0" smtClean="0"/>
              <a:t>bits (where h might be |</a:t>
            </a:r>
            <a:r>
              <a:rPr lang="en-US" sz="1800" dirty="0" smtClean="0">
                <a:latin typeface="Symbol" pitchFamily="18" charset="2"/>
              </a:rPr>
              <a:t>S</a:t>
            </a:r>
            <a:r>
              <a:rPr lang="en-US" sz="1800" dirty="0" smtClean="0"/>
              <a:t>|)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solidFill>
                <a:srgbClr val="CC33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CC3300"/>
                </a:solidFill>
              </a:rPr>
              <a:t>Shannon took infinite sequences, and k </a:t>
            </a:r>
            <a:r>
              <a:rPr lang="en-US" sz="2400" dirty="0" smtClean="0">
                <a:solidFill>
                  <a:srgbClr val="CC3300"/>
                </a:solidFill>
                <a:sym typeface="Wingdings" pitchFamily="2" charset="2"/>
              </a:rPr>
              <a:t> </a:t>
            </a:r>
            <a:r>
              <a:rPr lang="en-US" sz="3000" dirty="0" smtClean="0">
                <a:solidFill>
                  <a:srgbClr val="CC3300"/>
                </a:solidFill>
              </a:rPr>
              <a:t>∞</a:t>
            </a:r>
            <a:r>
              <a:rPr lang="en-US" sz="2400" dirty="0" smtClean="0">
                <a:solidFill>
                  <a:srgbClr val="CC3300"/>
                </a:solidFill>
              </a:rPr>
              <a:t> !!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Data Compression</a:t>
            </a:r>
            <a:endParaRPr lang="en-US" sz="5400" dirty="0" smtClean="0"/>
          </a:p>
        </p:txBody>
      </p:sp>
      <p:sp>
        <p:nvSpPr>
          <p:cNvPr id="95744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Dictionary-based compressors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LZ77</a:t>
            </a:r>
          </a:p>
        </p:txBody>
      </p:sp>
      <p:sp>
        <p:nvSpPr>
          <p:cNvPr id="260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643063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endParaRPr lang="en-US" sz="3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Algorithm’s step: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Output </a:t>
            </a:r>
            <a:r>
              <a:rPr lang="en-US" sz="2000" dirty="0" smtClean="0">
                <a:solidFill>
                  <a:schemeClr val="tx2"/>
                </a:solidFill>
              </a:rPr>
              <a:t>&lt;dist, </a:t>
            </a:r>
            <a:r>
              <a:rPr lang="en-US" sz="2000" dirty="0" err="1" smtClean="0">
                <a:solidFill>
                  <a:schemeClr val="tx2"/>
                </a:solidFill>
              </a:rPr>
              <a:t>len</a:t>
            </a:r>
            <a:r>
              <a:rPr lang="en-US" sz="2000" dirty="0" smtClean="0">
                <a:solidFill>
                  <a:schemeClr val="tx2"/>
                </a:solidFill>
              </a:rPr>
              <a:t>, next-char&gt;</a:t>
            </a:r>
            <a:endParaRPr lang="en-US" sz="1600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Advance by </a:t>
            </a:r>
            <a:r>
              <a:rPr lang="en-US" sz="2000" dirty="0" err="1" smtClean="0"/>
              <a:t>len</a:t>
            </a:r>
            <a:r>
              <a:rPr lang="en-US" sz="2000" dirty="0" smtClean="0"/>
              <a:t> + 1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en-US" sz="2000" dirty="0" smtClean="0"/>
              <a:t>A buffer “window” has fixed length and moves</a:t>
            </a:r>
          </a:p>
        </p:txBody>
      </p:sp>
      <p:sp>
        <p:nvSpPr>
          <p:cNvPr id="961539" name="Rectangle 5"/>
          <p:cNvSpPr>
            <a:spLocks noChangeArrowheads="1"/>
          </p:cNvSpPr>
          <p:nvPr/>
        </p:nvSpPr>
        <p:spPr bwMode="auto">
          <a:xfrm>
            <a:off x="571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40" name="Rectangle 6"/>
          <p:cNvSpPr>
            <a:spLocks noChangeArrowheads="1"/>
          </p:cNvSpPr>
          <p:nvPr/>
        </p:nvSpPr>
        <p:spPr bwMode="auto">
          <a:xfrm>
            <a:off x="952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41" name="Rectangle 7"/>
          <p:cNvSpPr>
            <a:spLocks noChangeArrowheads="1"/>
          </p:cNvSpPr>
          <p:nvPr/>
        </p:nvSpPr>
        <p:spPr bwMode="auto">
          <a:xfrm>
            <a:off x="1333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961542" name="Rectangle 8"/>
          <p:cNvSpPr>
            <a:spLocks noChangeArrowheads="1"/>
          </p:cNvSpPr>
          <p:nvPr/>
        </p:nvSpPr>
        <p:spPr bwMode="auto">
          <a:xfrm>
            <a:off x="1714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43" name="Rectangle 9"/>
          <p:cNvSpPr>
            <a:spLocks noChangeArrowheads="1"/>
          </p:cNvSpPr>
          <p:nvPr/>
        </p:nvSpPr>
        <p:spPr bwMode="auto">
          <a:xfrm>
            <a:off x="2095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44" name="Rectangle 10"/>
          <p:cNvSpPr>
            <a:spLocks noChangeArrowheads="1"/>
          </p:cNvSpPr>
          <p:nvPr/>
        </p:nvSpPr>
        <p:spPr bwMode="auto">
          <a:xfrm>
            <a:off x="2476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961545" name="Rectangle 11"/>
          <p:cNvSpPr>
            <a:spLocks noChangeArrowheads="1"/>
          </p:cNvSpPr>
          <p:nvPr/>
        </p:nvSpPr>
        <p:spPr bwMode="auto">
          <a:xfrm>
            <a:off x="2857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46" name="Rectangle 12"/>
          <p:cNvSpPr>
            <a:spLocks noChangeArrowheads="1"/>
          </p:cNvSpPr>
          <p:nvPr/>
        </p:nvSpPr>
        <p:spPr bwMode="auto">
          <a:xfrm>
            <a:off x="3238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b</a:t>
            </a:r>
          </a:p>
        </p:txBody>
      </p:sp>
      <p:sp>
        <p:nvSpPr>
          <p:cNvPr id="961547" name="Rectangle 13"/>
          <p:cNvSpPr>
            <a:spLocks noChangeArrowheads="1"/>
          </p:cNvSpPr>
          <p:nvPr/>
        </p:nvSpPr>
        <p:spPr bwMode="auto">
          <a:xfrm>
            <a:off x="3619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961548" name="Rectangle 14"/>
          <p:cNvSpPr>
            <a:spLocks noChangeArrowheads="1"/>
          </p:cNvSpPr>
          <p:nvPr/>
        </p:nvSpPr>
        <p:spPr bwMode="auto">
          <a:xfrm>
            <a:off x="4000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49" name="Rectangle 15"/>
          <p:cNvSpPr>
            <a:spLocks noChangeArrowheads="1"/>
          </p:cNvSpPr>
          <p:nvPr/>
        </p:nvSpPr>
        <p:spPr bwMode="auto">
          <a:xfrm>
            <a:off x="4381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50" name="Rectangle 16"/>
          <p:cNvSpPr>
            <a:spLocks noChangeArrowheads="1"/>
          </p:cNvSpPr>
          <p:nvPr/>
        </p:nvSpPr>
        <p:spPr bwMode="auto">
          <a:xfrm>
            <a:off x="4762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51" name="Rectangle 17"/>
          <p:cNvSpPr>
            <a:spLocks noChangeArrowheads="1"/>
          </p:cNvSpPr>
          <p:nvPr/>
        </p:nvSpPr>
        <p:spPr bwMode="auto">
          <a:xfrm>
            <a:off x="5143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52" name="Rectangle 18"/>
          <p:cNvSpPr>
            <a:spLocks noChangeArrowheads="1"/>
          </p:cNvSpPr>
          <p:nvPr/>
        </p:nvSpPr>
        <p:spPr bwMode="auto">
          <a:xfrm>
            <a:off x="5524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53" name="Rectangle 19"/>
          <p:cNvSpPr>
            <a:spLocks noChangeArrowheads="1"/>
          </p:cNvSpPr>
          <p:nvPr/>
        </p:nvSpPr>
        <p:spPr bwMode="auto">
          <a:xfrm>
            <a:off x="5905500" y="1901825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 smtClean="0">
                <a:latin typeface="Courier New" pitchFamily="49" charset="0"/>
              </a:rPr>
              <a:t>a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961554" name="Line 20"/>
          <p:cNvSpPr>
            <a:spLocks noChangeShapeType="1"/>
          </p:cNvSpPr>
          <p:nvPr/>
        </p:nvSpPr>
        <p:spPr bwMode="auto">
          <a:xfrm>
            <a:off x="3643313" y="1749425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61555" name="Text Box 21"/>
          <p:cNvSpPr txBox="1">
            <a:spLocks noChangeArrowheads="1"/>
          </p:cNvSpPr>
          <p:nvPr/>
        </p:nvSpPr>
        <p:spPr bwMode="auto">
          <a:xfrm>
            <a:off x="1319213" y="2247900"/>
            <a:ext cx="2743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latin typeface="Times New Roman" pitchFamily="18" charset="0"/>
              </a:rPr>
              <a:t>Dictionary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1800" dirty="0">
                <a:latin typeface="Times New Roman" pitchFamily="18" charset="0"/>
              </a:rPr>
              <a:t>(all substrings starting here)</a:t>
            </a:r>
          </a:p>
        </p:txBody>
      </p:sp>
      <p:sp>
        <p:nvSpPr>
          <p:cNvPr id="961556" name="Text Box 22"/>
          <p:cNvSpPr txBox="1">
            <a:spLocks noChangeArrowheads="1"/>
          </p:cNvSpPr>
          <p:nvPr/>
        </p:nvSpPr>
        <p:spPr bwMode="auto">
          <a:xfrm>
            <a:off x="5502275" y="23241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it-IT" sz="2400">
              <a:latin typeface="Times New Roman" pitchFamily="18" charset="0"/>
            </a:endParaRPr>
          </a:p>
        </p:txBody>
      </p:sp>
      <p:sp>
        <p:nvSpPr>
          <p:cNvPr id="2605087" name="Text Box 31"/>
          <p:cNvSpPr txBox="1">
            <a:spLocks noChangeArrowheads="1"/>
          </p:cNvSpPr>
          <p:nvPr/>
        </p:nvSpPr>
        <p:spPr bwMode="auto">
          <a:xfrm>
            <a:off x="3786182" y="2214563"/>
            <a:ext cx="1325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schemeClr val="hlink"/>
                </a:solidFill>
              </a:rPr>
              <a:t>&lt;6,3,a&gt;</a:t>
            </a:r>
          </a:p>
        </p:txBody>
      </p:sp>
      <p:sp>
        <p:nvSpPr>
          <p:cNvPr id="2605091" name="Rectangle 35"/>
          <p:cNvSpPr>
            <a:spLocks noChangeArrowheads="1"/>
          </p:cNvSpPr>
          <p:nvPr/>
        </p:nvSpPr>
        <p:spPr bwMode="auto">
          <a:xfrm>
            <a:off x="3643313" y="1893888"/>
            <a:ext cx="1143000" cy="320675"/>
          </a:xfrm>
          <a:prstGeom prst="rect">
            <a:avLst/>
          </a:prstGeom>
          <a:solidFill>
            <a:schemeClr val="hlink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05092" name="Rectangle 36"/>
          <p:cNvSpPr>
            <a:spLocks noChangeArrowheads="1"/>
          </p:cNvSpPr>
          <p:nvPr/>
        </p:nvSpPr>
        <p:spPr bwMode="auto">
          <a:xfrm>
            <a:off x="1357313" y="1714500"/>
            <a:ext cx="1079500" cy="14446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61560" name="Text Box 22"/>
          <p:cNvSpPr txBox="1">
            <a:spLocks noChangeArrowheads="1"/>
          </p:cNvSpPr>
          <p:nvPr/>
        </p:nvSpPr>
        <p:spPr bwMode="auto">
          <a:xfrm>
            <a:off x="5573713" y="39163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it-IT" sz="2400">
              <a:latin typeface="Times New Roman" pitchFamily="18" charset="0"/>
            </a:endParaRPr>
          </a:p>
        </p:txBody>
      </p:sp>
      <p:sp>
        <p:nvSpPr>
          <p:cNvPr id="57" name="Text Box 31"/>
          <p:cNvSpPr txBox="1">
            <a:spLocks noChangeArrowheads="1"/>
          </p:cNvSpPr>
          <p:nvPr/>
        </p:nvSpPr>
        <p:spPr bwMode="auto">
          <a:xfrm>
            <a:off x="5500694" y="3786188"/>
            <a:ext cx="13131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 smtClean="0">
                <a:solidFill>
                  <a:schemeClr val="hlink"/>
                </a:solidFill>
              </a:rPr>
              <a:t>&lt;3,4,c</a:t>
            </a:r>
            <a:r>
              <a:rPr lang="it-IT" sz="2400" dirty="0">
                <a:solidFill>
                  <a:schemeClr val="hlink"/>
                </a:solidFill>
              </a:rPr>
              <a:t>&gt;</a:t>
            </a:r>
          </a:p>
        </p:txBody>
      </p:sp>
      <p:sp>
        <p:nvSpPr>
          <p:cNvPr id="59" name="Rectangle 36"/>
          <p:cNvSpPr>
            <a:spLocks noChangeArrowheads="1"/>
          </p:cNvSpPr>
          <p:nvPr/>
        </p:nvSpPr>
        <p:spPr bwMode="auto">
          <a:xfrm>
            <a:off x="4071938" y="3214688"/>
            <a:ext cx="1508125" cy="1651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61565" name="Rectangle 5"/>
          <p:cNvSpPr>
            <a:spLocks noChangeArrowheads="1"/>
          </p:cNvSpPr>
          <p:nvPr/>
        </p:nvSpPr>
        <p:spPr bwMode="auto">
          <a:xfrm>
            <a:off x="642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66" name="Rectangle 6"/>
          <p:cNvSpPr>
            <a:spLocks noChangeArrowheads="1"/>
          </p:cNvSpPr>
          <p:nvPr/>
        </p:nvSpPr>
        <p:spPr bwMode="auto">
          <a:xfrm>
            <a:off x="1023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67" name="Rectangle 7"/>
          <p:cNvSpPr>
            <a:spLocks noChangeArrowheads="1"/>
          </p:cNvSpPr>
          <p:nvPr/>
        </p:nvSpPr>
        <p:spPr bwMode="auto">
          <a:xfrm>
            <a:off x="1404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961568" name="Rectangle 8"/>
          <p:cNvSpPr>
            <a:spLocks noChangeArrowheads="1"/>
          </p:cNvSpPr>
          <p:nvPr/>
        </p:nvSpPr>
        <p:spPr bwMode="auto">
          <a:xfrm>
            <a:off x="1785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69" name="Rectangle 9"/>
          <p:cNvSpPr>
            <a:spLocks noChangeArrowheads="1"/>
          </p:cNvSpPr>
          <p:nvPr/>
        </p:nvSpPr>
        <p:spPr bwMode="auto">
          <a:xfrm>
            <a:off x="2166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0" name="Rectangle 10"/>
          <p:cNvSpPr>
            <a:spLocks noChangeArrowheads="1"/>
          </p:cNvSpPr>
          <p:nvPr/>
        </p:nvSpPr>
        <p:spPr bwMode="auto">
          <a:xfrm>
            <a:off x="2547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961571" name="Rectangle 11"/>
          <p:cNvSpPr>
            <a:spLocks noChangeArrowheads="1"/>
          </p:cNvSpPr>
          <p:nvPr/>
        </p:nvSpPr>
        <p:spPr bwMode="auto">
          <a:xfrm>
            <a:off x="2928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2" name="Rectangle 12"/>
          <p:cNvSpPr>
            <a:spLocks noChangeArrowheads="1"/>
          </p:cNvSpPr>
          <p:nvPr/>
        </p:nvSpPr>
        <p:spPr bwMode="auto">
          <a:xfrm>
            <a:off x="3309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b</a:t>
            </a:r>
          </a:p>
        </p:txBody>
      </p:sp>
      <p:sp>
        <p:nvSpPr>
          <p:cNvPr id="961573" name="Rectangle 13"/>
          <p:cNvSpPr>
            <a:spLocks noChangeArrowheads="1"/>
          </p:cNvSpPr>
          <p:nvPr/>
        </p:nvSpPr>
        <p:spPr bwMode="auto">
          <a:xfrm>
            <a:off x="3690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961574" name="Rectangle 14"/>
          <p:cNvSpPr>
            <a:spLocks noChangeArrowheads="1"/>
          </p:cNvSpPr>
          <p:nvPr/>
        </p:nvSpPr>
        <p:spPr bwMode="auto">
          <a:xfrm>
            <a:off x="4071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5" name="Rectangle 15"/>
          <p:cNvSpPr>
            <a:spLocks noChangeArrowheads="1"/>
          </p:cNvSpPr>
          <p:nvPr/>
        </p:nvSpPr>
        <p:spPr bwMode="auto">
          <a:xfrm>
            <a:off x="4452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6" name="Rectangle 16"/>
          <p:cNvSpPr>
            <a:spLocks noChangeArrowheads="1"/>
          </p:cNvSpPr>
          <p:nvPr/>
        </p:nvSpPr>
        <p:spPr bwMode="auto">
          <a:xfrm>
            <a:off x="4833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7" name="Rectangle 17"/>
          <p:cNvSpPr>
            <a:spLocks noChangeArrowheads="1"/>
          </p:cNvSpPr>
          <p:nvPr/>
        </p:nvSpPr>
        <p:spPr bwMode="auto">
          <a:xfrm>
            <a:off x="5214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8" name="Rectangle 18"/>
          <p:cNvSpPr>
            <a:spLocks noChangeArrowheads="1"/>
          </p:cNvSpPr>
          <p:nvPr/>
        </p:nvSpPr>
        <p:spPr bwMode="auto">
          <a:xfrm>
            <a:off x="5595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79" name="Rectangle 19"/>
          <p:cNvSpPr>
            <a:spLocks noChangeArrowheads="1"/>
          </p:cNvSpPr>
          <p:nvPr/>
        </p:nvSpPr>
        <p:spPr bwMode="auto">
          <a:xfrm>
            <a:off x="5976938" y="3494088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a</a:t>
            </a:r>
          </a:p>
        </p:txBody>
      </p:sp>
      <p:sp>
        <p:nvSpPr>
          <p:cNvPr id="961580" name="Line 20"/>
          <p:cNvSpPr>
            <a:spLocks noChangeShapeType="1"/>
          </p:cNvSpPr>
          <p:nvPr/>
        </p:nvSpPr>
        <p:spPr bwMode="auto">
          <a:xfrm>
            <a:off x="5214942" y="3341688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61581" name="Rectangle 19"/>
          <p:cNvSpPr>
            <a:spLocks noChangeArrowheads="1"/>
          </p:cNvSpPr>
          <p:nvPr/>
        </p:nvSpPr>
        <p:spPr bwMode="auto">
          <a:xfrm>
            <a:off x="6357938" y="350043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ourier New" pitchFamily="49" charset="0"/>
              </a:rPr>
              <a:t>c</a:t>
            </a:r>
          </a:p>
        </p:txBody>
      </p:sp>
      <p:sp>
        <p:nvSpPr>
          <p:cNvPr id="47" name="Line 20"/>
          <p:cNvSpPr>
            <a:spLocks noChangeShapeType="1"/>
          </p:cNvSpPr>
          <p:nvPr/>
        </p:nvSpPr>
        <p:spPr bwMode="auto">
          <a:xfrm>
            <a:off x="5143504" y="1714488"/>
            <a:ext cx="0" cy="7620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8" name="Rectangle 35"/>
          <p:cNvSpPr>
            <a:spLocks noChangeArrowheads="1"/>
          </p:cNvSpPr>
          <p:nvPr/>
        </p:nvSpPr>
        <p:spPr bwMode="auto">
          <a:xfrm>
            <a:off x="4786314" y="1857364"/>
            <a:ext cx="357190" cy="357190"/>
          </a:xfrm>
          <a:prstGeom prst="rect">
            <a:avLst/>
          </a:prstGeom>
          <a:solidFill>
            <a:schemeClr val="accent5">
              <a:lumMod val="50000"/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9" name="Rectangle 19"/>
          <p:cNvSpPr>
            <a:spLocks noChangeArrowheads="1"/>
          </p:cNvSpPr>
          <p:nvPr/>
        </p:nvSpPr>
        <p:spPr bwMode="auto">
          <a:xfrm>
            <a:off x="6286512" y="1909754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 smtClean="0">
                <a:latin typeface="Courier New" pitchFamily="49" charset="0"/>
              </a:rPr>
              <a:t>a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6643702" y="1909754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latin typeface="Courier New" pitchFamily="49" charset="0"/>
              </a:rPr>
              <a:t>c</a:t>
            </a:r>
          </a:p>
        </p:txBody>
      </p:sp>
      <p:sp>
        <p:nvSpPr>
          <p:cNvPr id="51" name="Rectangle 19"/>
          <p:cNvSpPr>
            <a:spLocks noChangeArrowheads="1"/>
          </p:cNvSpPr>
          <p:nvPr/>
        </p:nvSpPr>
        <p:spPr bwMode="auto">
          <a:xfrm>
            <a:off x="6357950" y="348139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 smtClean="0">
                <a:latin typeface="Courier New" pitchFamily="49" charset="0"/>
              </a:rPr>
              <a:t>a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52" name="Rectangle 19"/>
          <p:cNvSpPr>
            <a:spLocks noChangeArrowheads="1"/>
          </p:cNvSpPr>
          <p:nvPr/>
        </p:nvSpPr>
        <p:spPr bwMode="auto">
          <a:xfrm>
            <a:off x="6715140" y="348139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latin typeface="Courier New" pitchFamily="49" charset="0"/>
              </a:rPr>
              <a:t>c</a:t>
            </a:r>
          </a:p>
        </p:txBody>
      </p:sp>
      <p:sp>
        <p:nvSpPr>
          <p:cNvPr id="58" name="Rectangle 35"/>
          <p:cNvSpPr>
            <a:spLocks noChangeArrowheads="1"/>
          </p:cNvSpPr>
          <p:nvPr/>
        </p:nvSpPr>
        <p:spPr bwMode="auto">
          <a:xfrm>
            <a:off x="5214942" y="3500438"/>
            <a:ext cx="1500198" cy="285750"/>
          </a:xfrm>
          <a:prstGeom prst="rect">
            <a:avLst/>
          </a:prstGeom>
          <a:solidFill>
            <a:schemeClr val="hlink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0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605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5091" grpId="0" animBg="1"/>
      <p:bldP spid="2605092" grpId="0" animBg="1"/>
      <p:bldP spid="57" grpId="0"/>
      <p:bldP spid="59" grpId="0" animBg="1"/>
      <p:bldP spid="47" grpId="0" animBg="1"/>
      <p:bldP spid="48" grpId="0" animBg="1"/>
      <p:bldP spid="5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LZ77 Decoding</a:t>
            </a:r>
          </a:p>
        </p:txBody>
      </p:sp>
      <p:sp>
        <p:nvSpPr>
          <p:cNvPr id="260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52600"/>
            <a:ext cx="8640763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Decoder keeps same dictionary window as encoder.</a:t>
            </a:r>
          </a:p>
          <a:p>
            <a:pPr lvl="1" eaLnBrk="1" hangingPunct="1"/>
            <a:r>
              <a:rPr lang="en-US" smtClean="0"/>
              <a:t>Finds substring and inserts a copy of it</a:t>
            </a:r>
          </a:p>
          <a:p>
            <a:pPr eaLnBrk="1" hangingPunct="1">
              <a:buFont typeface="Wingdings" pitchFamily="2" charset="2"/>
              <a:buNone/>
            </a:pPr>
            <a:endParaRPr lang="en-US" sz="2200" smtClean="0">
              <a:solidFill>
                <a:srgbClr val="CC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>
                <a:solidFill>
                  <a:srgbClr val="CC0000"/>
                </a:solidFill>
              </a:rPr>
              <a:t>What if l &gt; d?  (overlap with text to be compressed)</a:t>
            </a:r>
          </a:p>
          <a:p>
            <a:pPr eaLnBrk="1" hangingPunct="1"/>
            <a:r>
              <a:rPr lang="en-US" smtClean="0"/>
              <a:t>E.g. seen = </a:t>
            </a:r>
            <a:r>
              <a:rPr lang="en-US" smtClean="0">
                <a:latin typeface="Courier New" pitchFamily="49" charset="0"/>
              </a:rPr>
              <a:t>abcd</a:t>
            </a:r>
            <a:r>
              <a:rPr lang="en-US" smtClean="0"/>
              <a:t>, next codeword is </a:t>
            </a:r>
            <a:r>
              <a:rPr lang="en-US" smtClean="0">
                <a:latin typeface="Courier New" pitchFamily="49" charset="0"/>
              </a:rPr>
              <a:t>(2,</a:t>
            </a:r>
            <a:r>
              <a:rPr lang="en-US" b="1" smtClean="0">
                <a:solidFill>
                  <a:srgbClr val="CC0000"/>
                </a:solidFill>
                <a:latin typeface="Courier New" pitchFamily="49" charset="0"/>
              </a:rPr>
              <a:t>9</a:t>
            </a:r>
            <a:r>
              <a:rPr lang="en-US" smtClean="0">
                <a:latin typeface="Courier New" pitchFamily="49" charset="0"/>
              </a:rPr>
              <a:t>,e)</a:t>
            </a:r>
          </a:p>
          <a:p>
            <a:pPr eaLnBrk="1" hangingPunct="1"/>
            <a:r>
              <a:rPr lang="en-US" smtClean="0"/>
              <a:t>Simply copy starting at the cursor</a:t>
            </a:r>
            <a:br>
              <a:rPr lang="en-US" smtClean="0"/>
            </a:b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Courier New" pitchFamily="49" charset="0"/>
              </a:rPr>
              <a:t>	for (i = 0; i &lt; len; i++)</a:t>
            </a:r>
            <a:br>
              <a:rPr lang="en-US" sz="2000" smtClean="0">
                <a:latin typeface="Courier New" pitchFamily="49" charset="0"/>
              </a:rPr>
            </a:br>
            <a:r>
              <a:rPr lang="en-US" sz="2000" smtClean="0">
                <a:latin typeface="Courier New" pitchFamily="49" charset="0"/>
              </a:rPr>
              <a:t>  out[cursor+i] = out[cursor-d+i]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Output is correct: </a:t>
            </a:r>
            <a:r>
              <a:rPr lang="en-US" sz="2200" smtClean="0">
                <a:solidFill>
                  <a:srgbClr val="CC0000"/>
                </a:solidFill>
                <a:latin typeface="Courier New" pitchFamily="49" charset="0"/>
              </a:rPr>
              <a:t>abcd</a:t>
            </a:r>
            <a:r>
              <a:rPr lang="en-US" sz="2200" smtClean="0">
                <a:latin typeface="Courier New" pitchFamily="49" charset="0"/>
              </a:rPr>
              <a:t>cdcdcdcdce</a:t>
            </a: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LZ77 Optimizations used by </a:t>
            </a:r>
            <a:r>
              <a:rPr lang="en-US" sz="3600" smtClean="0">
                <a:latin typeface="Courier New" pitchFamily="49" charset="0"/>
              </a:rPr>
              <a:t>gzip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7772400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LZSS: Output one of the following formats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smtClean="0">
                <a:latin typeface="Courier New" pitchFamily="49" charset="0"/>
              </a:rPr>
              <a:t>(0, position, length)</a:t>
            </a:r>
            <a:r>
              <a:rPr lang="en-US" sz="2000" smtClean="0"/>
              <a:t> </a:t>
            </a:r>
            <a:r>
              <a:rPr lang="en-US" smtClean="0"/>
              <a:t>or</a:t>
            </a:r>
            <a:r>
              <a:rPr lang="en-US" sz="2000" smtClean="0"/>
              <a:t> </a:t>
            </a:r>
            <a:r>
              <a:rPr lang="en-US" sz="2000" smtClean="0">
                <a:latin typeface="Courier New" pitchFamily="49" charset="0"/>
              </a:rPr>
              <a:t>(1,char)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Typically uses the second format if length &lt; 3.</a:t>
            </a:r>
          </a:p>
        </p:txBody>
      </p:sp>
      <p:sp>
        <p:nvSpPr>
          <p:cNvPr id="140292" name="Rectangle 73"/>
          <p:cNvSpPr>
            <a:spLocks noChangeArrowheads="1"/>
          </p:cNvSpPr>
          <p:nvPr/>
        </p:nvSpPr>
        <p:spPr bwMode="auto">
          <a:xfrm>
            <a:off x="395288" y="3287713"/>
            <a:ext cx="813752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None/>
            </a:pPr>
            <a:r>
              <a:rPr lang="en-US" sz="2600" b="0">
                <a:solidFill>
                  <a:srgbClr val="FF0000"/>
                </a:solidFill>
              </a:rPr>
              <a:t>Special greedy</a:t>
            </a:r>
            <a:r>
              <a:rPr lang="en-US" sz="2600" b="0"/>
              <a:t>: possibly use shorter match so that next match is better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None/>
            </a:pPr>
            <a:r>
              <a:rPr lang="en-US" sz="2600" b="0">
                <a:solidFill>
                  <a:srgbClr val="FF0000"/>
                </a:solidFill>
              </a:rPr>
              <a:t>Hash Table</a:t>
            </a:r>
            <a:r>
              <a:rPr lang="en-US" sz="2600" b="0"/>
              <a:t> for speed-up searches on triplets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None/>
            </a:pPr>
            <a:r>
              <a:rPr lang="en-US" sz="2600" b="0">
                <a:solidFill>
                  <a:schemeClr val="hlink"/>
                </a:solidFill>
              </a:rPr>
              <a:t>Triples</a:t>
            </a:r>
            <a:r>
              <a:rPr lang="en-US" sz="2600" b="0"/>
              <a:t> are coded with Huffman’s code</a:t>
            </a:r>
          </a:p>
          <a:p>
            <a:pPr marL="342900" indent="-342900" eaLnBrk="0" hangingPunct="0"/>
            <a:endParaRPr lang="en-US" sz="2400" b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812800"/>
            <a:ext cx="7772400" cy="5286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it-IT" sz="4400" dirty="0" err="1" smtClean="0"/>
              <a:t>LZ-parsing</a:t>
            </a:r>
            <a:r>
              <a:rPr lang="it-IT" sz="4400" dirty="0" smtClean="0"/>
              <a:t> (</a:t>
            </a:r>
            <a:r>
              <a:rPr lang="it-IT" sz="4400" dirty="0" err="1" smtClean="0"/>
              <a:t>gzip</a:t>
            </a:r>
            <a:r>
              <a:rPr lang="it-IT" sz="4400" dirty="0" smtClean="0"/>
              <a:t>)</a:t>
            </a:r>
            <a:endParaRPr lang="en-US" sz="2000" dirty="0" smtClean="0">
              <a:solidFill>
                <a:srgbClr val="A50021"/>
              </a:solidFill>
            </a:endParaRPr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468313" y="6019800"/>
            <a:ext cx="2557110" cy="6555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T </a:t>
            </a:r>
            <a:r>
              <a:rPr lang="it-IT" sz="2400" b="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it-IT" sz="2400" b="0" dirty="0" err="1" smtClean="0">
                <a:solidFill>
                  <a:schemeClr val="tx2"/>
                </a:solidFill>
                <a:latin typeface="Comic Sans MS" pitchFamily="66" charset="0"/>
              </a:rPr>
              <a:t>mississippi#</a:t>
            </a:r>
            <a:endParaRPr lang="it-IT" sz="1800" b="0" dirty="0">
              <a:solidFill>
                <a:srgbClr val="00A000"/>
              </a:solidFill>
              <a:latin typeface="Comic Sans MS" pitchFamily="66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it-IT" sz="1400" b="0" dirty="0">
                <a:latin typeface="Comic Sans MS" pitchFamily="66" charset="0"/>
              </a:rPr>
              <a:t>            </a:t>
            </a:r>
            <a:r>
              <a:rPr lang="it-IT" sz="1400" b="0" dirty="0" smtClean="0">
                <a:latin typeface="Comic Sans MS" pitchFamily="66" charset="0"/>
              </a:rPr>
              <a:t>1 2   4   </a:t>
            </a:r>
            <a:r>
              <a:rPr lang="it-IT" sz="1400" b="0" dirty="0">
                <a:latin typeface="Comic Sans MS" pitchFamily="66" charset="0"/>
              </a:rPr>
              <a:t>6   8  </a:t>
            </a:r>
            <a:r>
              <a:rPr lang="it-IT" sz="1400" b="0" dirty="0" smtClean="0">
                <a:latin typeface="Comic Sans MS" pitchFamily="66" charset="0"/>
              </a:rPr>
              <a:t> 10     </a:t>
            </a:r>
            <a:endParaRPr lang="en-US" sz="1200" b="0" dirty="0">
              <a:solidFill>
                <a:srgbClr val="00A000"/>
              </a:solidFill>
              <a:latin typeface="Comic Sans MS" pitchFamily="66" charset="0"/>
            </a:endParaRPr>
          </a:p>
        </p:txBody>
      </p:sp>
      <p:sp>
        <p:nvSpPr>
          <p:cNvPr id="33809" name="Rectangle 18"/>
          <p:cNvSpPr>
            <a:spLocks noChangeArrowheads="1"/>
          </p:cNvSpPr>
          <p:nvPr/>
        </p:nvSpPr>
        <p:spPr bwMode="auto">
          <a:xfrm>
            <a:off x="2843213" y="2636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12</a:t>
            </a:r>
          </a:p>
        </p:txBody>
      </p:sp>
      <p:sp>
        <p:nvSpPr>
          <p:cNvPr id="33810" name="Rectangle 19"/>
          <p:cNvSpPr>
            <a:spLocks noChangeArrowheads="1"/>
          </p:cNvSpPr>
          <p:nvPr/>
        </p:nvSpPr>
        <p:spPr bwMode="auto">
          <a:xfrm>
            <a:off x="2700338" y="5013325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11</a:t>
            </a:r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3563938" y="5013325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8</a:t>
            </a:r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4140200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5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46434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2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55070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59388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10</a:t>
            </a:r>
          </a:p>
        </p:txBody>
      </p:sp>
      <p:sp>
        <p:nvSpPr>
          <p:cNvPr id="33816" name="Rectangle 25"/>
          <p:cNvSpPr>
            <a:spLocks noChangeArrowheads="1"/>
          </p:cNvSpPr>
          <p:nvPr/>
        </p:nvSpPr>
        <p:spPr bwMode="auto">
          <a:xfrm>
            <a:off x="6443663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9</a:t>
            </a:r>
          </a:p>
        </p:txBody>
      </p:sp>
      <p:sp>
        <p:nvSpPr>
          <p:cNvPr id="33817" name="Rectangle 26"/>
          <p:cNvSpPr>
            <a:spLocks noChangeArrowheads="1"/>
          </p:cNvSpPr>
          <p:nvPr/>
        </p:nvSpPr>
        <p:spPr bwMode="auto">
          <a:xfrm>
            <a:off x="7091363" y="49418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7</a:t>
            </a:r>
          </a:p>
        </p:txBody>
      </p:sp>
      <p:sp>
        <p:nvSpPr>
          <p:cNvPr id="33818" name="Rectangle 27"/>
          <p:cNvSpPr>
            <a:spLocks noChangeArrowheads="1"/>
          </p:cNvSpPr>
          <p:nvPr/>
        </p:nvSpPr>
        <p:spPr bwMode="auto">
          <a:xfrm>
            <a:off x="7523163" y="49418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4</a:t>
            </a:r>
          </a:p>
        </p:txBody>
      </p:sp>
      <p:sp>
        <p:nvSpPr>
          <p:cNvPr id="33819" name="Rectangle 28"/>
          <p:cNvSpPr>
            <a:spLocks noChangeArrowheads="1"/>
          </p:cNvSpPr>
          <p:nvPr/>
        </p:nvSpPr>
        <p:spPr bwMode="auto">
          <a:xfrm>
            <a:off x="8243888" y="43640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6</a:t>
            </a:r>
          </a:p>
        </p:txBody>
      </p:sp>
      <p:sp>
        <p:nvSpPr>
          <p:cNvPr id="33820" name="Rectangle 29"/>
          <p:cNvSpPr>
            <a:spLocks noChangeArrowheads="1"/>
          </p:cNvSpPr>
          <p:nvPr/>
        </p:nvSpPr>
        <p:spPr bwMode="auto">
          <a:xfrm>
            <a:off x="8675688" y="43640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3</a:t>
            </a:r>
          </a:p>
        </p:txBody>
      </p:sp>
      <p:sp>
        <p:nvSpPr>
          <p:cNvPr id="33821" name="Oval 30"/>
          <p:cNvSpPr>
            <a:spLocks noChangeArrowheads="1"/>
          </p:cNvSpPr>
          <p:nvPr/>
        </p:nvSpPr>
        <p:spPr bwMode="auto">
          <a:xfrm>
            <a:off x="5435600" y="1773238"/>
            <a:ext cx="576262" cy="43338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0</a:t>
            </a:r>
          </a:p>
        </p:txBody>
      </p:sp>
      <p:sp>
        <p:nvSpPr>
          <p:cNvPr id="33822" name="Line 31"/>
          <p:cNvSpPr>
            <a:spLocks noChangeShapeType="1"/>
          </p:cNvSpPr>
          <p:nvPr/>
        </p:nvSpPr>
        <p:spPr bwMode="auto">
          <a:xfrm flipH="1">
            <a:off x="2987675" y="2206625"/>
            <a:ext cx="2735262" cy="4302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3" name="Line 32"/>
          <p:cNvSpPr>
            <a:spLocks noChangeShapeType="1"/>
          </p:cNvSpPr>
          <p:nvPr/>
        </p:nvSpPr>
        <p:spPr bwMode="auto">
          <a:xfrm flipH="1">
            <a:off x="2916238" y="3213100"/>
            <a:ext cx="935037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4" name="Line 33"/>
          <p:cNvSpPr>
            <a:spLocks noChangeShapeType="1"/>
          </p:cNvSpPr>
          <p:nvPr/>
        </p:nvSpPr>
        <p:spPr bwMode="auto">
          <a:xfrm flipH="1">
            <a:off x="3708400" y="3213100"/>
            <a:ext cx="215900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5" name="Oval 34"/>
          <p:cNvSpPr>
            <a:spLocks noChangeArrowheads="1"/>
          </p:cNvSpPr>
          <p:nvPr/>
        </p:nvSpPr>
        <p:spPr bwMode="auto">
          <a:xfrm>
            <a:off x="4572000" y="38608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4</a:t>
            </a:r>
          </a:p>
        </p:txBody>
      </p:sp>
      <p:sp>
        <p:nvSpPr>
          <p:cNvPr id="33826" name="Line 35"/>
          <p:cNvSpPr>
            <a:spLocks noChangeShapeType="1"/>
          </p:cNvSpPr>
          <p:nvPr/>
        </p:nvSpPr>
        <p:spPr bwMode="auto">
          <a:xfrm flipH="1">
            <a:off x="4283075" y="4292600"/>
            <a:ext cx="504825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7" name="Line 36"/>
          <p:cNvSpPr>
            <a:spLocks noChangeShapeType="1"/>
          </p:cNvSpPr>
          <p:nvPr/>
        </p:nvSpPr>
        <p:spPr bwMode="auto">
          <a:xfrm>
            <a:off x="3924300" y="3213100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8" name="Line 37"/>
          <p:cNvSpPr>
            <a:spLocks noChangeShapeType="1"/>
          </p:cNvSpPr>
          <p:nvPr/>
        </p:nvSpPr>
        <p:spPr bwMode="auto">
          <a:xfrm flipH="1">
            <a:off x="4787900" y="4292600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9" name="Text Box 38"/>
          <p:cNvSpPr txBox="1">
            <a:spLocks noChangeArrowheads="1"/>
          </p:cNvSpPr>
          <p:nvPr/>
        </p:nvSpPr>
        <p:spPr bwMode="auto">
          <a:xfrm>
            <a:off x="4767263" y="1989138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30" name="Text Box 39"/>
          <p:cNvSpPr txBox="1">
            <a:spLocks noChangeArrowheads="1"/>
          </p:cNvSpPr>
          <p:nvPr/>
        </p:nvSpPr>
        <p:spPr bwMode="auto">
          <a:xfrm>
            <a:off x="4535488" y="2341563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31" name="Text Box 40"/>
          <p:cNvSpPr txBox="1">
            <a:spLocks noChangeArrowheads="1"/>
          </p:cNvSpPr>
          <p:nvPr/>
        </p:nvSpPr>
        <p:spPr bwMode="auto">
          <a:xfrm rot="5400000">
            <a:off x="3684588" y="3811588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32" name="Text Box 41"/>
          <p:cNvSpPr txBox="1">
            <a:spLocks noChangeArrowheads="1"/>
          </p:cNvSpPr>
          <p:nvPr/>
        </p:nvSpPr>
        <p:spPr bwMode="auto">
          <a:xfrm>
            <a:off x="4284663" y="3213100"/>
            <a:ext cx="455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</a:t>
            </a:r>
          </a:p>
        </p:txBody>
      </p:sp>
      <p:sp>
        <p:nvSpPr>
          <p:cNvPr id="33833" name="Line 42"/>
          <p:cNvSpPr>
            <a:spLocks noChangeShapeType="1"/>
          </p:cNvSpPr>
          <p:nvPr/>
        </p:nvSpPr>
        <p:spPr bwMode="auto">
          <a:xfrm>
            <a:off x="5722938" y="2206625"/>
            <a:ext cx="0" cy="3167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4" name="Text Box 43"/>
          <p:cNvSpPr txBox="1">
            <a:spLocks noChangeArrowheads="1"/>
          </p:cNvSpPr>
          <p:nvPr/>
        </p:nvSpPr>
        <p:spPr bwMode="auto">
          <a:xfrm rot="5400000">
            <a:off x="5091113" y="3294063"/>
            <a:ext cx="1504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/>
              <a:t>mississippi#</a:t>
            </a:r>
          </a:p>
        </p:txBody>
      </p:sp>
      <p:sp>
        <p:nvSpPr>
          <p:cNvPr id="33835" name="Oval 44"/>
          <p:cNvSpPr>
            <a:spLocks noChangeArrowheads="1"/>
          </p:cNvSpPr>
          <p:nvPr/>
        </p:nvSpPr>
        <p:spPr bwMode="auto">
          <a:xfrm>
            <a:off x="6227763" y="37893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36" name="Line 45"/>
          <p:cNvSpPr>
            <a:spLocks noChangeShapeType="1"/>
          </p:cNvSpPr>
          <p:nvPr/>
        </p:nvSpPr>
        <p:spPr bwMode="auto">
          <a:xfrm>
            <a:off x="5722938" y="2206625"/>
            <a:ext cx="720725" cy="15827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7" name="Text Box 46"/>
          <p:cNvSpPr txBox="1">
            <a:spLocks noChangeArrowheads="1"/>
          </p:cNvSpPr>
          <p:nvPr/>
        </p:nvSpPr>
        <p:spPr bwMode="auto">
          <a:xfrm>
            <a:off x="6043613" y="2774950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p</a:t>
            </a:r>
          </a:p>
        </p:txBody>
      </p:sp>
      <p:sp>
        <p:nvSpPr>
          <p:cNvPr id="33838" name="Line 47"/>
          <p:cNvSpPr>
            <a:spLocks noChangeShapeType="1"/>
          </p:cNvSpPr>
          <p:nvPr/>
        </p:nvSpPr>
        <p:spPr bwMode="auto">
          <a:xfrm flipH="1">
            <a:off x="6011863" y="4222750"/>
            <a:ext cx="360362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9" name="Line 48"/>
          <p:cNvSpPr>
            <a:spLocks noChangeShapeType="1"/>
          </p:cNvSpPr>
          <p:nvPr/>
        </p:nvSpPr>
        <p:spPr bwMode="auto">
          <a:xfrm>
            <a:off x="6372225" y="4222750"/>
            <a:ext cx="287337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0" name="Text Box 49"/>
          <p:cNvSpPr txBox="1">
            <a:spLocks noChangeArrowheads="1"/>
          </p:cNvSpPr>
          <p:nvPr/>
        </p:nvSpPr>
        <p:spPr bwMode="auto">
          <a:xfrm>
            <a:off x="5867400" y="4438650"/>
            <a:ext cx="439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i#</a:t>
            </a:r>
          </a:p>
        </p:txBody>
      </p:sp>
      <p:sp>
        <p:nvSpPr>
          <p:cNvPr id="33841" name="Text Box 50"/>
          <p:cNvSpPr txBox="1">
            <a:spLocks noChangeArrowheads="1"/>
          </p:cNvSpPr>
          <p:nvPr/>
        </p:nvSpPr>
        <p:spPr bwMode="auto">
          <a:xfrm>
            <a:off x="6443663" y="45608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pi#</a:t>
            </a:r>
          </a:p>
        </p:txBody>
      </p:sp>
      <p:sp>
        <p:nvSpPr>
          <p:cNvPr id="33842" name="Line 51"/>
          <p:cNvSpPr>
            <a:spLocks noChangeShapeType="1"/>
          </p:cNvSpPr>
          <p:nvPr/>
        </p:nvSpPr>
        <p:spPr bwMode="auto">
          <a:xfrm>
            <a:off x="5722938" y="2206625"/>
            <a:ext cx="936625" cy="2873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3" name="Oval 52"/>
          <p:cNvSpPr>
            <a:spLocks noChangeArrowheads="1"/>
          </p:cNvSpPr>
          <p:nvPr/>
        </p:nvSpPr>
        <p:spPr bwMode="auto">
          <a:xfrm>
            <a:off x="6875463" y="35734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2</a:t>
            </a:r>
          </a:p>
        </p:txBody>
      </p:sp>
      <p:sp>
        <p:nvSpPr>
          <p:cNvPr id="33844" name="Line 53"/>
          <p:cNvSpPr>
            <a:spLocks noChangeShapeType="1"/>
          </p:cNvSpPr>
          <p:nvPr/>
        </p:nvSpPr>
        <p:spPr bwMode="auto">
          <a:xfrm>
            <a:off x="7091363" y="4005263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5" name="Line 54"/>
          <p:cNvSpPr>
            <a:spLocks noChangeShapeType="1"/>
          </p:cNvSpPr>
          <p:nvPr/>
        </p:nvSpPr>
        <p:spPr bwMode="auto">
          <a:xfrm>
            <a:off x="7091363" y="4005263"/>
            <a:ext cx="5762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6" name="Oval 55"/>
          <p:cNvSpPr>
            <a:spLocks noChangeArrowheads="1"/>
          </p:cNvSpPr>
          <p:nvPr/>
        </p:nvSpPr>
        <p:spPr bwMode="auto">
          <a:xfrm>
            <a:off x="6588125" y="24939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47" name="Line 56"/>
          <p:cNvSpPr>
            <a:spLocks noChangeShapeType="1"/>
          </p:cNvSpPr>
          <p:nvPr/>
        </p:nvSpPr>
        <p:spPr bwMode="auto">
          <a:xfrm>
            <a:off x="6804025" y="2925763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8" name="Text Box 57"/>
          <p:cNvSpPr txBox="1">
            <a:spLocks noChangeArrowheads="1"/>
          </p:cNvSpPr>
          <p:nvPr/>
        </p:nvSpPr>
        <p:spPr bwMode="auto">
          <a:xfrm>
            <a:off x="6083300" y="1989138"/>
            <a:ext cx="30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</a:t>
            </a:r>
          </a:p>
        </p:txBody>
      </p:sp>
      <p:sp>
        <p:nvSpPr>
          <p:cNvPr id="33849" name="Text Box 58"/>
          <p:cNvSpPr txBox="1">
            <a:spLocks noChangeArrowheads="1"/>
          </p:cNvSpPr>
          <p:nvPr/>
        </p:nvSpPr>
        <p:spPr bwMode="auto">
          <a:xfrm>
            <a:off x="6875463" y="2990850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50" name="Text Box 59"/>
          <p:cNvSpPr txBox="1">
            <a:spLocks noChangeArrowheads="1"/>
          </p:cNvSpPr>
          <p:nvPr/>
        </p:nvSpPr>
        <p:spPr bwMode="auto">
          <a:xfrm>
            <a:off x="6659563" y="4200525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1" name="Text Box 60"/>
          <p:cNvSpPr txBox="1">
            <a:spLocks noChangeArrowheads="1"/>
          </p:cNvSpPr>
          <p:nvPr/>
        </p:nvSpPr>
        <p:spPr bwMode="auto">
          <a:xfrm rot="3468256">
            <a:off x="7092950" y="4276725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2" name="Oval 61"/>
          <p:cNvSpPr>
            <a:spLocks noChangeArrowheads="1"/>
          </p:cNvSpPr>
          <p:nvPr/>
        </p:nvSpPr>
        <p:spPr bwMode="auto">
          <a:xfrm>
            <a:off x="8316913" y="3140075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3</a:t>
            </a:r>
          </a:p>
        </p:txBody>
      </p:sp>
      <p:sp>
        <p:nvSpPr>
          <p:cNvPr id="33853" name="Line 62"/>
          <p:cNvSpPr>
            <a:spLocks noChangeShapeType="1"/>
          </p:cNvSpPr>
          <p:nvPr/>
        </p:nvSpPr>
        <p:spPr bwMode="auto">
          <a:xfrm>
            <a:off x="6804025" y="2925763"/>
            <a:ext cx="1655762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4" name="Text Box 63"/>
          <p:cNvSpPr txBox="1">
            <a:spLocks noChangeArrowheads="1"/>
          </p:cNvSpPr>
          <p:nvPr/>
        </p:nvSpPr>
        <p:spPr bwMode="auto">
          <a:xfrm>
            <a:off x="7369175" y="2636838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si</a:t>
            </a:r>
          </a:p>
        </p:txBody>
      </p:sp>
      <p:sp>
        <p:nvSpPr>
          <p:cNvPr id="33855" name="Line 64"/>
          <p:cNvSpPr>
            <a:spLocks noChangeShapeType="1"/>
          </p:cNvSpPr>
          <p:nvPr/>
        </p:nvSpPr>
        <p:spPr bwMode="auto">
          <a:xfrm flipH="1">
            <a:off x="8459788" y="3571875"/>
            <a:ext cx="73025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6" name="Line 65"/>
          <p:cNvSpPr>
            <a:spLocks noChangeShapeType="1"/>
          </p:cNvSpPr>
          <p:nvPr/>
        </p:nvSpPr>
        <p:spPr bwMode="auto">
          <a:xfrm>
            <a:off x="8532813" y="3571875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7" name="Text Box 66"/>
          <p:cNvSpPr txBox="1">
            <a:spLocks noChangeArrowheads="1"/>
          </p:cNvSpPr>
          <p:nvPr/>
        </p:nvSpPr>
        <p:spPr bwMode="auto">
          <a:xfrm rot="4083328">
            <a:off x="8389938" y="3841750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8" name="Text Box 67"/>
          <p:cNvSpPr txBox="1">
            <a:spLocks noChangeArrowheads="1"/>
          </p:cNvSpPr>
          <p:nvPr/>
        </p:nvSpPr>
        <p:spPr bwMode="auto">
          <a:xfrm>
            <a:off x="7956550" y="3716338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9" name="Oval 68"/>
          <p:cNvSpPr>
            <a:spLocks noChangeArrowheads="1"/>
          </p:cNvSpPr>
          <p:nvPr/>
        </p:nvSpPr>
        <p:spPr bwMode="auto">
          <a:xfrm>
            <a:off x="3779838" y="27813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60" name="Line 69"/>
          <p:cNvSpPr>
            <a:spLocks noChangeShapeType="1"/>
          </p:cNvSpPr>
          <p:nvPr/>
        </p:nvSpPr>
        <p:spPr bwMode="auto">
          <a:xfrm flipH="1">
            <a:off x="4211638" y="2205038"/>
            <a:ext cx="1512887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61" name="Text Box 70"/>
          <p:cNvSpPr txBox="1">
            <a:spLocks noChangeArrowheads="1"/>
          </p:cNvSpPr>
          <p:nvPr/>
        </p:nvSpPr>
        <p:spPr bwMode="auto">
          <a:xfrm>
            <a:off x="2916238" y="4221163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65" name="Text Box 74"/>
          <p:cNvSpPr txBox="1">
            <a:spLocks noChangeArrowheads="1"/>
          </p:cNvSpPr>
          <p:nvPr/>
        </p:nvSpPr>
        <p:spPr bwMode="auto">
          <a:xfrm>
            <a:off x="3995738" y="4508500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66" name="Text Box 75"/>
          <p:cNvSpPr txBox="1">
            <a:spLocks noChangeArrowheads="1"/>
          </p:cNvSpPr>
          <p:nvPr/>
        </p:nvSpPr>
        <p:spPr bwMode="auto">
          <a:xfrm rot="5072507">
            <a:off x="4484688" y="4595813"/>
            <a:ext cx="941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ssippi#</a:t>
            </a:r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285720" y="5572140"/>
            <a:ext cx="325121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&lt;m&gt;&lt;i&gt;&lt;s&gt;&lt;si&gt;&lt;</a:t>
            </a:r>
            <a:r>
              <a:rPr lang="it-IT" sz="2400" b="0" dirty="0" err="1" smtClean="0">
                <a:solidFill>
                  <a:srgbClr val="FF0000"/>
                </a:solidFill>
                <a:latin typeface="Comic Sans MS" pitchFamily="66" charset="0"/>
              </a:rPr>
              <a:t>ssip</a:t>
            </a:r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&gt;&lt;pi&gt;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812800"/>
            <a:ext cx="7772400" cy="5286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it-IT" sz="4400" dirty="0" err="1" smtClean="0"/>
              <a:t>LZ-parsing</a:t>
            </a:r>
            <a:r>
              <a:rPr lang="it-IT" sz="4400" dirty="0" smtClean="0"/>
              <a:t> (</a:t>
            </a:r>
            <a:r>
              <a:rPr lang="it-IT" sz="4400" dirty="0" err="1" smtClean="0"/>
              <a:t>gzip</a:t>
            </a:r>
            <a:r>
              <a:rPr lang="it-IT" sz="4400" dirty="0" smtClean="0"/>
              <a:t>)</a:t>
            </a:r>
            <a:endParaRPr lang="en-US" sz="2000" dirty="0" smtClean="0">
              <a:solidFill>
                <a:srgbClr val="A50021"/>
              </a:solidFill>
            </a:endParaRPr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468313" y="6019800"/>
            <a:ext cx="2557110" cy="6555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T </a:t>
            </a:r>
            <a:r>
              <a:rPr lang="it-IT" sz="2400" b="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it-IT" sz="2400" b="0" dirty="0" err="1" smtClean="0">
                <a:solidFill>
                  <a:schemeClr val="tx2"/>
                </a:solidFill>
                <a:latin typeface="Comic Sans MS" pitchFamily="66" charset="0"/>
              </a:rPr>
              <a:t>mississippi#</a:t>
            </a:r>
            <a:endParaRPr lang="it-IT" sz="1800" b="0" dirty="0">
              <a:solidFill>
                <a:srgbClr val="00A000"/>
              </a:solidFill>
              <a:latin typeface="Comic Sans MS" pitchFamily="66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it-IT" sz="1400" b="0" dirty="0">
                <a:latin typeface="Comic Sans MS" pitchFamily="66" charset="0"/>
              </a:rPr>
              <a:t>            </a:t>
            </a:r>
            <a:r>
              <a:rPr lang="it-IT" sz="1400" b="0" dirty="0" smtClean="0">
                <a:latin typeface="Comic Sans MS" pitchFamily="66" charset="0"/>
              </a:rPr>
              <a:t>1 2   4   </a:t>
            </a:r>
            <a:r>
              <a:rPr lang="it-IT" sz="1400" b="0" dirty="0">
                <a:latin typeface="Comic Sans MS" pitchFamily="66" charset="0"/>
              </a:rPr>
              <a:t>6   8 </a:t>
            </a:r>
            <a:r>
              <a:rPr lang="it-IT" sz="1400" b="0" dirty="0" smtClean="0">
                <a:latin typeface="Comic Sans MS" pitchFamily="66" charset="0"/>
              </a:rPr>
              <a:t>  </a:t>
            </a:r>
            <a:r>
              <a:rPr lang="it-IT" sz="1400" b="0" dirty="0">
                <a:latin typeface="Comic Sans MS" pitchFamily="66" charset="0"/>
              </a:rPr>
              <a:t>10     </a:t>
            </a:r>
            <a:endParaRPr lang="en-US" sz="1200" b="0" dirty="0">
              <a:solidFill>
                <a:srgbClr val="00A000"/>
              </a:solidFill>
              <a:latin typeface="Comic Sans MS" pitchFamily="66" charset="0"/>
            </a:endParaRPr>
          </a:p>
        </p:txBody>
      </p:sp>
      <p:sp>
        <p:nvSpPr>
          <p:cNvPr id="33809" name="Rectangle 18"/>
          <p:cNvSpPr>
            <a:spLocks noChangeArrowheads="1"/>
          </p:cNvSpPr>
          <p:nvPr/>
        </p:nvSpPr>
        <p:spPr bwMode="auto">
          <a:xfrm>
            <a:off x="342883" y="249396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12</a:t>
            </a:r>
          </a:p>
        </p:txBody>
      </p:sp>
      <p:sp>
        <p:nvSpPr>
          <p:cNvPr id="33810" name="Rectangle 19"/>
          <p:cNvSpPr>
            <a:spLocks noChangeArrowheads="1"/>
          </p:cNvSpPr>
          <p:nvPr/>
        </p:nvSpPr>
        <p:spPr bwMode="auto">
          <a:xfrm>
            <a:off x="200008" y="4870449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11</a:t>
            </a:r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1063608" y="4870449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8</a:t>
            </a:r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1639870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5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2143108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2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3006708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3438508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10</a:t>
            </a:r>
          </a:p>
        </p:txBody>
      </p:sp>
      <p:sp>
        <p:nvSpPr>
          <p:cNvPr id="33816" name="Rectangle 25"/>
          <p:cNvSpPr>
            <a:spLocks noChangeArrowheads="1"/>
          </p:cNvSpPr>
          <p:nvPr/>
        </p:nvSpPr>
        <p:spPr bwMode="auto">
          <a:xfrm>
            <a:off x="3943333" y="52308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9</a:t>
            </a:r>
          </a:p>
        </p:txBody>
      </p:sp>
      <p:sp>
        <p:nvSpPr>
          <p:cNvPr id="33817" name="Rectangle 26"/>
          <p:cNvSpPr>
            <a:spLocks noChangeArrowheads="1"/>
          </p:cNvSpPr>
          <p:nvPr/>
        </p:nvSpPr>
        <p:spPr bwMode="auto">
          <a:xfrm>
            <a:off x="4591033" y="47990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7</a:t>
            </a:r>
          </a:p>
        </p:txBody>
      </p:sp>
      <p:sp>
        <p:nvSpPr>
          <p:cNvPr id="33818" name="Rectangle 27"/>
          <p:cNvSpPr>
            <a:spLocks noChangeArrowheads="1"/>
          </p:cNvSpPr>
          <p:nvPr/>
        </p:nvSpPr>
        <p:spPr bwMode="auto">
          <a:xfrm>
            <a:off x="5022833" y="479901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4</a:t>
            </a:r>
          </a:p>
        </p:txBody>
      </p:sp>
      <p:sp>
        <p:nvSpPr>
          <p:cNvPr id="33819" name="Rectangle 28"/>
          <p:cNvSpPr>
            <a:spLocks noChangeArrowheads="1"/>
          </p:cNvSpPr>
          <p:nvPr/>
        </p:nvSpPr>
        <p:spPr bwMode="auto">
          <a:xfrm>
            <a:off x="5743558" y="422116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6</a:t>
            </a:r>
          </a:p>
        </p:txBody>
      </p:sp>
      <p:sp>
        <p:nvSpPr>
          <p:cNvPr id="33820" name="Rectangle 29"/>
          <p:cNvSpPr>
            <a:spLocks noChangeArrowheads="1"/>
          </p:cNvSpPr>
          <p:nvPr/>
        </p:nvSpPr>
        <p:spPr bwMode="auto">
          <a:xfrm>
            <a:off x="6175358" y="4221162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3</a:t>
            </a:r>
          </a:p>
        </p:txBody>
      </p:sp>
      <p:sp>
        <p:nvSpPr>
          <p:cNvPr id="33821" name="Oval 30"/>
          <p:cNvSpPr>
            <a:spLocks noChangeArrowheads="1"/>
          </p:cNvSpPr>
          <p:nvPr/>
        </p:nvSpPr>
        <p:spPr bwMode="auto">
          <a:xfrm>
            <a:off x="2935270" y="1630362"/>
            <a:ext cx="576262" cy="43338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0</a:t>
            </a:r>
          </a:p>
        </p:txBody>
      </p:sp>
      <p:sp>
        <p:nvSpPr>
          <p:cNvPr id="33822" name="Line 31"/>
          <p:cNvSpPr>
            <a:spLocks noChangeShapeType="1"/>
          </p:cNvSpPr>
          <p:nvPr/>
        </p:nvSpPr>
        <p:spPr bwMode="auto">
          <a:xfrm flipH="1">
            <a:off x="487345" y="2063749"/>
            <a:ext cx="2735262" cy="4302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3" name="Line 32"/>
          <p:cNvSpPr>
            <a:spLocks noChangeShapeType="1"/>
          </p:cNvSpPr>
          <p:nvPr/>
        </p:nvSpPr>
        <p:spPr bwMode="auto">
          <a:xfrm flipH="1">
            <a:off x="415908" y="3070224"/>
            <a:ext cx="935037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4" name="Line 33"/>
          <p:cNvSpPr>
            <a:spLocks noChangeShapeType="1"/>
          </p:cNvSpPr>
          <p:nvPr/>
        </p:nvSpPr>
        <p:spPr bwMode="auto">
          <a:xfrm flipH="1">
            <a:off x="1208070" y="3070224"/>
            <a:ext cx="215900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5" name="Oval 34"/>
          <p:cNvSpPr>
            <a:spLocks noChangeArrowheads="1"/>
          </p:cNvSpPr>
          <p:nvPr/>
        </p:nvSpPr>
        <p:spPr bwMode="auto">
          <a:xfrm>
            <a:off x="2071670" y="3717924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4</a:t>
            </a:r>
          </a:p>
        </p:txBody>
      </p:sp>
      <p:sp>
        <p:nvSpPr>
          <p:cNvPr id="33826" name="Line 35"/>
          <p:cNvSpPr>
            <a:spLocks noChangeShapeType="1"/>
          </p:cNvSpPr>
          <p:nvPr/>
        </p:nvSpPr>
        <p:spPr bwMode="auto">
          <a:xfrm flipH="1">
            <a:off x="1782745" y="4149724"/>
            <a:ext cx="504825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7" name="Line 36"/>
          <p:cNvSpPr>
            <a:spLocks noChangeShapeType="1"/>
          </p:cNvSpPr>
          <p:nvPr/>
        </p:nvSpPr>
        <p:spPr bwMode="auto">
          <a:xfrm>
            <a:off x="1423970" y="3070224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8" name="Line 37"/>
          <p:cNvSpPr>
            <a:spLocks noChangeShapeType="1"/>
          </p:cNvSpPr>
          <p:nvPr/>
        </p:nvSpPr>
        <p:spPr bwMode="auto">
          <a:xfrm flipH="1">
            <a:off x="2287570" y="4149724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9" name="Text Box 38"/>
          <p:cNvSpPr txBox="1">
            <a:spLocks noChangeArrowheads="1"/>
          </p:cNvSpPr>
          <p:nvPr/>
        </p:nvSpPr>
        <p:spPr bwMode="auto">
          <a:xfrm>
            <a:off x="2266933" y="1846262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30" name="Text Box 39"/>
          <p:cNvSpPr txBox="1">
            <a:spLocks noChangeArrowheads="1"/>
          </p:cNvSpPr>
          <p:nvPr/>
        </p:nvSpPr>
        <p:spPr bwMode="auto">
          <a:xfrm>
            <a:off x="2035158" y="2198687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31" name="Text Box 40"/>
          <p:cNvSpPr txBox="1">
            <a:spLocks noChangeArrowheads="1"/>
          </p:cNvSpPr>
          <p:nvPr/>
        </p:nvSpPr>
        <p:spPr bwMode="auto">
          <a:xfrm rot="5400000">
            <a:off x="1184258" y="3668712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32" name="Text Box 41"/>
          <p:cNvSpPr txBox="1">
            <a:spLocks noChangeArrowheads="1"/>
          </p:cNvSpPr>
          <p:nvPr/>
        </p:nvSpPr>
        <p:spPr bwMode="auto">
          <a:xfrm>
            <a:off x="1784333" y="3070224"/>
            <a:ext cx="455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</a:t>
            </a:r>
          </a:p>
        </p:txBody>
      </p:sp>
      <p:sp>
        <p:nvSpPr>
          <p:cNvPr id="33833" name="Line 42"/>
          <p:cNvSpPr>
            <a:spLocks noChangeShapeType="1"/>
          </p:cNvSpPr>
          <p:nvPr/>
        </p:nvSpPr>
        <p:spPr bwMode="auto">
          <a:xfrm>
            <a:off x="3222608" y="2063749"/>
            <a:ext cx="0" cy="3167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4" name="Text Box 43"/>
          <p:cNvSpPr txBox="1">
            <a:spLocks noChangeArrowheads="1"/>
          </p:cNvSpPr>
          <p:nvPr/>
        </p:nvSpPr>
        <p:spPr bwMode="auto">
          <a:xfrm rot="5400000">
            <a:off x="2590783" y="3151187"/>
            <a:ext cx="1504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/>
              <a:t>mississippi#</a:t>
            </a:r>
          </a:p>
        </p:txBody>
      </p:sp>
      <p:sp>
        <p:nvSpPr>
          <p:cNvPr id="33835" name="Oval 44"/>
          <p:cNvSpPr>
            <a:spLocks noChangeArrowheads="1"/>
          </p:cNvSpPr>
          <p:nvPr/>
        </p:nvSpPr>
        <p:spPr bwMode="auto">
          <a:xfrm>
            <a:off x="3727433" y="3646487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36" name="Line 45"/>
          <p:cNvSpPr>
            <a:spLocks noChangeShapeType="1"/>
          </p:cNvSpPr>
          <p:nvPr/>
        </p:nvSpPr>
        <p:spPr bwMode="auto">
          <a:xfrm>
            <a:off x="3222608" y="2063749"/>
            <a:ext cx="720725" cy="15827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7" name="Text Box 46"/>
          <p:cNvSpPr txBox="1">
            <a:spLocks noChangeArrowheads="1"/>
          </p:cNvSpPr>
          <p:nvPr/>
        </p:nvSpPr>
        <p:spPr bwMode="auto">
          <a:xfrm>
            <a:off x="3543283" y="2632074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p</a:t>
            </a:r>
          </a:p>
        </p:txBody>
      </p:sp>
      <p:sp>
        <p:nvSpPr>
          <p:cNvPr id="33838" name="Line 47"/>
          <p:cNvSpPr>
            <a:spLocks noChangeShapeType="1"/>
          </p:cNvSpPr>
          <p:nvPr/>
        </p:nvSpPr>
        <p:spPr bwMode="auto">
          <a:xfrm flipH="1">
            <a:off x="3511533" y="4079874"/>
            <a:ext cx="360362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9" name="Line 48"/>
          <p:cNvSpPr>
            <a:spLocks noChangeShapeType="1"/>
          </p:cNvSpPr>
          <p:nvPr/>
        </p:nvSpPr>
        <p:spPr bwMode="auto">
          <a:xfrm>
            <a:off x="3871895" y="4079874"/>
            <a:ext cx="287337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0" name="Text Box 49"/>
          <p:cNvSpPr txBox="1">
            <a:spLocks noChangeArrowheads="1"/>
          </p:cNvSpPr>
          <p:nvPr/>
        </p:nvSpPr>
        <p:spPr bwMode="auto">
          <a:xfrm>
            <a:off x="3367070" y="4295774"/>
            <a:ext cx="439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i#</a:t>
            </a:r>
          </a:p>
        </p:txBody>
      </p:sp>
      <p:sp>
        <p:nvSpPr>
          <p:cNvPr id="33841" name="Text Box 50"/>
          <p:cNvSpPr txBox="1">
            <a:spLocks noChangeArrowheads="1"/>
          </p:cNvSpPr>
          <p:nvPr/>
        </p:nvSpPr>
        <p:spPr bwMode="auto">
          <a:xfrm>
            <a:off x="3943333" y="4418012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pi#</a:t>
            </a:r>
          </a:p>
        </p:txBody>
      </p:sp>
      <p:sp>
        <p:nvSpPr>
          <p:cNvPr id="33842" name="Line 51"/>
          <p:cNvSpPr>
            <a:spLocks noChangeShapeType="1"/>
          </p:cNvSpPr>
          <p:nvPr/>
        </p:nvSpPr>
        <p:spPr bwMode="auto">
          <a:xfrm>
            <a:off x="3222608" y="2063749"/>
            <a:ext cx="936625" cy="2873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3" name="Oval 52"/>
          <p:cNvSpPr>
            <a:spLocks noChangeArrowheads="1"/>
          </p:cNvSpPr>
          <p:nvPr/>
        </p:nvSpPr>
        <p:spPr bwMode="auto">
          <a:xfrm>
            <a:off x="4375133" y="3430587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2</a:t>
            </a:r>
          </a:p>
        </p:txBody>
      </p:sp>
      <p:sp>
        <p:nvSpPr>
          <p:cNvPr id="33844" name="Line 53"/>
          <p:cNvSpPr>
            <a:spLocks noChangeShapeType="1"/>
          </p:cNvSpPr>
          <p:nvPr/>
        </p:nvSpPr>
        <p:spPr bwMode="auto">
          <a:xfrm>
            <a:off x="4591033" y="3862387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5" name="Line 54"/>
          <p:cNvSpPr>
            <a:spLocks noChangeShapeType="1"/>
          </p:cNvSpPr>
          <p:nvPr/>
        </p:nvSpPr>
        <p:spPr bwMode="auto">
          <a:xfrm>
            <a:off x="4591033" y="3862387"/>
            <a:ext cx="5762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6" name="Oval 55"/>
          <p:cNvSpPr>
            <a:spLocks noChangeArrowheads="1"/>
          </p:cNvSpPr>
          <p:nvPr/>
        </p:nvSpPr>
        <p:spPr bwMode="auto">
          <a:xfrm>
            <a:off x="4087795" y="2351087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47" name="Line 56"/>
          <p:cNvSpPr>
            <a:spLocks noChangeShapeType="1"/>
          </p:cNvSpPr>
          <p:nvPr/>
        </p:nvSpPr>
        <p:spPr bwMode="auto">
          <a:xfrm>
            <a:off x="4303695" y="2782887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8" name="Text Box 57"/>
          <p:cNvSpPr txBox="1">
            <a:spLocks noChangeArrowheads="1"/>
          </p:cNvSpPr>
          <p:nvPr/>
        </p:nvSpPr>
        <p:spPr bwMode="auto">
          <a:xfrm>
            <a:off x="3582970" y="1846262"/>
            <a:ext cx="30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</a:t>
            </a:r>
          </a:p>
        </p:txBody>
      </p:sp>
      <p:sp>
        <p:nvSpPr>
          <p:cNvPr id="33849" name="Text Box 58"/>
          <p:cNvSpPr txBox="1">
            <a:spLocks noChangeArrowheads="1"/>
          </p:cNvSpPr>
          <p:nvPr/>
        </p:nvSpPr>
        <p:spPr bwMode="auto">
          <a:xfrm>
            <a:off x="4375133" y="2847974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50" name="Text Box 59"/>
          <p:cNvSpPr txBox="1">
            <a:spLocks noChangeArrowheads="1"/>
          </p:cNvSpPr>
          <p:nvPr/>
        </p:nvSpPr>
        <p:spPr bwMode="auto">
          <a:xfrm>
            <a:off x="4159233" y="4057649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1" name="Text Box 60"/>
          <p:cNvSpPr txBox="1">
            <a:spLocks noChangeArrowheads="1"/>
          </p:cNvSpPr>
          <p:nvPr/>
        </p:nvSpPr>
        <p:spPr bwMode="auto">
          <a:xfrm rot="3468256">
            <a:off x="4592620" y="4133849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2" name="Oval 61"/>
          <p:cNvSpPr>
            <a:spLocks noChangeArrowheads="1"/>
          </p:cNvSpPr>
          <p:nvPr/>
        </p:nvSpPr>
        <p:spPr bwMode="auto">
          <a:xfrm>
            <a:off x="5816583" y="2997199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3</a:t>
            </a:r>
          </a:p>
        </p:txBody>
      </p:sp>
      <p:sp>
        <p:nvSpPr>
          <p:cNvPr id="33853" name="Line 62"/>
          <p:cNvSpPr>
            <a:spLocks noChangeShapeType="1"/>
          </p:cNvSpPr>
          <p:nvPr/>
        </p:nvSpPr>
        <p:spPr bwMode="auto">
          <a:xfrm>
            <a:off x="4303695" y="2782887"/>
            <a:ext cx="1655762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4" name="Text Box 63"/>
          <p:cNvSpPr txBox="1">
            <a:spLocks noChangeArrowheads="1"/>
          </p:cNvSpPr>
          <p:nvPr/>
        </p:nvSpPr>
        <p:spPr bwMode="auto">
          <a:xfrm>
            <a:off x="4643438" y="2776536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 dirty="0">
                <a:latin typeface="Tahoma" pitchFamily="34" charset="0"/>
              </a:rPr>
              <a:t>si</a:t>
            </a:r>
          </a:p>
        </p:txBody>
      </p:sp>
      <p:sp>
        <p:nvSpPr>
          <p:cNvPr id="33855" name="Line 64"/>
          <p:cNvSpPr>
            <a:spLocks noChangeShapeType="1"/>
          </p:cNvSpPr>
          <p:nvPr/>
        </p:nvSpPr>
        <p:spPr bwMode="auto">
          <a:xfrm flipH="1">
            <a:off x="5959458" y="3428999"/>
            <a:ext cx="73025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6" name="Line 65"/>
          <p:cNvSpPr>
            <a:spLocks noChangeShapeType="1"/>
          </p:cNvSpPr>
          <p:nvPr/>
        </p:nvSpPr>
        <p:spPr bwMode="auto">
          <a:xfrm>
            <a:off x="6032483" y="3428999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7" name="Text Box 66"/>
          <p:cNvSpPr txBox="1">
            <a:spLocks noChangeArrowheads="1"/>
          </p:cNvSpPr>
          <p:nvPr/>
        </p:nvSpPr>
        <p:spPr bwMode="auto">
          <a:xfrm rot="4083328">
            <a:off x="5889608" y="3698874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 dirty="0">
                <a:latin typeface="Tahoma" pitchFamily="34" charset="0"/>
              </a:rPr>
              <a:t>ssippi#</a:t>
            </a:r>
          </a:p>
        </p:txBody>
      </p:sp>
      <p:sp>
        <p:nvSpPr>
          <p:cNvPr id="33858" name="Text Box 67"/>
          <p:cNvSpPr txBox="1">
            <a:spLocks noChangeArrowheads="1"/>
          </p:cNvSpPr>
          <p:nvPr/>
        </p:nvSpPr>
        <p:spPr bwMode="auto">
          <a:xfrm>
            <a:off x="5456220" y="3573462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9" name="Oval 68"/>
          <p:cNvSpPr>
            <a:spLocks noChangeArrowheads="1"/>
          </p:cNvSpPr>
          <p:nvPr/>
        </p:nvSpPr>
        <p:spPr bwMode="auto">
          <a:xfrm>
            <a:off x="1279508" y="2638424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60" name="Line 69"/>
          <p:cNvSpPr>
            <a:spLocks noChangeShapeType="1"/>
          </p:cNvSpPr>
          <p:nvPr/>
        </p:nvSpPr>
        <p:spPr bwMode="auto">
          <a:xfrm flipH="1">
            <a:off x="1711308" y="2062162"/>
            <a:ext cx="1512887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61" name="Text Box 70"/>
          <p:cNvSpPr txBox="1">
            <a:spLocks noChangeArrowheads="1"/>
          </p:cNvSpPr>
          <p:nvPr/>
        </p:nvSpPr>
        <p:spPr bwMode="auto">
          <a:xfrm>
            <a:off x="415908" y="4078287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65" name="Text Box 74"/>
          <p:cNvSpPr txBox="1">
            <a:spLocks noChangeArrowheads="1"/>
          </p:cNvSpPr>
          <p:nvPr/>
        </p:nvSpPr>
        <p:spPr bwMode="auto">
          <a:xfrm>
            <a:off x="1495408" y="4365624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66" name="Text Box 75"/>
          <p:cNvSpPr txBox="1">
            <a:spLocks noChangeArrowheads="1"/>
          </p:cNvSpPr>
          <p:nvPr/>
        </p:nvSpPr>
        <p:spPr bwMode="auto">
          <a:xfrm rot="5072507">
            <a:off x="1984358" y="4452937"/>
            <a:ext cx="941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ssippi#</a:t>
            </a:r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1785918" y="5572140"/>
            <a:ext cx="968535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&lt;ssip&gt;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62" name="Straight Connector 61"/>
          <p:cNvCxnSpPr/>
          <p:nvPr/>
        </p:nvCxnSpPr>
        <p:spPr bwMode="auto">
          <a:xfrm rot="5400000">
            <a:off x="1429095" y="6247103"/>
            <a:ext cx="817472" cy="3905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3286116" y="5884151"/>
            <a:ext cx="5883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400" b="1" dirty="0" smtClean="0">
                <a:solidFill>
                  <a:srgbClr val="FF0000"/>
                </a:solidFill>
              </a:rPr>
              <a:t>Longest repeated prefix of T[6,...]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b="1" dirty="0" smtClean="0">
                <a:solidFill>
                  <a:schemeClr val="accent1">
                    <a:lumMod val="50000"/>
                  </a:schemeClr>
                </a:solidFill>
              </a:rPr>
              <a:t>Repeat is on the left of 6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4" name="Rectangle 25"/>
          <p:cNvSpPr>
            <a:spLocks noChangeArrowheads="1"/>
          </p:cNvSpPr>
          <p:nvPr/>
        </p:nvSpPr>
        <p:spPr bwMode="auto">
          <a:xfrm>
            <a:off x="5715008" y="4214818"/>
            <a:ext cx="360362" cy="360362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800" b="1" dirty="0">
              <a:solidFill>
                <a:srgbClr val="C00000"/>
              </a:solidFill>
            </a:endParaRPr>
          </a:p>
        </p:txBody>
      </p:sp>
      <p:sp>
        <p:nvSpPr>
          <p:cNvPr id="65" name="Line 51"/>
          <p:cNvSpPr>
            <a:spLocks noChangeShapeType="1"/>
          </p:cNvSpPr>
          <p:nvPr/>
        </p:nvSpPr>
        <p:spPr bwMode="auto">
          <a:xfrm>
            <a:off x="3286116" y="2071678"/>
            <a:ext cx="936625" cy="287337"/>
          </a:xfrm>
          <a:prstGeom prst="line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6" name="Line 62"/>
          <p:cNvSpPr>
            <a:spLocks noChangeShapeType="1"/>
          </p:cNvSpPr>
          <p:nvPr/>
        </p:nvSpPr>
        <p:spPr bwMode="auto">
          <a:xfrm>
            <a:off x="4357686" y="2786058"/>
            <a:ext cx="1655762" cy="215900"/>
          </a:xfrm>
          <a:prstGeom prst="line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7" name="Line 64"/>
          <p:cNvSpPr>
            <a:spLocks noChangeShapeType="1"/>
          </p:cNvSpPr>
          <p:nvPr/>
        </p:nvSpPr>
        <p:spPr bwMode="auto">
          <a:xfrm flipH="1">
            <a:off x="5929322" y="3429000"/>
            <a:ext cx="73025" cy="792162"/>
          </a:xfrm>
          <a:prstGeom prst="line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8" name="Oval 67"/>
          <p:cNvSpPr/>
          <p:nvPr/>
        </p:nvSpPr>
        <p:spPr bwMode="auto">
          <a:xfrm>
            <a:off x="4143372" y="1428736"/>
            <a:ext cx="4929222" cy="71438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It is on the path to 6</a:t>
            </a:r>
          </a:p>
        </p:txBody>
      </p:sp>
      <p:sp>
        <p:nvSpPr>
          <p:cNvPr id="69" name="Rounded Rectangular Callout 68"/>
          <p:cNvSpPr/>
          <p:nvPr/>
        </p:nvSpPr>
        <p:spPr bwMode="auto">
          <a:xfrm>
            <a:off x="6643702" y="2714620"/>
            <a:ext cx="2428892" cy="857256"/>
          </a:xfrm>
          <a:prstGeom prst="wedgeRoundRectCallout">
            <a:avLst>
              <a:gd name="adj1" fmla="val -139786"/>
              <a:gd name="adj2" fmla="val -73499"/>
              <a:gd name="adj3" fmla="val 16667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Leftmost occ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 smtClean="0">
                <a:solidFill>
                  <a:schemeClr val="bg1"/>
                </a:solidFill>
              </a:rPr>
              <a:t>= 3 &lt; 6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  <p:sp>
        <p:nvSpPr>
          <p:cNvPr id="70" name="Rounded Rectangular Callout 69"/>
          <p:cNvSpPr/>
          <p:nvPr/>
        </p:nvSpPr>
        <p:spPr bwMode="auto">
          <a:xfrm>
            <a:off x="6715108" y="4000504"/>
            <a:ext cx="2428892" cy="857256"/>
          </a:xfrm>
          <a:prstGeom prst="wedgeRoundRectCallout">
            <a:avLst>
              <a:gd name="adj1" fmla="val -69199"/>
              <a:gd name="adj2" fmla="val -126832"/>
              <a:gd name="adj3" fmla="val 16667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Leftmost occ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 smtClean="0">
                <a:solidFill>
                  <a:schemeClr val="bg1"/>
                </a:solidFill>
              </a:rPr>
              <a:t>= 3 &lt; 6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>
            <a:off x="4643438" y="2000240"/>
            <a:ext cx="4500594" cy="571504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By maximality check only nodes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63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812800"/>
            <a:ext cx="7772400" cy="5286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it-IT" sz="4400" dirty="0" err="1" smtClean="0"/>
              <a:t>LZ-parsing</a:t>
            </a:r>
            <a:r>
              <a:rPr lang="it-IT" sz="4400" dirty="0" smtClean="0"/>
              <a:t> (</a:t>
            </a:r>
            <a:r>
              <a:rPr lang="it-IT" sz="4400" dirty="0" err="1" smtClean="0"/>
              <a:t>gzip</a:t>
            </a:r>
            <a:r>
              <a:rPr lang="it-IT" sz="4400" dirty="0" smtClean="0"/>
              <a:t>)</a:t>
            </a:r>
            <a:endParaRPr lang="en-US" sz="2000" dirty="0" smtClean="0">
              <a:solidFill>
                <a:srgbClr val="A50021"/>
              </a:solidFill>
            </a:endParaRPr>
          </a:p>
        </p:txBody>
      </p:sp>
      <p:sp>
        <p:nvSpPr>
          <p:cNvPr id="3072003" name="AutoShape 3"/>
          <p:cNvSpPr>
            <a:spLocks noChangeArrowheads="1"/>
          </p:cNvSpPr>
          <p:nvPr/>
        </p:nvSpPr>
        <p:spPr bwMode="auto">
          <a:xfrm rot="-7121518">
            <a:off x="7154077" y="2026804"/>
            <a:ext cx="408009" cy="591071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468313" y="6019800"/>
            <a:ext cx="2557110" cy="6555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T </a:t>
            </a:r>
            <a:r>
              <a:rPr lang="it-IT" sz="2400" b="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it-IT" sz="2400" b="0" dirty="0" err="1" smtClean="0">
                <a:solidFill>
                  <a:schemeClr val="tx2"/>
                </a:solidFill>
                <a:latin typeface="Comic Sans MS" pitchFamily="66" charset="0"/>
              </a:rPr>
              <a:t>mississippi#</a:t>
            </a:r>
            <a:endParaRPr lang="it-IT" sz="1800" b="0" dirty="0">
              <a:solidFill>
                <a:srgbClr val="00A000"/>
              </a:solidFill>
              <a:latin typeface="Comic Sans MS" pitchFamily="66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it-IT" sz="1400" b="0" dirty="0">
                <a:latin typeface="Comic Sans MS" pitchFamily="66" charset="0"/>
              </a:rPr>
              <a:t>            </a:t>
            </a:r>
            <a:r>
              <a:rPr lang="it-IT" sz="1400" b="0" dirty="0" smtClean="0">
                <a:latin typeface="Comic Sans MS" pitchFamily="66" charset="0"/>
              </a:rPr>
              <a:t>1  </a:t>
            </a:r>
            <a:r>
              <a:rPr lang="it-IT" sz="1400" b="0" dirty="0">
                <a:latin typeface="Comic Sans MS" pitchFamily="66" charset="0"/>
              </a:rPr>
              <a:t>2  4   6   8  10     </a:t>
            </a:r>
            <a:endParaRPr lang="en-US" sz="1200" b="0" dirty="0">
              <a:solidFill>
                <a:srgbClr val="00A000"/>
              </a:solidFill>
              <a:latin typeface="Comic Sans MS" pitchFamily="66" charset="0"/>
            </a:endParaRPr>
          </a:p>
        </p:txBody>
      </p:sp>
      <p:sp>
        <p:nvSpPr>
          <p:cNvPr id="33809" name="Rectangle 18"/>
          <p:cNvSpPr>
            <a:spLocks noChangeArrowheads="1"/>
          </p:cNvSpPr>
          <p:nvPr/>
        </p:nvSpPr>
        <p:spPr bwMode="auto">
          <a:xfrm>
            <a:off x="2843213" y="26368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12</a:t>
            </a:r>
          </a:p>
        </p:txBody>
      </p:sp>
      <p:sp>
        <p:nvSpPr>
          <p:cNvPr id="33810" name="Rectangle 19"/>
          <p:cNvSpPr>
            <a:spLocks noChangeArrowheads="1"/>
          </p:cNvSpPr>
          <p:nvPr/>
        </p:nvSpPr>
        <p:spPr bwMode="auto">
          <a:xfrm>
            <a:off x="2700338" y="5013325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11</a:t>
            </a:r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3563938" y="5013325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8</a:t>
            </a:r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4140200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5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46434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2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55070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5938838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10</a:t>
            </a:r>
          </a:p>
        </p:txBody>
      </p:sp>
      <p:sp>
        <p:nvSpPr>
          <p:cNvPr id="33816" name="Rectangle 25"/>
          <p:cNvSpPr>
            <a:spLocks noChangeArrowheads="1"/>
          </p:cNvSpPr>
          <p:nvPr/>
        </p:nvSpPr>
        <p:spPr bwMode="auto">
          <a:xfrm>
            <a:off x="6443663" y="53736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9</a:t>
            </a:r>
          </a:p>
        </p:txBody>
      </p:sp>
      <p:sp>
        <p:nvSpPr>
          <p:cNvPr id="33817" name="Rectangle 26"/>
          <p:cNvSpPr>
            <a:spLocks noChangeArrowheads="1"/>
          </p:cNvSpPr>
          <p:nvPr/>
        </p:nvSpPr>
        <p:spPr bwMode="auto">
          <a:xfrm>
            <a:off x="7091363" y="49418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7</a:t>
            </a:r>
          </a:p>
        </p:txBody>
      </p:sp>
      <p:sp>
        <p:nvSpPr>
          <p:cNvPr id="33818" name="Rectangle 27"/>
          <p:cNvSpPr>
            <a:spLocks noChangeArrowheads="1"/>
          </p:cNvSpPr>
          <p:nvPr/>
        </p:nvSpPr>
        <p:spPr bwMode="auto">
          <a:xfrm>
            <a:off x="7523163" y="494188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4</a:t>
            </a:r>
          </a:p>
        </p:txBody>
      </p:sp>
      <p:sp>
        <p:nvSpPr>
          <p:cNvPr id="33819" name="Rectangle 28"/>
          <p:cNvSpPr>
            <a:spLocks noChangeArrowheads="1"/>
          </p:cNvSpPr>
          <p:nvPr/>
        </p:nvSpPr>
        <p:spPr bwMode="auto">
          <a:xfrm>
            <a:off x="8243888" y="43640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6</a:t>
            </a:r>
          </a:p>
        </p:txBody>
      </p:sp>
      <p:sp>
        <p:nvSpPr>
          <p:cNvPr id="33820" name="Rectangle 29"/>
          <p:cNvSpPr>
            <a:spLocks noChangeArrowheads="1"/>
          </p:cNvSpPr>
          <p:nvPr/>
        </p:nvSpPr>
        <p:spPr bwMode="auto">
          <a:xfrm>
            <a:off x="8675688" y="4364038"/>
            <a:ext cx="360362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800" b="0"/>
              <a:t>3</a:t>
            </a:r>
          </a:p>
        </p:txBody>
      </p:sp>
      <p:sp>
        <p:nvSpPr>
          <p:cNvPr id="33821" name="Oval 30"/>
          <p:cNvSpPr>
            <a:spLocks noChangeArrowheads="1"/>
          </p:cNvSpPr>
          <p:nvPr/>
        </p:nvSpPr>
        <p:spPr bwMode="auto">
          <a:xfrm>
            <a:off x="5435600" y="1773238"/>
            <a:ext cx="576262" cy="433387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0</a:t>
            </a:r>
          </a:p>
        </p:txBody>
      </p:sp>
      <p:sp>
        <p:nvSpPr>
          <p:cNvPr id="33822" name="Line 31"/>
          <p:cNvSpPr>
            <a:spLocks noChangeShapeType="1"/>
          </p:cNvSpPr>
          <p:nvPr/>
        </p:nvSpPr>
        <p:spPr bwMode="auto">
          <a:xfrm flipH="1">
            <a:off x="2987675" y="2206625"/>
            <a:ext cx="2735262" cy="4302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3" name="Line 32"/>
          <p:cNvSpPr>
            <a:spLocks noChangeShapeType="1"/>
          </p:cNvSpPr>
          <p:nvPr/>
        </p:nvSpPr>
        <p:spPr bwMode="auto">
          <a:xfrm flipH="1">
            <a:off x="2916238" y="3213100"/>
            <a:ext cx="935037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4" name="Line 33"/>
          <p:cNvSpPr>
            <a:spLocks noChangeShapeType="1"/>
          </p:cNvSpPr>
          <p:nvPr/>
        </p:nvSpPr>
        <p:spPr bwMode="auto">
          <a:xfrm flipH="1">
            <a:off x="3708400" y="3213100"/>
            <a:ext cx="215900" cy="18002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5" name="Oval 34"/>
          <p:cNvSpPr>
            <a:spLocks noChangeArrowheads="1"/>
          </p:cNvSpPr>
          <p:nvPr/>
        </p:nvSpPr>
        <p:spPr bwMode="auto">
          <a:xfrm>
            <a:off x="4572000" y="38608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4</a:t>
            </a:r>
          </a:p>
        </p:txBody>
      </p:sp>
      <p:sp>
        <p:nvSpPr>
          <p:cNvPr id="33826" name="Line 35"/>
          <p:cNvSpPr>
            <a:spLocks noChangeShapeType="1"/>
          </p:cNvSpPr>
          <p:nvPr/>
        </p:nvSpPr>
        <p:spPr bwMode="auto">
          <a:xfrm flipH="1">
            <a:off x="4283075" y="4292600"/>
            <a:ext cx="504825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7" name="Line 36"/>
          <p:cNvSpPr>
            <a:spLocks noChangeShapeType="1"/>
          </p:cNvSpPr>
          <p:nvPr/>
        </p:nvSpPr>
        <p:spPr bwMode="auto">
          <a:xfrm>
            <a:off x="3924300" y="3213100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8" name="Line 37"/>
          <p:cNvSpPr>
            <a:spLocks noChangeShapeType="1"/>
          </p:cNvSpPr>
          <p:nvPr/>
        </p:nvSpPr>
        <p:spPr bwMode="auto">
          <a:xfrm flipH="1">
            <a:off x="4787900" y="4292600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29" name="Text Box 38"/>
          <p:cNvSpPr txBox="1">
            <a:spLocks noChangeArrowheads="1"/>
          </p:cNvSpPr>
          <p:nvPr/>
        </p:nvSpPr>
        <p:spPr bwMode="auto">
          <a:xfrm>
            <a:off x="4767263" y="1989138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30" name="Text Box 39"/>
          <p:cNvSpPr txBox="1">
            <a:spLocks noChangeArrowheads="1"/>
          </p:cNvSpPr>
          <p:nvPr/>
        </p:nvSpPr>
        <p:spPr bwMode="auto">
          <a:xfrm>
            <a:off x="4535488" y="2341563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31" name="Text Box 40"/>
          <p:cNvSpPr txBox="1">
            <a:spLocks noChangeArrowheads="1"/>
          </p:cNvSpPr>
          <p:nvPr/>
        </p:nvSpPr>
        <p:spPr bwMode="auto">
          <a:xfrm rot="5400000">
            <a:off x="3684588" y="3811588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32" name="Text Box 41"/>
          <p:cNvSpPr txBox="1">
            <a:spLocks noChangeArrowheads="1"/>
          </p:cNvSpPr>
          <p:nvPr/>
        </p:nvSpPr>
        <p:spPr bwMode="auto">
          <a:xfrm>
            <a:off x="4284663" y="3213100"/>
            <a:ext cx="455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</a:t>
            </a:r>
          </a:p>
        </p:txBody>
      </p:sp>
      <p:sp>
        <p:nvSpPr>
          <p:cNvPr id="33833" name="Line 42"/>
          <p:cNvSpPr>
            <a:spLocks noChangeShapeType="1"/>
          </p:cNvSpPr>
          <p:nvPr/>
        </p:nvSpPr>
        <p:spPr bwMode="auto">
          <a:xfrm>
            <a:off x="5722938" y="2206625"/>
            <a:ext cx="0" cy="3167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4" name="Text Box 43"/>
          <p:cNvSpPr txBox="1">
            <a:spLocks noChangeArrowheads="1"/>
          </p:cNvSpPr>
          <p:nvPr/>
        </p:nvSpPr>
        <p:spPr bwMode="auto">
          <a:xfrm rot="5400000">
            <a:off x="5091113" y="3294063"/>
            <a:ext cx="1504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/>
              <a:t>mississippi#</a:t>
            </a:r>
          </a:p>
        </p:txBody>
      </p:sp>
      <p:sp>
        <p:nvSpPr>
          <p:cNvPr id="33835" name="Oval 44"/>
          <p:cNvSpPr>
            <a:spLocks noChangeArrowheads="1"/>
          </p:cNvSpPr>
          <p:nvPr/>
        </p:nvSpPr>
        <p:spPr bwMode="auto">
          <a:xfrm>
            <a:off x="6227763" y="37893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36" name="Line 45"/>
          <p:cNvSpPr>
            <a:spLocks noChangeShapeType="1"/>
          </p:cNvSpPr>
          <p:nvPr/>
        </p:nvSpPr>
        <p:spPr bwMode="auto">
          <a:xfrm>
            <a:off x="5722938" y="2206625"/>
            <a:ext cx="720725" cy="15827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7" name="Text Box 46"/>
          <p:cNvSpPr txBox="1">
            <a:spLocks noChangeArrowheads="1"/>
          </p:cNvSpPr>
          <p:nvPr/>
        </p:nvSpPr>
        <p:spPr bwMode="auto">
          <a:xfrm>
            <a:off x="6043613" y="2774950"/>
            <a:ext cx="328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p</a:t>
            </a:r>
          </a:p>
        </p:txBody>
      </p:sp>
      <p:sp>
        <p:nvSpPr>
          <p:cNvPr id="33838" name="Line 47"/>
          <p:cNvSpPr>
            <a:spLocks noChangeShapeType="1"/>
          </p:cNvSpPr>
          <p:nvPr/>
        </p:nvSpPr>
        <p:spPr bwMode="auto">
          <a:xfrm flipH="1">
            <a:off x="6011863" y="4222750"/>
            <a:ext cx="360362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39" name="Line 48"/>
          <p:cNvSpPr>
            <a:spLocks noChangeShapeType="1"/>
          </p:cNvSpPr>
          <p:nvPr/>
        </p:nvSpPr>
        <p:spPr bwMode="auto">
          <a:xfrm>
            <a:off x="6372225" y="4222750"/>
            <a:ext cx="287337" cy="11509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0" name="Text Box 49"/>
          <p:cNvSpPr txBox="1">
            <a:spLocks noChangeArrowheads="1"/>
          </p:cNvSpPr>
          <p:nvPr/>
        </p:nvSpPr>
        <p:spPr bwMode="auto">
          <a:xfrm>
            <a:off x="5867400" y="4438650"/>
            <a:ext cx="4397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i#</a:t>
            </a:r>
          </a:p>
        </p:txBody>
      </p:sp>
      <p:sp>
        <p:nvSpPr>
          <p:cNvPr id="33841" name="Text Box 50"/>
          <p:cNvSpPr txBox="1">
            <a:spLocks noChangeArrowheads="1"/>
          </p:cNvSpPr>
          <p:nvPr/>
        </p:nvSpPr>
        <p:spPr bwMode="auto">
          <a:xfrm>
            <a:off x="6443663" y="45608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pi#</a:t>
            </a:r>
          </a:p>
        </p:txBody>
      </p:sp>
      <p:sp>
        <p:nvSpPr>
          <p:cNvPr id="33842" name="Line 51"/>
          <p:cNvSpPr>
            <a:spLocks noChangeShapeType="1"/>
          </p:cNvSpPr>
          <p:nvPr/>
        </p:nvSpPr>
        <p:spPr bwMode="auto">
          <a:xfrm>
            <a:off x="5722938" y="2206625"/>
            <a:ext cx="936625" cy="2873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3" name="Oval 52"/>
          <p:cNvSpPr>
            <a:spLocks noChangeArrowheads="1"/>
          </p:cNvSpPr>
          <p:nvPr/>
        </p:nvSpPr>
        <p:spPr bwMode="auto">
          <a:xfrm>
            <a:off x="6875463" y="35734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2</a:t>
            </a:r>
          </a:p>
        </p:txBody>
      </p:sp>
      <p:sp>
        <p:nvSpPr>
          <p:cNvPr id="33844" name="Line 53"/>
          <p:cNvSpPr>
            <a:spLocks noChangeShapeType="1"/>
          </p:cNvSpPr>
          <p:nvPr/>
        </p:nvSpPr>
        <p:spPr bwMode="auto">
          <a:xfrm>
            <a:off x="7091363" y="4005263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5" name="Line 54"/>
          <p:cNvSpPr>
            <a:spLocks noChangeShapeType="1"/>
          </p:cNvSpPr>
          <p:nvPr/>
        </p:nvSpPr>
        <p:spPr bwMode="auto">
          <a:xfrm>
            <a:off x="7091363" y="4005263"/>
            <a:ext cx="5762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6" name="Oval 55"/>
          <p:cNvSpPr>
            <a:spLocks noChangeArrowheads="1"/>
          </p:cNvSpPr>
          <p:nvPr/>
        </p:nvSpPr>
        <p:spPr bwMode="auto">
          <a:xfrm>
            <a:off x="6588125" y="2493963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47" name="Line 56"/>
          <p:cNvSpPr>
            <a:spLocks noChangeShapeType="1"/>
          </p:cNvSpPr>
          <p:nvPr/>
        </p:nvSpPr>
        <p:spPr bwMode="auto">
          <a:xfrm>
            <a:off x="6804025" y="2925763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48" name="Text Box 57"/>
          <p:cNvSpPr txBox="1">
            <a:spLocks noChangeArrowheads="1"/>
          </p:cNvSpPr>
          <p:nvPr/>
        </p:nvSpPr>
        <p:spPr bwMode="auto">
          <a:xfrm>
            <a:off x="6083300" y="1989138"/>
            <a:ext cx="30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</a:t>
            </a:r>
          </a:p>
        </p:txBody>
      </p:sp>
      <p:sp>
        <p:nvSpPr>
          <p:cNvPr id="33849" name="Text Box 58"/>
          <p:cNvSpPr txBox="1">
            <a:spLocks noChangeArrowheads="1"/>
          </p:cNvSpPr>
          <p:nvPr/>
        </p:nvSpPr>
        <p:spPr bwMode="auto">
          <a:xfrm>
            <a:off x="6875463" y="2990850"/>
            <a:ext cx="252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i</a:t>
            </a:r>
          </a:p>
        </p:txBody>
      </p:sp>
      <p:sp>
        <p:nvSpPr>
          <p:cNvPr id="33850" name="Text Box 59"/>
          <p:cNvSpPr txBox="1">
            <a:spLocks noChangeArrowheads="1"/>
          </p:cNvSpPr>
          <p:nvPr/>
        </p:nvSpPr>
        <p:spPr bwMode="auto">
          <a:xfrm>
            <a:off x="6659563" y="4200525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1" name="Text Box 60"/>
          <p:cNvSpPr txBox="1">
            <a:spLocks noChangeArrowheads="1"/>
          </p:cNvSpPr>
          <p:nvPr/>
        </p:nvSpPr>
        <p:spPr bwMode="auto">
          <a:xfrm rot="3468256">
            <a:off x="7092950" y="4276725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2" name="Oval 61"/>
          <p:cNvSpPr>
            <a:spLocks noChangeArrowheads="1"/>
          </p:cNvSpPr>
          <p:nvPr/>
        </p:nvSpPr>
        <p:spPr bwMode="auto">
          <a:xfrm>
            <a:off x="8316913" y="3140075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3</a:t>
            </a:r>
          </a:p>
        </p:txBody>
      </p:sp>
      <p:sp>
        <p:nvSpPr>
          <p:cNvPr id="33853" name="Line 62"/>
          <p:cNvSpPr>
            <a:spLocks noChangeShapeType="1"/>
          </p:cNvSpPr>
          <p:nvPr/>
        </p:nvSpPr>
        <p:spPr bwMode="auto">
          <a:xfrm>
            <a:off x="6804025" y="2925763"/>
            <a:ext cx="1655762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4" name="Text Box 63"/>
          <p:cNvSpPr txBox="1">
            <a:spLocks noChangeArrowheads="1"/>
          </p:cNvSpPr>
          <p:nvPr/>
        </p:nvSpPr>
        <p:spPr bwMode="auto">
          <a:xfrm>
            <a:off x="7369175" y="2636838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si</a:t>
            </a:r>
          </a:p>
        </p:txBody>
      </p:sp>
      <p:sp>
        <p:nvSpPr>
          <p:cNvPr id="33855" name="Line 64"/>
          <p:cNvSpPr>
            <a:spLocks noChangeShapeType="1"/>
          </p:cNvSpPr>
          <p:nvPr/>
        </p:nvSpPr>
        <p:spPr bwMode="auto">
          <a:xfrm flipH="1">
            <a:off x="8459788" y="3571875"/>
            <a:ext cx="73025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6" name="Line 65"/>
          <p:cNvSpPr>
            <a:spLocks noChangeShapeType="1"/>
          </p:cNvSpPr>
          <p:nvPr/>
        </p:nvSpPr>
        <p:spPr bwMode="auto">
          <a:xfrm>
            <a:off x="8532813" y="3571875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57" name="Text Box 66"/>
          <p:cNvSpPr txBox="1">
            <a:spLocks noChangeArrowheads="1"/>
          </p:cNvSpPr>
          <p:nvPr/>
        </p:nvSpPr>
        <p:spPr bwMode="auto">
          <a:xfrm rot="4083328">
            <a:off x="8389938" y="3841750"/>
            <a:ext cx="844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ssippi#</a:t>
            </a:r>
          </a:p>
        </p:txBody>
      </p:sp>
      <p:sp>
        <p:nvSpPr>
          <p:cNvPr id="33858" name="Text Box 67"/>
          <p:cNvSpPr txBox="1">
            <a:spLocks noChangeArrowheads="1"/>
          </p:cNvSpPr>
          <p:nvPr/>
        </p:nvSpPr>
        <p:spPr bwMode="auto">
          <a:xfrm>
            <a:off x="7956550" y="3716338"/>
            <a:ext cx="606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400">
                <a:latin typeface="Tahoma" pitchFamily="34" charset="0"/>
              </a:rPr>
              <a:t>ppi#</a:t>
            </a:r>
          </a:p>
        </p:txBody>
      </p:sp>
      <p:sp>
        <p:nvSpPr>
          <p:cNvPr id="33859" name="Oval 68"/>
          <p:cNvSpPr>
            <a:spLocks noChangeArrowheads="1"/>
          </p:cNvSpPr>
          <p:nvPr/>
        </p:nvSpPr>
        <p:spPr bwMode="auto">
          <a:xfrm>
            <a:off x="3779838" y="2781300"/>
            <a:ext cx="431800" cy="4318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0"/>
              <a:t>1</a:t>
            </a:r>
          </a:p>
        </p:txBody>
      </p:sp>
      <p:sp>
        <p:nvSpPr>
          <p:cNvPr id="33860" name="Line 69"/>
          <p:cNvSpPr>
            <a:spLocks noChangeShapeType="1"/>
          </p:cNvSpPr>
          <p:nvPr/>
        </p:nvSpPr>
        <p:spPr bwMode="auto">
          <a:xfrm flipH="1">
            <a:off x="4211638" y="2205038"/>
            <a:ext cx="1512887" cy="6477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861" name="Text Box 70"/>
          <p:cNvSpPr txBox="1">
            <a:spLocks noChangeArrowheads="1"/>
          </p:cNvSpPr>
          <p:nvPr/>
        </p:nvSpPr>
        <p:spPr bwMode="auto">
          <a:xfrm>
            <a:off x="2916238" y="4221163"/>
            <a:ext cx="37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latin typeface="Tahoma" pitchFamily="34" charset="0"/>
              </a:rPr>
              <a:t>#</a:t>
            </a:r>
          </a:p>
        </p:txBody>
      </p:sp>
      <p:sp>
        <p:nvSpPr>
          <p:cNvPr id="33865" name="Text Box 74"/>
          <p:cNvSpPr txBox="1">
            <a:spLocks noChangeArrowheads="1"/>
          </p:cNvSpPr>
          <p:nvPr/>
        </p:nvSpPr>
        <p:spPr bwMode="auto">
          <a:xfrm>
            <a:off x="3995738" y="4508500"/>
            <a:ext cx="66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ppi#</a:t>
            </a:r>
          </a:p>
        </p:txBody>
      </p:sp>
      <p:sp>
        <p:nvSpPr>
          <p:cNvPr id="33866" name="Text Box 75"/>
          <p:cNvSpPr txBox="1">
            <a:spLocks noChangeArrowheads="1"/>
          </p:cNvSpPr>
          <p:nvPr/>
        </p:nvSpPr>
        <p:spPr bwMode="auto">
          <a:xfrm rot="5072507">
            <a:off x="4484688" y="4595813"/>
            <a:ext cx="941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Tahoma" pitchFamily="34" charset="0"/>
              </a:rPr>
              <a:t>ssippi#</a:t>
            </a:r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285720" y="5572140"/>
            <a:ext cx="325121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&lt;m&gt;&lt;i&gt;&lt;s&gt;&lt;si&gt;&lt;</a:t>
            </a:r>
            <a:r>
              <a:rPr lang="it-IT" sz="2400" b="0" dirty="0" err="1" smtClean="0">
                <a:solidFill>
                  <a:srgbClr val="FF0000"/>
                </a:solidFill>
                <a:latin typeface="Comic Sans MS" pitchFamily="66" charset="0"/>
              </a:rPr>
              <a:t>ssip</a:t>
            </a:r>
            <a:r>
              <a:rPr lang="it-IT" sz="2400" b="0" dirty="0" smtClean="0">
                <a:solidFill>
                  <a:srgbClr val="FF0000"/>
                </a:solidFill>
                <a:latin typeface="Comic Sans MS" pitchFamily="66" charset="0"/>
              </a:rPr>
              <a:t>&gt;&lt;pi&gt;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2" name="Text Box 16"/>
          <p:cNvSpPr txBox="1">
            <a:spLocks noChangeArrowheads="1"/>
          </p:cNvSpPr>
          <p:nvPr/>
        </p:nvSpPr>
        <p:spPr bwMode="auto">
          <a:xfrm>
            <a:off x="3428992" y="2714620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 Box 16"/>
          <p:cNvSpPr txBox="1">
            <a:spLocks noChangeArrowheads="1"/>
          </p:cNvSpPr>
          <p:nvPr/>
        </p:nvSpPr>
        <p:spPr bwMode="auto">
          <a:xfrm>
            <a:off x="4786314" y="3571876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Text Box 16"/>
          <p:cNvSpPr txBox="1">
            <a:spLocks noChangeArrowheads="1"/>
          </p:cNvSpPr>
          <p:nvPr/>
        </p:nvSpPr>
        <p:spPr bwMode="auto">
          <a:xfrm>
            <a:off x="6369476" y="3395963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9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5" name="Text Box 16"/>
          <p:cNvSpPr txBox="1">
            <a:spLocks noChangeArrowheads="1"/>
          </p:cNvSpPr>
          <p:nvPr/>
        </p:nvSpPr>
        <p:spPr bwMode="auto">
          <a:xfrm>
            <a:off x="6786578" y="2214554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Text Box 16"/>
          <p:cNvSpPr txBox="1">
            <a:spLocks noChangeArrowheads="1"/>
          </p:cNvSpPr>
          <p:nvPr/>
        </p:nvSpPr>
        <p:spPr bwMode="auto">
          <a:xfrm>
            <a:off x="7072330" y="3253087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Text Box 16"/>
          <p:cNvSpPr txBox="1">
            <a:spLocks noChangeArrowheads="1"/>
          </p:cNvSpPr>
          <p:nvPr/>
        </p:nvSpPr>
        <p:spPr bwMode="auto">
          <a:xfrm>
            <a:off x="8572528" y="2867020"/>
            <a:ext cx="41710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800" b="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it-IT" sz="18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7429520" y="1435230"/>
            <a:ext cx="173637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2400" b="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it-IT" sz="1600" b="0" dirty="0" err="1" smtClean="0">
                <a:solidFill>
                  <a:srgbClr val="FF0000"/>
                </a:solidFill>
                <a:latin typeface="Comic Sans MS" pitchFamily="66" charset="0"/>
              </a:rPr>
              <a:t>min-leaf</a:t>
            </a:r>
            <a:endParaRPr lang="it-IT" sz="1600" b="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eaLnBrk="0" hangingPunct="0"/>
            <a:r>
              <a:rPr lang="it-IT" sz="16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 </a:t>
            </a:r>
            <a:r>
              <a:rPr lang="it-IT" sz="1600" dirty="0" err="1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Leftmost</a:t>
            </a:r>
            <a:r>
              <a:rPr lang="it-IT" sz="16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 copy</a:t>
            </a:r>
            <a:endParaRPr lang="it-IT" sz="1600" b="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9" name="Text Box 16"/>
          <p:cNvSpPr txBox="1">
            <a:spLocks noChangeArrowheads="1"/>
          </p:cNvSpPr>
          <p:nvPr/>
        </p:nvSpPr>
        <p:spPr bwMode="auto">
          <a:xfrm>
            <a:off x="214282" y="2786058"/>
            <a:ext cx="2922595" cy="18312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b="0" dirty="0" err="1" smtClean="0">
                <a:solidFill>
                  <a:schemeClr val="tx2"/>
                </a:solidFill>
                <a:latin typeface="+mn-lt"/>
              </a:rPr>
              <a:t>Parsing</a:t>
            </a:r>
            <a:r>
              <a:rPr lang="it-IT" b="0" dirty="0" smtClean="0">
                <a:solidFill>
                  <a:schemeClr val="tx2"/>
                </a:solidFill>
                <a:latin typeface="+mn-lt"/>
              </a:rPr>
              <a:t>:</a:t>
            </a:r>
          </a:p>
          <a:p>
            <a:pPr marL="228600" indent="-228600" eaLnBrk="0" hangingPunct="0">
              <a:lnSpc>
                <a:spcPct val="150000"/>
              </a:lnSpc>
              <a:buFont typeface="+mj-lt"/>
              <a:buAutoNum type="arabicPeriod"/>
            </a:pPr>
            <a:r>
              <a:rPr lang="it-IT" sz="1600" dirty="0" err="1" smtClean="0">
                <a:solidFill>
                  <a:schemeClr val="tx2"/>
                </a:solidFill>
                <a:latin typeface="+mn-lt"/>
              </a:rPr>
              <a:t>Scan</a:t>
            </a:r>
            <a:r>
              <a:rPr lang="it-IT" sz="1600" dirty="0" smtClean="0">
                <a:solidFill>
                  <a:schemeClr val="tx2"/>
                </a:solidFill>
                <a:latin typeface="+mn-lt"/>
              </a:rPr>
              <a:t> T</a:t>
            </a:r>
          </a:p>
          <a:p>
            <a:pPr marL="228600" indent="-228600" eaLnBrk="0" hangingPunct="0">
              <a:lnSpc>
                <a:spcPct val="150000"/>
              </a:lnSpc>
              <a:buFont typeface="+mj-lt"/>
              <a:buAutoNum type="arabicPeriod"/>
            </a:pPr>
            <a:r>
              <a:rPr lang="it-IT" sz="1600" dirty="0" smtClean="0">
                <a:solidFill>
                  <a:schemeClr val="tx2"/>
                </a:solidFill>
                <a:latin typeface="+mn-lt"/>
              </a:rPr>
              <a:t>Visit ST and stop when</a:t>
            </a:r>
          </a:p>
          <a:p>
            <a:pPr marL="228600" indent="-228600" eaLnBrk="0" hangingPunct="0">
              <a:lnSpc>
                <a:spcPct val="150000"/>
              </a:lnSpc>
            </a:pPr>
            <a:r>
              <a:rPr lang="it-IT" sz="1600" dirty="0" smtClean="0">
                <a:solidFill>
                  <a:schemeClr val="tx2"/>
                </a:solidFill>
                <a:latin typeface="+mn-lt"/>
              </a:rPr>
              <a:t>        min-leaf ≥ current pos</a:t>
            </a:r>
            <a:endParaRPr lang="en-US" sz="1100" dirty="0" smtClean="0">
              <a:solidFill>
                <a:srgbClr val="00A000"/>
              </a:solidFill>
              <a:latin typeface="+mn-lt"/>
            </a:endParaRPr>
          </a:p>
          <a:p>
            <a:pPr marL="228600" indent="-228600" eaLnBrk="0" hangingPunct="0">
              <a:lnSpc>
                <a:spcPct val="150000"/>
              </a:lnSpc>
              <a:buFont typeface="+mj-lt"/>
              <a:buAutoNum type="arabicPeriod"/>
            </a:pPr>
            <a:endParaRPr lang="it-IT" sz="14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9" name="AutoShape 12"/>
          <p:cNvSpPr>
            <a:spLocks noChangeArrowheads="1"/>
          </p:cNvSpPr>
          <p:nvPr/>
        </p:nvSpPr>
        <p:spPr bwMode="auto">
          <a:xfrm>
            <a:off x="4892677" y="5776913"/>
            <a:ext cx="4251323" cy="1081087"/>
          </a:xfrm>
          <a:prstGeom prst="roundRect">
            <a:avLst>
              <a:gd name="adj" fmla="val 16667"/>
            </a:avLst>
          </a:prstGeom>
          <a:solidFill>
            <a:srgbClr val="00FF00">
              <a:alpha val="60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it-IT" sz="1800" dirty="0" smtClean="0">
                <a:latin typeface="Tahoma" pitchFamily="34" charset="0"/>
              </a:rPr>
              <a:t>Precompute the min descending leaf </a:t>
            </a:r>
          </a:p>
          <a:p>
            <a:r>
              <a:rPr lang="it-IT" sz="1800" dirty="0" smtClean="0">
                <a:latin typeface="Tahoma" pitchFamily="34" charset="0"/>
              </a:rPr>
              <a:t>at every node in O(n) time.</a:t>
            </a:r>
            <a:endParaRPr lang="it-IT" sz="1800" dirty="0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03" grpId="0" animBg="1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LZ78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CC3300"/>
                </a:solidFill>
              </a:rPr>
              <a:t>Dictionary: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substrings stored in a trie (each has an </a:t>
            </a:r>
            <a:r>
              <a:rPr lang="en-US" i="1" smtClean="0"/>
              <a:t>id</a:t>
            </a:r>
            <a:r>
              <a:rPr lang="en-US" smtClean="0"/>
              <a:t>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CC3300"/>
                </a:solidFill>
              </a:rPr>
              <a:t>Coding loop: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find the longest match </a:t>
            </a:r>
            <a:r>
              <a:rPr lang="en-US" b="1" i="1" smtClean="0">
                <a:solidFill>
                  <a:srgbClr val="A40508"/>
                </a:solidFill>
              </a:rPr>
              <a:t>S</a:t>
            </a:r>
            <a:r>
              <a:rPr lang="en-US" smtClean="0"/>
              <a:t> in the dictionary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Output its </a:t>
            </a:r>
            <a:r>
              <a:rPr lang="en-US" b="1" i="1" smtClean="0">
                <a:solidFill>
                  <a:srgbClr val="A40508"/>
                </a:solidFill>
              </a:rPr>
              <a:t>id</a:t>
            </a:r>
            <a:r>
              <a:rPr lang="en-US" smtClean="0"/>
              <a:t> and the next character </a:t>
            </a:r>
            <a:r>
              <a:rPr lang="en-US" b="1" i="1" smtClean="0">
                <a:solidFill>
                  <a:srgbClr val="A40508"/>
                </a:solidFill>
              </a:rPr>
              <a:t>c</a:t>
            </a:r>
            <a:r>
              <a:rPr lang="en-US" smtClean="0"/>
              <a:t> after the match in the input string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2"/>
                </a:solidFill>
              </a:rPr>
              <a:t>Add the substring </a:t>
            </a:r>
            <a:r>
              <a:rPr lang="en-US" b="1" i="1" smtClean="0">
                <a:solidFill>
                  <a:schemeClr val="tx2"/>
                </a:solidFill>
              </a:rPr>
              <a:t>Sc</a:t>
            </a:r>
            <a:r>
              <a:rPr lang="en-US" b="1" smtClean="0">
                <a:solidFill>
                  <a:schemeClr val="tx2"/>
                </a:solidFill>
              </a:rPr>
              <a:t> </a:t>
            </a:r>
            <a:r>
              <a:rPr lang="en-US" smtClean="0">
                <a:solidFill>
                  <a:schemeClr val="tx2"/>
                </a:solidFill>
              </a:rPr>
              <a:t>to the dictionary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CC3300"/>
                </a:solidFill>
              </a:rPr>
              <a:t>Decoding: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builds the same dictionary and looks at </a:t>
            </a:r>
            <a:r>
              <a:rPr lang="en-US" i="1" smtClean="0"/>
              <a:t>id</a:t>
            </a:r>
            <a:r>
              <a:rPr lang="en-US" smtClean="0"/>
              <a:t>s</a:t>
            </a:r>
          </a:p>
        </p:txBody>
      </p:sp>
      <p:sp>
        <p:nvSpPr>
          <p:cNvPr id="4" name="Rettangolo arrotondato 3"/>
          <p:cNvSpPr/>
          <p:nvPr/>
        </p:nvSpPr>
        <p:spPr bwMode="auto">
          <a:xfrm>
            <a:off x="4572000" y="214290"/>
            <a:ext cx="4357718" cy="100013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Possibly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better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for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 cache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34" charset="0"/>
              </a:rPr>
              <a:t>effects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Huffman Codes</a:t>
            </a:r>
          </a:p>
        </p:txBody>
      </p:sp>
      <p:sp>
        <p:nvSpPr>
          <p:cNvPr id="909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458200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Invented by Huffman as a class assignment in ‘50.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Used in most compression algorithms</a:t>
            </a:r>
          </a:p>
          <a:p>
            <a:pPr lvl="1" eaLnBrk="1" hangingPunct="1"/>
            <a:r>
              <a:rPr lang="en-US" dirty="0" err="1" smtClean="0"/>
              <a:t>gzip</a:t>
            </a:r>
            <a:r>
              <a:rPr lang="en-US" dirty="0" smtClean="0"/>
              <a:t>, </a:t>
            </a:r>
            <a:r>
              <a:rPr lang="en-US" dirty="0" err="1" smtClean="0"/>
              <a:t>bzip</a:t>
            </a:r>
            <a:r>
              <a:rPr lang="en-US" dirty="0" smtClean="0"/>
              <a:t>, jpeg (as option), fax compression,…</a:t>
            </a:r>
          </a:p>
          <a:p>
            <a:pPr eaLnBrk="1" hangingPunct="1">
              <a:buFont typeface="Wingdings" pitchFamily="2" charset="2"/>
              <a:buNone/>
            </a:pP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chemeClr val="folHlink"/>
                </a:solidFill>
              </a:rPr>
              <a:t>Properties: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smtClean="0"/>
              <a:t>Generates </a:t>
            </a:r>
            <a:r>
              <a:rPr lang="en-US" b="1" dirty="0" smtClean="0">
                <a:solidFill>
                  <a:srgbClr val="FF0000"/>
                </a:solidFill>
              </a:rPr>
              <a:t>optimal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prefix</a:t>
            </a:r>
            <a:r>
              <a:rPr lang="en-US" dirty="0" smtClean="0"/>
              <a:t> codes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smtClean="0"/>
              <a:t>Fast to encode and decode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LZ78: Coding Example</a:t>
            </a:r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990600" y="2057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1371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52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2133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142343" name="Rectangle 7"/>
          <p:cNvSpPr>
            <a:spLocks noChangeArrowheads="1"/>
          </p:cNvSpPr>
          <p:nvPr/>
        </p:nvSpPr>
        <p:spPr bwMode="auto">
          <a:xfrm>
            <a:off x="2514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2895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142345" name="Rectangle 9"/>
          <p:cNvSpPr>
            <a:spLocks noChangeArrowheads="1"/>
          </p:cNvSpPr>
          <p:nvPr/>
        </p:nvSpPr>
        <p:spPr bwMode="auto">
          <a:xfrm>
            <a:off x="3276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3657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4038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4419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4800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5181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142351" name="Rectangle 15"/>
          <p:cNvSpPr>
            <a:spLocks noChangeArrowheads="1"/>
          </p:cNvSpPr>
          <p:nvPr/>
        </p:nvSpPr>
        <p:spPr bwMode="auto">
          <a:xfrm>
            <a:off x="5562600" y="2057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6065838" y="1981200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(0,a)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7224713" y="1971675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1 = a</a:t>
            </a:r>
          </a:p>
        </p:txBody>
      </p:sp>
      <p:sp>
        <p:nvSpPr>
          <p:cNvPr id="142354" name="Text Box 18"/>
          <p:cNvSpPr txBox="1">
            <a:spLocks noChangeArrowheads="1"/>
          </p:cNvSpPr>
          <p:nvPr/>
        </p:nvSpPr>
        <p:spPr bwMode="auto">
          <a:xfrm>
            <a:off x="7369175" y="1447800"/>
            <a:ext cx="784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Times New Roman" pitchFamily="18" charset="0"/>
              </a:rPr>
              <a:t>Dict.</a:t>
            </a:r>
          </a:p>
        </p:txBody>
      </p:sp>
      <p:sp>
        <p:nvSpPr>
          <p:cNvPr id="142355" name="Text Box 19"/>
          <p:cNvSpPr txBox="1">
            <a:spLocks noChangeArrowheads="1"/>
          </p:cNvSpPr>
          <p:nvPr/>
        </p:nvSpPr>
        <p:spPr bwMode="auto">
          <a:xfrm>
            <a:off x="6116638" y="1447800"/>
            <a:ext cx="1030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Times New Roman" pitchFamily="18" charset="0"/>
              </a:rPr>
              <a:t>Output</a:t>
            </a:r>
          </a:p>
        </p:txBody>
      </p:sp>
      <p:sp>
        <p:nvSpPr>
          <p:cNvPr id="2617364" name="Rectangle 20"/>
          <p:cNvSpPr>
            <a:spLocks noChangeArrowheads="1"/>
          </p:cNvSpPr>
          <p:nvPr/>
        </p:nvSpPr>
        <p:spPr bwMode="auto">
          <a:xfrm>
            <a:off x="990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65" name="Rectangle 21"/>
          <p:cNvSpPr>
            <a:spLocks noChangeArrowheads="1"/>
          </p:cNvSpPr>
          <p:nvPr/>
        </p:nvSpPr>
        <p:spPr bwMode="auto">
          <a:xfrm>
            <a:off x="1371600" y="25908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66" name="Rectangle 22"/>
          <p:cNvSpPr>
            <a:spLocks noChangeArrowheads="1"/>
          </p:cNvSpPr>
          <p:nvPr/>
        </p:nvSpPr>
        <p:spPr bwMode="auto">
          <a:xfrm>
            <a:off x="1752600" y="25908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67" name="Rectangle 23"/>
          <p:cNvSpPr>
            <a:spLocks noChangeArrowheads="1"/>
          </p:cNvSpPr>
          <p:nvPr/>
        </p:nvSpPr>
        <p:spPr bwMode="auto">
          <a:xfrm>
            <a:off x="2133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68" name="Rectangle 24"/>
          <p:cNvSpPr>
            <a:spLocks noChangeArrowheads="1"/>
          </p:cNvSpPr>
          <p:nvPr/>
        </p:nvSpPr>
        <p:spPr bwMode="auto">
          <a:xfrm>
            <a:off x="2514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69" name="Rectangle 25"/>
          <p:cNvSpPr>
            <a:spLocks noChangeArrowheads="1"/>
          </p:cNvSpPr>
          <p:nvPr/>
        </p:nvSpPr>
        <p:spPr bwMode="auto">
          <a:xfrm>
            <a:off x="2895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370" name="Rectangle 26"/>
          <p:cNvSpPr>
            <a:spLocks noChangeArrowheads="1"/>
          </p:cNvSpPr>
          <p:nvPr/>
        </p:nvSpPr>
        <p:spPr bwMode="auto">
          <a:xfrm>
            <a:off x="3276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71" name="Rectangle 27"/>
          <p:cNvSpPr>
            <a:spLocks noChangeArrowheads="1"/>
          </p:cNvSpPr>
          <p:nvPr/>
        </p:nvSpPr>
        <p:spPr bwMode="auto">
          <a:xfrm>
            <a:off x="3657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72" name="Rectangle 28"/>
          <p:cNvSpPr>
            <a:spLocks noChangeArrowheads="1"/>
          </p:cNvSpPr>
          <p:nvPr/>
        </p:nvSpPr>
        <p:spPr bwMode="auto">
          <a:xfrm>
            <a:off x="4038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373" name="Rectangle 29"/>
          <p:cNvSpPr>
            <a:spLocks noChangeArrowheads="1"/>
          </p:cNvSpPr>
          <p:nvPr/>
        </p:nvSpPr>
        <p:spPr bwMode="auto">
          <a:xfrm>
            <a:off x="4419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74" name="Rectangle 30"/>
          <p:cNvSpPr>
            <a:spLocks noChangeArrowheads="1"/>
          </p:cNvSpPr>
          <p:nvPr/>
        </p:nvSpPr>
        <p:spPr bwMode="auto">
          <a:xfrm>
            <a:off x="4800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75" name="Rectangle 31"/>
          <p:cNvSpPr>
            <a:spLocks noChangeArrowheads="1"/>
          </p:cNvSpPr>
          <p:nvPr/>
        </p:nvSpPr>
        <p:spPr bwMode="auto">
          <a:xfrm>
            <a:off x="5181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376" name="Rectangle 32"/>
          <p:cNvSpPr>
            <a:spLocks noChangeArrowheads="1"/>
          </p:cNvSpPr>
          <p:nvPr/>
        </p:nvSpPr>
        <p:spPr bwMode="auto">
          <a:xfrm>
            <a:off x="5562600" y="25908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77" name="Text Box 33"/>
          <p:cNvSpPr txBox="1">
            <a:spLocks noChangeArrowheads="1"/>
          </p:cNvSpPr>
          <p:nvPr/>
        </p:nvSpPr>
        <p:spPr bwMode="auto">
          <a:xfrm>
            <a:off x="6065838" y="2514600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(1,b)</a:t>
            </a:r>
          </a:p>
        </p:txBody>
      </p:sp>
      <p:sp>
        <p:nvSpPr>
          <p:cNvPr id="2617378" name="Text Box 34"/>
          <p:cNvSpPr txBox="1">
            <a:spLocks noChangeArrowheads="1"/>
          </p:cNvSpPr>
          <p:nvPr/>
        </p:nvSpPr>
        <p:spPr bwMode="auto">
          <a:xfrm>
            <a:off x="7224713" y="2505075"/>
            <a:ext cx="127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2 = ab</a:t>
            </a:r>
          </a:p>
        </p:txBody>
      </p:sp>
      <p:sp>
        <p:nvSpPr>
          <p:cNvPr id="2617379" name="Rectangle 35"/>
          <p:cNvSpPr>
            <a:spLocks noChangeArrowheads="1"/>
          </p:cNvSpPr>
          <p:nvPr/>
        </p:nvSpPr>
        <p:spPr bwMode="auto">
          <a:xfrm>
            <a:off x="990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80" name="Rectangle 36"/>
          <p:cNvSpPr>
            <a:spLocks noChangeArrowheads="1"/>
          </p:cNvSpPr>
          <p:nvPr/>
        </p:nvSpPr>
        <p:spPr bwMode="auto">
          <a:xfrm>
            <a:off x="1371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81" name="Rectangle 37"/>
          <p:cNvSpPr>
            <a:spLocks noChangeArrowheads="1"/>
          </p:cNvSpPr>
          <p:nvPr/>
        </p:nvSpPr>
        <p:spPr bwMode="auto">
          <a:xfrm>
            <a:off x="1752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82" name="Rectangle 38"/>
          <p:cNvSpPr>
            <a:spLocks noChangeArrowheads="1"/>
          </p:cNvSpPr>
          <p:nvPr/>
        </p:nvSpPr>
        <p:spPr bwMode="auto">
          <a:xfrm>
            <a:off x="2133600" y="31242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83" name="Rectangle 39"/>
          <p:cNvSpPr>
            <a:spLocks noChangeArrowheads="1"/>
          </p:cNvSpPr>
          <p:nvPr/>
        </p:nvSpPr>
        <p:spPr bwMode="auto">
          <a:xfrm>
            <a:off x="2514600" y="31242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84" name="Rectangle 40"/>
          <p:cNvSpPr>
            <a:spLocks noChangeArrowheads="1"/>
          </p:cNvSpPr>
          <p:nvPr/>
        </p:nvSpPr>
        <p:spPr bwMode="auto">
          <a:xfrm>
            <a:off x="2895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385" name="Rectangle 41"/>
          <p:cNvSpPr>
            <a:spLocks noChangeArrowheads="1"/>
          </p:cNvSpPr>
          <p:nvPr/>
        </p:nvSpPr>
        <p:spPr bwMode="auto">
          <a:xfrm>
            <a:off x="3276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86" name="Rectangle 42"/>
          <p:cNvSpPr>
            <a:spLocks noChangeArrowheads="1"/>
          </p:cNvSpPr>
          <p:nvPr/>
        </p:nvSpPr>
        <p:spPr bwMode="auto">
          <a:xfrm>
            <a:off x="3657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87" name="Rectangle 43"/>
          <p:cNvSpPr>
            <a:spLocks noChangeArrowheads="1"/>
          </p:cNvSpPr>
          <p:nvPr/>
        </p:nvSpPr>
        <p:spPr bwMode="auto">
          <a:xfrm>
            <a:off x="4038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388" name="Rectangle 44"/>
          <p:cNvSpPr>
            <a:spLocks noChangeArrowheads="1"/>
          </p:cNvSpPr>
          <p:nvPr/>
        </p:nvSpPr>
        <p:spPr bwMode="auto">
          <a:xfrm>
            <a:off x="4419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89" name="Rectangle 45"/>
          <p:cNvSpPr>
            <a:spLocks noChangeArrowheads="1"/>
          </p:cNvSpPr>
          <p:nvPr/>
        </p:nvSpPr>
        <p:spPr bwMode="auto">
          <a:xfrm>
            <a:off x="4800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90" name="Rectangle 46"/>
          <p:cNvSpPr>
            <a:spLocks noChangeArrowheads="1"/>
          </p:cNvSpPr>
          <p:nvPr/>
        </p:nvSpPr>
        <p:spPr bwMode="auto">
          <a:xfrm>
            <a:off x="5181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391" name="Rectangle 47"/>
          <p:cNvSpPr>
            <a:spLocks noChangeArrowheads="1"/>
          </p:cNvSpPr>
          <p:nvPr/>
        </p:nvSpPr>
        <p:spPr bwMode="auto">
          <a:xfrm>
            <a:off x="5562600" y="31242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92" name="Text Box 48"/>
          <p:cNvSpPr txBox="1">
            <a:spLocks noChangeArrowheads="1"/>
          </p:cNvSpPr>
          <p:nvPr/>
        </p:nvSpPr>
        <p:spPr bwMode="auto">
          <a:xfrm>
            <a:off x="6065838" y="3048000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(1,a)</a:t>
            </a:r>
          </a:p>
        </p:txBody>
      </p:sp>
      <p:sp>
        <p:nvSpPr>
          <p:cNvPr id="2617393" name="Text Box 49"/>
          <p:cNvSpPr txBox="1">
            <a:spLocks noChangeArrowheads="1"/>
          </p:cNvSpPr>
          <p:nvPr/>
        </p:nvSpPr>
        <p:spPr bwMode="auto">
          <a:xfrm>
            <a:off x="7224713" y="3038475"/>
            <a:ext cx="127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3 = aa</a:t>
            </a:r>
          </a:p>
        </p:txBody>
      </p:sp>
      <p:sp>
        <p:nvSpPr>
          <p:cNvPr id="2617394" name="Rectangle 50"/>
          <p:cNvSpPr>
            <a:spLocks noChangeArrowheads="1"/>
          </p:cNvSpPr>
          <p:nvPr/>
        </p:nvSpPr>
        <p:spPr bwMode="auto">
          <a:xfrm>
            <a:off x="990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95" name="Rectangle 51"/>
          <p:cNvSpPr>
            <a:spLocks noChangeArrowheads="1"/>
          </p:cNvSpPr>
          <p:nvPr/>
        </p:nvSpPr>
        <p:spPr bwMode="auto">
          <a:xfrm>
            <a:off x="1371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96" name="Rectangle 52"/>
          <p:cNvSpPr>
            <a:spLocks noChangeArrowheads="1"/>
          </p:cNvSpPr>
          <p:nvPr/>
        </p:nvSpPr>
        <p:spPr bwMode="auto">
          <a:xfrm>
            <a:off x="1752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397" name="Rectangle 53"/>
          <p:cNvSpPr>
            <a:spLocks noChangeArrowheads="1"/>
          </p:cNvSpPr>
          <p:nvPr/>
        </p:nvSpPr>
        <p:spPr bwMode="auto">
          <a:xfrm>
            <a:off x="2133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98" name="Rectangle 54"/>
          <p:cNvSpPr>
            <a:spLocks noChangeArrowheads="1"/>
          </p:cNvSpPr>
          <p:nvPr/>
        </p:nvSpPr>
        <p:spPr bwMode="auto">
          <a:xfrm>
            <a:off x="2514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399" name="Rectangle 55"/>
          <p:cNvSpPr>
            <a:spLocks noChangeArrowheads="1"/>
          </p:cNvSpPr>
          <p:nvPr/>
        </p:nvSpPr>
        <p:spPr bwMode="auto">
          <a:xfrm>
            <a:off x="2895600" y="36576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00" name="Rectangle 56"/>
          <p:cNvSpPr>
            <a:spLocks noChangeArrowheads="1"/>
          </p:cNvSpPr>
          <p:nvPr/>
        </p:nvSpPr>
        <p:spPr bwMode="auto">
          <a:xfrm>
            <a:off x="3276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01" name="Rectangle 57"/>
          <p:cNvSpPr>
            <a:spLocks noChangeArrowheads="1"/>
          </p:cNvSpPr>
          <p:nvPr/>
        </p:nvSpPr>
        <p:spPr bwMode="auto">
          <a:xfrm>
            <a:off x="3657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02" name="Rectangle 58"/>
          <p:cNvSpPr>
            <a:spLocks noChangeArrowheads="1"/>
          </p:cNvSpPr>
          <p:nvPr/>
        </p:nvSpPr>
        <p:spPr bwMode="auto">
          <a:xfrm>
            <a:off x="4038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03" name="Rectangle 59"/>
          <p:cNvSpPr>
            <a:spLocks noChangeArrowheads="1"/>
          </p:cNvSpPr>
          <p:nvPr/>
        </p:nvSpPr>
        <p:spPr bwMode="auto">
          <a:xfrm>
            <a:off x="4419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04" name="Rectangle 60"/>
          <p:cNvSpPr>
            <a:spLocks noChangeArrowheads="1"/>
          </p:cNvSpPr>
          <p:nvPr/>
        </p:nvSpPr>
        <p:spPr bwMode="auto">
          <a:xfrm>
            <a:off x="4800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05" name="Rectangle 61"/>
          <p:cNvSpPr>
            <a:spLocks noChangeArrowheads="1"/>
          </p:cNvSpPr>
          <p:nvPr/>
        </p:nvSpPr>
        <p:spPr bwMode="auto">
          <a:xfrm>
            <a:off x="5181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06" name="Rectangle 62"/>
          <p:cNvSpPr>
            <a:spLocks noChangeArrowheads="1"/>
          </p:cNvSpPr>
          <p:nvPr/>
        </p:nvSpPr>
        <p:spPr bwMode="auto">
          <a:xfrm>
            <a:off x="5562600" y="36576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07" name="Text Box 63"/>
          <p:cNvSpPr txBox="1">
            <a:spLocks noChangeArrowheads="1"/>
          </p:cNvSpPr>
          <p:nvPr/>
        </p:nvSpPr>
        <p:spPr bwMode="auto">
          <a:xfrm>
            <a:off x="6065838" y="3581400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(0,c)</a:t>
            </a:r>
          </a:p>
        </p:txBody>
      </p:sp>
      <p:sp>
        <p:nvSpPr>
          <p:cNvPr id="2617408" name="Text Box 64"/>
          <p:cNvSpPr txBox="1">
            <a:spLocks noChangeArrowheads="1"/>
          </p:cNvSpPr>
          <p:nvPr/>
        </p:nvSpPr>
        <p:spPr bwMode="auto">
          <a:xfrm>
            <a:off x="7224713" y="3571875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4 = c</a:t>
            </a:r>
          </a:p>
        </p:txBody>
      </p:sp>
      <p:sp>
        <p:nvSpPr>
          <p:cNvPr id="2617409" name="Rectangle 65"/>
          <p:cNvSpPr>
            <a:spLocks noChangeArrowheads="1"/>
          </p:cNvSpPr>
          <p:nvPr/>
        </p:nvSpPr>
        <p:spPr bwMode="auto">
          <a:xfrm>
            <a:off x="990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10" name="Rectangle 66"/>
          <p:cNvSpPr>
            <a:spLocks noChangeArrowheads="1"/>
          </p:cNvSpPr>
          <p:nvPr/>
        </p:nvSpPr>
        <p:spPr bwMode="auto">
          <a:xfrm>
            <a:off x="1371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11" name="Rectangle 67"/>
          <p:cNvSpPr>
            <a:spLocks noChangeArrowheads="1"/>
          </p:cNvSpPr>
          <p:nvPr/>
        </p:nvSpPr>
        <p:spPr bwMode="auto">
          <a:xfrm>
            <a:off x="1752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12" name="Rectangle 68"/>
          <p:cNvSpPr>
            <a:spLocks noChangeArrowheads="1"/>
          </p:cNvSpPr>
          <p:nvPr/>
        </p:nvSpPr>
        <p:spPr bwMode="auto">
          <a:xfrm>
            <a:off x="2133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13" name="Rectangle 69"/>
          <p:cNvSpPr>
            <a:spLocks noChangeArrowheads="1"/>
          </p:cNvSpPr>
          <p:nvPr/>
        </p:nvSpPr>
        <p:spPr bwMode="auto">
          <a:xfrm>
            <a:off x="2514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14" name="Rectangle 70"/>
          <p:cNvSpPr>
            <a:spLocks noChangeArrowheads="1"/>
          </p:cNvSpPr>
          <p:nvPr/>
        </p:nvSpPr>
        <p:spPr bwMode="auto">
          <a:xfrm>
            <a:off x="2895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15" name="Rectangle 71"/>
          <p:cNvSpPr>
            <a:spLocks noChangeArrowheads="1"/>
          </p:cNvSpPr>
          <p:nvPr/>
        </p:nvSpPr>
        <p:spPr bwMode="auto">
          <a:xfrm>
            <a:off x="3276600" y="41910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16" name="Rectangle 72"/>
          <p:cNvSpPr>
            <a:spLocks noChangeArrowheads="1"/>
          </p:cNvSpPr>
          <p:nvPr/>
        </p:nvSpPr>
        <p:spPr bwMode="auto">
          <a:xfrm>
            <a:off x="3657600" y="41910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17" name="Rectangle 73"/>
          <p:cNvSpPr>
            <a:spLocks noChangeArrowheads="1"/>
          </p:cNvSpPr>
          <p:nvPr/>
        </p:nvSpPr>
        <p:spPr bwMode="auto">
          <a:xfrm>
            <a:off x="4038600" y="41910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18" name="Rectangle 74"/>
          <p:cNvSpPr>
            <a:spLocks noChangeArrowheads="1"/>
          </p:cNvSpPr>
          <p:nvPr/>
        </p:nvSpPr>
        <p:spPr bwMode="auto">
          <a:xfrm>
            <a:off x="4419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19" name="Rectangle 75"/>
          <p:cNvSpPr>
            <a:spLocks noChangeArrowheads="1"/>
          </p:cNvSpPr>
          <p:nvPr/>
        </p:nvSpPr>
        <p:spPr bwMode="auto">
          <a:xfrm>
            <a:off x="4800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20" name="Rectangle 76"/>
          <p:cNvSpPr>
            <a:spLocks noChangeArrowheads="1"/>
          </p:cNvSpPr>
          <p:nvPr/>
        </p:nvSpPr>
        <p:spPr bwMode="auto">
          <a:xfrm>
            <a:off x="5181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21" name="Rectangle 77"/>
          <p:cNvSpPr>
            <a:spLocks noChangeArrowheads="1"/>
          </p:cNvSpPr>
          <p:nvPr/>
        </p:nvSpPr>
        <p:spPr bwMode="auto">
          <a:xfrm>
            <a:off x="55626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22" name="Text Box 78"/>
          <p:cNvSpPr txBox="1">
            <a:spLocks noChangeArrowheads="1"/>
          </p:cNvSpPr>
          <p:nvPr/>
        </p:nvSpPr>
        <p:spPr bwMode="auto">
          <a:xfrm>
            <a:off x="6065838" y="4114800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(2,c)</a:t>
            </a:r>
          </a:p>
        </p:txBody>
      </p:sp>
      <p:sp>
        <p:nvSpPr>
          <p:cNvPr id="2617423" name="Text Box 79"/>
          <p:cNvSpPr txBox="1">
            <a:spLocks noChangeArrowheads="1"/>
          </p:cNvSpPr>
          <p:nvPr/>
        </p:nvSpPr>
        <p:spPr bwMode="auto">
          <a:xfrm>
            <a:off x="7224713" y="4105275"/>
            <a:ext cx="1462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5 = abc</a:t>
            </a:r>
          </a:p>
        </p:txBody>
      </p:sp>
      <p:sp>
        <p:nvSpPr>
          <p:cNvPr id="2617424" name="Rectangle 80"/>
          <p:cNvSpPr>
            <a:spLocks noChangeArrowheads="1"/>
          </p:cNvSpPr>
          <p:nvPr/>
        </p:nvSpPr>
        <p:spPr bwMode="auto">
          <a:xfrm>
            <a:off x="990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25" name="Rectangle 81"/>
          <p:cNvSpPr>
            <a:spLocks noChangeArrowheads="1"/>
          </p:cNvSpPr>
          <p:nvPr/>
        </p:nvSpPr>
        <p:spPr bwMode="auto">
          <a:xfrm>
            <a:off x="1371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26" name="Rectangle 82"/>
          <p:cNvSpPr>
            <a:spLocks noChangeArrowheads="1"/>
          </p:cNvSpPr>
          <p:nvPr/>
        </p:nvSpPr>
        <p:spPr bwMode="auto">
          <a:xfrm>
            <a:off x="1752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27" name="Rectangle 83"/>
          <p:cNvSpPr>
            <a:spLocks noChangeArrowheads="1"/>
          </p:cNvSpPr>
          <p:nvPr/>
        </p:nvSpPr>
        <p:spPr bwMode="auto">
          <a:xfrm>
            <a:off x="2133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28" name="Rectangle 84"/>
          <p:cNvSpPr>
            <a:spLocks noChangeArrowheads="1"/>
          </p:cNvSpPr>
          <p:nvPr/>
        </p:nvSpPr>
        <p:spPr bwMode="auto">
          <a:xfrm>
            <a:off x="2514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29" name="Rectangle 85"/>
          <p:cNvSpPr>
            <a:spLocks noChangeArrowheads="1"/>
          </p:cNvSpPr>
          <p:nvPr/>
        </p:nvSpPr>
        <p:spPr bwMode="auto">
          <a:xfrm>
            <a:off x="2895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30" name="Rectangle 86"/>
          <p:cNvSpPr>
            <a:spLocks noChangeArrowheads="1"/>
          </p:cNvSpPr>
          <p:nvPr/>
        </p:nvSpPr>
        <p:spPr bwMode="auto">
          <a:xfrm>
            <a:off x="3276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31" name="Rectangle 87"/>
          <p:cNvSpPr>
            <a:spLocks noChangeArrowheads="1"/>
          </p:cNvSpPr>
          <p:nvPr/>
        </p:nvSpPr>
        <p:spPr bwMode="auto">
          <a:xfrm>
            <a:off x="3657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32" name="Rectangle 88"/>
          <p:cNvSpPr>
            <a:spLocks noChangeArrowheads="1"/>
          </p:cNvSpPr>
          <p:nvPr/>
        </p:nvSpPr>
        <p:spPr bwMode="auto">
          <a:xfrm>
            <a:off x="4038600" y="47244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33" name="Rectangle 89"/>
          <p:cNvSpPr>
            <a:spLocks noChangeArrowheads="1"/>
          </p:cNvSpPr>
          <p:nvPr/>
        </p:nvSpPr>
        <p:spPr bwMode="auto">
          <a:xfrm>
            <a:off x="4419600" y="47244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a</a:t>
            </a:r>
          </a:p>
        </p:txBody>
      </p:sp>
      <p:sp>
        <p:nvSpPr>
          <p:cNvPr id="2617434" name="Rectangle 90"/>
          <p:cNvSpPr>
            <a:spLocks noChangeArrowheads="1"/>
          </p:cNvSpPr>
          <p:nvPr/>
        </p:nvSpPr>
        <p:spPr bwMode="auto">
          <a:xfrm>
            <a:off x="4800600" y="47244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35" name="Rectangle 91"/>
          <p:cNvSpPr>
            <a:spLocks noChangeArrowheads="1"/>
          </p:cNvSpPr>
          <p:nvPr/>
        </p:nvSpPr>
        <p:spPr bwMode="auto">
          <a:xfrm>
            <a:off x="5181600" y="4724400"/>
            <a:ext cx="381000" cy="304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c</a:t>
            </a:r>
          </a:p>
        </p:txBody>
      </p:sp>
      <p:sp>
        <p:nvSpPr>
          <p:cNvPr id="2617436" name="Rectangle 92"/>
          <p:cNvSpPr>
            <a:spLocks noChangeArrowheads="1"/>
          </p:cNvSpPr>
          <p:nvPr/>
        </p:nvSpPr>
        <p:spPr bwMode="auto">
          <a:xfrm>
            <a:off x="5562600" y="47244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b</a:t>
            </a:r>
          </a:p>
        </p:txBody>
      </p:sp>
      <p:sp>
        <p:nvSpPr>
          <p:cNvPr id="2617437" name="Text Box 93"/>
          <p:cNvSpPr txBox="1">
            <a:spLocks noChangeArrowheads="1"/>
          </p:cNvSpPr>
          <p:nvPr/>
        </p:nvSpPr>
        <p:spPr bwMode="auto">
          <a:xfrm>
            <a:off x="6065838" y="4648200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(5,b)</a:t>
            </a:r>
          </a:p>
        </p:txBody>
      </p:sp>
      <p:sp>
        <p:nvSpPr>
          <p:cNvPr id="2617438" name="Text Box 94"/>
          <p:cNvSpPr txBox="1">
            <a:spLocks noChangeArrowheads="1"/>
          </p:cNvSpPr>
          <p:nvPr/>
        </p:nvSpPr>
        <p:spPr bwMode="auto">
          <a:xfrm>
            <a:off x="7224713" y="4638675"/>
            <a:ext cx="164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6 = abcb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7364" grpId="0" animBg="1"/>
      <p:bldP spid="2617365" grpId="0" animBg="1"/>
      <p:bldP spid="2617366" grpId="0" animBg="1"/>
      <p:bldP spid="2617367" grpId="0" animBg="1"/>
      <p:bldP spid="2617368" grpId="0" animBg="1"/>
      <p:bldP spid="2617369" grpId="0" animBg="1"/>
      <p:bldP spid="2617370" grpId="0" animBg="1"/>
      <p:bldP spid="2617371" grpId="0" animBg="1"/>
      <p:bldP spid="2617372" grpId="0" animBg="1"/>
      <p:bldP spid="2617373" grpId="0" animBg="1"/>
      <p:bldP spid="2617374" grpId="0" animBg="1"/>
      <p:bldP spid="2617375" grpId="0" animBg="1"/>
      <p:bldP spid="2617376" grpId="0" animBg="1"/>
      <p:bldP spid="2617377" grpId="0"/>
      <p:bldP spid="2617378" grpId="0"/>
      <p:bldP spid="2617379" grpId="0" animBg="1"/>
      <p:bldP spid="2617380" grpId="0" animBg="1"/>
      <p:bldP spid="2617381" grpId="0" animBg="1"/>
      <p:bldP spid="2617382" grpId="0" animBg="1"/>
      <p:bldP spid="2617383" grpId="0" animBg="1"/>
      <p:bldP spid="2617384" grpId="0" animBg="1"/>
      <p:bldP spid="2617385" grpId="0" animBg="1"/>
      <p:bldP spid="2617386" grpId="0" animBg="1"/>
      <p:bldP spid="2617387" grpId="0" animBg="1"/>
      <p:bldP spid="2617388" grpId="0" animBg="1"/>
      <p:bldP spid="2617389" grpId="0" animBg="1"/>
      <p:bldP spid="2617390" grpId="0" animBg="1"/>
      <p:bldP spid="2617391" grpId="0" animBg="1"/>
      <p:bldP spid="2617392" grpId="0"/>
      <p:bldP spid="2617393" grpId="0"/>
      <p:bldP spid="2617394" grpId="0" animBg="1"/>
      <p:bldP spid="2617395" grpId="0" animBg="1"/>
      <p:bldP spid="2617396" grpId="0" animBg="1"/>
      <p:bldP spid="2617397" grpId="0" animBg="1"/>
      <p:bldP spid="2617398" grpId="0" animBg="1"/>
      <p:bldP spid="2617399" grpId="0" animBg="1"/>
      <p:bldP spid="2617400" grpId="0" animBg="1"/>
      <p:bldP spid="2617401" grpId="0" animBg="1"/>
      <p:bldP spid="2617402" grpId="0" animBg="1"/>
      <p:bldP spid="2617403" grpId="0" animBg="1"/>
      <p:bldP spid="2617404" grpId="0" animBg="1"/>
      <p:bldP spid="2617405" grpId="0" animBg="1"/>
      <p:bldP spid="2617406" grpId="0" animBg="1"/>
      <p:bldP spid="2617407" grpId="0"/>
      <p:bldP spid="2617408" grpId="0"/>
      <p:bldP spid="2617409" grpId="0" animBg="1"/>
      <p:bldP spid="2617410" grpId="0" animBg="1"/>
      <p:bldP spid="2617411" grpId="0" animBg="1"/>
      <p:bldP spid="2617412" grpId="0" animBg="1"/>
      <p:bldP spid="2617413" grpId="0" animBg="1"/>
      <p:bldP spid="2617414" grpId="0" animBg="1"/>
      <p:bldP spid="2617415" grpId="0" animBg="1"/>
      <p:bldP spid="2617416" grpId="0" animBg="1"/>
      <p:bldP spid="2617417" grpId="0" animBg="1"/>
      <p:bldP spid="2617418" grpId="0" animBg="1"/>
      <p:bldP spid="2617419" grpId="0" animBg="1"/>
      <p:bldP spid="2617420" grpId="0" animBg="1"/>
      <p:bldP spid="2617421" grpId="0" animBg="1"/>
      <p:bldP spid="2617422" grpId="0"/>
      <p:bldP spid="2617423" grpId="0"/>
      <p:bldP spid="2617424" grpId="0" animBg="1"/>
      <p:bldP spid="2617425" grpId="0" animBg="1"/>
      <p:bldP spid="2617426" grpId="0" animBg="1"/>
      <p:bldP spid="2617427" grpId="0" animBg="1"/>
      <p:bldP spid="2617428" grpId="0" animBg="1"/>
      <p:bldP spid="2617429" grpId="0" animBg="1"/>
      <p:bldP spid="2617430" grpId="0" animBg="1"/>
      <p:bldP spid="2617431" grpId="0" animBg="1"/>
      <p:bldP spid="2617432" grpId="0" animBg="1"/>
      <p:bldP spid="2617433" grpId="0" animBg="1"/>
      <p:bldP spid="2617434" grpId="0" animBg="1"/>
      <p:bldP spid="2617435" grpId="0" animBg="1"/>
      <p:bldP spid="2617436" grpId="0" animBg="1"/>
      <p:bldP spid="2617437" grpId="0"/>
      <p:bldP spid="261743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LZ78: Decoding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81200" y="2057400"/>
            <a:ext cx="4953000" cy="304800"/>
            <a:chOff x="624" y="1296"/>
            <a:chExt cx="3120" cy="192"/>
          </a:xfrm>
        </p:grpSpPr>
        <p:sp>
          <p:nvSpPr>
            <p:cNvPr id="143453" name="Rectangle 4"/>
            <p:cNvSpPr>
              <a:spLocks noChangeArrowheads="1"/>
            </p:cNvSpPr>
            <p:nvPr/>
          </p:nvSpPr>
          <p:spPr bwMode="auto">
            <a:xfrm>
              <a:off x="624" y="1296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b="0">
                  <a:latin typeface="Courier New" pitchFamily="49" charset="0"/>
                </a:rPr>
                <a:t>a</a:t>
              </a:r>
            </a:p>
          </p:txBody>
        </p:sp>
        <p:sp>
          <p:nvSpPr>
            <p:cNvPr id="143454" name="Rectangle 5"/>
            <p:cNvSpPr>
              <a:spLocks noChangeArrowheads="1"/>
            </p:cNvSpPr>
            <p:nvPr/>
          </p:nvSpPr>
          <p:spPr bwMode="auto">
            <a:xfrm>
              <a:off x="86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55" name="Rectangle 6"/>
            <p:cNvSpPr>
              <a:spLocks noChangeArrowheads="1"/>
            </p:cNvSpPr>
            <p:nvPr/>
          </p:nvSpPr>
          <p:spPr bwMode="auto">
            <a:xfrm>
              <a:off x="110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56" name="Rectangle 7"/>
            <p:cNvSpPr>
              <a:spLocks noChangeArrowheads="1"/>
            </p:cNvSpPr>
            <p:nvPr/>
          </p:nvSpPr>
          <p:spPr bwMode="auto">
            <a:xfrm>
              <a:off x="134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57" name="Rectangle 8"/>
            <p:cNvSpPr>
              <a:spLocks noChangeArrowheads="1"/>
            </p:cNvSpPr>
            <p:nvPr/>
          </p:nvSpPr>
          <p:spPr bwMode="auto">
            <a:xfrm>
              <a:off x="158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58" name="Rectangle 9"/>
            <p:cNvSpPr>
              <a:spLocks noChangeArrowheads="1"/>
            </p:cNvSpPr>
            <p:nvPr/>
          </p:nvSpPr>
          <p:spPr bwMode="auto">
            <a:xfrm>
              <a:off x="182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59" name="Rectangle 10"/>
            <p:cNvSpPr>
              <a:spLocks noChangeArrowheads="1"/>
            </p:cNvSpPr>
            <p:nvPr/>
          </p:nvSpPr>
          <p:spPr bwMode="auto">
            <a:xfrm>
              <a:off x="206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60" name="Rectangle 11"/>
            <p:cNvSpPr>
              <a:spLocks noChangeArrowheads="1"/>
            </p:cNvSpPr>
            <p:nvPr/>
          </p:nvSpPr>
          <p:spPr bwMode="auto">
            <a:xfrm>
              <a:off x="230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61" name="Rectangle 12"/>
            <p:cNvSpPr>
              <a:spLocks noChangeArrowheads="1"/>
            </p:cNvSpPr>
            <p:nvPr/>
          </p:nvSpPr>
          <p:spPr bwMode="auto">
            <a:xfrm>
              <a:off x="254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62" name="Rectangle 13"/>
            <p:cNvSpPr>
              <a:spLocks noChangeArrowheads="1"/>
            </p:cNvSpPr>
            <p:nvPr/>
          </p:nvSpPr>
          <p:spPr bwMode="auto">
            <a:xfrm>
              <a:off x="278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63" name="Rectangle 14"/>
            <p:cNvSpPr>
              <a:spLocks noChangeArrowheads="1"/>
            </p:cNvSpPr>
            <p:nvPr/>
          </p:nvSpPr>
          <p:spPr bwMode="auto">
            <a:xfrm>
              <a:off x="302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64" name="Rectangle 15"/>
            <p:cNvSpPr>
              <a:spLocks noChangeArrowheads="1"/>
            </p:cNvSpPr>
            <p:nvPr/>
          </p:nvSpPr>
          <p:spPr bwMode="auto">
            <a:xfrm>
              <a:off x="326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  <p:sp>
          <p:nvSpPr>
            <p:cNvPr id="143465" name="Rectangle 16"/>
            <p:cNvSpPr>
              <a:spLocks noChangeArrowheads="1"/>
            </p:cNvSpPr>
            <p:nvPr/>
          </p:nvSpPr>
          <p:spPr bwMode="auto">
            <a:xfrm>
              <a:off x="3504" y="1296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 b="0">
                <a:latin typeface="Courier New" pitchFamily="49" charset="0"/>
              </a:endParaRPr>
            </a:p>
          </p:txBody>
        </p:sp>
      </p:grpSp>
      <p:sp>
        <p:nvSpPr>
          <p:cNvPr id="143364" name="Text Box 17"/>
          <p:cNvSpPr txBox="1">
            <a:spLocks noChangeArrowheads="1"/>
          </p:cNvSpPr>
          <p:nvPr/>
        </p:nvSpPr>
        <p:spPr bwMode="auto">
          <a:xfrm>
            <a:off x="838200" y="19812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Courier New" pitchFamily="49" charset="0"/>
              </a:rPr>
              <a:t>(0,a)</a:t>
            </a:r>
          </a:p>
        </p:txBody>
      </p:sp>
      <p:sp>
        <p:nvSpPr>
          <p:cNvPr id="143365" name="Text Box 18"/>
          <p:cNvSpPr txBox="1">
            <a:spLocks noChangeArrowheads="1"/>
          </p:cNvSpPr>
          <p:nvPr/>
        </p:nvSpPr>
        <p:spPr bwMode="auto">
          <a:xfrm>
            <a:off x="7224713" y="1971675"/>
            <a:ext cx="1096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0">
                <a:latin typeface="Courier New" pitchFamily="49" charset="0"/>
              </a:rPr>
              <a:t>1 = a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838200" y="2505075"/>
            <a:ext cx="7666038" cy="466725"/>
            <a:chOff x="528" y="1578"/>
            <a:chExt cx="4829" cy="294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1248" y="1632"/>
              <a:ext cx="3120" cy="192"/>
              <a:chOff x="624" y="1632"/>
              <a:chExt cx="3120" cy="192"/>
            </a:xfrm>
          </p:grpSpPr>
          <p:sp>
            <p:nvSpPr>
              <p:cNvPr id="143440" name="Rectangle 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41" name="Rectangle 22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42" name="Rectangle 23"/>
              <p:cNvSpPr>
                <a:spLocks noChangeArrowheads="1"/>
              </p:cNvSpPr>
              <p:nvPr/>
            </p:nvSpPr>
            <p:spPr bwMode="auto">
              <a:xfrm>
                <a:off x="1104" y="1632"/>
                <a:ext cx="24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443" name="Rectangle 24"/>
              <p:cNvSpPr>
                <a:spLocks noChangeArrowheads="1"/>
              </p:cNvSpPr>
              <p:nvPr/>
            </p:nvSpPr>
            <p:spPr bwMode="auto">
              <a:xfrm>
                <a:off x="134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44" name="Rectangle 25"/>
              <p:cNvSpPr>
                <a:spLocks noChangeArrowheads="1"/>
              </p:cNvSpPr>
              <p:nvPr/>
            </p:nvSpPr>
            <p:spPr bwMode="auto">
              <a:xfrm>
                <a:off x="158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45" name="Rectangle 26"/>
              <p:cNvSpPr>
                <a:spLocks noChangeArrowheads="1"/>
              </p:cNvSpPr>
              <p:nvPr/>
            </p:nvSpPr>
            <p:spPr bwMode="auto">
              <a:xfrm>
                <a:off x="182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46" name="Rectangle 27"/>
              <p:cNvSpPr>
                <a:spLocks noChangeArrowheads="1"/>
              </p:cNvSpPr>
              <p:nvPr/>
            </p:nvSpPr>
            <p:spPr bwMode="auto">
              <a:xfrm>
                <a:off x="206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47" name="Rectangle 28"/>
              <p:cNvSpPr>
                <a:spLocks noChangeArrowheads="1"/>
              </p:cNvSpPr>
              <p:nvPr/>
            </p:nvSpPr>
            <p:spPr bwMode="auto">
              <a:xfrm>
                <a:off x="230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48" name="Rectangle 29"/>
              <p:cNvSpPr>
                <a:spLocks noChangeArrowheads="1"/>
              </p:cNvSpPr>
              <p:nvPr/>
            </p:nvSpPr>
            <p:spPr bwMode="auto">
              <a:xfrm>
                <a:off x="254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49" name="Rectangle 30"/>
              <p:cNvSpPr>
                <a:spLocks noChangeArrowheads="1"/>
              </p:cNvSpPr>
              <p:nvPr/>
            </p:nvSpPr>
            <p:spPr bwMode="auto">
              <a:xfrm>
                <a:off x="278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50" name="Rectangle 31"/>
              <p:cNvSpPr>
                <a:spLocks noChangeArrowheads="1"/>
              </p:cNvSpPr>
              <p:nvPr/>
            </p:nvSpPr>
            <p:spPr bwMode="auto">
              <a:xfrm>
                <a:off x="302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51" name="Rectangle 32"/>
              <p:cNvSpPr>
                <a:spLocks noChangeArrowheads="1"/>
              </p:cNvSpPr>
              <p:nvPr/>
            </p:nvSpPr>
            <p:spPr bwMode="auto">
              <a:xfrm>
                <a:off x="326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52" name="Rectangle 33"/>
              <p:cNvSpPr>
                <a:spLocks noChangeArrowheads="1"/>
              </p:cNvSpPr>
              <p:nvPr/>
            </p:nvSpPr>
            <p:spPr bwMode="auto">
              <a:xfrm>
                <a:off x="3504" y="163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</p:grpSp>
        <p:sp>
          <p:nvSpPr>
            <p:cNvPr id="143438" name="Text Box 34"/>
            <p:cNvSpPr txBox="1">
              <a:spLocks noChangeArrowheads="1"/>
            </p:cNvSpPr>
            <p:nvPr/>
          </p:nvSpPr>
          <p:spPr bwMode="auto">
            <a:xfrm>
              <a:off x="528" y="1584"/>
              <a:ext cx="6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0">
                  <a:latin typeface="Courier New" pitchFamily="49" charset="0"/>
                </a:rPr>
                <a:t>(1,b)</a:t>
              </a:r>
            </a:p>
          </p:txBody>
        </p:sp>
        <p:sp>
          <p:nvSpPr>
            <p:cNvPr id="143439" name="Text Box 35"/>
            <p:cNvSpPr txBox="1">
              <a:spLocks noChangeArrowheads="1"/>
            </p:cNvSpPr>
            <p:nvPr/>
          </p:nvSpPr>
          <p:spPr bwMode="auto">
            <a:xfrm>
              <a:off x="4551" y="1578"/>
              <a:ext cx="8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latin typeface="Courier New" pitchFamily="49" charset="0"/>
                </a:rPr>
                <a:t>2 = ab</a:t>
              </a: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838200" y="3038475"/>
            <a:ext cx="7666038" cy="466725"/>
            <a:chOff x="528" y="1914"/>
            <a:chExt cx="4829" cy="294"/>
          </a:xfrm>
        </p:grpSpPr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1248" y="1968"/>
              <a:ext cx="3120" cy="192"/>
              <a:chOff x="624" y="1968"/>
              <a:chExt cx="3120" cy="192"/>
            </a:xfrm>
          </p:grpSpPr>
          <p:sp>
            <p:nvSpPr>
              <p:cNvPr id="143424" name="Rectangle 38"/>
              <p:cNvSpPr>
                <a:spLocks noChangeArrowheads="1"/>
              </p:cNvSpPr>
              <p:nvPr/>
            </p:nvSpPr>
            <p:spPr bwMode="auto">
              <a:xfrm>
                <a:off x="62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25" name="Rectangle 39"/>
              <p:cNvSpPr>
                <a:spLocks noChangeArrowheads="1"/>
              </p:cNvSpPr>
              <p:nvPr/>
            </p:nvSpPr>
            <p:spPr bwMode="auto">
              <a:xfrm>
                <a:off x="86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26" name="Rectangle 40"/>
              <p:cNvSpPr>
                <a:spLocks noChangeArrowheads="1"/>
              </p:cNvSpPr>
              <p:nvPr/>
            </p:nvSpPr>
            <p:spPr bwMode="auto">
              <a:xfrm>
                <a:off x="110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427" name="Rectangle 41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28" name="Rectangle 42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24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29" name="Rectangle 43"/>
              <p:cNvSpPr>
                <a:spLocks noChangeArrowheads="1"/>
              </p:cNvSpPr>
              <p:nvPr/>
            </p:nvSpPr>
            <p:spPr bwMode="auto">
              <a:xfrm>
                <a:off x="182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0" name="Rectangle 44"/>
              <p:cNvSpPr>
                <a:spLocks noChangeArrowheads="1"/>
              </p:cNvSpPr>
              <p:nvPr/>
            </p:nvSpPr>
            <p:spPr bwMode="auto">
              <a:xfrm>
                <a:off x="206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1" name="Rectangle 45"/>
              <p:cNvSpPr>
                <a:spLocks noChangeArrowheads="1"/>
              </p:cNvSpPr>
              <p:nvPr/>
            </p:nvSpPr>
            <p:spPr bwMode="auto">
              <a:xfrm>
                <a:off x="230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2" name="Rectangle 46"/>
              <p:cNvSpPr>
                <a:spLocks noChangeArrowheads="1"/>
              </p:cNvSpPr>
              <p:nvPr/>
            </p:nvSpPr>
            <p:spPr bwMode="auto">
              <a:xfrm>
                <a:off x="254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3" name="Rectangle 47"/>
              <p:cNvSpPr>
                <a:spLocks noChangeArrowheads="1"/>
              </p:cNvSpPr>
              <p:nvPr/>
            </p:nvSpPr>
            <p:spPr bwMode="auto">
              <a:xfrm>
                <a:off x="278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4" name="Rectangle 48"/>
              <p:cNvSpPr>
                <a:spLocks noChangeArrowheads="1"/>
              </p:cNvSpPr>
              <p:nvPr/>
            </p:nvSpPr>
            <p:spPr bwMode="auto">
              <a:xfrm>
                <a:off x="302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5" name="Rectangle 49"/>
              <p:cNvSpPr>
                <a:spLocks noChangeArrowheads="1"/>
              </p:cNvSpPr>
              <p:nvPr/>
            </p:nvSpPr>
            <p:spPr bwMode="auto">
              <a:xfrm>
                <a:off x="326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36" name="Rectangle 50"/>
              <p:cNvSpPr>
                <a:spLocks noChangeArrowheads="1"/>
              </p:cNvSpPr>
              <p:nvPr/>
            </p:nvSpPr>
            <p:spPr bwMode="auto">
              <a:xfrm>
                <a:off x="3504" y="1968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</p:grpSp>
        <p:sp>
          <p:nvSpPr>
            <p:cNvPr id="143422" name="Text Box 51"/>
            <p:cNvSpPr txBox="1">
              <a:spLocks noChangeArrowheads="1"/>
            </p:cNvSpPr>
            <p:nvPr/>
          </p:nvSpPr>
          <p:spPr bwMode="auto">
            <a:xfrm>
              <a:off x="528" y="1920"/>
              <a:ext cx="6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0">
                  <a:latin typeface="Courier New" pitchFamily="49" charset="0"/>
                </a:rPr>
                <a:t>(1,a)</a:t>
              </a:r>
            </a:p>
          </p:txBody>
        </p:sp>
        <p:sp>
          <p:nvSpPr>
            <p:cNvPr id="143423" name="Text Box 52"/>
            <p:cNvSpPr txBox="1">
              <a:spLocks noChangeArrowheads="1"/>
            </p:cNvSpPr>
            <p:nvPr/>
          </p:nvSpPr>
          <p:spPr bwMode="auto">
            <a:xfrm>
              <a:off x="4551" y="1914"/>
              <a:ext cx="8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latin typeface="Courier New" pitchFamily="49" charset="0"/>
                </a:rPr>
                <a:t>3 = aa</a:t>
              </a:r>
            </a:p>
          </p:txBody>
        </p:sp>
      </p:grp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838200" y="3571875"/>
            <a:ext cx="7483475" cy="466725"/>
            <a:chOff x="528" y="2250"/>
            <a:chExt cx="4714" cy="294"/>
          </a:xfrm>
        </p:grpSpPr>
        <p:grpSp>
          <p:nvGrpSpPr>
            <p:cNvPr id="8" name="Group 54"/>
            <p:cNvGrpSpPr>
              <a:grpSpLocks/>
            </p:cNvGrpSpPr>
            <p:nvPr/>
          </p:nvGrpSpPr>
          <p:grpSpPr bwMode="auto">
            <a:xfrm>
              <a:off x="1248" y="2304"/>
              <a:ext cx="3120" cy="192"/>
              <a:chOff x="624" y="2304"/>
              <a:chExt cx="3120" cy="192"/>
            </a:xfrm>
          </p:grpSpPr>
          <p:sp>
            <p:nvSpPr>
              <p:cNvPr id="143408" name="Rectangle 55"/>
              <p:cNvSpPr>
                <a:spLocks noChangeArrowheads="1"/>
              </p:cNvSpPr>
              <p:nvPr/>
            </p:nvSpPr>
            <p:spPr bwMode="auto">
              <a:xfrm>
                <a:off x="62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09" name="Rectangle 56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10" name="Rectangle 57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411" name="Rectangle 58"/>
              <p:cNvSpPr>
                <a:spLocks noChangeArrowheads="1"/>
              </p:cNvSpPr>
              <p:nvPr/>
            </p:nvSpPr>
            <p:spPr bwMode="auto">
              <a:xfrm>
                <a:off x="134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12" name="Rectangle 59"/>
              <p:cNvSpPr>
                <a:spLocks noChangeArrowheads="1"/>
              </p:cNvSpPr>
              <p:nvPr/>
            </p:nvSpPr>
            <p:spPr bwMode="auto">
              <a:xfrm>
                <a:off x="158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413" name="Rectangle 60"/>
              <p:cNvSpPr>
                <a:spLocks noChangeArrowheads="1"/>
              </p:cNvSpPr>
              <p:nvPr/>
            </p:nvSpPr>
            <p:spPr bwMode="auto">
              <a:xfrm>
                <a:off x="1824" y="2304"/>
                <a:ext cx="24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143414" name="Rectangle 61"/>
              <p:cNvSpPr>
                <a:spLocks noChangeArrowheads="1"/>
              </p:cNvSpPr>
              <p:nvPr/>
            </p:nvSpPr>
            <p:spPr bwMode="auto">
              <a:xfrm>
                <a:off x="206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15" name="Rectangle 62"/>
              <p:cNvSpPr>
                <a:spLocks noChangeArrowheads="1"/>
              </p:cNvSpPr>
              <p:nvPr/>
            </p:nvSpPr>
            <p:spPr bwMode="auto">
              <a:xfrm>
                <a:off x="230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16" name="Rectangle 63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17" name="Rectangle 64"/>
              <p:cNvSpPr>
                <a:spLocks noChangeArrowheads="1"/>
              </p:cNvSpPr>
              <p:nvPr/>
            </p:nvSpPr>
            <p:spPr bwMode="auto">
              <a:xfrm>
                <a:off x="278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18" name="Rectangle 65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19" name="Rectangle 66"/>
              <p:cNvSpPr>
                <a:spLocks noChangeArrowheads="1"/>
              </p:cNvSpPr>
              <p:nvPr/>
            </p:nvSpPr>
            <p:spPr bwMode="auto">
              <a:xfrm>
                <a:off x="326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20" name="Rectangle 67"/>
              <p:cNvSpPr>
                <a:spLocks noChangeArrowheads="1"/>
              </p:cNvSpPr>
              <p:nvPr/>
            </p:nvSpPr>
            <p:spPr bwMode="auto">
              <a:xfrm>
                <a:off x="3504" y="230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</p:grpSp>
        <p:sp>
          <p:nvSpPr>
            <p:cNvPr id="143406" name="Text Box 68"/>
            <p:cNvSpPr txBox="1">
              <a:spLocks noChangeArrowheads="1"/>
            </p:cNvSpPr>
            <p:nvPr/>
          </p:nvSpPr>
          <p:spPr bwMode="auto">
            <a:xfrm>
              <a:off x="528" y="2256"/>
              <a:ext cx="6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0">
                  <a:latin typeface="Courier New" pitchFamily="49" charset="0"/>
                </a:rPr>
                <a:t>(0,c)</a:t>
              </a:r>
            </a:p>
          </p:txBody>
        </p:sp>
        <p:sp>
          <p:nvSpPr>
            <p:cNvPr id="143407" name="Text Box 69"/>
            <p:cNvSpPr txBox="1">
              <a:spLocks noChangeArrowheads="1"/>
            </p:cNvSpPr>
            <p:nvPr/>
          </p:nvSpPr>
          <p:spPr bwMode="auto">
            <a:xfrm>
              <a:off x="4551" y="2250"/>
              <a:ext cx="6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latin typeface="Courier New" pitchFamily="49" charset="0"/>
                </a:rPr>
                <a:t>4 = c</a:t>
              </a:r>
            </a:p>
          </p:txBody>
        </p:sp>
      </p:grpSp>
      <p:grpSp>
        <p:nvGrpSpPr>
          <p:cNvPr id="9" name="Group 70"/>
          <p:cNvGrpSpPr>
            <a:grpSpLocks/>
          </p:cNvGrpSpPr>
          <p:nvPr/>
        </p:nvGrpSpPr>
        <p:grpSpPr bwMode="auto">
          <a:xfrm>
            <a:off x="838200" y="4105275"/>
            <a:ext cx="7848600" cy="466725"/>
            <a:chOff x="528" y="2586"/>
            <a:chExt cx="4944" cy="294"/>
          </a:xfrm>
        </p:grpSpPr>
        <p:grpSp>
          <p:nvGrpSpPr>
            <p:cNvPr id="10" name="Group 71"/>
            <p:cNvGrpSpPr>
              <a:grpSpLocks/>
            </p:cNvGrpSpPr>
            <p:nvPr/>
          </p:nvGrpSpPr>
          <p:grpSpPr bwMode="auto">
            <a:xfrm>
              <a:off x="1248" y="2640"/>
              <a:ext cx="3120" cy="192"/>
              <a:chOff x="624" y="2640"/>
              <a:chExt cx="3120" cy="192"/>
            </a:xfrm>
          </p:grpSpPr>
          <p:sp>
            <p:nvSpPr>
              <p:cNvPr id="143392" name="Rectangle 72"/>
              <p:cNvSpPr>
                <a:spLocks noChangeArrowheads="1"/>
              </p:cNvSpPr>
              <p:nvPr/>
            </p:nvSpPr>
            <p:spPr bwMode="auto">
              <a:xfrm>
                <a:off x="62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93" name="Rectangle 73"/>
              <p:cNvSpPr>
                <a:spLocks noChangeArrowheads="1"/>
              </p:cNvSpPr>
              <p:nvPr/>
            </p:nvSpPr>
            <p:spPr bwMode="auto">
              <a:xfrm>
                <a:off x="86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94" name="Rectangle 74"/>
              <p:cNvSpPr>
                <a:spLocks noChangeArrowheads="1"/>
              </p:cNvSpPr>
              <p:nvPr/>
            </p:nvSpPr>
            <p:spPr bwMode="auto">
              <a:xfrm>
                <a:off x="110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395" name="Rectangle 75"/>
              <p:cNvSpPr>
                <a:spLocks noChangeArrowheads="1"/>
              </p:cNvSpPr>
              <p:nvPr/>
            </p:nvSpPr>
            <p:spPr bwMode="auto">
              <a:xfrm>
                <a:off x="134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96" name="Rectangle 7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97" name="Rectangle 77"/>
              <p:cNvSpPr>
                <a:spLocks noChangeArrowheads="1"/>
              </p:cNvSpPr>
              <p:nvPr/>
            </p:nvSpPr>
            <p:spPr bwMode="auto">
              <a:xfrm>
                <a:off x="182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143398" name="Rectangle 78"/>
              <p:cNvSpPr>
                <a:spLocks noChangeArrowheads="1"/>
              </p:cNvSpPr>
              <p:nvPr/>
            </p:nvSpPr>
            <p:spPr bwMode="auto">
              <a:xfrm>
                <a:off x="2064" y="2640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99" name="Rectangle 79"/>
              <p:cNvSpPr>
                <a:spLocks noChangeArrowheads="1"/>
              </p:cNvSpPr>
              <p:nvPr/>
            </p:nvSpPr>
            <p:spPr bwMode="auto">
              <a:xfrm>
                <a:off x="2304" y="2640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400" name="Rectangle 80"/>
              <p:cNvSpPr>
                <a:spLocks noChangeArrowheads="1"/>
              </p:cNvSpPr>
              <p:nvPr/>
            </p:nvSpPr>
            <p:spPr bwMode="auto">
              <a:xfrm>
                <a:off x="2544" y="2640"/>
                <a:ext cx="24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143401" name="Rectangle 81"/>
              <p:cNvSpPr>
                <a:spLocks noChangeArrowheads="1"/>
              </p:cNvSpPr>
              <p:nvPr/>
            </p:nvSpPr>
            <p:spPr bwMode="auto">
              <a:xfrm>
                <a:off x="278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02" name="Rectangle 82"/>
              <p:cNvSpPr>
                <a:spLocks noChangeArrowheads="1"/>
              </p:cNvSpPr>
              <p:nvPr/>
            </p:nvSpPr>
            <p:spPr bwMode="auto">
              <a:xfrm>
                <a:off x="302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03" name="Rectangle 83"/>
              <p:cNvSpPr>
                <a:spLocks noChangeArrowheads="1"/>
              </p:cNvSpPr>
              <p:nvPr/>
            </p:nvSpPr>
            <p:spPr bwMode="auto">
              <a:xfrm>
                <a:off x="326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  <p:sp>
            <p:nvSpPr>
              <p:cNvPr id="143404" name="Rectangle 84"/>
              <p:cNvSpPr>
                <a:spLocks noChangeArrowheads="1"/>
              </p:cNvSpPr>
              <p:nvPr/>
            </p:nvSpPr>
            <p:spPr bwMode="auto">
              <a:xfrm>
                <a:off x="3504" y="2640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it-IT" sz="2400" b="0">
                  <a:latin typeface="Courier New" pitchFamily="49" charset="0"/>
                </a:endParaRPr>
              </a:p>
            </p:txBody>
          </p:sp>
        </p:grpSp>
        <p:sp>
          <p:nvSpPr>
            <p:cNvPr id="143390" name="Text Box 85"/>
            <p:cNvSpPr txBox="1">
              <a:spLocks noChangeArrowheads="1"/>
            </p:cNvSpPr>
            <p:nvPr/>
          </p:nvSpPr>
          <p:spPr bwMode="auto">
            <a:xfrm>
              <a:off x="528" y="2592"/>
              <a:ext cx="6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0">
                  <a:latin typeface="Courier New" pitchFamily="49" charset="0"/>
                </a:rPr>
                <a:t>(2,c)</a:t>
              </a:r>
            </a:p>
          </p:txBody>
        </p:sp>
        <p:sp>
          <p:nvSpPr>
            <p:cNvPr id="143391" name="Text Box 86"/>
            <p:cNvSpPr txBox="1">
              <a:spLocks noChangeArrowheads="1"/>
            </p:cNvSpPr>
            <p:nvPr/>
          </p:nvSpPr>
          <p:spPr bwMode="auto">
            <a:xfrm>
              <a:off x="4551" y="2586"/>
              <a:ext cx="9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latin typeface="Courier New" pitchFamily="49" charset="0"/>
                </a:rPr>
                <a:t>5 = abc</a:t>
              </a:r>
            </a:p>
          </p:txBody>
        </p:sp>
      </p:grpSp>
      <p:grpSp>
        <p:nvGrpSpPr>
          <p:cNvPr id="11" name="Group 87"/>
          <p:cNvGrpSpPr>
            <a:grpSpLocks/>
          </p:cNvGrpSpPr>
          <p:nvPr/>
        </p:nvGrpSpPr>
        <p:grpSpPr bwMode="auto">
          <a:xfrm>
            <a:off x="838200" y="4638675"/>
            <a:ext cx="8031163" cy="466725"/>
            <a:chOff x="528" y="2922"/>
            <a:chExt cx="5059" cy="294"/>
          </a:xfrm>
        </p:grpSpPr>
        <p:grpSp>
          <p:nvGrpSpPr>
            <p:cNvPr id="12" name="Group 88"/>
            <p:cNvGrpSpPr>
              <a:grpSpLocks/>
            </p:cNvGrpSpPr>
            <p:nvPr/>
          </p:nvGrpSpPr>
          <p:grpSpPr bwMode="auto">
            <a:xfrm>
              <a:off x="1248" y="2976"/>
              <a:ext cx="3120" cy="192"/>
              <a:chOff x="1248" y="2976"/>
              <a:chExt cx="3120" cy="192"/>
            </a:xfrm>
          </p:grpSpPr>
          <p:sp>
            <p:nvSpPr>
              <p:cNvPr id="143376" name="Rectangle 89"/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77" name="Rectangle 90"/>
              <p:cNvSpPr>
                <a:spLocks noChangeArrowheads="1"/>
              </p:cNvSpPr>
              <p:nvPr/>
            </p:nvSpPr>
            <p:spPr bwMode="auto">
              <a:xfrm>
                <a:off x="148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78" name="Rectangle 91"/>
              <p:cNvSpPr>
                <a:spLocks noChangeArrowheads="1"/>
              </p:cNvSpPr>
              <p:nvPr/>
            </p:nvSpPr>
            <p:spPr bwMode="auto">
              <a:xfrm>
                <a:off x="172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379" name="Rectangle 92"/>
              <p:cNvSpPr>
                <a:spLocks noChangeArrowheads="1"/>
              </p:cNvSpPr>
              <p:nvPr/>
            </p:nvSpPr>
            <p:spPr bwMode="auto">
              <a:xfrm>
                <a:off x="196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80" name="Rectangle 93"/>
              <p:cNvSpPr>
                <a:spLocks noChangeArrowheads="1"/>
              </p:cNvSpPr>
              <p:nvPr/>
            </p:nvSpPr>
            <p:spPr bwMode="auto">
              <a:xfrm>
                <a:off x="220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81" name="Rectangle 94"/>
              <p:cNvSpPr>
                <a:spLocks noChangeArrowheads="1"/>
              </p:cNvSpPr>
              <p:nvPr/>
            </p:nvSpPr>
            <p:spPr bwMode="auto">
              <a:xfrm>
                <a:off x="244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143382" name="Rectangle 95"/>
              <p:cNvSpPr>
                <a:spLocks noChangeArrowheads="1"/>
              </p:cNvSpPr>
              <p:nvPr/>
            </p:nvSpPr>
            <p:spPr bwMode="auto">
              <a:xfrm>
                <a:off x="268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83" name="Rectangle 96"/>
              <p:cNvSpPr>
                <a:spLocks noChangeArrowheads="1"/>
              </p:cNvSpPr>
              <p:nvPr/>
            </p:nvSpPr>
            <p:spPr bwMode="auto">
              <a:xfrm>
                <a:off x="292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384" name="Rectangle 97"/>
              <p:cNvSpPr>
                <a:spLocks noChangeArrowheads="1"/>
              </p:cNvSpPr>
              <p:nvPr/>
            </p:nvSpPr>
            <p:spPr bwMode="auto">
              <a:xfrm>
                <a:off x="3168" y="29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143385" name="Rectangle 98"/>
              <p:cNvSpPr>
                <a:spLocks noChangeArrowheads="1"/>
              </p:cNvSpPr>
              <p:nvPr/>
            </p:nvSpPr>
            <p:spPr bwMode="auto">
              <a:xfrm>
                <a:off x="3408" y="2976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43386" name="Rectangle 99"/>
              <p:cNvSpPr>
                <a:spLocks noChangeArrowheads="1"/>
              </p:cNvSpPr>
              <p:nvPr/>
            </p:nvSpPr>
            <p:spPr bwMode="auto">
              <a:xfrm>
                <a:off x="3648" y="2976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143387" name="Rectangle 100"/>
              <p:cNvSpPr>
                <a:spLocks noChangeArrowheads="1"/>
              </p:cNvSpPr>
              <p:nvPr/>
            </p:nvSpPr>
            <p:spPr bwMode="auto">
              <a:xfrm>
                <a:off x="3888" y="2976"/>
                <a:ext cx="240" cy="19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143388" name="Rectangle 101"/>
              <p:cNvSpPr>
                <a:spLocks noChangeArrowheads="1"/>
              </p:cNvSpPr>
              <p:nvPr/>
            </p:nvSpPr>
            <p:spPr bwMode="auto">
              <a:xfrm>
                <a:off x="4128" y="2976"/>
                <a:ext cx="24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2400" b="0">
                    <a:latin typeface="Courier New" pitchFamily="49" charset="0"/>
                  </a:rPr>
                  <a:t>b</a:t>
                </a:r>
              </a:p>
            </p:txBody>
          </p:sp>
        </p:grpSp>
        <p:sp>
          <p:nvSpPr>
            <p:cNvPr id="143374" name="Text Box 102"/>
            <p:cNvSpPr txBox="1">
              <a:spLocks noChangeArrowheads="1"/>
            </p:cNvSpPr>
            <p:nvPr/>
          </p:nvSpPr>
          <p:spPr bwMode="auto">
            <a:xfrm>
              <a:off x="528" y="2928"/>
              <a:ext cx="6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0">
                  <a:latin typeface="Courier New" pitchFamily="49" charset="0"/>
                </a:rPr>
                <a:t>(5,b)</a:t>
              </a:r>
            </a:p>
          </p:txBody>
        </p:sp>
        <p:sp>
          <p:nvSpPr>
            <p:cNvPr id="143375" name="Text Box 103"/>
            <p:cNvSpPr txBox="1">
              <a:spLocks noChangeArrowheads="1"/>
            </p:cNvSpPr>
            <p:nvPr/>
          </p:nvSpPr>
          <p:spPr bwMode="auto">
            <a:xfrm>
              <a:off x="4551" y="2922"/>
              <a:ext cx="10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latin typeface="Courier New" pitchFamily="49" charset="0"/>
                </a:rPr>
                <a:t>6 = abcb</a:t>
              </a:r>
            </a:p>
          </p:txBody>
        </p:sp>
      </p:grpSp>
      <p:sp>
        <p:nvSpPr>
          <p:cNvPr id="143371" name="Text Box 104"/>
          <p:cNvSpPr txBox="1">
            <a:spLocks noChangeArrowheads="1"/>
          </p:cNvSpPr>
          <p:nvPr/>
        </p:nvSpPr>
        <p:spPr bwMode="auto">
          <a:xfrm>
            <a:off x="1077913" y="1524000"/>
            <a:ext cx="827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Times New Roman" pitchFamily="18" charset="0"/>
              </a:rPr>
              <a:t>Input</a:t>
            </a:r>
          </a:p>
        </p:txBody>
      </p:sp>
      <p:sp>
        <p:nvSpPr>
          <p:cNvPr id="143372" name="Text Box 105"/>
          <p:cNvSpPr txBox="1">
            <a:spLocks noChangeArrowheads="1"/>
          </p:cNvSpPr>
          <p:nvPr/>
        </p:nvSpPr>
        <p:spPr bwMode="auto">
          <a:xfrm>
            <a:off x="7369175" y="1447800"/>
            <a:ext cx="784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latin typeface="Times New Roman" pitchFamily="18" charset="0"/>
              </a:rPr>
              <a:t>Dict.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Lempel-Ziv Algorithms</a:t>
            </a:r>
            <a:endParaRPr lang="en-US" sz="4400" smtClean="0"/>
          </a:p>
        </p:txBody>
      </p:sp>
      <p:sp>
        <p:nvSpPr>
          <p:cNvPr id="260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Keep a “dictionary” of recently-seen strings.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The differences are:</a:t>
            </a:r>
          </a:p>
          <a:p>
            <a:pPr eaLnBrk="1" hangingPunct="1"/>
            <a:r>
              <a:rPr lang="en-US" dirty="0" smtClean="0"/>
              <a:t>How the dictionary is stored</a:t>
            </a:r>
          </a:p>
          <a:p>
            <a:pPr eaLnBrk="1" hangingPunct="1"/>
            <a:r>
              <a:rPr lang="en-US" dirty="0" smtClean="0"/>
              <a:t>How it is extended</a:t>
            </a:r>
          </a:p>
          <a:p>
            <a:pPr eaLnBrk="1" hangingPunct="1"/>
            <a:r>
              <a:rPr lang="en-US" dirty="0" smtClean="0"/>
              <a:t>How it is indexed</a:t>
            </a:r>
          </a:p>
          <a:p>
            <a:pPr eaLnBrk="1" hangingPunct="1"/>
            <a:r>
              <a:rPr lang="en-US" dirty="0" smtClean="0"/>
              <a:t>How elements are removed</a:t>
            </a:r>
          </a:p>
          <a:p>
            <a:pPr eaLnBrk="1" hangingPunct="1"/>
            <a:r>
              <a:rPr lang="en-US" dirty="0" smtClean="0"/>
              <a:t>How phrases are encoded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CC0000"/>
                </a:solidFill>
              </a:rPr>
              <a:t>LZ-</a:t>
            </a:r>
            <a:r>
              <a:rPr lang="en-US" dirty="0" err="1" smtClean="0">
                <a:solidFill>
                  <a:srgbClr val="CC0000"/>
                </a:solidFill>
              </a:rPr>
              <a:t>algos</a:t>
            </a:r>
            <a:r>
              <a:rPr lang="en-US" dirty="0" smtClean="0">
                <a:solidFill>
                  <a:srgbClr val="CC0000"/>
                </a:solidFill>
              </a:rPr>
              <a:t> are asymptotically optimal, i.e. their compression ratio goes to H(T) for n </a:t>
            </a:r>
            <a:r>
              <a:rPr lang="en-US" sz="2000" dirty="0" smtClean="0">
                <a:solidFill>
                  <a:srgbClr val="CC0000"/>
                </a:solidFill>
                <a:sym typeface="Wingdings" pitchFamily="2" charset="2"/>
              </a:rPr>
              <a:t> </a:t>
            </a:r>
            <a:r>
              <a:rPr lang="en-US" sz="2800" dirty="0" smtClean="0">
                <a:solidFill>
                  <a:srgbClr val="CC0000"/>
                </a:solidFill>
                <a:sym typeface="Symbol" pitchFamily="18" charset="2"/>
              </a:rPr>
              <a:t></a:t>
            </a:r>
            <a:r>
              <a:rPr lang="en-US" dirty="0" smtClean="0">
                <a:solidFill>
                  <a:srgbClr val="CC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 !!</a:t>
            </a:r>
          </a:p>
        </p:txBody>
      </p:sp>
      <p:sp>
        <p:nvSpPr>
          <p:cNvPr id="959491" name="Rectangle 4"/>
          <p:cNvSpPr>
            <a:spLocks noChangeArrowheads="1"/>
          </p:cNvSpPr>
          <p:nvPr/>
        </p:nvSpPr>
        <p:spPr bwMode="auto">
          <a:xfrm>
            <a:off x="6084888" y="2420938"/>
            <a:ext cx="2808287" cy="71913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No explicit</a:t>
            </a:r>
          </a:p>
          <a:p>
            <a:pPr algn="ctr"/>
            <a:r>
              <a:rPr lang="it-IT"/>
              <a:t>frequency estimation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0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0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0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768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557338"/>
            <a:ext cx="8424862" cy="501332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</p:pic>
      <p:sp>
        <p:nvSpPr>
          <p:cNvPr id="96768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 smtClean="0"/>
              <a:t>You find this at: www.gzip.org/zlib/</a:t>
            </a:r>
          </a:p>
        </p:txBody>
      </p:sp>
      <p:sp>
        <p:nvSpPr>
          <p:cNvPr id="967683" name="Text Box 4"/>
          <p:cNvSpPr txBox="1">
            <a:spLocks noChangeArrowheads="1"/>
          </p:cNvSpPr>
          <p:nvPr/>
        </p:nvSpPr>
        <p:spPr bwMode="auto">
          <a:xfrm>
            <a:off x="663575" y="18621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Web Algorithmics</a:t>
            </a:r>
            <a:endParaRPr lang="en-US" sz="5400" smtClean="0"/>
          </a:p>
        </p:txBody>
      </p:sp>
      <p:sp>
        <p:nvSpPr>
          <p:cNvPr id="11981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File Synchronization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mtClean="0"/>
              <a:t>File synch: The problem</a:t>
            </a:r>
          </a:p>
        </p:txBody>
      </p:sp>
      <p:sp>
        <p:nvSpPr>
          <p:cNvPr id="1218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4005263"/>
            <a:ext cx="8351837" cy="2624137"/>
          </a:xfrm>
        </p:spPr>
        <p:txBody>
          <a:bodyPr/>
          <a:lstStyle/>
          <a:p>
            <a:pPr eaLnBrk="1" hangingPunct="1"/>
            <a:r>
              <a:rPr lang="en-US" sz="1800" smtClean="0"/>
              <a:t> </a:t>
            </a:r>
            <a:r>
              <a:rPr lang="en-US" sz="2000" b="1" smtClean="0"/>
              <a:t>client</a:t>
            </a:r>
            <a:r>
              <a:rPr lang="en-US" sz="1800" smtClean="0"/>
              <a:t> wants to update an out-dated file</a:t>
            </a:r>
          </a:p>
          <a:p>
            <a:pPr eaLnBrk="1" hangingPunct="1"/>
            <a:r>
              <a:rPr lang="en-US" sz="1800" smtClean="0"/>
              <a:t> server has new file but does not know the old file</a:t>
            </a:r>
          </a:p>
          <a:p>
            <a:pPr eaLnBrk="1" hangingPunct="1"/>
            <a:r>
              <a:rPr lang="en-US" sz="1800" smtClean="0"/>
              <a:t> update without sending entire </a:t>
            </a:r>
            <a:r>
              <a:rPr lang="en-US" sz="1800" i="1" smtClean="0">
                <a:cs typeface="Times New Roman" pitchFamily="18" charset="0"/>
              </a:rPr>
              <a:t>f_new</a:t>
            </a:r>
            <a:r>
              <a:rPr lang="en-US" sz="1800" smtClean="0"/>
              <a:t> </a:t>
            </a:r>
            <a:r>
              <a:rPr lang="en-US" sz="1800" i="1" smtClean="0">
                <a:solidFill>
                  <a:srgbClr val="A40508"/>
                </a:solidFill>
              </a:rPr>
              <a:t>(using similarity)</a:t>
            </a:r>
          </a:p>
          <a:p>
            <a:pPr eaLnBrk="1" hangingPunct="1"/>
            <a:r>
              <a:rPr lang="en-US" sz="1800" smtClean="0"/>
              <a:t> </a:t>
            </a:r>
            <a:r>
              <a:rPr lang="en-US" sz="1800" i="1" smtClean="0"/>
              <a:t>rsync</a:t>
            </a:r>
            <a:r>
              <a:rPr lang="en-US" sz="1800" smtClean="0"/>
              <a:t>:  file synch tool, distributed with Linux</a:t>
            </a:r>
          </a:p>
        </p:txBody>
      </p:sp>
      <p:sp>
        <p:nvSpPr>
          <p:cNvPr id="121859" name="Rectangle 4"/>
          <p:cNvSpPr>
            <a:spLocks noChangeArrowheads="1"/>
          </p:cNvSpPr>
          <p:nvPr/>
        </p:nvSpPr>
        <p:spPr bwMode="auto">
          <a:xfrm>
            <a:off x="1765300" y="1700213"/>
            <a:ext cx="13716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1860" name="Rectangle 5"/>
          <p:cNvSpPr>
            <a:spLocks noChangeArrowheads="1"/>
          </p:cNvSpPr>
          <p:nvPr/>
        </p:nvSpPr>
        <p:spPr bwMode="auto">
          <a:xfrm>
            <a:off x="5651500" y="1700213"/>
            <a:ext cx="13716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1861" name="Line 6"/>
          <p:cNvSpPr>
            <a:spLocks noChangeShapeType="1"/>
          </p:cNvSpPr>
          <p:nvPr/>
        </p:nvSpPr>
        <p:spPr bwMode="auto">
          <a:xfrm>
            <a:off x="3289300" y="2857500"/>
            <a:ext cx="2209800" cy="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1862" name="Text Box 7"/>
          <p:cNvSpPr txBox="1">
            <a:spLocks noChangeArrowheads="1"/>
          </p:cNvSpPr>
          <p:nvPr/>
        </p:nvSpPr>
        <p:spPr bwMode="auto">
          <a:xfrm>
            <a:off x="1917700" y="3113088"/>
            <a:ext cx="1046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Server</a:t>
            </a:r>
          </a:p>
        </p:txBody>
      </p:sp>
      <p:sp>
        <p:nvSpPr>
          <p:cNvPr id="121863" name="Text Box 8"/>
          <p:cNvSpPr txBox="1">
            <a:spLocks noChangeArrowheads="1"/>
          </p:cNvSpPr>
          <p:nvPr/>
        </p:nvSpPr>
        <p:spPr bwMode="auto">
          <a:xfrm>
            <a:off x="5880100" y="3113088"/>
            <a:ext cx="9794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Client</a:t>
            </a:r>
          </a:p>
        </p:txBody>
      </p:sp>
      <p:sp>
        <p:nvSpPr>
          <p:cNvPr id="121864" name="Text Box 9"/>
          <p:cNvSpPr txBox="1">
            <a:spLocks noChangeArrowheads="1"/>
          </p:cNvSpPr>
          <p:nvPr/>
        </p:nvSpPr>
        <p:spPr bwMode="auto">
          <a:xfrm>
            <a:off x="3429000" y="2428875"/>
            <a:ext cx="1030288" cy="4206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i="1">
                <a:latin typeface="Times New Roman" pitchFamily="18" charset="0"/>
              </a:rPr>
              <a:t>update</a:t>
            </a:r>
          </a:p>
        </p:txBody>
      </p:sp>
      <p:sp>
        <p:nvSpPr>
          <p:cNvPr id="121865" name="Text Box 10"/>
          <p:cNvSpPr txBox="1">
            <a:spLocks noChangeArrowheads="1"/>
          </p:cNvSpPr>
          <p:nvPr/>
        </p:nvSpPr>
        <p:spPr bwMode="auto">
          <a:xfrm>
            <a:off x="1917700" y="2157413"/>
            <a:ext cx="946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f_new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21866" name="Text Box 11"/>
          <p:cNvSpPr txBox="1">
            <a:spLocks noChangeArrowheads="1"/>
          </p:cNvSpPr>
          <p:nvPr/>
        </p:nvSpPr>
        <p:spPr bwMode="auto">
          <a:xfrm>
            <a:off x="5880100" y="2198688"/>
            <a:ext cx="8270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f_old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21867" name="Rectangle 12"/>
          <p:cNvSpPr>
            <a:spLocks noChangeArrowheads="1"/>
          </p:cNvSpPr>
          <p:nvPr/>
        </p:nvSpPr>
        <p:spPr bwMode="auto">
          <a:xfrm>
            <a:off x="5880100" y="2198688"/>
            <a:ext cx="990600" cy="4572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it-IT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21868" name="Rectangle 13"/>
          <p:cNvSpPr>
            <a:spLocks noChangeArrowheads="1"/>
          </p:cNvSpPr>
          <p:nvPr/>
        </p:nvSpPr>
        <p:spPr bwMode="auto">
          <a:xfrm>
            <a:off x="1933575" y="2157413"/>
            <a:ext cx="990600" cy="4572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it-IT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21869" name="Line 14"/>
          <p:cNvSpPr>
            <a:spLocks noChangeShapeType="1"/>
          </p:cNvSpPr>
          <p:nvPr/>
        </p:nvSpPr>
        <p:spPr bwMode="auto">
          <a:xfrm>
            <a:off x="3214688" y="2143125"/>
            <a:ext cx="2209800" cy="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1870" name="Text Box 15"/>
          <p:cNvSpPr txBox="1">
            <a:spLocks noChangeArrowheads="1"/>
          </p:cNvSpPr>
          <p:nvPr/>
        </p:nvSpPr>
        <p:spPr bwMode="auto">
          <a:xfrm>
            <a:off x="4116388" y="1714500"/>
            <a:ext cx="1098550" cy="4206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i="1">
                <a:latin typeface="Times New Roman" pitchFamily="18" charset="0"/>
              </a:rPr>
              <a:t>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The rsync algorithm</a:t>
            </a:r>
          </a:p>
        </p:txBody>
      </p:sp>
      <p:sp>
        <p:nvSpPr>
          <p:cNvPr id="123906" name="Rectangle 4"/>
          <p:cNvSpPr>
            <a:spLocks noChangeArrowheads="1"/>
          </p:cNvSpPr>
          <p:nvPr/>
        </p:nvSpPr>
        <p:spPr bwMode="auto">
          <a:xfrm>
            <a:off x="1622425" y="1628775"/>
            <a:ext cx="13716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907" name="Rectangle 5"/>
          <p:cNvSpPr>
            <a:spLocks noChangeArrowheads="1"/>
          </p:cNvSpPr>
          <p:nvPr/>
        </p:nvSpPr>
        <p:spPr bwMode="auto">
          <a:xfrm>
            <a:off x="5508625" y="1628775"/>
            <a:ext cx="1371600" cy="14478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908" name="Line 6"/>
          <p:cNvSpPr>
            <a:spLocks noChangeShapeType="1"/>
          </p:cNvSpPr>
          <p:nvPr/>
        </p:nvSpPr>
        <p:spPr bwMode="auto">
          <a:xfrm>
            <a:off x="3146425" y="2814638"/>
            <a:ext cx="2209800" cy="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909" name="Text Box 7"/>
          <p:cNvSpPr txBox="1">
            <a:spLocks noChangeArrowheads="1"/>
          </p:cNvSpPr>
          <p:nvPr/>
        </p:nvSpPr>
        <p:spPr bwMode="auto">
          <a:xfrm>
            <a:off x="1774825" y="3117850"/>
            <a:ext cx="923925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mic Sans MS" pitchFamily="66" charset="0"/>
              </a:rPr>
              <a:t>Server</a:t>
            </a:r>
          </a:p>
        </p:txBody>
      </p:sp>
      <p:sp>
        <p:nvSpPr>
          <p:cNvPr id="123910" name="Text Box 8"/>
          <p:cNvSpPr txBox="1">
            <a:spLocks noChangeArrowheads="1"/>
          </p:cNvSpPr>
          <p:nvPr/>
        </p:nvSpPr>
        <p:spPr bwMode="auto">
          <a:xfrm>
            <a:off x="5737225" y="3117850"/>
            <a:ext cx="8001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mic Sans MS" pitchFamily="66" charset="0"/>
              </a:rPr>
              <a:t>Client</a:t>
            </a:r>
          </a:p>
        </p:txBody>
      </p:sp>
      <p:sp>
        <p:nvSpPr>
          <p:cNvPr id="123911" name="Text Box 9"/>
          <p:cNvSpPr txBox="1">
            <a:spLocks noChangeArrowheads="1"/>
          </p:cNvSpPr>
          <p:nvPr/>
        </p:nvSpPr>
        <p:spPr bwMode="auto">
          <a:xfrm>
            <a:off x="3000375" y="2357438"/>
            <a:ext cx="1697038" cy="4206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i="1">
                <a:latin typeface="Times New Roman" pitchFamily="18" charset="0"/>
              </a:rPr>
              <a:t>encoded file</a:t>
            </a:r>
          </a:p>
        </p:txBody>
      </p:sp>
      <p:sp>
        <p:nvSpPr>
          <p:cNvPr id="123912" name="Text Box 10"/>
          <p:cNvSpPr txBox="1">
            <a:spLocks noChangeArrowheads="1"/>
          </p:cNvSpPr>
          <p:nvPr/>
        </p:nvSpPr>
        <p:spPr bwMode="auto">
          <a:xfrm>
            <a:off x="1774825" y="2085975"/>
            <a:ext cx="946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f_new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23913" name="Text Box 11"/>
          <p:cNvSpPr txBox="1">
            <a:spLocks noChangeArrowheads="1"/>
          </p:cNvSpPr>
          <p:nvPr/>
        </p:nvSpPr>
        <p:spPr bwMode="auto">
          <a:xfrm>
            <a:off x="5737225" y="2127250"/>
            <a:ext cx="8270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f_old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23914" name="Rectangle 12"/>
          <p:cNvSpPr>
            <a:spLocks noChangeArrowheads="1"/>
          </p:cNvSpPr>
          <p:nvPr/>
        </p:nvSpPr>
        <p:spPr bwMode="auto">
          <a:xfrm>
            <a:off x="5737225" y="2127250"/>
            <a:ext cx="990600" cy="4572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it-IT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23915" name="Rectangle 13"/>
          <p:cNvSpPr>
            <a:spLocks noChangeArrowheads="1"/>
          </p:cNvSpPr>
          <p:nvPr/>
        </p:nvSpPr>
        <p:spPr bwMode="auto">
          <a:xfrm>
            <a:off x="1790700" y="2085975"/>
            <a:ext cx="990600" cy="4572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it-IT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123916" name="Picture 18" descr="fig2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3789363"/>
            <a:ext cx="6818312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17" name="Line 14"/>
          <p:cNvSpPr>
            <a:spLocks noChangeShapeType="1"/>
          </p:cNvSpPr>
          <p:nvPr/>
        </p:nvSpPr>
        <p:spPr bwMode="auto">
          <a:xfrm>
            <a:off x="3143250" y="2143125"/>
            <a:ext cx="2209800" cy="0"/>
          </a:xfrm>
          <a:prstGeom prst="line">
            <a:avLst/>
          </a:prstGeom>
          <a:noFill/>
          <a:ln w="76200">
            <a:solidFill>
              <a:srgbClr val="FF0033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3918" name="Text Box 15"/>
          <p:cNvSpPr txBox="1">
            <a:spLocks noChangeArrowheads="1"/>
          </p:cNvSpPr>
          <p:nvPr/>
        </p:nvSpPr>
        <p:spPr bwMode="auto">
          <a:xfrm>
            <a:off x="4237038" y="1722438"/>
            <a:ext cx="1049337" cy="4206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400" i="1">
                <a:solidFill>
                  <a:srgbClr val="A40508"/>
                </a:solidFill>
                <a:latin typeface="Times New Roman" pitchFamily="18" charset="0"/>
              </a:rPr>
              <a:t>hashes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The rsync algorithm  </a:t>
            </a:r>
            <a:r>
              <a:rPr lang="it-IT" sz="2400" smtClean="0"/>
              <a:t>(contd)</a:t>
            </a:r>
            <a:r>
              <a:rPr lang="it-IT" smtClean="0"/>
              <a:t> </a:t>
            </a:r>
          </a:p>
        </p:txBody>
      </p:sp>
      <p:sp>
        <p:nvSpPr>
          <p:cNvPr id="1259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652963"/>
            <a:ext cx="8353425" cy="19431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1800" smtClean="0"/>
              <a:t>simple, widely used, </a:t>
            </a:r>
            <a:r>
              <a:rPr lang="en-US" sz="1800" b="1" smtClean="0">
                <a:solidFill>
                  <a:srgbClr val="A40508"/>
                </a:solidFill>
              </a:rPr>
              <a:t>single</a:t>
            </a:r>
            <a:r>
              <a:rPr lang="en-US" sz="1800" smtClean="0"/>
              <a:t> roundtrip</a:t>
            </a:r>
          </a:p>
          <a:p>
            <a:pPr eaLnBrk="1" hangingPunct="1">
              <a:lnSpc>
                <a:spcPct val="130000"/>
              </a:lnSpc>
            </a:pPr>
            <a:r>
              <a:rPr lang="en-US" sz="1800" smtClean="0"/>
              <a:t>optimizations: 4-byte </a:t>
            </a:r>
            <a:r>
              <a:rPr lang="en-US" sz="1800" smtClean="0">
                <a:solidFill>
                  <a:schemeClr val="hlink"/>
                </a:solidFill>
              </a:rPr>
              <a:t>rolling hash</a:t>
            </a:r>
            <a:r>
              <a:rPr lang="en-US" sz="1800" smtClean="0"/>
              <a:t> + 2-byte </a:t>
            </a:r>
            <a:r>
              <a:rPr lang="en-US" sz="1800" smtClean="0">
                <a:solidFill>
                  <a:schemeClr val="hlink"/>
                </a:solidFill>
              </a:rPr>
              <a:t>MD5</a:t>
            </a:r>
            <a:r>
              <a:rPr lang="en-US" sz="1800" smtClean="0"/>
              <a:t>, </a:t>
            </a:r>
            <a:r>
              <a:rPr lang="en-US" sz="1800" i="1" smtClean="0">
                <a:solidFill>
                  <a:srgbClr val="A40508"/>
                </a:solidFill>
              </a:rPr>
              <a:t>gzip</a:t>
            </a:r>
            <a:r>
              <a:rPr lang="en-US" sz="1800" i="1" smtClean="0"/>
              <a:t> </a:t>
            </a:r>
            <a:r>
              <a:rPr lang="en-US" sz="1800" smtClean="0"/>
              <a:t>for literals</a:t>
            </a:r>
          </a:p>
          <a:p>
            <a:pPr eaLnBrk="1" hangingPunct="1">
              <a:lnSpc>
                <a:spcPct val="130000"/>
              </a:lnSpc>
            </a:pPr>
            <a:r>
              <a:rPr lang="en-US" sz="1800" smtClean="0"/>
              <a:t>choice of block size problematic  (</a:t>
            </a:r>
            <a:r>
              <a:rPr lang="en-US" sz="1800" i="1" smtClean="0"/>
              <a:t>default</a:t>
            </a:r>
            <a:r>
              <a:rPr lang="en-US" sz="1800" smtClean="0"/>
              <a:t>: max{700, √n}  bytes)</a:t>
            </a:r>
          </a:p>
          <a:p>
            <a:pPr eaLnBrk="1" hangingPunct="1">
              <a:lnSpc>
                <a:spcPct val="130000"/>
              </a:lnSpc>
            </a:pPr>
            <a:r>
              <a:rPr lang="en-US" sz="1800" smtClean="0"/>
              <a:t>not good in theory: </a:t>
            </a:r>
            <a:r>
              <a:rPr lang="en-US" sz="1800" smtClean="0">
                <a:solidFill>
                  <a:srgbClr val="00A000"/>
                </a:solidFill>
              </a:rPr>
              <a:t>granularity of changes may disrupt use of blocks</a:t>
            </a:r>
          </a:p>
        </p:txBody>
      </p:sp>
      <p:pic>
        <p:nvPicPr>
          <p:cNvPr id="125955" name="Picture 4" descr="fig2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628775"/>
            <a:ext cx="6818312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956" name="Callout con freccia a destra 4"/>
          <p:cNvSpPr>
            <a:spLocks noChangeArrowheads="1"/>
          </p:cNvSpPr>
          <p:nvPr/>
        </p:nvSpPr>
        <p:spPr bwMode="auto">
          <a:xfrm>
            <a:off x="357188" y="2714625"/>
            <a:ext cx="1571625" cy="1357313"/>
          </a:xfrm>
          <a:prstGeom prst="rightArrowCallout">
            <a:avLst>
              <a:gd name="adj1" fmla="val 25000"/>
              <a:gd name="adj2" fmla="val 25000"/>
              <a:gd name="adj3" fmla="val 25002"/>
              <a:gd name="adj4" fmla="val 52144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>
                <a:latin typeface="Lucida Handwriting" pitchFamily="66" charset="0"/>
              </a:rPr>
              <a:t>Gzip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Simple compressors: too simple?</a:t>
            </a:r>
            <a:endParaRPr lang="en-US" dirty="0" smtClean="0"/>
          </a:p>
        </p:txBody>
      </p:sp>
      <p:sp>
        <p:nvSpPr>
          <p:cNvPr id="1670148" name="Rectangle 4"/>
          <p:cNvSpPr>
            <a:spLocks noChangeArrowheads="1"/>
          </p:cNvSpPr>
          <p:nvPr/>
        </p:nvSpPr>
        <p:spPr bwMode="auto">
          <a:xfrm>
            <a:off x="323850" y="1857364"/>
            <a:ext cx="828040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Char char="n"/>
            </a:pPr>
            <a:r>
              <a:rPr lang="it-IT" sz="2600" b="1" dirty="0" err="1">
                <a:solidFill>
                  <a:srgbClr val="A40508"/>
                </a:solidFill>
              </a:rPr>
              <a:t>Move-to-Front</a:t>
            </a:r>
            <a:r>
              <a:rPr lang="it-IT" sz="2600" b="1" dirty="0">
                <a:solidFill>
                  <a:srgbClr val="A40508"/>
                </a:solidFill>
              </a:rPr>
              <a:t>  (MTF)</a:t>
            </a:r>
            <a:r>
              <a:rPr lang="it-IT" sz="2600" dirty="0"/>
              <a:t>: 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it-IT" sz="2400" dirty="0"/>
              <a:t>As a </a:t>
            </a:r>
            <a:r>
              <a:rPr lang="it-IT" sz="2400" dirty="0" err="1"/>
              <a:t>freq-sorting</a:t>
            </a:r>
            <a:r>
              <a:rPr lang="it-IT" sz="2400" dirty="0"/>
              <a:t> </a:t>
            </a:r>
            <a:r>
              <a:rPr lang="it-IT" sz="2400" dirty="0" err="1"/>
              <a:t>approximator</a:t>
            </a:r>
            <a:endParaRPr lang="it-IT" sz="2400" dirty="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it-IT" sz="2400" dirty="0"/>
              <a:t>As a caching </a:t>
            </a:r>
            <a:r>
              <a:rPr lang="it-IT" sz="2400" dirty="0" err="1"/>
              <a:t>strategy</a:t>
            </a:r>
            <a:endParaRPr lang="it-IT" sz="2400" dirty="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it-IT" sz="2400" dirty="0"/>
              <a:t>As a </a:t>
            </a:r>
            <a:r>
              <a:rPr lang="it-IT" sz="2400" dirty="0" err="1"/>
              <a:t>compressor</a:t>
            </a:r>
            <a:endParaRPr lang="it-IT" sz="2400" dirty="0"/>
          </a:p>
        </p:txBody>
      </p:sp>
      <p:sp>
        <p:nvSpPr>
          <p:cNvPr id="1670149" name="Rectangle 5"/>
          <p:cNvSpPr>
            <a:spLocks noChangeArrowheads="1"/>
          </p:cNvSpPr>
          <p:nvPr/>
        </p:nvSpPr>
        <p:spPr bwMode="auto">
          <a:xfrm>
            <a:off x="323850" y="4275152"/>
            <a:ext cx="82804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A50021"/>
              </a:buClr>
              <a:buSzPct val="60000"/>
              <a:buFont typeface="Wingdings" pitchFamily="2" charset="2"/>
              <a:buChar char="n"/>
            </a:pPr>
            <a:r>
              <a:rPr lang="it-IT" sz="2600" b="1" dirty="0" err="1">
                <a:solidFill>
                  <a:srgbClr val="A40508"/>
                </a:solidFill>
              </a:rPr>
              <a:t>Run-Length-Encoding</a:t>
            </a:r>
            <a:r>
              <a:rPr lang="it-IT" sz="2600" b="1" dirty="0">
                <a:solidFill>
                  <a:srgbClr val="A40508"/>
                </a:solidFill>
              </a:rPr>
              <a:t> (RLE)</a:t>
            </a:r>
            <a:r>
              <a:rPr lang="it-IT" sz="2600" dirty="0"/>
              <a:t>: 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it-IT" sz="2400" dirty="0"/>
              <a:t>FAX </a:t>
            </a:r>
            <a:r>
              <a:rPr lang="it-IT" sz="2400" dirty="0" err="1"/>
              <a:t>compression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0148" grpId="0"/>
      <p:bldP spid="167014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0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Move to Front Coding</a:t>
            </a:r>
          </a:p>
        </p:txBody>
      </p:sp>
      <p:sp>
        <p:nvSpPr>
          <p:cNvPr id="166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640763" cy="4876800"/>
          </a:xfrm>
        </p:spPr>
        <p:txBody>
          <a:bodyPr/>
          <a:lstStyle/>
          <a:p>
            <a:pPr marL="495300" indent="-495300" eaLnBrk="1" hangingPunct="1">
              <a:buFont typeface="Wingdings" pitchFamily="2" charset="2"/>
              <a:buNone/>
            </a:pPr>
            <a:r>
              <a:rPr lang="en-US" smtClean="0"/>
              <a:t>Transforms a </a:t>
            </a:r>
            <a:r>
              <a:rPr lang="en-US" b="1" smtClean="0">
                <a:solidFill>
                  <a:srgbClr val="A40508"/>
                </a:solidFill>
              </a:rPr>
              <a:t>char</a:t>
            </a:r>
            <a:r>
              <a:rPr lang="en-US" smtClean="0"/>
              <a:t> sequence into an </a:t>
            </a:r>
            <a:r>
              <a:rPr lang="en-US" b="1" smtClean="0">
                <a:solidFill>
                  <a:srgbClr val="A40508"/>
                </a:solidFill>
              </a:rPr>
              <a:t>integer</a:t>
            </a:r>
            <a:r>
              <a:rPr lang="en-US" b="1" smtClean="0"/>
              <a:t> </a:t>
            </a:r>
            <a:r>
              <a:rPr lang="en-US" smtClean="0"/>
              <a:t>sequence, that can then be </a:t>
            </a:r>
            <a:r>
              <a:rPr lang="en-US" i="1" smtClean="0"/>
              <a:t>var-length coded</a:t>
            </a:r>
          </a:p>
          <a:p>
            <a:pPr marL="495300" indent="-495300" eaLnBrk="1" hangingPunct="1">
              <a:spcBef>
                <a:spcPct val="70000"/>
              </a:spcBef>
            </a:pPr>
            <a:r>
              <a:rPr lang="en-US" smtClean="0"/>
              <a:t>Start with the list of symbols </a:t>
            </a:r>
            <a:r>
              <a:rPr lang="en-US" smtClean="0">
                <a:solidFill>
                  <a:srgbClr val="00A000"/>
                </a:solidFill>
              </a:rPr>
              <a:t>L=[a,b,c,d,…]</a:t>
            </a:r>
          </a:p>
          <a:p>
            <a:pPr marL="495300" indent="-495300" eaLnBrk="1" hangingPunct="1"/>
            <a:r>
              <a:rPr lang="en-US" smtClean="0"/>
              <a:t>For each input symbol </a:t>
            </a:r>
            <a:r>
              <a:rPr lang="en-US" i="1" smtClean="0"/>
              <a:t>s</a:t>
            </a:r>
            <a:r>
              <a:rPr lang="en-US" smtClean="0"/>
              <a:t> </a:t>
            </a:r>
          </a:p>
          <a:p>
            <a:pPr marL="914400" lvl="1" indent="-457200" eaLnBrk="1" hangingPunct="1">
              <a:buSzPct val="110000"/>
              <a:buFont typeface="Wingdings" pitchFamily="2" charset="2"/>
              <a:buAutoNum type="arabicParenR"/>
            </a:pPr>
            <a:r>
              <a:rPr lang="en-US" smtClean="0"/>
              <a:t>output the position of </a:t>
            </a:r>
            <a:r>
              <a:rPr lang="en-US" i="1" smtClean="0"/>
              <a:t>s</a:t>
            </a:r>
            <a:r>
              <a:rPr lang="en-US" smtClean="0"/>
              <a:t> in L </a:t>
            </a:r>
          </a:p>
          <a:p>
            <a:pPr marL="914400" lvl="1" indent="-457200" eaLnBrk="1" hangingPunct="1">
              <a:buSzPct val="110000"/>
              <a:buFont typeface="Wingdings" pitchFamily="2" charset="2"/>
              <a:buAutoNum type="arabicParenR"/>
            </a:pPr>
            <a:r>
              <a:rPr lang="en-US" smtClean="0"/>
              <a:t>move </a:t>
            </a:r>
            <a:r>
              <a:rPr lang="en-US" i="1" smtClean="0"/>
              <a:t>s</a:t>
            </a:r>
            <a:r>
              <a:rPr lang="en-US" smtClean="0"/>
              <a:t> to the front of L</a:t>
            </a:r>
          </a:p>
          <a:p>
            <a:pPr marL="495300" indent="-495300" eaLnBrk="1" hangingPunct="1">
              <a:buFont typeface="Wingdings" pitchFamily="2" charset="2"/>
              <a:buNone/>
            </a:pPr>
            <a:endParaRPr lang="en-US" smtClean="0">
              <a:solidFill>
                <a:srgbClr val="00A000"/>
              </a:solidFill>
            </a:endParaRPr>
          </a:p>
          <a:p>
            <a:pPr marL="495300" indent="-495300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Properties:</a:t>
            </a:r>
          </a:p>
          <a:p>
            <a:pPr marL="495300" indent="-495300" eaLnBrk="1" hangingPunct="1"/>
            <a:r>
              <a:rPr lang="en-US" smtClean="0"/>
              <a:t>Exploit </a:t>
            </a:r>
            <a:r>
              <a:rPr lang="en-US" i="1" smtClean="0">
                <a:solidFill>
                  <a:schemeClr val="folHlink"/>
                </a:solidFill>
              </a:rPr>
              <a:t>temporal locality</a:t>
            </a:r>
            <a:r>
              <a:rPr lang="en-US" smtClean="0"/>
              <a:t>, and it is</a:t>
            </a:r>
            <a:r>
              <a:rPr lang="en-US" i="1" smtClean="0">
                <a:solidFill>
                  <a:schemeClr val="folHlink"/>
                </a:solidFill>
              </a:rPr>
              <a:t> dynamic</a:t>
            </a:r>
          </a:p>
          <a:p>
            <a:pPr marL="495300" indent="-495300" eaLnBrk="1" hangingPunct="1">
              <a:lnSpc>
                <a:spcPct val="130000"/>
              </a:lnSpc>
            </a:pPr>
            <a:r>
              <a:rPr lang="en-US" sz="2200" smtClean="0">
                <a:solidFill>
                  <a:srgbClr val="A40508"/>
                </a:solidFill>
              </a:rPr>
              <a:t>X = 1</a:t>
            </a:r>
            <a:r>
              <a:rPr lang="en-US" sz="2100" baseline="30000" smtClean="0">
                <a:solidFill>
                  <a:srgbClr val="A40508"/>
                </a:solidFill>
              </a:rPr>
              <a:t>n </a:t>
            </a:r>
            <a:r>
              <a:rPr lang="en-US" sz="2200" smtClean="0">
                <a:solidFill>
                  <a:srgbClr val="A40508"/>
                </a:solidFill>
              </a:rPr>
              <a:t>2</a:t>
            </a:r>
            <a:r>
              <a:rPr lang="en-US" sz="2100" baseline="30000" smtClean="0">
                <a:solidFill>
                  <a:srgbClr val="A40508"/>
                </a:solidFill>
              </a:rPr>
              <a:t>n </a:t>
            </a:r>
            <a:r>
              <a:rPr lang="en-US" sz="2200" smtClean="0">
                <a:solidFill>
                  <a:srgbClr val="A40508"/>
                </a:solidFill>
              </a:rPr>
              <a:t>3</a:t>
            </a:r>
            <a:r>
              <a:rPr lang="en-US" sz="2100" baseline="30000" smtClean="0">
                <a:solidFill>
                  <a:srgbClr val="A40508"/>
                </a:solidFill>
              </a:rPr>
              <a:t>n… </a:t>
            </a:r>
            <a:r>
              <a:rPr lang="en-US" sz="2200" smtClean="0">
                <a:solidFill>
                  <a:srgbClr val="A40508"/>
                </a:solidFill>
              </a:rPr>
              <a:t>n</a:t>
            </a:r>
            <a:r>
              <a:rPr lang="en-US" sz="2100" baseline="30000" smtClean="0">
                <a:solidFill>
                  <a:srgbClr val="A40508"/>
                </a:solidFill>
              </a:rPr>
              <a:t>n </a:t>
            </a:r>
            <a:r>
              <a:rPr lang="en-US" sz="2200" smtClean="0">
                <a:solidFill>
                  <a:srgbClr val="A40508"/>
                </a:solidFill>
                <a:sym typeface="Wingdings" pitchFamily="2" charset="2"/>
              </a:rPr>
              <a:t></a:t>
            </a:r>
            <a:r>
              <a:rPr lang="en-US" sz="2200" smtClean="0">
                <a:solidFill>
                  <a:srgbClr val="A40508"/>
                </a:solidFill>
              </a:rPr>
              <a:t> Huff = O(n</a:t>
            </a:r>
            <a:r>
              <a:rPr lang="en-US" sz="2100" baseline="30000" smtClean="0">
                <a:solidFill>
                  <a:srgbClr val="A40508"/>
                </a:solidFill>
              </a:rPr>
              <a:t>2</a:t>
            </a:r>
            <a:r>
              <a:rPr lang="en-US" sz="2200" smtClean="0">
                <a:solidFill>
                  <a:srgbClr val="A40508"/>
                </a:solidFill>
              </a:rPr>
              <a:t> log n), MTF = O(n log n) + n</a:t>
            </a:r>
            <a:r>
              <a:rPr lang="en-US" sz="2200" baseline="30000" smtClean="0">
                <a:solidFill>
                  <a:srgbClr val="A40508"/>
                </a:solidFill>
              </a:rPr>
              <a:t>2</a:t>
            </a:r>
          </a:p>
        </p:txBody>
      </p:sp>
      <p:sp>
        <p:nvSpPr>
          <p:cNvPr id="1666052" name="Rectangle 4"/>
          <p:cNvSpPr>
            <a:spLocks noChangeArrowheads="1"/>
          </p:cNvSpPr>
          <p:nvPr/>
        </p:nvSpPr>
        <p:spPr bwMode="auto">
          <a:xfrm>
            <a:off x="5364163" y="4292600"/>
            <a:ext cx="3529012" cy="360363"/>
          </a:xfrm>
          <a:prstGeom prst="rect">
            <a:avLst/>
          </a:prstGeom>
          <a:solidFill>
            <a:srgbClr val="F4F3E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66053" name="Rectangle 5"/>
          <p:cNvSpPr>
            <a:spLocks noChangeArrowheads="1"/>
          </p:cNvSpPr>
          <p:nvPr/>
        </p:nvSpPr>
        <p:spPr bwMode="auto">
          <a:xfrm>
            <a:off x="6551613" y="5157788"/>
            <a:ext cx="2592387" cy="3603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>
                <a:latin typeface="Comic Sans MS" pitchFamily="66" charset="0"/>
              </a:rPr>
              <a:t>There is a memory</a:t>
            </a:r>
          </a:p>
        </p:txBody>
      </p:sp>
      <p:sp>
        <p:nvSpPr>
          <p:cNvPr id="1666055" name="AutoShape 7"/>
          <p:cNvSpPr>
            <a:spLocks noChangeArrowheads="1"/>
          </p:cNvSpPr>
          <p:nvPr/>
        </p:nvSpPr>
        <p:spPr bwMode="auto">
          <a:xfrm>
            <a:off x="7885113" y="5516563"/>
            <a:ext cx="792162" cy="6492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66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66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66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6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66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6052" grpId="0" animBg="1"/>
      <p:bldP spid="1666053" grpId="0" animBg="1"/>
      <p:bldP spid="16660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Running Example</a:t>
            </a:r>
          </a:p>
        </p:txBody>
      </p:sp>
      <p:sp>
        <p:nvSpPr>
          <p:cNvPr id="911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i="1" smtClean="0"/>
              <a:t>p(a) = .1,  p(b) = .2,  p(c ) = .2,  p(d) = .5</a:t>
            </a:r>
          </a:p>
        </p:txBody>
      </p:sp>
      <p:sp>
        <p:nvSpPr>
          <p:cNvPr id="911363" name="Oval 4"/>
          <p:cNvSpPr>
            <a:spLocks noChangeArrowheads="1"/>
          </p:cNvSpPr>
          <p:nvPr/>
        </p:nvSpPr>
        <p:spPr bwMode="auto">
          <a:xfrm>
            <a:off x="2133600" y="2362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 sz="2400">
              <a:latin typeface="Symbol" pitchFamily="18" charset="2"/>
            </a:endParaRPr>
          </a:p>
        </p:txBody>
      </p:sp>
      <p:sp>
        <p:nvSpPr>
          <p:cNvPr id="911364" name="Oval 5"/>
          <p:cNvSpPr>
            <a:spLocks noChangeArrowheads="1"/>
          </p:cNvSpPr>
          <p:nvPr/>
        </p:nvSpPr>
        <p:spPr bwMode="auto">
          <a:xfrm>
            <a:off x="3657600" y="2362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1365" name="Oval 6"/>
          <p:cNvSpPr>
            <a:spLocks noChangeArrowheads="1"/>
          </p:cNvSpPr>
          <p:nvPr/>
        </p:nvSpPr>
        <p:spPr bwMode="auto">
          <a:xfrm>
            <a:off x="4953000" y="2362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1366" name="Oval 7"/>
          <p:cNvSpPr>
            <a:spLocks noChangeArrowheads="1"/>
          </p:cNvSpPr>
          <p:nvPr/>
        </p:nvSpPr>
        <p:spPr bwMode="auto">
          <a:xfrm>
            <a:off x="6248400" y="2362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11367" name="Text Box 8"/>
          <p:cNvSpPr txBox="1">
            <a:spLocks noChangeArrowheads="1"/>
          </p:cNvSpPr>
          <p:nvPr/>
        </p:nvSpPr>
        <p:spPr bwMode="auto">
          <a:xfrm>
            <a:off x="2209800" y="2133600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a(.1)</a:t>
            </a:r>
          </a:p>
        </p:txBody>
      </p:sp>
      <p:sp>
        <p:nvSpPr>
          <p:cNvPr id="911368" name="Text Box 9"/>
          <p:cNvSpPr txBox="1">
            <a:spLocks noChangeArrowheads="1"/>
          </p:cNvSpPr>
          <p:nvPr/>
        </p:nvSpPr>
        <p:spPr bwMode="auto">
          <a:xfrm>
            <a:off x="3733800" y="2133600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b(.2)</a:t>
            </a:r>
          </a:p>
        </p:txBody>
      </p:sp>
      <p:sp>
        <p:nvSpPr>
          <p:cNvPr id="911369" name="Text Box 10"/>
          <p:cNvSpPr txBox="1">
            <a:spLocks noChangeArrowheads="1"/>
          </p:cNvSpPr>
          <p:nvPr/>
        </p:nvSpPr>
        <p:spPr bwMode="auto">
          <a:xfrm>
            <a:off x="6324600" y="2133600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d(.5)</a:t>
            </a:r>
          </a:p>
        </p:txBody>
      </p:sp>
      <p:sp>
        <p:nvSpPr>
          <p:cNvPr id="911370" name="Text Box 11"/>
          <p:cNvSpPr txBox="1">
            <a:spLocks noChangeArrowheads="1"/>
          </p:cNvSpPr>
          <p:nvPr/>
        </p:nvSpPr>
        <p:spPr bwMode="auto">
          <a:xfrm>
            <a:off x="5029200" y="2133600"/>
            <a:ext cx="750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latin typeface="Times New Roman" pitchFamily="18" charset="0"/>
              </a:rPr>
              <a:t>c(.2)</a:t>
            </a:r>
          </a:p>
        </p:txBody>
      </p:sp>
      <p:sp>
        <p:nvSpPr>
          <p:cNvPr id="1515532" name="Text Box 12"/>
          <p:cNvSpPr txBox="1">
            <a:spLocks noChangeArrowheads="1"/>
          </p:cNvSpPr>
          <p:nvPr/>
        </p:nvSpPr>
        <p:spPr bwMode="auto">
          <a:xfrm>
            <a:off x="285720" y="5197494"/>
            <a:ext cx="6238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i="1" dirty="0">
                <a:latin typeface="Times New Roman" pitchFamily="18" charset="0"/>
              </a:rPr>
              <a:t>a=000,  b=001,  c=01, d=1</a:t>
            </a:r>
          </a:p>
          <a:p>
            <a:pPr eaLnBrk="0" hangingPunct="0"/>
            <a:r>
              <a:rPr lang="en-US" sz="2800" i="1" dirty="0">
                <a:latin typeface="Times New Roman" pitchFamily="18" charset="0"/>
              </a:rPr>
              <a:t>There are 2</a:t>
            </a:r>
            <a:r>
              <a:rPr lang="en-US" sz="2800" i="1" baseline="40000" dirty="0">
                <a:latin typeface="Times New Roman" pitchFamily="18" charset="0"/>
              </a:rPr>
              <a:t>n-1</a:t>
            </a:r>
            <a:r>
              <a:rPr lang="en-US" sz="2800" i="1" dirty="0">
                <a:latin typeface="Times New Roman" pitchFamily="18" charset="0"/>
              </a:rPr>
              <a:t> “equivalent” Huffman trees</a:t>
            </a:r>
            <a:endParaRPr lang="en-US" sz="2400" i="1" dirty="0">
              <a:latin typeface="Times New Roman" pitchFamily="18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195513" y="2420938"/>
            <a:ext cx="1512887" cy="1177925"/>
            <a:chOff x="1383" y="1525"/>
            <a:chExt cx="953" cy="742"/>
          </a:xfrm>
        </p:grpSpPr>
        <p:sp>
          <p:nvSpPr>
            <p:cNvPr id="911393" name="Oval 14"/>
            <p:cNvSpPr>
              <a:spLocks noChangeArrowheads="1"/>
            </p:cNvSpPr>
            <p:nvPr/>
          </p:nvSpPr>
          <p:spPr bwMode="auto">
            <a:xfrm>
              <a:off x="1837" y="2069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it-IT" sz="2400">
                <a:latin typeface="Symbol" pitchFamily="18" charset="2"/>
              </a:endParaRPr>
            </a:p>
          </p:txBody>
        </p:sp>
        <p:sp>
          <p:nvSpPr>
            <p:cNvPr id="911394" name="Text Box 15"/>
            <p:cNvSpPr txBox="1">
              <a:spLocks noChangeArrowheads="1"/>
            </p:cNvSpPr>
            <p:nvPr/>
          </p:nvSpPr>
          <p:spPr bwMode="auto">
            <a:xfrm>
              <a:off x="1429" y="1979"/>
              <a:ext cx="3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i="1">
                  <a:latin typeface="Times New Roman" pitchFamily="18" charset="0"/>
                </a:rPr>
                <a:t>(.3)</a:t>
              </a:r>
            </a:p>
          </p:txBody>
        </p:sp>
        <p:sp>
          <p:nvSpPr>
            <p:cNvPr id="911395" name="Line 16"/>
            <p:cNvSpPr>
              <a:spLocks noChangeShapeType="1"/>
            </p:cNvSpPr>
            <p:nvPr/>
          </p:nvSpPr>
          <p:spPr bwMode="auto">
            <a:xfrm>
              <a:off x="1383" y="1525"/>
              <a:ext cx="499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11396" name="Line 17"/>
            <p:cNvSpPr>
              <a:spLocks noChangeShapeType="1"/>
            </p:cNvSpPr>
            <p:nvPr/>
          </p:nvSpPr>
          <p:spPr bwMode="auto">
            <a:xfrm flipH="1">
              <a:off x="1882" y="1525"/>
              <a:ext cx="454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059113" y="2420938"/>
            <a:ext cx="1944687" cy="2041525"/>
            <a:chOff x="1927" y="1525"/>
            <a:chExt cx="1225" cy="1286"/>
          </a:xfrm>
        </p:grpSpPr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1927" y="1525"/>
              <a:ext cx="1225" cy="1179"/>
              <a:chOff x="1927" y="1525"/>
              <a:chExt cx="1225" cy="1179"/>
            </a:xfrm>
          </p:grpSpPr>
          <p:sp>
            <p:nvSpPr>
              <p:cNvPr id="911390" name="Line 20"/>
              <p:cNvSpPr>
                <a:spLocks noChangeShapeType="1"/>
              </p:cNvSpPr>
              <p:nvPr/>
            </p:nvSpPr>
            <p:spPr bwMode="auto">
              <a:xfrm>
                <a:off x="1927" y="2205"/>
                <a:ext cx="681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11391" name="Line 21"/>
              <p:cNvSpPr>
                <a:spLocks noChangeShapeType="1"/>
              </p:cNvSpPr>
              <p:nvPr/>
            </p:nvSpPr>
            <p:spPr bwMode="auto">
              <a:xfrm flipH="1">
                <a:off x="2608" y="1525"/>
                <a:ext cx="544" cy="10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11392" name="Oval 22"/>
              <p:cNvSpPr>
                <a:spLocks noChangeArrowheads="1"/>
              </p:cNvSpPr>
              <p:nvPr/>
            </p:nvSpPr>
            <p:spPr bwMode="auto">
              <a:xfrm>
                <a:off x="2562" y="2568"/>
                <a:ext cx="137" cy="1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11389" name="Text Box 23"/>
            <p:cNvSpPr txBox="1">
              <a:spLocks noChangeArrowheads="1"/>
            </p:cNvSpPr>
            <p:nvPr/>
          </p:nvSpPr>
          <p:spPr bwMode="auto">
            <a:xfrm>
              <a:off x="2064" y="2523"/>
              <a:ext cx="3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i="1">
                  <a:latin typeface="Times New Roman" pitchFamily="18" charset="0"/>
                </a:rPr>
                <a:t>(.5)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284663" y="2420938"/>
            <a:ext cx="2195512" cy="2592387"/>
            <a:chOff x="2699" y="1525"/>
            <a:chExt cx="1383" cy="1633"/>
          </a:xfrm>
        </p:grpSpPr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2699" y="1525"/>
              <a:ext cx="1270" cy="1633"/>
              <a:chOff x="2699" y="1525"/>
              <a:chExt cx="1270" cy="1633"/>
            </a:xfrm>
          </p:grpSpPr>
          <p:sp>
            <p:nvSpPr>
              <p:cNvPr id="911385" name="Oval 26"/>
              <p:cNvSpPr>
                <a:spLocks noChangeArrowheads="1"/>
              </p:cNvSpPr>
              <p:nvPr/>
            </p:nvSpPr>
            <p:spPr bwMode="auto">
              <a:xfrm>
                <a:off x="3606" y="3022"/>
                <a:ext cx="137" cy="13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11386" name="Line 27"/>
              <p:cNvSpPr>
                <a:spLocks noChangeShapeType="1"/>
              </p:cNvSpPr>
              <p:nvPr/>
            </p:nvSpPr>
            <p:spPr bwMode="auto">
              <a:xfrm>
                <a:off x="2699" y="2659"/>
                <a:ext cx="952" cy="3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11387" name="Line 28"/>
              <p:cNvSpPr>
                <a:spLocks noChangeShapeType="1"/>
              </p:cNvSpPr>
              <p:nvPr/>
            </p:nvSpPr>
            <p:spPr bwMode="auto">
              <a:xfrm flipH="1">
                <a:off x="3651" y="1525"/>
                <a:ext cx="318" cy="14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11384" name="Text Box 29"/>
            <p:cNvSpPr txBox="1">
              <a:spLocks noChangeArrowheads="1"/>
            </p:cNvSpPr>
            <p:nvPr/>
          </p:nvSpPr>
          <p:spPr bwMode="auto">
            <a:xfrm>
              <a:off x="3742" y="2840"/>
              <a:ext cx="3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i="1">
                  <a:latin typeface="Times New Roman" pitchFamily="18" charset="0"/>
                </a:rPr>
                <a:t>(1)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2627313" y="2636838"/>
            <a:ext cx="3760787" cy="1914525"/>
            <a:chOff x="1655" y="1661"/>
            <a:chExt cx="2369" cy="1206"/>
          </a:xfrm>
        </p:grpSpPr>
        <p:sp>
          <p:nvSpPr>
            <p:cNvPr id="911377" name="Text Box 32"/>
            <p:cNvSpPr txBox="1">
              <a:spLocks noChangeArrowheads="1"/>
            </p:cNvSpPr>
            <p:nvPr/>
          </p:nvSpPr>
          <p:spPr bwMode="auto">
            <a:xfrm>
              <a:off x="3003" y="2579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CC0000"/>
                  </a:solidFill>
                </a:rPr>
                <a:t>0</a:t>
              </a:r>
            </a:p>
          </p:txBody>
        </p:sp>
        <p:sp>
          <p:nvSpPr>
            <p:cNvPr id="911378" name="Text Box 33"/>
            <p:cNvSpPr txBox="1">
              <a:spLocks noChangeArrowheads="1"/>
            </p:cNvSpPr>
            <p:nvPr/>
          </p:nvSpPr>
          <p:spPr bwMode="auto">
            <a:xfrm>
              <a:off x="2154" y="2160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CC0000"/>
                  </a:solidFill>
                </a:rPr>
                <a:t>0</a:t>
              </a:r>
            </a:p>
          </p:txBody>
        </p:sp>
        <p:sp>
          <p:nvSpPr>
            <p:cNvPr id="911379" name="Text Box 34"/>
            <p:cNvSpPr txBox="1">
              <a:spLocks noChangeArrowheads="1"/>
            </p:cNvSpPr>
            <p:nvPr/>
          </p:nvSpPr>
          <p:spPr bwMode="auto">
            <a:xfrm>
              <a:off x="1655" y="1661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CC0000"/>
                  </a:solidFill>
                </a:rPr>
                <a:t>0</a:t>
              </a:r>
            </a:p>
          </p:txBody>
        </p:sp>
        <p:sp>
          <p:nvSpPr>
            <p:cNvPr id="911380" name="Text Box 35"/>
            <p:cNvSpPr txBox="1">
              <a:spLocks noChangeArrowheads="1"/>
            </p:cNvSpPr>
            <p:nvPr/>
          </p:nvSpPr>
          <p:spPr bwMode="auto">
            <a:xfrm>
              <a:off x="3787" y="2069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911381" name="Text Box 36"/>
            <p:cNvSpPr txBox="1">
              <a:spLocks noChangeArrowheads="1"/>
            </p:cNvSpPr>
            <p:nvPr/>
          </p:nvSpPr>
          <p:spPr bwMode="auto">
            <a:xfrm>
              <a:off x="2880" y="1842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CC0000"/>
                  </a:solidFill>
                </a:rPr>
                <a:t>1</a:t>
              </a:r>
            </a:p>
          </p:txBody>
        </p:sp>
        <p:sp>
          <p:nvSpPr>
            <p:cNvPr id="911382" name="Text Box 37"/>
            <p:cNvSpPr txBox="1">
              <a:spLocks noChangeArrowheads="1"/>
            </p:cNvSpPr>
            <p:nvPr/>
          </p:nvSpPr>
          <p:spPr bwMode="auto">
            <a:xfrm>
              <a:off x="2109" y="1661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solidFill>
                    <a:srgbClr val="CC0000"/>
                  </a:solidFill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3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Run Length Encoding  (RLE)</a:t>
            </a:r>
          </a:p>
        </p:txBody>
      </p:sp>
      <p:sp>
        <p:nvSpPr>
          <p:cNvPr id="176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52600"/>
            <a:ext cx="8640763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Tahoma" pitchFamily="34" charset="0"/>
              </a:rPr>
              <a:t>If</a:t>
            </a:r>
            <a:r>
              <a:rPr lang="en-US" sz="2800" dirty="0" smtClean="0">
                <a:solidFill>
                  <a:srgbClr val="A40508"/>
                </a:solidFill>
                <a:latin typeface="Comic Sans MS" pitchFamily="66" charset="0"/>
              </a:rPr>
              <a:t> spatial locality </a:t>
            </a:r>
            <a:r>
              <a:rPr lang="en-US" sz="2400" dirty="0" smtClean="0">
                <a:latin typeface="Tahoma" pitchFamily="34" charset="0"/>
              </a:rPr>
              <a:t>is very high, then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sz="2400" b="1" dirty="0" smtClean="0"/>
              <a:t>		</a:t>
            </a:r>
            <a:r>
              <a:rPr lang="en-US" sz="2400" b="1" dirty="0" err="1" smtClean="0"/>
              <a:t>abbbaacccca</a:t>
            </a:r>
            <a:r>
              <a:rPr lang="en-US" sz="2400" b="1" dirty="0" smtClean="0"/>
              <a:t> =&gt; (a,1),(b,3),(a,2),(c,4),(a,1)</a:t>
            </a:r>
            <a:endParaRPr lang="en-US" sz="2000" dirty="0" smtClean="0"/>
          </a:p>
          <a:p>
            <a:pPr eaLnBrk="1" hangingPunct="1">
              <a:lnSpc>
                <a:spcPct val="160000"/>
              </a:lnSpc>
              <a:buFont typeface="Wingdings" pitchFamily="2" charset="2"/>
              <a:buNone/>
            </a:pPr>
            <a:r>
              <a:rPr lang="en-US" sz="2400" dirty="0" smtClean="0"/>
              <a:t>In case of binary strings </a:t>
            </a:r>
            <a:r>
              <a:rPr lang="en-US" sz="2400" dirty="0" smtClean="0">
                <a:sym typeface="Wingdings" pitchFamily="2" charset="2"/>
              </a:rPr>
              <a:t> just numbers and one bit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hlink"/>
                </a:solidFill>
                <a:latin typeface="Comic Sans MS" pitchFamily="66" charset="0"/>
              </a:rPr>
              <a:t>Properties</a:t>
            </a:r>
            <a:r>
              <a:rPr lang="en-US" sz="2400" dirty="0" smtClean="0">
                <a:solidFill>
                  <a:schemeClr val="hlink"/>
                </a:solidFill>
                <a:latin typeface="Comic Sans MS" pitchFamily="66" charset="0"/>
              </a:rPr>
              <a:t>:</a:t>
            </a:r>
            <a:endParaRPr lang="en-US" sz="2400" dirty="0" smtClean="0">
              <a:solidFill>
                <a:schemeClr val="hlink"/>
              </a:solidFill>
              <a:latin typeface="Capitals"/>
            </a:endParaRPr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Exploit </a:t>
            </a:r>
            <a:r>
              <a:rPr lang="en-US" sz="2400" i="1" dirty="0" smtClean="0">
                <a:solidFill>
                  <a:schemeClr val="folHlink"/>
                </a:solidFill>
              </a:rPr>
              <a:t>spatial locality</a:t>
            </a:r>
            <a:r>
              <a:rPr lang="en-US" sz="2400" dirty="0" smtClean="0"/>
              <a:t>, and it is a </a:t>
            </a:r>
            <a:r>
              <a:rPr lang="en-US" sz="2400" i="1" dirty="0" smtClean="0">
                <a:solidFill>
                  <a:schemeClr val="folHlink"/>
                </a:solidFill>
              </a:rPr>
              <a:t>dynamic code</a:t>
            </a:r>
          </a:p>
          <a:p>
            <a:pPr eaLnBrk="1" hangingPunct="1">
              <a:lnSpc>
                <a:spcPct val="230000"/>
              </a:lnSpc>
            </a:pPr>
            <a:r>
              <a:rPr lang="en-US" sz="2400" dirty="0" smtClean="0">
                <a:solidFill>
                  <a:srgbClr val="A40508"/>
                </a:solidFill>
              </a:rPr>
              <a:t>X = 1</a:t>
            </a:r>
            <a:r>
              <a:rPr lang="en-US" sz="2400" baseline="30000" dirty="0" smtClean="0">
                <a:solidFill>
                  <a:srgbClr val="A40508"/>
                </a:solidFill>
              </a:rPr>
              <a:t>n </a:t>
            </a:r>
            <a:r>
              <a:rPr lang="en-US" sz="2400" dirty="0" smtClean="0">
                <a:solidFill>
                  <a:srgbClr val="A40508"/>
                </a:solidFill>
              </a:rPr>
              <a:t>2</a:t>
            </a:r>
            <a:r>
              <a:rPr lang="en-US" sz="2400" baseline="30000" dirty="0" smtClean="0">
                <a:solidFill>
                  <a:srgbClr val="A40508"/>
                </a:solidFill>
              </a:rPr>
              <a:t>n </a:t>
            </a:r>
            <a:r>
              <a:rPr lang="en-US" sz="2400" dirty="0" smtClean="0">
                <a:solidFill>
                  <a:srgbClr val="A40508"/>
                </a:solidFill>
              </a:rPr>
              <a:t>3</a:t>
            </a:r>
            <a:r>
              <a:rPr lang="en-US" sz="2400" baseline="30000" dirty="0" smtClean="0">
                <a:solidFill>
                  <a:srgbClr val="A40508"/>
                </a:solidFill>
              </a:rPr>
              <a:t>n… </a:t>
            </a:r>
            <a:r>
              <a:rPr lang="en-US" sz="2400" dirty="0" err="1" smtClean="0">
                <a:solidFill>
                  <a:srgbClr val="A40508"/>
                </a:solidFill>
              </a:rPr>
              <a:t>n</a:t>
            </a:r>
            <a:r>
              <a:rPr lang="en-US" sz="2400" baseline="30000" dirty="0" err="1" smtClean="0">
                <a:solidFill>
                  <a:srgbClr val="A40508"/>
                </a:solidFill>
              </a:rPr>
              <a:t>n</a:t>
            </a:r>
            <a:r>
              <a:rPr lang="en-US" sz="2400" baseline="30000" dirty="0" smtClean="0">
                <a:solidFill>
                  <a:srgbClr val="A40508"/>
                </a:solidFill>
              </a:rPr>
              <a:t> </a:t>
            </a:r>
            <a:r>
              <a:rPr lang="en-US" sz="2400" dirty="0" smtClean="0">
                <a:solidFill>
                  <a:srgbClr val="A40508"/>
                </a:solidFill>
                <a:sym typeface="Wingdings" pitchFamily="2" charset="2"/>
              </a:rPr>
              <a:t> 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A40508"/>
                </a:solidFill>
                <a:sym typeface="Wingdings" pitchFamily="2" charset="2"/>
              </a:rPr>
              <a:t>		Huff(X) = O(n</a:t>
            </a:r>
            <a:r>
              <a:rPr lang="en-US" sz="2400" baseline="30000" dirty="0" smtClean="0">
                <a:solidFill>
                  <a:srgbClr val="A40508"/>
                </a:solidFill>
                <a:sym typeface="Wingdings" pitchFamily="2" charset="2"/>
              </a:rPr>
              <a:t>2</a:t>
            </a:r>
            <a:r>
              <a:rPr lang="en-US" sz="2400" dirty="0" smtClean="0">
                <a:solidFill>
                  <a:srgbClr val="A40508"/>
                </a:solidFill>
                <a:sym typeface="Wingdings" pitchFamily="2" charset="2"/>
              </a:rPr>
              <a:t> log n)   </a:t>
            </a:r>
            <a:r>
              <a:rPr lang="en-US" sz="2400" b="1" dirty="0" smtClean="0">
                <a:solidFill>
                  <a:srgbClr val="A40508"/>
                </a:solidFill>
                <a:sym typeface="Wingdings" pitchFamily="2" charset="2"/>
              </a:rPr>
              <a:t>&gt;</a:t>
            </a:r>
            <a:r>
              <a:rPr lang="en-US" sz="2400" dirty="0" smtClean="0">
                <a:solidFill>
                  <a:srgbClr val="A40508"/>
                </a:solidFill>
                <a:sym typeface="Wingdings" pitchFamily="2" charset="2"/>
              </a:rPr>
              <a:t>  </a:t>
            </a:r>
            <a:r>
              <a:rPr lang="en-US" sz="2400" dirty="0" err="1" smtClean="0">
                <a:solidFill>
                  <a:srgbClr val="A40508"/>
                </a:solidFill>
                <a:sym typeface="Wingdings" pitchFamily="2" charset="2"/>
              </a:rPr>
              <a:t>Rle</a:t>
            </a:r>
            <a:r>
              <a:rPr lang="en-US" sz="2400" dirty="0" smtClean="0">
                <a:solidFill>
                  <a:srgbClr val="A40508"/>
                </a:solidFill>
                <a:sym typeface="Wingdings" pitchFamily="2" charset="2"/>
              </a:rPr>
              <a:t>(X) = O( n (1+log n) )</a:t>
            </a:r>
            <a:endParaRPr lang="en-US" sz="2400" i="1" dirty="0" smtClean="0">
              <a:solidFill>
                <a:schemeClr val="folHlink"/>
              </a:solidFill>
            </a:endParaRPr>
          </a:p>
        </p:txBody>
      </p:sp>
      <p:sp>
        <p:nvSpPr>
          <p:cNvPr id="1764356" name="Rectangle 4"/>
          <p:cNvSpPr>
            <a:spLocks noChangeArrowheads="1"/>
          </p:cNvSpPr>
          <p:nvPr/>
        </p:nvSpPr>
        <p:spPr bwMode="auto">
          <a:xfrm>
            <a:off x="5480074" y="4929198"/>
            <a:ext cx="2592388" cy="3603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>
                <a:latin typeface="Comic Sans MS" pitchFamily="66" charset="0"/>
              </a:rPr>
              <a:t>There is a memory</a:t>
            </a:r>
          </a:p>
        </p:txBody>
      </p:sp>
      <p:sp>
        <p:nvSpPr>
          <p:cNvPr id="1764357" name="AutoShape 5"/>
          <p:cNvSpPr>
            <a:spLocks noChangeArrowheads="1"/>
          </p:cNvSpPr>
          <p:nvPr/>
        </p:nvSpPr>
        <p:spPr bwMode="auto">
          <a:xfrm>
            <a:off x="6813574" y="5287973"/>
            <a:ext cx="792163" cy="6492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76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76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4356" grpId="0" animBg="1"/>
      <p:bldP spid="176435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Data Compression</a:t>
            </a:r>
            <a:endParaRPr lang="en-US" sz="5400" dirty="0" smtClean="0"/>
          </a:p>
        </p:txBody>
      </p:sp>
      <p:sp>
        <p:nvSpPr>
          <p:cNvPr id="96973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Burrows-Wheeler Transform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7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72400" cy="720725"/>
          </a:xfrm>
        </p:spPr>
        <p:txBody>
          <a:bodyPr/>
          <a:lstStyle/>
          <a:p>
            <a:pPr eaLnBrk="1" hangingPunct="1"/>
            <a:r>
              <a:rPr lang="it-IT" smtClean="0">
                <a:solidFill>
                  <a:srgbClr val="000099"/>
                </a:solidFill>
              </a:rPr>
              <a:t>The big (unconscious) step...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39975" y="1628775"/>
            <a:ext cx="4354513" cy="5229225"/>
            <a:chOff x="2653" y="618"/>
            <a:chExt cx="2676" cy="3702"/>
          </a:xfrm>
        </p:grpSpPr>
        <p:pic>
          <p:nvPicPr>
            <p:cNvPr id="97177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53" y="663"/>
              <a:ext cx="2590" cy="36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1780" name="Rectangle 5"/>
            <p:cNvSpPr>
              <a:spLocks noChangeArrowheads="1"/>
            </p:cNvSpPr>
            <p:nvPr/>
          </p:nvSpPr>
          <p:spPr bwMode="auto">
            <a:xfrm>
              <a:off x="2653" y="618"/>
              <a:ext cx="2676" cy="3702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170488" y="3065463"/>
            <a:ext cx="3352800" cy="2790825"/>
            <a:chOff x="3264" y="1833"/>
            <a:chExt cx="2112" cy="1758"/>
          </a:xfrm>
        </p:grpSpPr>
        <p:sp>
          <p:nvSpPr>
            <p:cNvPr id="973857" name="Rectangle 3"/>
            <p:cNvSpPr>
              <a:spLocks noChangeArrowheads="1"/>
            </p:cNvSpPr>
            <p:nvPr/>
          </p:nvSpPr>
          <p:spPr bwMode="auto">
            <a:xfrm>
              <a:off x="3264" y="2400"/>
              <a:ext cx="2064" cy="11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i</a:t>
              </a:r>
              <a:r>
                <a:rPr lang="en-US">
                  <a:latin typeface="Courier New" pitchFamily="49" charset="0"/>
                </a:rPr>
                <a:t>#</a:t>
              </a:r>
              <a:r>
                <a:rPr lang="it-IT">
                  <a:latin typeface="Courier New" pitchFamily="49" charset="0"/>
                </a:rPr>
                <a:t>m</a:t>
              </a:r>
              <a:r>
                <a:rPr lang="en-US">
                  <a:latin typeface="Courier New" pitchFamily="49" charset="0"/>
                </a:rPr>
                <a:t>issis</a:t>
              </a:r>
              <a:r>
                <a:rPr lang="it-IT">
                  <a:latin typeface="Courier New" pitchFamily="49" charset="0"/>
                </a:rPr>
                <a:t>si  p</a:t>
              </a:r>
            </a:p>
            <a:p>
              <a:pPr eaLnBrk="0" hangingPunct="0">
                <a:lnSpc>
                  <a:spcPct val="4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pi#mississ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ippi#missi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issippi#mi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sippi#miss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sissippi#m  i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73858" name="Rectangle 4"/>
            <p:cNvSpPr>
              <a:spLocks noChangeArrowheads="1"/>
            </p:cNvSpPr>
            <p:nvPr/>
          </p:nvSpPr>
          <p:spPr bwMode="auto">
            <a:xfrm>
              <a:off x="3264" y="1833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m</a:t>
              </a:r>
              <a:r>
                <a:rPr lang="en-US">
                  <a:latin typeface="Courier New" pitchFamily="49" charset="0"/>
                </a:rPr>
                <a:t>is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s</a:t>
              </a:r>
            </a:p>
          </p:txBody>
        </p:sp>
        <p:sp>
          <p:nvSpPr>
            <p:cNvPr id="973859" name="Rectangle 5"/>
            <p:cNvSpPr>
              <a:spLocks noChangeArrowheads="1"/>
            </p:cNvSpPr>
            <p:nvPr/>
          </p:nvSpPr>
          <p:spPr bwMode="auto">
            <a:xfrm>
              <a:off x="3264" y="2219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m  issi</a:t>
              </a:r>
              <a:r>
                <a:rPr lang="en-US">
                  <a:latin typeface="Courier New" pitchFamily="49" charset="0"/>
                </a:rPr>
                <a:t>ssippi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#</a:t>
              </a:r>
            </a:p>
          </p:txBody>
        </p:sp>
        <p:sp>
          <p:nvSpPr>
            <p:cNvPr id="973860" name="Rectangle 6"/>
            <p:cNvSpPr>
              <a:spLocks noChangeArrowheads="1"/>
            </p:cNvSpPr>
            <p:nvPr/>
          </p:nvSpPr>
          <p:spPr bwMode="auto">
            <a:xfrm>
              <a:off x="3264" y="2026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ssi</a:t>
              </a:r>
              <a:r>
                <a:rPr lang="en-US"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  m</a:t>
              </a: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973826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0" y="692150"/>
            <a:ext cx="8077200" cy="660400"/>
          </a:xfrm>
        </p:spPr>
        <p:txBody>
          <a:bodyPr/>
          <a:lstStyle/>
          <a:p>
            <a:pPr eaLnBrk="1" hangingPunct="1"/>
            <a:r>
              <a:rPr lang="it-IT" sz="3100" smtClean="0"/>
              <a:t>The Burrows-Wheeler Transform   </a:t>
            </a:r>
            <a:r>
              <a:rPr lang="it-IT" sz="1800" smtClean="0"/>
              <a:t>(1994)</a:t>
            </a:r>
            <a:endParaRPr lang="en-US" sz="1800" smtClean="0"/>
          </a:p>
        </p:txBody>
      </p:sp>
      <p:sp>
        <p:nvSpPr>
          <p:cNvPr id="973827" name="Rectangle 8"/>
          <p:cNvSpPr>
            <a:spLocks noChangeArrowheads="1"/>
          </p:cNvSpPr>
          <p:nvPr/>
        </p:nvSpPr>
        <p:spPr bwMode="auto">
          <a:xfrm>
            <a:off x="457200" y="1639888"/>
            <a:ext cx="44529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/>
              <a:t>Let us given a text</a:t>
            </a:r>
            <a:r>
              <a:rPr lang="it-IT">
                <a:latin typeface="Comic Sans MS" pitchFamily="66" charset="0"/>
              </a:rPr>
              <a:t> T = mississippi</a:t>
            </a:r>
            <a:r>
              <a:rPr lang="it-IT">
                <a:solidFill>
                  <a:srgbClr val="FF3300"/>
                </a:solidFill>
                <a:latin typeface="Comic Sans MS" pitchFamily="66" charset="0"/>
              </a:rPr>
              <a:t>#</a:t>
            </a:r>
            <a:endParaRPr lang="en-US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1836041" name="Rectangle 9"/>
          <p:cNvSpPr>
            <a:spLocks noChangeArrowheads="1"/>
          </p:cNvSpPr>
          <p:nvPr/>
        </p:nvSpPr>
        <p:spPr bwMode="auto">
          <a:xfrm>
            <a:off x="1355725" y="2133600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mississippi#</a:t>
            </a:r>
          </a:p>
        </p:txBody>
      </p:sp>
      <p:sp>
        <p:nvSpPr>
          <p:cNvPr id="1836042" name="Rectangle 10"/>
          <p:cNvSpPr>
            <a:spLocks noChangeArrowheads="1"/>
          </p:cNvSpPr>
          <p:nvPr/>
        </p:nvSpPr>
        <p:spPr bwMode="auto">
          <a:xfrm>
            <a:off x="1355725" y="2441575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ississippi#</a:t>
            </a:r>
            <a:r>
              <a:rPr lang="it-IT">
                <a:latin typeface="Courier New" pitchFamily="49" charset="0"/>
              </a:rPr>
              <a:t>m</a:t>
            </a:r>
            <a:endParaRPr lang="en-US">
              <a:latin typeface="Courier New" pitchFamily="49" charset="0"/>
            </a:endParaRPr>
          </a:p>
        </p:txBody>
      </p:sp>
      <p:sp>
        <p:nvSpPr>
          <p:cNvPr id="1836043" name="Rectangle 11"/>
          <p:cNvSpPr>
            <a:spLocks noChangeArrowheads="1"/>
          </p:cNvSpPr>
          <p:nvPr/>
        </p:nvSpPr>
        <p:spPr bwMode="auto">
          <a:xfrm>
            <a:off x="1355725" y="2746375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ssissippi#</a:t>
            </a:r>
            <a:r>
              <a:rPr lang="it-IT">
                <a:latin typeface="Courier New" pitchFamily="49" charset="0"/>
              </a:rPr>
              <a:t>mi </a:t>
            </a:r>
            <a:endParaRPr lang="en-US">
              <a:latin typeface="Courier New" pitchFamily="49" charset="0"/>
            </a:endParaRPr>
          </a:p>
        </p:txBody>
      </p:sp>
      <p:sp>
        <p:nvSpPr>
          <p:cNvPr id="1836044" name="Rectangle 12"/>
          <p:cNvSpPr>
            <a:spLocks noChangeArrowheads="1"/>
          </p:cNvSpPr>
          <p:nvPr/>
        </p:nvSpPr>
        <p:spPr bwMode="auto">
          <a:xfrm>
            <a:off x="1355725" y="3051175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sissippi#</a:t>
            </a:r>
            <a:r>
              <a:rPr lang="it-IT">
                <a:latin typeface="Courier New" pitchFamily="49" charset="0"/>
              </a:rPr>
              <a:t>m</a:t>
            </a:r>
            <a:r>
              <a:rPr lang="en-US">
                <a:latin typeface="Courier New" pitchFamily="49" charset="0"/>
              </a:rPr>
              <a:t>is</a:t>
            </a:r>
          </a:p>
        </p:txBody>
      </p:sp>
      <p:sp>
        <p:nvSpPr>
          <p:cNvPr id="1836045" name="Rectangle 13"/>
          <p:cNvSpPr>
            <a:spLocks noChangeArrowheads="1"/>
          </p:cNvSpPr>
          <p:nvPr/>
        </p:nvSpPr>
        <p:spPr bwMode="auto">
          <a:xfrm>
            <a:off x="1355725" y="3951288"/>
            <a:ext cx="2209800" cy="1890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sippi#</a:t>
            </a:r>
            <a:r>
              <a:rPr lang="it-IT">
                <a:latin typeface="Courier New" pitchFamily="49" charset="0"/>
              </a:rPr>
              <a:t>m</a:t>
            </a:r>
            <a:r>
              <a:rPr lang="en-US">
                <a:latin typeface="Courier New" pitchFamily="49" charset="0"/>
              </a:rPr>
              <a:t>issis</a:t>
            </a:r>
            <a:endParaRPr lang="it-IT">
              <a:latin typeface="Courier New" pitchFamily="49" charset="0"/>
            </a:endParaRPr>
          </a:p>
          <a:p>
            <a:pPr eaLnBrk="0" hangingPunct="0">
              <a:lnSpc>
                <a:spcPct val="4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ippi#mississ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ppi#mississi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pi#mississip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i#mississipp</a:t>
            </a:r>
          </a:p>
          <a:p>
            <a:pPr eaLnBrk="0" hangingPunct="0">
              <a:lnSpc>
                <a:spcPct val="50000"/>
              </a:lnSpc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#mississippi</a:t>
            </a:r>
            <a:endParaRPr lang="en-US">
              <a:latin typeface="Courier New" pitchFamily="49" charset="0"/>
            </a:endParaRPr>
          </a:p>
        </p:txBody>
      </p:sp>
      <p:sp>
        <p:nvSpPr>
          <p:cNvPr id="1836046" name="Rectangle 14"/>
          <p:cNvSpPr>
            <a:spLocks noChangeArrowheads="1"/>
          </p:cNvSpPr>
          <p:nvPr/>
        </p:nvSpPr>
        <p:spPr bwMode="auto">
          <a:xfrm>
            <a:off x="1355725" y="3663950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ssippi#</a:t>
            </a:r>
            <a:r>
              <a:rPr lang="it-IT">
                <a:latin typeface="Courier New" pitchFamily="49" charset="0"/>
              </a:rPr>
              <a:t>m</a:t>
            </a:r>
            <a:r>
              <a:rPr lang="en-US">
                <a:latin typeface="Courier New" pitchFamily="49" charset="0"/>
              </a:rPr>
              <a:t>issi</a:t>
            </a:r>
          </a:p>
        </p:txBody>
      </p:sp>
      <p:sp>
        <p:nvSpPr>
          <p:cNvPr id="1836047" name="Rectangle 15"/>
          <p:cNvSpPr>
            <a:spLocks noChangeArrowheads="1"/>
          </p:cNvSpPr>
          <p:nvPr/>
        </p:nvSpPr>
        <p:spPr bwMode="auto">
          <a:xfrm>
            <a:off x="1355725" y="3357563"/>
            <a:ext cx="2209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issippi#</a:t>
            </a:r>
            <a:r>
              <a:rPr lang="it-IT">
                <a:latin typeface="Courier New" pitchFamily="49" charset="0"/>
              </a:rPr>
              <a:t>m</a:t>
            </a:r>
            <a:r>
              <a:rPr lang="en-US">
                <a:latin typeface="Courier New" pitchFamily="49" charset="0"/>
              </a:rPr>
              <a:t>iss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4088" y="3432175"/>
            <a:ext cx="1512887" cy="685800"/>
            <a:chOff x="2208" y="2064"/>
            <a:chExt cx="953" cy="432"/>
          </a:xfrm>
        </p:grpSpPr>
        <p:sp>
          <p:nvSpPr>
            <p:cNvPr id="973855" name="AutoShape 17"/>
            <p:cNvSpPr>
              <a:spLocks noChangeArrowheads="1"/>
            </p:cNvSpPr>
            <p:nvPr/>
          </p:nvSpPr>
          <p:spPr bwMode="auto">
            <a:xfrm>
              <a:off x="2400" y="2256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56" name="Rectangle 18"/>
            <p:cNvSpPr>
              <a:spLocks noChangeArrowheads="1"/>
            </p:cNvSpPr>
            <p:nvPr/>
          </p:nvSpPr>
          <p:spPr bwMode="auto">
            <a:xfrm>
              <a:off x="2208" y="2064"/>
              <a:ext cx="953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1600">
                  <a:solidFill>
                    <a:srgbClr val="FF0000"/>
                  </a:solidFill>
                  <a:latin typeface="Comic Sans MS" pitchFamily="66" charset="0"/>
                </a:rPr>
                <a:t>Sort the rows</a:t>
              </a:r>
              <a:endParaRPr lang="en-US" sz="160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284288" y="2147888"/>
            <a:ext cx="6934200" cy="3798887"/>
            <a:chOff x="816" y="1255"/>
            <a:chExt cx="4368" cy="2393"/>
          </a:xfrm>
        </p:grpSpPr>
        <p:sp>
          <p:nvSpPr>
            <p:cNvPr id="973852" name="Rectangle 20"/>
            <p:cNvSpPr>
              <a:spLocks noChangeArrowheads="1"/>
            </p:cNvSpPr>
            <p:nvPr/>
          </p:nvSpPr>
          <p:spPr bwMode="auto">
            <a:xfrm>
              <a:off x="3264" y="1255"/>
              <a:ext cx="192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#  </a:t>
              </a:r>
              <a:r>
                <a:rPr lang="en-US">
                  <a:latin typeface="Courier New" pitchFamily="49" charset="0"/>
                </a:rPr>
                <a:t>mississipp</a:t>
              </a:r>
              <a:r>
                <a:rPr lang="it-IT">
                  <a:latin typeface="Courier New" pitchFamily="49" charset="0"/>
                </a:rPr>
                <a:t>  i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73853" name="Oval 21"/>
            <p:cNvSpPr>
              <a:spLocks noChangeArrowheads="1"/>
            </p:cNvSpPr>
            <p:nvPr/>
          </p:nvSpPr>
          <p:spPr bwMode="auto">
            <a:xfrm>
              <a:off x="816" y="3360"/>
              <a:ext cx="1392" cy="28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54" name="Line 22"/>
            <p:cNvSpPr>
              <a:spLocks noChangeShapeType="1"/>
            </p:cNvSpPr>
            <p:nvPr/>
          </p:nvSpPr>
          <p:spPr bwMode="auto">
            <a:xfrm flipV="1">
              <a:off x="2208" y="1440"/>
              <a:ext cx="1104" cy="20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208088" y="2455863"/>
            <a:ext cx="7162800" cy="3186112"/>
            <a:chOff x="768" y="1449"/>
            <a:chExt cx="4512" cy="2007"/>
          </a:xfrm>
        </p:grpSpPr>
        <p:sp>
          <p:nvSpPr>
            <p:cNvPr id="973849" name="Rectangle 24"/>
            <p:cNvSpPr>
              <a:spLocks noChangeArrowheads="1"/>
            </p:cNvSpPr>
            <p:nvPr/>
          </p:nvSpPr>
          <p:spPr bwMode="auto">
            <a:xfrm>
              <a:off x="3264" y="1449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latin typeface="Courier New" pitchFamily="49" charset="0"/>
                </a:rPr>
                <a:t>#</a:t>
              </a:r>
              <a:r>
                <a:rPr lang="it-IT">
                  <a:latin typeface="Courier New" pitchFamily="49" charset="0"/>
                </a:rPr>
                <a:t>m</a:t>
              </a:r>
              <a:r>
                <a:rPr lang="en-US">
                  <a:latin typeface="Courier New" pitchFamily="49" charset="0"/>
                </a:rPr>
                <a:t>ississip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p</a:t>
              </a:r>
            </a:p>
          </p:txBody>
        </p:sp>
        <p:sp>
          <p:nvSpPr>
            <p:cNvPr id="973850" name="Oval 25"/>
            <p:cNvSpPr>
              <a:spLocks noChangeArrowheads="1"/>
            </p:cNvSpPr>
            <p:nvPr/>
          </p:nvSpPr>
          <p:spPr bwMode="auto">
            <a:xfrm>
              <a:off x="768" y="3168"/>
              <a:ext cx="1392" cy="28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51" name="Line 26"/>
            <p:cNvSpPr>
              <a:spLocks noChangeShapeType="1"/>
            </p:cNvSpPr>
            <p:nvPr/>
          </p:nvSpPr>
          <p:spPr bwMode="auto">
            <a:xfrm flipV="1">
              <a:off x="2160" y="1632"/>
              <a:ext cx="1152" cy="168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1219200" y="2781300"/>
            <a:ext cx="7924800" cy="1890713"/>
            <a:chOff x="768" y="1641"/>
            <a:chExt cx="4992" cy="1191"/>
          </a:xfrm>
        </p:grpSpPr>
        <p:sp>
          <p:nvSpPr>
            <p:cNvPr id="973846" name="Rectangle 28"/>
            <p:cNvSpPr>
              <a:spLocks noChangeArrowheads="1"/>
            </p:cNvSpPr>
            <p:nvPr/>
          </p:nvSpPr>
          <p:spPr bwMode="auto">
            <a:xfrm>
              <a:off x="3264" y="1641"/>
              <a:ext cx="249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latin typeface="Courier New" pitchFamily="49" charset="0"/>
                </a:rPr>
                <a:t>ppi#</a:t>
              </a:r>
              <a:r>
                <a:rPr lang="it-IT">
                  <a:latin typeface="Courier New" pitchFamily="49" charset="0"/>
                </a:rPr>
                <a:t>mi</a:t>
              </a:r>
              <a:r>
                <a:rPr lang="en-US">
                  <a:latin typeface="Courier New" pitchFamily="49" charset="0"/>
                </a:rPr>
                <a:t>ssis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s</a:t>
              </a:r>
              <a:r>
                <a:rPr lang="it-IT">
                  <a:latin typeface="Courier New" pitchFamily="49" charset="0"/>
                </a:rPr>
                <a:t> 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73847" name="Oval 29"/>
            <p:cNvSpPr>
              <a:spLocks noChangeArrowheads="1"/>
            </p:cNvSpPr>
            <p:nvPr/>
          </p:nvSpPr>
          <p:spPr bwMode="auto">
            <a:xfrm>
              <a:off x="768" y="2544"/>
              <a:ext cx="1392" cy="28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48" name="Line 30"/>
            <p:cNvSpPr>
              <a:spLocks noChangeShapeType="1"/>
            </p:cNvSpPr>
            <p:nvPr/>
          </p:nvSpPr>
          <p:spPr bwMode="auto">
            <a:xfrm flipV="1">
              <a:off x="2160" y="1824"/>
              <a:ext cx="1152" cy="86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36063" name="Rectangle 31"/>
          <p:cNvSpPr>
            <a:spLocks noChangeArrowheads="1"/>
          </p:cNvSpPr>
          <p:nvPr/>
        </p:nvSpPr>
        <p:spPr bwMode="auto">
          <a:xfrm>
            <a:off x="5170488" y="1755775"/>
            <a:ext cx="33813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chemeClr val="tx2"/>
                </a:solidFill>
                <a:latin typeface="Comic Sans MS" pitchFamily="66" charset="0"/>
              </a:rPr>
              <a:t>F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836064" name="Rectangle 32"/>
          <p:cNvSpPr>
            <a:spLocks noChangeArrowheads="1"/>
          </p:cNvSpPr>
          <p:nvPr/>
        </p:nvSpPr>
        <p:spPr bwMode="auto">
          <a:xfrm>
            <a:off x="7451725" y="1755775"/>
            <a:ext cx="3238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chemeClr val="tx2"/>
                </a:solidFill>
                <a:latin typeface="Comic Sans MS" pitchFamily="66" charset="0"/>
              </a:rPr>
              <a:t>L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380288" y="2060575"/>
            <a:ext cx="1492250" cy="3886200"/>
            <a:chOff x="4656" y="1200"/>
            <a:chExt cx="940" cy="2448"/>
          </a:xfrm>
        </p:grpSpPr>
        <p:sp>
          <p:nvSpPr>
            <p:cNvPr id="973842" name="Rectangle 34"/>
            <p:cNvSpPr>
              <a:spLocks noChangeArrowheads="1"/>
            </p:cNvSpPr>
            <p:nvPr/>
          </p:nvSpPr>
          <p:spPr bwMode="auto">
            <a:xfrm>
              <a:off x="4656" y="1200"/>
              <a:ext cx="288" cy="2448"/>
            </a:xfrm>
            <a:prstGeom prst="rect">
              <a:avLst/>
            </a:prstGeom>
            <a:noFill/>
            <a:ln w="31750">
              <a:solidFill>
                <a:srgbClr val="48F02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43" name="Rectangle 35"/>
            <p:cNvSpPr>
              <a:spLocks noChangeArrowheads="1"/>
            </p:cNvSpPr>
            <p:nvPr/>
          </p:nvSpPr>
          <p:spPr bwMode="auto">
            <a:xfrm>
              <a:off x="5328" y="2304"/>
              <a:ext cx="26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2800">
                  <a:solidFill>
                    <a:srgbClr val="006600"/>
                  </a:solidFill>
                  <a:latin typeface="Comic Sans MS" pitchFamily="66" charset="0"/>
                </a:rPr>
                <a:t>T</a:t>
              </a:r>
              <a:endParaRPr lang="en-US" sz="2800">
                <a:solidFill>
                  <a:srgbClr val="006600"/>
                </a:solidFill>
                <a:latin typeface="Comic Sans MS" pitchFamily="66" charset="0"/>
              </a:endParaRPr>
            </a:p>
          </p:txBody>
        </p:sp>
        <p:sp>
          <p:nvSpPr>
            <p:cNvPr id="973844" name="Rectangle 36"/>
            <p:cNvSpPr>
              <a:spLocks noChangeArrowheads="1"/>
            </p:cNvSpPr>
            <p:nvPr/>
          </p:nvSpPr>
          <p:spPr bwMode="auto">
            <a:xfrm>
              <a:off x="4656" y="2221"/>
              <a:ext cx="288" cy="240"/>
            </a:xfrm>
            <a:prstGeom prst="rect">
              <a:avLst/>
            </a:prstGeom>
            <a:noFill/>
            <a:ln w="22225">
              <a:solidFill>
                <a:srgbClr val="00CC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3845" name="AutoShape 37"/>
            <p:cNvSpPr>
              <a:spLocks noChangeArrowheads="1"/>
            </p:cNvSpPr>
            <p:nvPr/>
          </p:nvSpPr>
          <p:spPr bwMode="auto">
            <a:xfrm>
              <a:off x="5040" y="2304"/>
              <a:ext cx="240" cy="336"/>
            </a:xfrm>
            <a:prstGeom prst="leftRightArrow">
              <a:avLst>
                <a:gd name="adj1" fmla="val 50000"/>
                <a:gd name="adj2" fmla="val 20000"/>
              </a:avLst>
            </a:prstGeom>
            <a:gradFill rotWithShape="0">
              <a:gsLst>
                <a:gs pos="0">
                  <a:srgbClr val="48F026"/>
                </a:gs>
                <a:gs pos="100000">
                  <a:srgbClr val="1A570E"/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36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36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36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36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6041" grpId="0" autoUpdateAnimBg="0"/>
      <p:bldP spid="1836042" grpId="0" autoUpdateAnimBg="0"/>
      <p:bldP spid="1836043" grpId="0" autoUpdateAnimBg="0"/>
      <p:bldP spid="1836044" grpId="0" autoUpdateAnimBg="0"/>
      <p:bldP spid="1836045" grpId="0" autoUpdateAnimBg="0"/>
      <p:bldP spid="1836046" grpId="0" autoUpdateAnimBg="0"/>
      <p:bldP spid="1836047" grpId="0" autoUpdateAnimBg="0"/>
      <p:bldP spid="1836063" grpId="0" autoUpdateAnimBg="0"/>
      <p:bldP spid="1836064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A famous example</a:t>
            </a:r>
          </a:p>
        </p:txBody>
      </p:sp>
      <p:pic>
        <p:nvPicPr>
          <p:cNvPr id="975874" name="Picture 4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628775"/>
            <a:ext cx="5472113" cy="512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5875" name="AutoShape 5"/>
          <p:cNvSpPr>
            <a:spLocks noChangeArrowheads="1"/>
          </p:cNvSpPr>
          <p:nvPr/>
        </p:nvSpPr>
        <p:spPr bwMode="auto">
          <a:xfrm>
            <a:off x="7380288" y="3500438"/>
            <a:ext cx="1439862" cy="20161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/>
              <a:t>Much</a:t>
            </a:r>
          </a:p>
          <a:p>
            <a:pPr algn="ctr"/>
            <a:r>
              <a:rPr lang="it-IT" b="1"/>
              <a:t>longer...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187450" y="2276475"/>
            <a:ext cx="6480175" cy="4392613"/>
            <a:chOff x="748" y="1434"/>
            <a:chExt cx="4082" cy="2767"/>
          </a:xfrm>
        </p:grpSpPr>
        <p:sp>
          <p:nvSpPr>
            <p:cNvPr id="975877" name="Line 6"/>
            <p:cNvSpPr>
              <a:spLocks noChangeShapeType="1"/>
            </p:cNvSpPr>
            <p:nvPr/>
          </p:nvSpPr>
          <p:spPr bwMode="auto">
            <a:xfrm>
              <a:off x="748" y="2704"/>
              <a:ext cx="40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5878" name="Rectangle 7"/>
            <p:cNvSpPr>
              <a:spLocks noChangeArrowheads="1"/>
            </p:cNvSpPr>
            <p:nvPr/>
          </p:nvSpPr>
          <p:spPr bwMode="auto">
            <a:xfrm>
              <a:off x="1519" y="1434"/>
              <a:ext cx="249" cy="1270"/>
            </a:xfrm>
            <a:prstGeom prst="rect">
              <a:avLst/>
            </a:prstGeom>
            <a:solidFill>
              <a:srgbClr val="FFFF99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5879" name="Rectangle 8"/>
            <p:cNvSpPr>
              <a:spLocks noChangeArrowheads="1"/>
            </p:cNvSpPr>
            <p:nvPr/>
          </p:nvSpPr>
          <p:spPr bwMode="auto">
            <a:xfrm>
              <a:off x="1519" y="2704"/>
              <a:ext cx="249" cy="409"/>
            </a:xfrm>
            <a:prstGeom prst="rect">
              <a:avLst/>
            </a:prstGeom>
            <a:solidFill>
              <a:srgbClr val="00FFFF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5880" name="Rectangle 9"/>
            <p:cNvSpPr>
              <a:spLocks noChangeArrowheads="1"/>
            </p:cNvSpPr>
            <p:nvPr/>
          </p:nvSpPr>
          <p:spPr bwMode="auto">
            <a:xfrm>
              <a:off x="1519" y="3112"/>
              <a:ext cx="249" cy="137"/>
            </a:xfrm>
            <a:prstGeom prst="rect">
              <a:avLst/>
            </a:prstGeom>
            <a:solidFill>
              <a:srgbClr val="00FF00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5881" name="Rectangle 10"/>
            <p:cNvSpPr>
              <a:spLocks noChangeArrowheads="1"/>
            </p:cNvSpPr>
            <p:nvPr/>
          </p:nvSpPr>
          <p:spPr bwMode="auto">
            <a:xfrm>
              <a:off x="1519" y="3248"/>
              <a:ext cx="249" cy="953"/>
            </a:xfrm>
            <a:prstGeom prst="rect">
              <a:avLst/>
            </a:prstGeom>
            <a:solidFill>
              <a:srgbClr val="CC99FF">
                <a:alpha val="3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5882" name="Line 11"/>
            <p:cNvSpPr>
              <a:spLocks noChangeShapeType="1"/>
            </p:cNvSpPr>
            <p:nvPr/>
          </p:nvSpPr>
          <p:spPr bwMode="auto">
            <a:xfrm>
              <a:off x="793" y="3113"/>
              <a:ext cx="40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5883" name="Line 12"/>
            <p:cNvSpPr>
              <a:spLocks noChangeShapeType="1"/>
            </p:cNvSpPr>
            <p:nvPr/>
          </p:nvSpPr>
          <p:spPr bwMode="auto">
            <a:xfrm>
              <a:off x="793" y="3249"/>
              <a:ext cx="40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72400" cy="720725"/>
          </a:xfrm>
        </p:spPr>
        <p:txBody>
          <a:bodyPr/>
          <a:lstStyle/>
          <a:p>
            <a:pPr eaLnBrk="1" hangingPunct="1"/>
            <a:r>
              <a:rPr lang="it-IT" sz="3200" smtClean="0">
                <a:solidFill>
                  <a:srgbClr val="000099"/>
                </a:solidFill>
              </a:rPr>
              <a:t>Compressing L seems promising...</a:t>
            </a:r>
          </a:p>
        </p:txBody>
      </p:sp>
      <p:pic>
        <p:nvPicPr>
          <p:cNvPr id="977922" name="Picture 3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338" y="1511300"/>
            <a:ext cx="42449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79044" name="Rectangle 4"/>
          <p:cNvSpPr>
            <a:spLocks noChangeArrowheads="1"/>
          </p:cNvSpPr>
          <p:nvPr/>
        </p:nvSpPr>
        <p:spPr bwMode="auto">
          <a:xfrm>
            <a:off x="5365750" y="2087563"/>
            <a:ext cx="3382963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457200" indent="-4572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None/>
            </a:pPr>
            <a:r>
              <a:rPr lang="it-IT">
                <a:solidFill>
                  <a:srgbClr val="0000FF"/>
                </a:solidFill>
                <a:latin typeface="Comic Sans MS" pitchFamily="66" charset="0"/>
              </a:rPr>
              <a:t>Key observation:</a:t>
            </a:r>
          </a:p>
          <a:p>
            <a:pPr marL="457200" indent="-457200" eaLnBrk="0" hangingPunct="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Char char="l"/>
            </a:pPr>
            <a:r>
              <a:rPr lang="it-IT" sz="1800">
                <a:latin typeface="Comic Sans MS" pitchFamily="66" charset="0"/>
              </a:rPr>
              <a:t>L is locally homogeneous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57825" y="3022600"/>
            <a:ext cx="3543300" cy="407988"/>
            <a:chOff x="3061" y="1661"/>
            <a:chExt cx="2232" cy="342"/>
          </a:xfrm>
        </p:grpSpPr>
        <p:sp>
          <p:nvSpPr>
            <p:cNvPr id="977929" name="AutoShape 6"/>
            <p:cNvSpPr>
              <a:spLocks noChangeArrowheads="1"/>
            </p:cNvSpPr>
            <p:nvPr/>
          </p:nvSpPr>
          <p:spPr bwMode="auto">
            <a:xfrm>
              <a:off x="3061" y="1661"/>
              <a:ext cx="318" cy="272"/>
            </a:xfrm>
            <a:prstGeom prst="rightArrow">
              <a:avLst>
                <a:gd name="adj1" fmla="val 50000"/>
                <a:gd name="adj2" fmla="val 2922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7930" name="Text Box 7"/>
            <p:cNvSpPr txBox="1">
              <a:spLocks noChangeArrowheads="1"/>
            </p:cNvSpPr>
            <p:nvPr/>
          </p:nvSpPr>
          <p:spPr bwMode="auto">
            <a:xfrm>
              <a:off x="3412" y="1671"/>
              <a:ext cx="1881" cy="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FF3300"/>
                  </a:solidFill>
                  <a:latin typeface="Comic Sans MS" pitchFamily="66" charset="0"/>
                </a:rPr>
                <a:t>L is highly compressible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292725" y="4103688"/>
            <a:ext cx="3527425" cy="1752600"/>
            <a:chOff x="2699" y="2478"/>
            <a:chExt cx="2928" cy="1104"/>
          </a:xfrm>
        </p:grpSpPr>
        <p:sp>
          <p:nvSpPr>
            <p:cNvPr id="977927" name="Rectangle 9"/>
            <p:cNvSpPr>
              <a:spLocks noChangeArrowheads="1"/>
            </p:cNvSpPr>
            <p:nvPr/>
          </p:nvSpPr>
          <p:spPr bwMode="auto">
            <a:xfrm>
              <a:off x="2699" y="2478"/>
              <a:ext cx="292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457200" indent="-4572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>
                  <a:solidFill>
                    <a:srgbClr val="0000FF"/>
                  </a:solidFill>
                  <a:latin typeface="Comic Sans MS" pitchFamily="66" charset="0"/>
                </a:rPr>
                <a:t>Algorithm Bzip :</a:t>
              </a:r>
            </a:p>
            <a:p>
              <a:pPr marL="457200" indent="-457200" eaLnBrk="0" hangingPunct="0">
                <a:lnSpc>
                  <a:spcPct val="140000"/>
                </a:lnSpc>
                <a:spcBef>
                  <a:spcPct val="20000"/>
                </a:spcBef>
                <a:buClr>
                  <a:schemeClr val="tx1"/>
                </a:buClr>
                <a:buSzPct val="110000"/>
                <a:buFont typeface="Monotype Sorts"/>
                <a:buChar char=""/>
              </a:pPr>
              <a:r>
                <a:rPr lang="it-IT" sz="1800">
                  <a:latin typeface="Comic Sans MS" pitchFamily="66" charset="0"/>
                </a:rPr>
                <a:t>Move-to-Front coding of L</a:t>
              </a:r>
            </a:p>
            <a:p>
              <a:pPr marL="457200" indent="-457200" eaLnBrk="0" hangingPunct="0">
                <a:lnSpc>
                  <a:spcPct val="130000"/>
                </a:lnSpc>
                <a:spcBef>
                  <a:spcPct val="20000"/>
                </a:spcBef>
                <a:buClr>
                  <a:schemeClr val="tx1"/>
                </a:buClr>
                <a:buSzPct val="115000"/>
                <a:buFont typeface="Monotype Sorts"/>
                <a:buChar char=""/>
              </a:pPr>
              <a:r>
                <a:rPr lang="it-IT" sz="1800">
                  <a:latin typeface="Comic Sans MS" pitchFamily="66" charset="0"/>
                </a:rPr>
                <a:t>Run-Length coding</a:t>
              </a:r>
              <a:endParaRPr lang="it-IT" sz="1800">
                <a:latin typeface="Comic Sans MS" pitchFamily="66" charset="0"/>
                <a:sym typeface="Wingdings" pitchFamily="2" charset="2"/>
              </a:endParaRPr>
            </a:p>
            <a:p>
              <a:pPr marL="457200" indent="-457200" eaLnBrk="0" hangingPunct="0">
                <a:lnSpc>
                  <a:spcPct val="130000"/>
                </a:lnSpc>
                <a:spcBef>
                  <a:spcPct val="20000"/>
                </a:spcBef>
                <a:buClr>
                  <a:schemeClr val="tx1"/>
                </a:buClr>
                <a:buSzPct val="110000"/>
                <a:buFont typeface="Monotype Sorts"/>
                <a:buChar char=""/>
              </a:pPr>
              <a:r>
                <a:rPr lang="it-IT" sz="1800">
                  <a:latin typeface="Comic Sans MS" pitchFamily="66" charset="0"/>
                  <a:sym typeface="Wingdings" pitchFamily="2" charset="2"/>
                </a:rPr>
                <a:t>Statistical coder</a:t>
              </a:r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977928" name="Rectangle 10"/>
            <p:cNvSpPr>
              <a:spLocks noChangeArrowheads="1"/>
            </p:cNvSpPr>
            <p:nvPr/>
          </p:nvSpPr>
          <p:spPr bwMode="auto">
            <a:xfrm>
              <a:off x="2699" y="2478"/>
              <a:ext cx="2928" cy="1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79051" name="Rectangle 11"/>
          <p:cNvSpPr>
            <a:spLocks noChangeArrowheads="1"/>
          </p:cNvSpPr>
          <p:nvPr/>
        </p:nvSpPr>
        <p:spPr bwMode="auto">
          <a:xfrm>
            <a:off x="395288" y="6237288"/>
            <a:ext cx="7499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FF0000"/>
              </a:buClr>
              <a:buSzPct val="105000"/>
              <a:buFont typeface="Wingdings 2" pitchFamily="18" charset="2"/>
              <a:buChar char="R"/>
            </a:pPr>
            <a:r>
              <a:rPr lang="it-IT" sz="1800">
                <a:solidFill>
                  <a:srgbClr val="FF0000"/>
                </a:solidFill>
                <a:latin typeface="Comic Sans MS" pitchFamily="66" charset="0"/>
              </a:rPr>
              <a:t>Bzip vs. Gzip: 20% vs. 33%, but it is slower in (de)compression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7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9044" grpId="0" autoUpdateAnimBg="0"/>
      <p:bldP spid="1879051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969" name="Rectangle 2"/>
          <p:cNvSpPr>
            <a:spLocks noChangeArrowheads="1"/>
          </p:cNvSpPr>
          <p:nvPr/>
        </p:nvSpPr>
        <p:spPr bwMode="auto">
          <a:xfrm>
            <a:off x="395288" y="1771650"/>
            <a:ext cx="3276600" cy="482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50938" y="1862138"/>
            <a:ext cx="2286000" cy="4592637"/>
            <a:chOff x="1824" y="1094"/>
            <a:chExt cx="1440" cy="289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24" y="1252"/>
              <a:ext cx="1440" cy="2735"/>
              <a:chOff x="1824" y="1252"/>
              <a:chExt cx="1440" cy="2735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824" y="1252"/>
                <a:ext cx="1152" cy="236"/>
                <a:chOff x="1824" y="1252"/>
                <a:chExt cx="1248" cy="236"/>
              </a:xfrm>
            </p:grpSpPr>
            <p:sp>
              <p:nvSpPr>
                <p:cNvPr id="979993" name="AutoShape 6"/>
                <p:cNvSpPr>
                  <a:spLocks/>
                </p:cNvSpPr>
                <p:nvPr/>
              </p:nvSpPr>
              <p:spPr bwMode="auto">
                <a:xfrm rot="5400000">
                  <a:off x="2424" y="840"/>
                  <a:ext cx="48" cy="1248"/>
                </a:xfrm>
                <a:prstGeom prst="leftBrace">
                  <a:avLst>
                    <a:gd name="adj1" fmla="val 216667"/>
                    <a:gd name="adj2" fmla="val 50000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979994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054" y="1252"/>
                  <a:ext cx="84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it-IT" sz="1400" b="1">
                      <a:latin typeface="Tahoma" pitchFamily="34" charset="0"/>
                    </a:rPr>
                    <a:t>BWT matrix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979992" name="Text Box 8"/>
              <p:cNvSpPr txBox="1">
                <a:spLocks noChangeArrowheads="1"/>
              </p:cNvSpPr>
              <p:nvPr/>
            </p:nvSpPr>
            <p:spPr bwMode="auto">
              <a:xfrm>
                <a:off x="1824" y="1536"/>
                <a:ext cx="1440" cy="245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#mississipp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i#mississip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ippi#missis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issippi#mis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ississippi#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mississippi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pi#mississi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ppi#mississ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sippi#missi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sissippi#mi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ssippi#miss</a:t>
                </a:r>
              </a:p>
              <a:p>
                <a:pPr marL="457200" indent="-457200" eaLnBrk="0" hangingPunct="0">
                  <a:lnSpc>
                    <a:spcPct val="95000"/>
                  </a:lnSpc>
                  <a:spcBef>
                    <a:spcPct val="10000"/>
                  </a:spcBef>
                </a:pPr>
                <a:r>
                  <a:rPr lang="en-US">
                    <a:latin typeface="Courier New" pitchFamily="49" charset="0"/>
                  </a:rPr>
                  <a:t>ssissippi#m</a:t>
                </a:r>
                <a:endParaRPr lang="en-GB">
                  <a:latin typeface="Courier New" pitchFamily="49" charset="0"/>
                </a:endParaRPr>
              </a:p>
            </p:txBody>
          </p:sp>
        </p:grpSp>
        <p:sp>
          <p:nvSpPr>
            <p:cNvPr id="979989" name="AutoShape 9"/>
            <p:cNvSpPr>
              <a:spLocks noChangeArrowheads="1"/>
            </p:cNvSpPr>
            <p:nvPr/>
          </p:nvSpPr>
          <p:spPr bwMode="auto">
            <a:xfrm rot="10800000">
              <a:off x="2448" y="1094"/>
              <a:ext cx="768" cy="144"/>
            </a:xfrm>
            <a:prstGeom prst="curvedUpArrow">
              <a:avLst>
                <a:gd name="adj1" fmla="val 106667"/>
                <a:gd name="adj2" fmla="val 213333"/>
                <a:gd name="adj3" fmla="val 33333"/>
              </a:avLst>
            </a:prstGeom>
            <a:solidFill>
              <a:srgbClr val="FF0000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9990" name="Rectangle 10"/>
            <p:cNvSpPr>
              <a:spLocks noChangeArrowheads="1"/>
            </p:cNvSpPr>
            <p:nvPr/>
          </p:nvSpPr>
          <p:spPr bwMode="auto">
            <a:xfrm>
              <a:off x="1824" y="2534"/>
              <a:ext cx="1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it-IT">
                <a:latin typeface="Courier New" pitchFamily="49" charset="0"/>
              </a:endParaRPr>
            </a:p>
          </p:txBody>
        </p:sp>
      </p:grpSp>
      <p:sp>
        <p:nvSpPr>
          <p:cNvPr id="1870859" name="Text Box 11"/>
          <p:cNvSpPr txBox="1">
            <a:spLocks noChangeArrowheads="1"/>
          </p:cNvSpPr>
          <p:nvPr/>
        </p:nvSpPr>
        <p:spPr bwMode="auto">
          <a:xfrm>
            <a:off x="1150938" y="2563813"/>
            <a:ext cx="2159000" cy="3890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mississipp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mississip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ississippi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it-IT" b="1">
                <a:solidFill>
                  <a:schemeClr val="tx2"/>
                </a:solidFill>
                <a:latin typeface="Courier New" pitchFamily="49" charset="0"/>
              </a:rPr>
              <a:t>m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ississippi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mississi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mississ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sissippi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miss</a:t>
            </a:r>
          </a:p>
          <a:p>
            <a:pPr marL="457200" indent="-457200" eaLnBrk="0" hangingPunct="0">
              <a:lnSpc>
                <a:spcPct val="95000"/>
              </a:lnSpc>
              <a:spcBef>
                <a:spcPct val="10000"/>
              </a:spcBef>
            </a:pP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ssissippi</a:t>
            </a:r>
            <a:r>
              <a:rPr lang="en-US">
                <a:solidFill>
                  <a:schemeClr val="tx2"/>
                </a:solidFill>
                <a:latin typeface="Courier New" pitchFamily="49" charset="0"/>
              </a:rPr>
              <a:t>#</a:t>
            </a:r>
            <a:r>
              <a:rPr lang="en-US">
                <a:latin typeface="Courier New" pitchFamily="49" charset="0"/>
              </a:rPr>
              <a:t>m</a:t>
            </a:r>
            <a:endParaRPr lang="en-GB">
              <a:latin typeface="Courier New" pitchFamily="49" charset="0"/>
            </a:endParaRPr>
          </a:p>
        </p:txBody>
      </p:sp>
      <p:sp>
        <p:nvSpPr>
          <p:cNvPr id="979972" name="Rectangle 12"/>
          <p:cNvSpPr>
            <a:spLocks noGrp="1" noChangeArrowheads="1"/>
          </p:cNvSpPr>
          <p:nvPr>
            <p:ph type="title"/>
          </p:nvPr>
        </p:nvSpPr>
        <p:spPr>
          <a:xfrm>
            <a:off x="468313" y="814388"/>
            <a:ext cx="7772400" cy="527050"/>
          </a:xfrm>
        </p:spPr>
        <p:txBody>
          <a:bodyPr/>
          <a:lstStyle/>
          <a:p>
            <a:pPr eaLnBrk="1" hangingPunct="1"/>
            <a:r>
              <a:rPr lang="it-IT" sz="3600" smtClean="0">
                <a:solidFill>
                  <a:srgbClr val="000099"/>
                </a:solidFill>
              </a:rPr>
              <a:t>How to compute the BWT ?</a:t>
            </a:r>
            <a:endParaRPr lang="en-US" sz="3600" smtClean="0">
              <a:solidFill>
                <a:srgbClr val="000099"/>
              </a:solidFill>
            </a:endParaRPr>
          </a:p>
        </p:txBody>
      </p: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055938" y="2106613"/>
            <a:ext cx="400050" cy="4360862"/>
            <a:chOff x="3024" y="1248"/>
            <a:chExt cx="252" cy="2747"/>
          </a:xfrm>
        </p:grpSpPr>
        <p:sp>
          <p:nvSpPr>
            <p:cNvPr id="979985" name="Text Box 14"/>
            <p:cNvSpPr txBox="1">
              <a:spLocks noChangeArrowheads="1"/>
            </p:cNvSpPr>
            <p:nvPr/>
          </p:nvSpPr>
          <p:spPr bwMode="auto">
            <a:xfrm>
              <a:off x="3024" y="1536"/>
              <a:ext cx="240" cy="2459"/>
            </a:xfrm>
            <a:prstGeom prst="rect">
              <a:avLst/>
            </a:prstGeom>
            <a:noFill/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i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p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s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s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m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latin typeface="Courier New" pitchFamily="49" charset="0"/>
                </a:rPr>
                <a:t>#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p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i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s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s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i</a:t>
              </a:r>
            </a:p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>
                  <a:solidFill>
                    <a:srgbClr val="FF3300"/>
                  </a:solidFill>
                  <a:latin typeface="Courier New" pitchFamily="49" charset="0"/>
                </a:rPr>
                <a:t>i</a:t>
              </a:r>
              <a:endParaRPr lang="en-GB">
                <a:solidFill>
                  <a:srgbClr val="FF3300"/>
                </a:solidFill>
                <a:latin typeface="Courier New" pitchFamily="49" charset="0"/>
              </a:endParaRPr>
            </a:p>
          </p:txBody>
        </p:sp>
        <p:sp>
          <p:nvSpPr>
            <p:cNvPr id="979986" name="Rectangle 15"/>
            <p:cNvSpPr>
              <a:spLocks noChangeArrowheads="1"/>
            </p:cNvSpPr>
            <p:nvPr/>
          </p:nvSpPr>
          <p:spPr bwMode="auto">
            <a:xfrm>
              <a:off x="3024" y="1536"/>
              <a:ext cx="240" cy="2448"/>
            </a:xfrm>
            <a:prstGeom prst="rect">
              <a:avLst/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79987" name="Text Box 16"/>
            <p:cNvSpPr txBox="1">
              <a:spLocks noChangeArrowheads="1"/>
            </p:cNvSpPr>
            <p:nvPr/>
          </p:nvSpPr>
          <p:spPr bwMode="auto">
            <a:xfrm>
              <a:off x="3072" y="1248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3300"/>
                  </a:solidFill>
                  <a:latin typeface="Comic Sans MS" pitchFamily="66" charset="0"/>
                </a:rPr>
                <a:t>L</a:t>
              </a:r>
              <a:endParaRPr lang="en-GB">
                <a:solidFill>
                  <a:srgbClr val="FF33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541338" y="2106613"/>
            <a:ext cx="990600" cy="4343400"/>
            <a:chOff x="1440" y="1248"/>
            <a:chExt cx="624" cy="2736"/>
          </a:xfrm>
        </p:grpSpPr>
        <p:sp>
          <p:nvSpPr>
            <p:cNvPr id="979981" name="Text Box 18"/>
            <p:cNvSpPr txBox="1">
              <a:spLocks noChangeArrowheads="1"/>
            </p:cNvSpPr>
            <p:nvPr/>
          </p:nvSpPr>
          <p:spPr bwMode="auto">
            <a:xfrm>
              <a:off x="1440" y="1536"/>
              <a:ext cx="624" cy="2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0" hangingPunct="0">
                <a:lnSpc>
                  <a:spcPct val="9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12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2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11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8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5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2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10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9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7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4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6</a:t>
              </a:r>
              <a:endParaRPr lang="en-US" b="1">
                <a:solidFill>
                  <a:srgbClr val="FF3300"/>
                </a:solidFill>
                <a:latin typeface="Courier New" pitchFamily="49" charset="0"/>
              </a:endParaRPr>
            </a:p>
            <a:p>
              <a:pPr marL="457200" indent="-457200" eaLnBrk="0" hangingPunct="0">
                <a:lnSpc>
                  <a:spcPct val="105000"/>
                </a:lnSpc>
                <a:spcBef>
                  <a:spcPct val="10000"/>
                </a:spcBef>
              </a:pPr>
              <a:r>
                <a:rPr lang="en-US" sz="1800" b="1">
                  <a:solidFill>
                    <a:srgbClr val="FF3300"/>
                  </a:solidFill>
                  <a:latin typeface="Courier New" pitchFamily="49" charset="0"/>
                </a:rPr>
                <a:t>3</a:t>
              </a:r>
              <a:endParaRPr lang="en-GB" b="1">
                <a:solidFill>
                  <a:srgbClr val="FF3300"/>
                </a:solidFill>
                <a:latin typeface="Courier New" pitchFamily="49" charset="0"/>
              </a:endParaRPr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1440" y="1248"/>
              <a:ext cx="344" cy="2736"/>
              <a:chOff x="1440" y="1248"/>
              <a:chExt cx="344" cy="2736"/>
            </a:xfrm>
          </p:grpSpPr>
          <p:sp>
            <p:nvSpPr>
              <p:cNvPr id="979983" name="Rectangle 20"/>
              <p:cNvSpPr>
                <a:spLocks noChangeArrowheads="1"/>
              </p:cNvSpPr>
              <p:nvPr/>
            </p:nvSpPr>
            <p:spPr bwMode="auto">
              <a:xfrm>
                <a:off x="1440" y="1536"/>
                <a:ext cx="288" cy="244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79984" name="Text Box 21"/>
              <p:cNvSpPr txBox="1">
                <a:spLocks noChangeArrowheads="1"/>
              </p:cNvSpPr>
              <p:nvPr/>
            </p:nvSpPr>
            <p:spPr bwMode="auto">
              <a:xfrm>
                <a:off x="1440" y="1248"/>
                <a:ext cx="34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3300"/>
                    </a:solidFill>
                    <a:latin typeface="Comic Sans MS" pitchFamily="66" charset="0"/>
                  </a:rPr>
                  <a:t>SA</a:t>
                </a:r>
                <a:endParaRPr lang="en-GB">
                  <a:solidFill>
                    <a:srgbClr val="FF3300"/>
                  </a:solidFill>
                  <a:latin typeface="Comic Sans MS" pitchFamily="66" charset="0"/>
                </a:endParaRPr>
              </a:p>
            </p:txBody>
          </p:sp>
        </p:grpSp>
      </p:grpSp>
      <p:sp>
        <p:nvSpPr>
          <p:cNvPr id="1870870" name="AutoShape 22"/>
          <p:cNvSpPr>
            <a:spLocks noChangeArrowheads="1"/>
          </p:cNvSpPr>
          <p:nvPr/>
        </p:nvSpPr>
        <p:spPr bwMode="auto">
          <a:xfrm rot="10800000">
            <a:off x="617538" y="1878013"/>
            <a:ext cx="1219200" cy="228600"/>
          </a:xfrm>
          <a:prstGeom prst="curvedUpArrow">
            <a:avLst>
              <a:gd name="adj1" fmla="val 106667"/>
              <a:gd name="adj2" fmla="val 213333"/>
              <a:gd name="adj3" fmla="val 33333"/>
            </a:avLst>
          </a:prstGeom>
          <a:solidFill>
            <a:srgbClr val="FF00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70871" name="AutoShape 23"/>
          <p:cNvSpPr>
            <a:spLocks noChangeArrowheads="1"/>
          </p:cNvSpPr>
          <p:nvPr/>
        </p:nvSpPr>
        <p:spPr bwMode="auto">
          <a:xfrm>
            <a:off x="4319588" y="2636838"/>
            <a:ext cx="3311525" cy="576262"/>
          </a:xfrm>
          <a:prstGeom prst="wedgeRectCallout">
            <a:avLst>
              <a:gd name="adj1" fmla="val -80394"/>
              <a:gd name="adj2" fmla="val 84162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sz="2400">
                <a:solidFill>
                  <a:schemeClr val="bg1"/>
                </a:solidFill>
                <a:latin typeface="Tahoma" pitchFamily="34" charset="0"/>
              </a:rPr>
              <a:t>L[3] = T[ 7 ]</a:t>
            </a:r>
            <a:endParaRPr lang="it-IT" sz="24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870872" name="Text Box 24"/>
          <p:cNvSpPr txBox="1">
            <a:spLocks noChangeArrowheads="1"/>
          </p:cNvSpPr>
          <p:nvPr/>
        </p:nvSpPr>
        <p:spPr bwMode="auto">
          <a:xfrm>
            <a:off x="4175125" y="2205038"/>
            <a:ext cx="4029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solidFill>
                  <a:srgbClr val="000099"/>
                </a:solidFill>
                <a:latin typeface="Comic Sans MS" pitchFamily="66" charset="0"/>
              </a:rPr>
              <a:t>We said that: L[i] precedes F[i] in T</a:t>
            </a:r>
          </a:p>
        </p:txBody>
      </p: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4175125" y="3500438"/>
            <a:ext cx="4718050" cy="503237"/>
            <a:chOff x="2426" y="1525"/>
            <a:chExt cx="2767" cy="317"/>
          </a:xfrm>
        </p:grpSpPr>
        <p:sp>
          <p:nvSpPr>
            <p:cNvPr id="979979" name="Text Box 26"/>
            <p:cNvSpPr txBox="1">
              <a:spLocks noChangeArrowheads="1"/>
            </p:cNvSpPr>
            <p:nvPr/>
          </p:nvSpPr>
          <p:spPr bwMode="auto">
            <a:xfrm>
              <a:off x="2472" y="1570"/>
              <a:ext cx="27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800">
                  <a:solidFill>
                    <a:srgbClr val="000099"/>
                  </a:solidFill>
                  <a:latin typeface="Comic Sans MS" pitchFamily="66" charset="0"/>
                </a:rPr>
                <a:t>Given SA and T, we have L[i]  = T[SA[i]-1]</a:t>
              </a:r>
            </a:p>
          </p:txBody>
        </p:sp>
        <p:sp>
          <p:nvSpPr>
            <p:cNvPr id="979980" name="Rectangle 27"/>
            <p:cNvSpPr>
              <a:spLocks noChangeArrowheads="1"/>
            </p:cNvSpPr>
            <p:nvPr/>
          </p:nvSpPr>
          <p:spPr bwMode="auto">
            <a:xfrm>
              <a:off x="2426" y="1525"/>
              <a:ext cx="2767" cy="317"/>
            </a:xfrm>
            <a:prstGeom prst="rect">
              <a:avLst/>
            </a:prstGeom>
            <a:noFill/>
            <a:ln w="539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87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0859" grpId="0" autoUpdateAnimBg="0"/>
      <p:bldP spid="1870870" grpId="0" animBg="1"/>
      <p:bldP spid="1870871" grpId="0" animBg="1"/>
      <p:bldP spid="187087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77950" y="3060700"/>
            <a:ext cx="3352800" cy="2790825"/>
            <a:chOff x="3264" y="1833"/>
            <a:chExt cx="2112" cy="1758"/>
          </a:xfrm>
        </p:grpSpPr>
        <p:sp>
          <p:nvSpPr>
            <p:cNvPr id="984100" name="Rectangle 3"/>
            <p:cNvSpPr>
              <a:spLocks noChangeArrowheads="1"/>
            </p:cNvSpPr>
            <p:nvPr/>
          </p:nvSpPr>
          <p:spPr bwMode="auto">
            <a:xfrm>
              <a:off x="3264" y="2400"/>
              <a:ext cx="2064" cy="11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i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#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m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issis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si</a:t>
              </a:r>
              <a:r>
                <a:rPr lang="it-IT">
                  <a:latin typeface="Courier New" pitchFamily="49" charset="0"/>
                </a:rPr>
                <a:t>  p</a:t>
              </a:r>
            </a:p>
            <a:p>
              <a:pPr eaLnBrk="0" hangingPunct="0">
                <a:lnSpc>
                  <a:spcPct val="4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pi#mississ</a:t>
              </a:r>
              <a:r>
                <a:rPr lang="it-IT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ippi#missi</a:t>
              </a:r>
              <a:r>
                <a:rPr lang="it-IT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issippi#mi</a:t>
              </a:r>
              <a:r>
                <a:rPr lang="it-IT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sippi#miss</a:t>
              </a:r>
              <a:r>
                <a:rPr lang="it-IT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sissippi#m</a:t>
              </a:r>
              <a:r>
                <a:rPr lang="it-IT">
                  <a:latin typeface="Courier New" pitchFamily="49" charset="0"/>
                </a:rPr>
                <a:t>  i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84101" name="Rectangle 4"/>
            <p:cNvSpPr>
              <a:spLocks noChangeArrowheads="1"/>
            </p:cNvSpPr>
            <p:nvPr/>
          </p:nvSpPr>
          <p:spPr bwMode="auto">
            <a:xfrm>
              <a:off x="3264" y="1833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ssippi#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m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is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s</a:t>
              </a:r>
            </a:p>
          </p:txBody>
        </p:sp>
        <p:sp>
          <p:nvSpPr>
            <p:cNvPr id="984102" name="Rectangle 5"/>
            <p:cNvSpPr>
              <a:spLocks noChangeArrowheads="1"/>
            </p:cNvSpPr>
            <p:nvPr/>
          </p:nvSpPr>
          <p:spPr bwMode="auto">
            <a:xfrm>
              <a:off x="3264" y="2219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m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issi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ssippi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#</a:t>
              </a:r>
            </a:p>
          </p:txBody>
        </p:sp>
        <p:sp>
          <p:nvSpPr>
            <p:cNvPr id="984103" name="Rectangle 6"/>
            <p:cNvSpPr>
              <a:spLocks noChangeArrowheads="1"/>
            </p:cNvSpPr>
            <p:nvPr/>
          </p:nvSpPr>
          <p:spPr bwMode="auto">
            <a:xfrm>
              <a:off x="3264" y="2026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it-IT">
                  <a:solidFill>
                    <a:srgbClr val="777777"/>
                  </a:solidFill>
                  <a:latin typeface="Courier New" pitchFamily="49" charset="0"/>
                </a:rPr>
                <a:t>ssi</a:t>
              </a:r>
              <a:r>
                <a:rPr lang="en-US">
                  <a:solidFill>
                    <a:srgbClr val="777777"/>
                  </a:solidFill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  m</a:t>
              </a: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984066" name="Rectangle 7"/>
          <p:cNvSpPr>
            <a:spLocks noChangeArrowheads="1"/>
          </p:cNvSpPr>
          <p:nvPr/>
        </p:nvSpPr>
        <p:spPr bwMode="auto">
          <a:xfrm>
            <a:off x="1346200" y="2114550"/>
            <a:ext cx="3048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#  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mississipp</a:t>
            </a:r>
            <a:r>
              <a:rPr lang="it-IT">
                <a:latin typeface="Courier New" pitchFamily="49" charset="0"/>
              </a:rPr>
              <a:t>  i</a:t>
            </a:r>
            <a:endParaRPr lang="en-US">
              <a:latin typeface="Courier New" pitchFamily="49" charset="0"/>
            </a:endParaRPr>
          </a:p>
        </p:txBody>
      </p:sp>
      <p:sp>
        <p:nvSpPr>
          <p:cNvPr id="984067" name="Rectangle 8"/>
          <p:cNvSpPr>
            <a:spLocks noChangeArrowheads="1"/>
          </p:cNvSpPr>
          <p:nvPr/>
        </p:nvSpPr>
        <p:spPr bwMode="auto">
          <a:xfrm>
            <a:off x="1346200" y="2422525"/>
            <a:ext cx="320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#</a:t>
            </a:r>
            <a:r>
              <a:rPr lang="it-IT">
                <a:solidFill>
                  <a:srgbClr val="777777"/>
                </a:solidFill>
                <a:latin typeface="Courier New" pitchFamily="49" charset="0"/>
              </a:rPr>
              <a:t>m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ississip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p</a:t>
            </a:r>
          </a:p>
        </p:txBody>
      </p:sp>
      <p:sp>
        <p:nvSpPr>
          <p:cNvPr id="984068" name="Rectangle 9"/>
          <p:cNvSpPr>
            <a:spLocks noChangeArrowheads="1"/>
          </p:cNvSpPr>
          <p:nvPr/>
        </p:nvSpPr>
        <p:spPr bwMode="auto">
          <a:xfrm>
            <a:off x="1346200" y="2727325"/>
            <a:ext cx="3962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ppi#</a:t>
            </a:r>
            <a:r>
              <a:rPr lang="it-IT">
                <a:solidFill>
                  <a:srgbClr val="777777"/>
                </a:solidFill>
                <a:latin typeface="Courier New" pitchFamily="49" charset="0"/>
              </a:rPr>
              <a:t>mi</a:t>
            </a:r>
            <a:r>
              <a:rPr lang="en-US">
                <a:solidFill>
                  <a:srgbClr val="777777"/>
                </a:solidFill>
                <a:latin typeface="Courier New" pitchFamily="49" charset="0"/>
              </a:rPr>
              <a:t>ssis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s</a:t>
            </a:r>
            <a:r>
              <a:rPr lang="it-IT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984069" name="Rectangle 10"/>
          <p:cNvSpPr>
            <a:spLocks noChangeArrowheads="1"/>
          </p:cNvSpPr>
          <p:nvPr/>
        </p:nvSpPr>
        <p:spPr bwMode="auto">
          <a:xfrm>
            <a:off x="1346200" y="1722438"/>
            <a:ext cx="3381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chemeClr val="tx2"/>
                </a:solidFill>
                <a:latin typeface="Comic Sans MS" pitchFamily="66" charset="0"/>
              </a:rPr>
              <a:t>F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84070" name="Rectangle 11"/>
          <p:cNvSpPr>
            <a:spLocks noChangeArrowheads="1"/>
          </p:cNvSpPr>
          <p:nvPr/>
        </p:nvSpPr>
        <p:spPr bwMode="auto">
          <a:xfrm>
            <a:off x="3627438" y="1722438"/>
            <a:ext cx="3238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solidFill>
                  <a:schemeClr val="tx2"/>
                </a:solidFill>
                <a:latin typeface="Comic Sans MS" pitchFamily="66" charset="0"/>
              </a:rPr>
              <a:t>L</a:t>
            </a:r>
            <a:endParaRPr lang="en-US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683000" y="4286250"/>
            <a:ext cx="4162425" cy="1295400"/>
            <a:chOff x="2304" y="2592"/>
            <a:chExt cx="2622" cy="816"/>
          </a:xfrm>
        </p:grpSpPr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3072" y="2640"/>
              <a:ext cx="1854" cy="212"/>
              <a:chOff x="3072" y="2496"/>
              <a:chExt cx="1854" cy="212"/>
            </a:xfrm>
          </p:grpSpPr>
          <p:sp>
            <p:nvSpPr>
              <p:cNvPr id="984098" name="AutoShape 14"/>
              <p:cNvSpPr>
                <a:spLocks noChangeArrowheads="1"/>
              </p:cNvSpPr>
              <p:nvPr/>
            </p:nvSpPr>
            <p:spPr bwMode="auto">
              <a:xfrm>
                <a:off x="3072" y="2514"/>
                <a:ext cx="240" cy="192"/>
              </a:xfrm>
              <a:prstGeom prst="rightArrow">
                <a:avLst>
                  <a:gd name="adj1" fmla="val 50000"/>
                  <a:gd name="adj2" fmla="val 31250"/>
                </a:avLst>
              </a:prstGeom>
              <a:solidFill>
                <a:srgbClr val="17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84099" name="Rectangle 15"/>
              <p:cNvSpPr>
                <a:spLocks noChangeArrowheads="1"/>
              </p:cNvSpPr>
              <p:nvPr/>
            </p:nvSpPr>
            <p:spPr bwMode="auto">
              <a:xfrm>
                <a:off x="3360" y="2496"/>
                <a:ext cx="156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Monotype Sorts"/>
                  <a:buNone/>
                </a:pPr>
                <a:r>
                  <a:rPr lang="it-IT" sz="1600">
                    <a:latin typeface="Comic Sans MS" pitchFamily="66" charset="0"/>
                  </a:rPr>
                  <a:t>Take two equal L’s chars</a:t>
                </a:r>
              </a:p>
            </p:txBody>
          </p: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2304" y="2592"/>
              <a:ext cx="192" cy="816"/>
              <a:chOff x="384" y="2592"/>
              <a:chExt cx="192" cy="816"/>
            </a:xfrm>
          </p:grpSpPr>
          <p:sp>
            <p:nvSpPr>
              <p:cNvPr id="984096" name="Oval 17"/>
              <p:cNvSpPr>
                <a:spLocks noChangeArrowheads="1"/>
              </p:cNvSpPr>
              <p:nvPr/>
            </p:nvSpPr>
            <p:spPr bwMode="auto">
              <a:xfrm>
                <a:off x="384" y="2592"/>
                <a:ext cx="192" cy="240"/>
              </a:xfrm>
              <a:prstGeom prst="ellipse">
                <a:avLst/>
              </a:prstGeom>
              <a:noFill/>
              <a:ln w="254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84097" name="Oval 18"/>
              <p:cNvSpPr>
                <a:spLocks noChangeArrowheads="1"/>
              </p:cNvSpPr>
              <p:nvPr/>
            </p:nvSpPr>
            <p:spPr bwMode="auto">
              <a:xfrm>
                <a:off x="384" y="3168"/>
                <a:ext cx="192" cy="240"/>
              </a:xfrm>
              <a:prstGeom prst="ellips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4699000" y="3565525"/>
            <a:ext cx="3962400" cy="762000"/>
            <a:chOff x="2976" y="1968"/>
            <a:chExt cx="2496" cy="480"/>
          </a:xfrm>
        </p:grpSpPr>
        <p:sp>
          <p:nvSpPr>
            <p:cNvPr id="984092" name="Rectangle 20"/>
            <p:cNvSpPr>
              <a:spLocks noChangeArrowheads="1"/>
            </p:cNvSpPr>
            <p:nvPr/>
          </p:nvSpPr>
          <p:spPr bwMode="auto">
            <a:xfrm>
              <a:off x="2976" y="1968"/>
              <a:ext cx="249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solidFill>
                    <a:srgbClr val="000099"/>
                  </a:solidFill>
                  <a:latin typeface="Comic Sans MS" pitchFamily="66" charset="0"/>
                </a:rPr>
                <a:t>How do we map L’s onto F’s chars ?</a:t>
              </a:r>
            </a:p>
          </p:txBody>
        </p:sp>
        <p:sp>
          <p:nvSpPr>
            <p:cNvPr id="984093" name="Rectangle 21"/>
            <p:cNvSpPr>
              <a:spLocks noChangeArrowheads="1"/>
            </p:cNvSpPr>
            <p:nvPr/>
          </p:nvSpPr>
          <p:spPr bwMode="auto">
            <a:xfrm>
              <a:off x="2976" y="2208"/>
              <a:ext cx="249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solidFill>
                    <a:srgbClr val="000099"/>
                  </a:solidFill>
                  <a:latin typeface="Comic Sans MS" pitchFamily="66" charset="0"/>
                </a:rPr>
                <a:t>... Need to distinguish</a:t>
              </a:r>
              <a:r>
                <a:rPr lang="it-IT" sz="1600">
                  <a:solidFill>
                    <a:srgbClr val="5C37FB"/>
                  </a:solidFill>
                  <a:latin typeface="Comic Sans MS" pitchFamily="66" charset="0"/>
                </a:rPr>
                <a:t> </a:t>
              </a:r>
              <a:r>
                <a:rPr lang="it-IT" sz="1600">
                  <a:solidFill>
                    <a:srgbClr val="CC3300"/>
                  </a:solidFill>
                  <a:latin typeface="Comic Sans MS" pitchFamily="66" charset="0"/>
                </a:rPr>
                <a:t>equal chars </a:t>
              </a:r>
              <a:r>
                <a:rPr lang="it-IT" sz="1600">
                  <a:solidFill>
                    <a:srgbClr val="000099"/>
                  </a:solidFill>
                  <a:latin typeface="Comic Sans MS" pitchFamily="66" charset="0"/>
                </a:rPr>
                <a:t>in F...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4906963" y="4718050"/>
            <a:ext cx="3322637" cy="336550"/>
            <a:chOff x="3072" y="2832"/>
            <a:chExt cx="2093" cy="212"/>
          </a:xfrm>
        </p:grpSpPr>
        <p:sp>
          <p:nvSpPr>
            <p:cNvPr id="984090" name="AutoShape 23"/>
            <p:cNvSpPr>
              <a:spLocks noChangeArrowheads="1"/>
            </p:cNvSpPr>
            <p:nvPr/>
          </p:nvSpPr>
          <p:spPr bwMode="auto">
            <a:xfrm>
              <a:off x="3072" y="2850"/>
              <a:ext cx="240" cy="192"/>
            </a:xfrm>
            <a:prstGeom prst="rightArrow">
              <a:avLst>
                <a:gd name="adj1" fmla="val 50000"/>
                <a:gd name="adj2" fmla="val 31250"/>
              </a:avLst>
            </a:prstGeom>
            <a:solidFill>
              <a:srgbClr val="17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4091" name="Rectangle 24"/>
            <p:cNvSpPr>
              <a:spLocks noChangeArrowheads="1"/>
            </p:cNvSpPr>
            <p:nvPr/>
          </p:nvSpPr>
          <p:spPr bwMode="auto">
            <a:xfrm>
              <a:off x="3360" y="2832"/>
              <a:ext cx="180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latin typeface="Comic Sans MS" pitchFamily="66" charset="0"/>
                </a:rPr>
                <a:t>Rotate rightward their rows</a:t>
              </a:r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1346200" y="4303713"/>
            <a:ext cx="2209800" cy="1211262"/>
            <a:chOff x="864" y="2625"/>
            <a:chExt cx="1392" cy="763"/>
          </a:xfrm>
        </p:grpSpPr>
        <p:sp>
          <p:nvSpPr>
            <p:cNvPr id="984088" name="Rectangle 26"/>
            <p:cNvSpPr>
              <a:spLocks noChangeArrowheads="1"/>
            </p:cNvSpPr>
            <p:nvPr/>
          </p:nvSpPr>
          <p:spPr bwMode="auto">
            <a:xfrm>
              <a:off x="864" y="2625"/>
              <a:ext cx="1392" cy="192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4089" name="Rectangle 27"/>
            <p:cNvSpPr>
              <a:spLocks noChangeArrowheads="1"/>
            </p:cNvSpPr>
            <p:nvPr/>
          </p:nvSpPr>
          <p:spPr bwMode="auto">
            <a:xfrm>
              <a:off x="864" y="3196"/>
              <a:ext cx="1392" cy="192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66780" name="AutoShape 28"/>
          <p:cNvSpPr>
            <a:spLocks noChangeArrowheads="1"/>
          </p:cNvSpPr>
          <p:nvPr/>
        </p:nvSpPr>
        <p:spPr bwMode="auto">
          <a:xfrm rot="-4967377">
            <a:off x="88106" y="3218657"/>
            <a:ext cx="1830387" cy="539750"/>
          </a:xfrm>
          <a:prstGeom prst="curvedDownArrow">
            <a:avLst>
              <a:gd name="adj1" fmla="val 2010"/>
              <a:gd name="adj2" fmla="val 104750"/>
              <a:gd name="adj3" fmla="val 15773"/>
            </a:avLst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6781" name="AutoShape 29"/>
          <p:cNvSpPr>
            <a:spLocks noChangeArrowheads="1"/>
          </p:cNvSpPr>
          <p:nvPr/>
        </p:nvSpPr>
        <p:spPr bwMode="auto">
          <a:xfrm rot="-5157898">
            <a:off x="-249237" y="3870325"/>
            <a:ext cx="2514600" cy="533400"/>
          </a:xfrm>
          <a:prstGeom prst="curvedDownArrow">
            <a:avLst>
              <a:gd name="adj1" fmla="val 2794"/>
              <a:gd name="adj2" fmla="val 133091"/>
              <a:gd name="adj3" fmla="val 24176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5003800" y="5013325"/>
            <a:ext cx="2697163" cy="565150"/>
            <a:chOff x="3168" y="3072"/>
            <a:chExt cx="1699" cy="356"/>
          </a:xfrm>
        </p:grpSpPr>
        <p:sp>
          <p:nvSpPr>
            <p:cNvPr id="984086" name="Rectangle 31"/>
            <p:cNvSpPr>
              <a:spLocks noChangeArrowheads="1"/>
            </p:cNvSpPr>
            <p:nvPr/>
          </p:nvSpPr>
          <p:spPr bwMode="auto">
            <a:xfrm>
              <a:off x="3456" y="3216"/>
              <a:ext cx="1411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solidFill>
                    <a:schemeClr val="tx2"/>
                  </a:solidFill>
                  <a:latin typeface="Comic Sans MS" pitchFamily="66" charset="0"/>
                </a:rPr>
                <a:t>Same relative order !!</a:t>
              </a:r>
            </a:p>
          </p:txBody>
        </p:sp>
        <p:sp>
          <p:nvSpPr>
            <p:cNvPr id="984087" name="AutoShape 32"/>
            <p:cNvSpPr>
              <a:spLocks noChangeArrowheads="1"/>
            </p:cNvSpPr>
            <p:nvPr/>
          </p:nvSpPr>
          <p:spPr bwMode="auto">
            <a:xfrm rot="5400000">
              <a:off x="3144" y="3096"/>
              <a:ext cx="288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8540 h 21600"/>
                <a:gd name="T20" fmla="*/ 18525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7213" y="0"/>
                  </a:moveTo>
                  <a:lnTo>
                    <a:pt x="12825" y="7200"/>
                  </a:lnTo>
                  <a:lnTo>
                    <a:pt x="15911" y="7200"/>
                  </a:lnTo>
                  <a:lnTo>
                    <a:pt x="15911" y="18563"/>
                  </a:lnTo>
                  <a:lnTo>
                    <a:pt x="0" y="18563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99CC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984078" name="Rectangle 33"/>
          <p:cNvSpPr>
            <a:spLocks noChangeArrowheads="1"/>
          </p:cNvSpPr>
          <p:nvPr/>
        </p:nvSpPr>
        <p:spPr bwMode="auto">
          <a:xfrm>
            <a:off x="1809750" y="2125663"/>
            <a:ext cx="1655763" cy="3671887"/>
          </a:xfrm>
          <a:prstGeom prst="rect">
            <a:avLst/>
          </a:prstGeom>
          <a:noFill/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984079" name="Text Box 34"/>
          <p:cNvSpPr txBox="1">
            <a:spLocks noChangeArrowheads="1"/>
          </p:cNvSpPr>
          <p:nvPr/>
        </p:nvSpPr>
        <p:spPr bwMode="auto">
          <a:xfrm>
            <a:off x="1862138" y="1838325"/>
            <a:ext cx="8683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400" b="1">
                <a:solidFill>
                  <a:srgbClr val="C0C0C0"/>
                </a:solidFill>
                <a:latin typeface="Comic Sans MS" pitchFamily="66" charset="0"/>
              </a:rPr>
              <a:t>unknown</a:t>
            </a:r>
          </a:p>
        </p:txBody>
      </p:sp>
      <p:sp>
        <p:nvSpPr>
          <p:cNvPr id="1866787" name="Rectangle 35"/>
          <p:cNvSpPr>
            <a:spLocks noChangeArrowheads="1"/>
          </p:cNvSpPr>
          <p:nvPr/>
        </p:nvSpPr>
        <p:spPr bwMode="auto">
          <a:xfrm>
            <a:off x="1835150" y="2133600"/>
            <a:ext cx="1655763" cy="3671888"/>
          </a:xfrm>
          <a:prstGeom prst="rect">
            <a:avLst/>
          </a:prstGeom>
          <a:solidFill>
            <a:srgbClr val="969696"/>
          </a:solidFill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1866788" name="AutoShape 36"/>
          <p:cNvSpPr>
            <a:spLocks noChangeArrowheads="1"/>
          </p:cNvSpPr>
          <p:nvPr/>
        </p:nvSpPr>
        <p:spPr bwMode="auto">
          <a:xfrm rot="-579068">
            <a:off x="1593850" y="2414588"/>
            <a:ext cx="2089150" cy="71437"/>
          </a:xfrm>
          <a:prstGeom prst="leftArrow">
            <a:avLst>
              <a:gd name="adj1" fmla="val 50000"/>
              <a:gd name="adj2" fmla="val 731116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6789" name="AutoShape 37"/>
          <p:cNvSpPr>
            <a:spLocks noChangeArrowheads="1"/>
          </p:cNvSpPr>
          <p:nvPr/>
        </p:nvSpPr>
        <p:spPr bwMode="auto">
          <a:xfrm rot="1995241" flipV="1">
            <a:off x="1389063" y="3597275"/>
            <a:ext cx="2593975" cy="71438"/>
          </a:xfrm>
          <a:prstGeom prst="leftArrow">
            <a:avLst>
              <a:gd name="adj1" fmla="val 50000"/>
              <a:gd name="adj2" fmla="val 907771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6790" name="AutoShape 38"/>
          <p:cNvSpPr>
            <a:spLocks noChangeArrowheads="1"/>
          </p:cNvSpPr>
          <p:nvPr/>
        </p:nvSpPr>
        <p:spPr bwMode="auto">
          <a:xfrm rot="2584336" flipV="1">
            <a:off x="1300163" y="4586288"/>
            <a:ext cx="2808287" cy="71437"/>
          </a:xfrm>
          <a:prstGeom prst="leftArrow">
            <a:avLst>
              <a:gd name="adj1" fmla="val 50000"/>
              <a:gd name="adj2" fmla="val 982784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66791" name="AutoShape 39"/>
          <p:cNvSpPr>
            <a:spLocks noChangeArrowheads="1"/>
          </p:cNvSpPr>
          <p:nvPr/>
        </p:nvSpPr>
        <p:spPr bwMode="auto">
          <a:xfrm rot="2584336" flipV="1">
            <a:off x="1306513" y="4286250"/>
            <a:ext cx="2771775" cy="69850"/>
          </a:xfrm>
          <a:prstGeom prst="leftArrow">
            <a:avLst>
              <a:gd name="adj1" fmla="val 50000"/>
              <a:gd name="adj2" fmla="val 992045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84085" name="Rectangle 40"/>
          <p:cNvSpPr>
            <a:spLocks noGrp="1" noChangeArrowheads="1"/>
          </p:cNvSpPr>
          <p:nvPr>
            <p:ph type="title"/>
          </p:nvPr>
        </p:nvSpPr>
        <p:spPr>
          <a:xfrm>
            <a:off x="611188" y="715963"/>
            <a:ext cx="7772400" cy="481012"/>
          </a:xfrm>
        </p:spPr>
        <p:txBody>
          <a:bodyPr anchor="ctr"/>
          <a:lstStyle/>
          <a:p>
            <a:pPr eaLnBrk="1" hangingPunct="1"/>
            <a:r>
              <a:rPr lang="it-IT" smtClean="0">
                <a:solidFill>
                  <a:srgbClr val="000099"/>
                </a:solidFill>
              </a:rPr>
              <a:t>A useful tool:  L </a:t>
            </a:r>
            <a:r>
              <a:rPr lang="it-IT" sz="3100" smtClean="0">
                <a:solidFill>
                  <a:srgbClr val="000099"/>
                </a:solidFill>
                <a:sym typeface="Wingdings" pitchFamily="2" charset="2"/>
              </a:rPr>
              <a:t></a:t>
            </a:r>
            <a:r>
              <a:rPr lang="it-IT" smtClean="0">
                <a:solidFill>
                  <a:srgbClr val="000099"/>
                </a:solidFill>
              </a:rPr>
              <a:t> F mapping</a:t>
            </a:r>
            <a:endParaRPr lang="en-US" sz="240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66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66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66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66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66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66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6780" grpId="0" animBg="1"/>
      <p:bldP spid="1866780" grpId="1" animBg="1"/>
      <p:bldP spid="1866781" grpId="0" animBg="1"/>
      <p:bldP spid="1866781" grpId="1" animBg="1"/>
      <p:bldP spid="1866788" grpId="0" animBg="1"/>
      <p:bldP spid="1866789" grpId="0" animBg="1"/>
      <p:bldP spid="1866790" grpId="0" animBg="1"/>
      <p:bldP spid="186679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71600" y="1981200"/>
            <a:ext cx="4743450" cy="2062163"/>
            <a:chOff x="864" y="1248"/>
            <a:chExt cx="2988" cy="1299"/>
          </a:xfrm>
        </p:grpSpPr>
        <p:sp>
          <p:nvSpPr>
            <p:cNvPr id="986152" name="Oval 3"/>
            <p:cNvSpPr>
              <a:spLocks noChangeArrowheads="1"/>
            </p:cNvSpPr>
            <p:nvPr/>
          </p:nvSpPr>
          <p:spPr bwMode="auto">
            <a:xfrm>
              <a:off x="864" y="1248"/>
              <a:ext cx="192" cy="240"/>
            </a:xfrm>
            <a:prstGeom prst="ellipse">
              <a:avLst/>
            </a:prstGeom>
            <a:noFill/>
            <a:ln w="222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53" name="Text Box 4"/>
            <p:cNvSpPr txBox="1">
              <a:spLocks noChangeArrowheads="1"/>
            </p:cNvSpPr>
            <p:nvPr/>
          </p:nvSpPr>
          <p:spPr bwMode="auto">
            <a:xfrm>
              <a:off x="2777" y="2297"/>
              <a:ext cx="1075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latin typeface="Comic Sans MS" pitchFamily="66" charset="0"/>
                </a:rPr>
                <a:t>T =</a:t>
              </a:r>
              <a:r>
                <a:rPr lang="it-IT">
                  <a:latin typeface="Times New Roman" pitchFamily="18" charset="0"/>
                </a:rPr>
                <a:t> ....           </a:t>
              </a:r>
              <a:r>
                <a:rPr lang="it-IT" b="1">
                  <a:solidFill>
                    <a:schemeClr val="tx2"/>
                  </a:solidFill>
                  <a:latin typeface="Times New Roman" pitchFamily="18" charset="0"/>
                </a:rPr>
                <a:t>#</a:t>
              </a:r>
            </a:p>
          </p:txBody>
        </p:sp>
      </p:grpSp>
      <p:sp>
        <p:nvSpPr>
          <p:cNvPr id="1868805" name="Rectangle 5"/>
          <p:cNvSpPr>
            <a:spLocks noChangeArrowheads="1"/>
          </p:cNvSpPr>
          <p:nvPr/>
        </p:nvSpPr>
        <p:spPr bwMode="auto">
          <a:xfrm>
            <a:off x="1835150" y="1989138"/>
            <a:ext cx="1655763" cy="3671887"/>
          </a:xfrm>
          <a:prstGeom prst="rect">
            <a:avLst/>
          </a:prstGeom>
          <a:solidFill>
            <a:srgbClr val="C0C0C0"/>
          </a:solidFill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986115" name="Rectangle 6"/>
          <p:cNvSpPr>
            <a:spLocks noChangeArrowheads="1"/>
          </p:cNvSpPr>
          <p:nvPr/>
        </p:nvSpPr>
        <p:spPr bwMode="auto">
          <a:xfrm>
            <a:off x="1371600" y="2286000"/>
            <a:ext cx="320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#</a:t>
            </a:r>
            <a:r>
              <a:rPr lang="it-IT">
                <a:solidFill>
                  <a:srgbClr val="C0C0C0"/>
                </a:solidFill>
                <a:latin typeface="Courier New" pitchFamily="49" charset="0"/>
              </a:rPr>
              <a:t>m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ississip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p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03350" y="2924175"/>
            <a:ext cx="3352800" cy="2790825"/>
            <a:chOff x="3264" y="1833"/>
            <a:chExt cx="2112" cy="1758"/>
          </a:xfrm>
        </p:grpSpPr>
        <p:sp>
          <p:nvSpPr>
            <p:cNvPr id="986148" name="Rectangle 8"/>
            <p:cNvSpPr>
              <a:spLocks noChangeArrowheads="1"/>
            </p:cNvSpPr>
            <p:nvPr/>
          </p:nvSpPr>
          <p:spPr bwMode="auto">
            <a:xfrm>
              <a:off x="3264" y="2400"/>
              <a:ext cx="2064" cy="11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#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m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issis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si</a:t>
              </a:r>
              <a:r>
                <a:rPr lang="it-IT">
                  <a:latin typeface="Courier New" pitchFamily="49" charset="0"/>
                </a:rPr>
                <a:t>  p</a:t>
              </a:r>
            </a:p>
            <a:p>
              <a:pPr eaLnBrk="0" hangingPunct="0">
                <a:lnSpc>
                  <a:spcPct val="4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p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pi#mississ</a:t>
              </a:r>
              <a:r>
                <a:rPr lang="it-IT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ippi#missi</a:t>
              </a:r>
              <a:r>
                <a:rPr lang="it-IT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issippi#mi</a:t>
              </a:r>
              <a:r>
                <a:rPr lang="it-IT">
                  <a:latin typeface="Courier New" pitchFamily="49" charset="0"/>
                </a:rPr>
                <a:t>  s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sippi#miss</a:t>
              </a:r>
              <a:r>
                <a:rPr lang="it-IT">
                  <a:latin typeface="Courier New" pitchFamily="49" charset="0"/>
                </a:rPr>
                <a:t>  i</a:t>
              </a:r>
            </a:p>
            <a:p>
              <a:pPr eaLnBrk="0" hangingPunct="0">
                <a:lnSpc>
                  <a:spcPct val="50000"/>
                </a:lnSpc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s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sissippi#m</a:t>
              </a:r>
              <a:r>
                <a:rPr lang="it-IT">
                  <a:latin typeface="Courier New" pitchFamily="49" charset="0"/>
                </a:rPr>
                <a:t>  i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986149" name="Rectangle 9"/>
            <p:cNvSpPr>
              <a:spLocks noChangeArrowheads="1"/>
            </p:cNvSpPr>
            <p:nvPr/>
          </p:nvSpPr>
          <p:spPr bwMode="auto">
            <a:xfrm>
              <a:off x="3264" y="1833"/>
              <a:ext cx="201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ssippi#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m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is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s</a:t>
              </a:r>
            </a:p>
          </p:txBody>
        </p:sp>
        <p:sp>
          <p:nvSpPr>
            <p:cNvPr id="986150" name="Rectangle 10"/>
            <p:cNvSpPr>
              <a:spLocks noChangeArrowheads="1"/>
            </p:cNvSpPr>
            <p:nvPr/>
          </p:nvSpPr>
          <p:spPr bwMode="auto">
            <a:xfrm>
              <a:off x="3264" y="2219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m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issi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ssippi</a:t>
              </a:r>
              <a:r>
                <a:rPr lang="it-IT">
                  <a:latin typeface="Courier New" pitchFamily="49" charset="0"/>
                </a:rPr>
                <a:t>  </a:t>
              </a:r>
              <a:r>
                <a:rPr lang="en-US">
                  <a:latin typeface="Courier New" pitchFamily="49" charset="0"/>
                </a:rPr>
                <a:t>#</a:t>
              </a:r>
            </a:p>
          </p:txBody>
        </p:sp>
        <p:sp>
          <p:nvSpPr>
            <p:cNvPr id="986151" name="Rectangle 11"/>
            <p:cNvSpPr>
              <a:spLocks noChangeArrowheads="1"/>
            </p:cNvSpPr>
            <p:nvPr/>
          </p:nvSpPr>
          <p:spPr bwMode="auto">
            <a:xfrm>
              <a:off x="3264" y="2026"/>
              <a:ext cx="211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it-IT">
                  <a:latin typeface="Courier New" pitchFamily="49" charset="0"/>
                </a:rPr>
                <a:t>i  </a:t>
              </a:r>
              <a:r>
                <a:rPr lang="it-IT">
                  <a:solidFill>
                    <a:srgbClr val="C0C0C0"/>
                  </a:solidFill>
                  <a:latin typeface="Courier New" pitchFamily="49" charset="0"/>
                </a:rPr>
                <a:t>ssi</a:t>
              </a:r>
              <a:r>
                <a:rPr lang="en-US">
                  <a:solidFill>
                    <a:srgbClr val="C0C0C0"/>
                  </a:solidFill>
                  <a:latin typeface="Courier New" pitchFamily="49" charset="0"/>
                </a:rPr>
                <a:t>ssippi#</a:t>
              </a:r>
              <a:r>
                <a:rPr lang="it-IT">
                  <a:latin typeface="Courier New" pitchFamily="49" charset="0"/>
                </a:rPr>
                <a:t>  m</a:t>
              </a: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986117" name="Rectangle 12"/>
          <p:cNvSpPr>
            <a:spLocks noGrp="1" noChangeArrowheads="1"/>
          </p:cNvSpPr>
          <p:nvPr>
            <p:ph type="title"/>
          </p:nvPr>
        </p:nvSpPr>
        <p:spPr>
          <a:xfrm>
            <a:off x="539750" y="787400"/>
            <a:ext cx="7772400" cy="481013"/>
          </a:xfrm>
        </p:spPr>
        <p:txBody>
          <a:bodyPr/>
          <a:lstStyle/>
          <a:p>
            <a:pPr eaLnBrk="1" hangingPunct="1"/>
            <a:r>
              <a:rPr lang="it-IT" smtClean="0">
                <a:solidFill>
                  <a:srgbClr val="000099"/>
                </a:solidFill>
              </a:rPr>
              <a:t>The BWT is invertible</a:t>
            </a:r>
            <a:endParaRPr lang="en-US" sz="2400" smtClean="0">
              <a:solidFill>
                <a:srgbClr val="000099"/>
              </a:solidFill>
            </a:endParaRPr>
          </a:p>
        </p:txBody>
      </p:sp>
      <p:sp>
        <p:nvSpPr>
          <p:cNvPr id="986118" name="Rectangle 13"/>
          <p:cNvSpPr>
            <a:spLocks noChangeArrowheads="1"/>
          </p:cNvSpPr>
          <p:nvPr/>
        </p:nvSpPr>
        <p:spPr bwMode="auto">
          <a:xfrm>
            <a:off x="1371600" y="1978025"/>
            <a:ext cx="3048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#  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mississipp</a:t>
            </a:r>
            <a:r>
              <a:rPr lang="it-IT">
                <a:latin typeface="Courier New" pitchFamily="49" charset="0"/>
              </a:rPr>
              <a:t>  i</a:t>
            </a:r>
            <a:endParaRPr lang="en-US">
              <a:latin typeface="Courier New" pitchFamily="49" charset="0"/>
            </a:endParaRPr>
          </a:p>
        </p:txBody>
      </p:sp>
      <p:sp>
        <p:nvSpPr>
          <p:cNvPr id="986119" name="Rectangle 14"/>
          <p:cNvSpPr>
            <a:spLocks noChangeArrowheads="1"/>
          </p:cNvSpPr>
          <p:nvPr/>
        </p:nvSpPr>
        <p:spPr bwMode="auto">
          <a:xfrm>
            <a:off x="1371600" y="2590800"/>
            <a:ext cx="3962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>
                <a:latin typeface="Courier New" pitchFamily="49" charset="0"/>
              </a:rPr>
              <a:t>i  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ppi#</a:t>
            </a:r>
            <a:r>
              <a:rPr lang="it-IT">
                <a:solidFill>
                  <a:srgbClr val="C0C0C0"/>
                </a:solidFill>
                <a:latin typeface="Courier New" pitchFamily="49" charset="0"/>
              </a:rPr>
              <a:t>mi</a:t>
            </a:r>
            <a:r>
              <a:rPr lang="en-US">
                <a:solidFill>
                  <a:srgbClr val="C0C0C0"/>
                </a:solidFill>
                <a:latin typeface="Courier New" pitchFamily="49" charset="0"/>
              </a:rPr>
              <a:t>ssis</a:t>
            </a:r>
            <a:r>
              <a:rPr lang="it-IT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s</a:t>
            </a:r>
            <a:r>
              <a:rPr lang="it-IT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986120" name="Rectangle 15"/>
          <p:cNvSpPr>
            <a:spLocks noChangeArrowheads="1"/>
          </p:cNvSpPr>
          <p:nvPr/>
        </p:nvSpPr>
        <p:spPr bwMode="auto">
          <a:xfrm>
            <a:off x="1371600" y="1585913"/>
            <a:ext cx="338138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latin typeface="Comic Sans MS" pitchFamily="66" charset="0"/>
              </a:rPr>
              <a:t>F</a:t>
            </a:r>
            <a:endParaRPr lang="en-US">
              <a:latin typeface="Comic Sans MS" pitchFamily="66" charset="0"/>
            </a:endParaRPr>
          </a:p>
        </p:txBody>
      </p:sp>
      <p:sp>
        <p:nvSpPr>
          <p:cNvPr id="986121" name="Rectangle 16"/>
          <p:cNvSpPr>
            <a:spLocks noChangeArrowheads="1"/>
          </p:cNvSpPr>
          <p:nvPr/>
        </p:nvSpPr>
        <p:spPr bwMode="auto">
          <a:xfrm>
            <a:off x="3652838" y="1585913"/>
            <a:ext cx="3238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>
                <a:latin typeface="Comic Sans MS" pitchFamily="66" charset="0"/>
              </a:rPr>
              <a:t>L</a:t>
            </a:r>
            <a:endParaRPr lang="en-US">
              <a:latin typeface="Comic Sans MS" pitchFamily="66" charset="0"/>
            </a:endParaRPr>
          </a:p>
        </p:txBody>
      </p:sp>
      <p:sp>
        <p:nvSpPr>
          <p:cNvPr id="986122" name="Rectangle 17"/>
          <p:cNvSpPr>
            <a:spLocks noChangeArrowheads="1"/>
          </p:cNvSpPr>
          <p:nvPr/>
        </p:nvSpPr>
        <p:spPr bwMode="auto">
          <a:xfrm>
            <a:off x="1835150" y="1989138"/>
            <a:ext cx="1655763" cy="3671887"/>
          </a:xfrm>
          <a:prstGeom prst="rect">
            <a:avLst/>
          </a:prstGeom>
          <a:noFill/>
          <a:ln w="222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it-IT">
              <a:latin typeface="Times New Roman" pitchFamily="18" charset="0"/>
            </a:endParaRPr>
          </a:p>
        </p:txBody>
      </p:sp>
      <p:sp>
        <p:nvSpPr>
          <p:cNvPr id="986123" name="Text Box 18"/>
          <p:cNvSpPr txBox="1">
            <a:spLocks noChangeArrowheads="1"/>
          </p:cNvSpPr>
          <p:nvPr/>
        </p:nvSpPr>
        <p:spPr bwMode="auto">
          <a:xfrm>
            <a:off x="1887538" y="1701800"/>
            <a:ext cx="8683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it-IT" sz="1400" b="1">
                <a:solidFill>
                  <a:srgbClr val="C0C0C0"/>
                </a:solidFill>
                <a:latin typeface="Comic Sans MS" pitchFamily="66" charset="0"/>
              </a:rPr>
              <a:t>unknown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140200" y="1989138"/>
            <a:ext cx="4752975" cy="1173162"/>
            <a:chOff x="2608" y="1117"/>
            <a:chExt cx="2132" cy="739"/>
          </a:xfrm>
        </p:grpSpPr>
        <p:sp>
          <p:nvSpPr>
            <p:cNvPr id="986145" name="Rectangle 20"/>
            <p:cNvSpPr>
              <a:spLocks noChangeArrowheads="1"/>
            </p:cNvSpPr>
            <p:nvPr/>
          </p:nvSpPr>
          <p:spPr bwMode="auto">
            <a:xfrm>
              <a:off x="2789" y="1344"/>
              <a:ext cx="195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eaLnBrk="0" hangingPunct="0">
                <a:lnSpc>
                  <a:spcPct val="12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latin typeface="Comic Sans MS" pitchFamily="66" charset="0"/>
                </a:rPr>
                <a:t>1. LF-array maps L’s to F’s chars</a:t>
              </a:r>
            </a:p>
          </p:txBody>
        </p:sp>
        <p:sp>
          <p:nvSpPr>
            <p:cNvPr id="986146" name="Rectangle 21"/>
            <p:cNvSpPr>
              <a:spLocks noChangeArrowheads="1"/>
            </p:cNvSpPr>
            <p:nvPr/>
          </p:nvSpPr>
          <p:spPr bwMode="auto">
            <a:xfrm>
              <a:off x="2789" y="1616"/>
              <a:ext cx="186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/>
                <a:buNone/>
              </a:pPr>
              <a:r>
                <a:rPr lang="it-IT" sz="1600">
                  <a:latin typeface="Comic Sans MS" pitchFamily="66" charset="0"/>
                </a:rPr>
                <a:t>2. L[ i ]  precedes F[ i ] in T </a:t>
              </a:r>
            </a:p>
          </p:txBody>
        </p:sp>
        <p:sp>
          <p:nvSpPr>
            <p:cNvPr id="986147" name="Rectangle 22"/>
            <p:cNvSpPr>
              <a:spLocks noChangeArrowheads="1"/>
            </p:cNvSpPr>
            <p:nvPr/>
          </p:nvSpPr>
          <p:spPr bwMode="auto">
            <a:xfrm>
              <a:off x="2608" y="1117"/>
              <a:ext cx="92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 sz="1600">
                  <a:solidFill>
                    <a:srgbClr val="CC3300"/>
                  </a:solidFill>
                  <a:latin typeface="Comic Sans MS" pitchFamily="66" charset="0"/>
                </a:rPr>
                <a:t>Two key properties:</a:t>
              </a:r>
            </a:p>
          </p:txBody>
        </p:sp>
      </p:grpSp>
      <p:sp>
        <p:nvSpPr>
          <p:cNvPr id="1868823" name="Rectangle 23"/>
          <p:cNvSpPr>
            <a:spLocks noChangeArrowheads="1"/>
          </p:cNvSpPr>
          <p:nvPr/>
        </p:nvSpPr>
        <p:spPr bwMode="auto">
          <a:xfrm>
            <a:off x="4211638" y="3357563"/>
            <a:ext cx="2559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onotype Sorts"/>
              <a:buNone/>
            </a:pPr>
            <a:r>
              <a:rPr lang="it-IT" sz="1600">
                <a:solidFill>
                  <a:schemeClr val="tx2"/>
                </a:solidFill>
                <a:latin typeface="Comic Sans MS" pitchFamily="66" charset="0"/>
              </a:rPr>
              <a:t>Reconstruct T backward:</a:t>
            </a:r>
          </a:p>
        </p:txBody>
      </p:sp>
      <p:sp>
        <p:nvSpPr>
          <p:cNvPr id="1868824" name="Oval 24"/>
          <p:cNvSpPr>
            <a:spLocks noChangeArrowheads="1"/>
          </p:cNvSpPr>
          <p:nvPr/>
        </p:nvSpPr>
        <p:spPr bwMode="auto">
          <a:xfrm>
            <a:off x="1373188" y="2276475"/>
            <a:ext cx="304800" cy="381000"/>
          </a:xfrm>
          <a:prstGeom prst="ellipse">
            <a:avLst/>
          </a:prstGeom>
          <a:noFill/>
          <a:ln w="222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635375" y="1989138"/>
            <a:ext cx="2259013" cy="2044700"/>
            <a:chOff x="2290" y="1253"/>
            <a:chExt cx="1423" cy="1288"/>
          </a:xfrm>
        </p:grpSpPr>
        <p:sp>
          <p:nvSpPr>
            <p:cNvPr id="986143" name="Oval 26"/>
            <p:cNvSpPr>
              <a:spLocks noChangeArrowheads="1"/>
            </p:cNvSpPr>
            <p:nvPr/>
          </p:nvSpPr>
          <p:spPr bwMode="auto">
            <a:xfrm>
              <a:off x="2290" y="1253"/>
              <a:ext cx="192" cy="240"/>
            </a:xfrm>
            <a:prstGeom prst="ellips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44" name="Rectangle 27"/>
            <p:cNvSpPr>
              <a:spLocks noChangeArrowheads="1"/>
            </p:cNvSpPr>
            <p:nvPr/>
          </p:nvSpPr>
          <p:spPr bwMode="auto">
            <a:xfrm>
              <a:off x="3560" y="2291"/>
              <a:ext cx="1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5C37FB"/>
                  </a:solidFill>
                  <a:latin typeface="Tahoma" pitchFamily="34" charset="0"/>
                </a:rPr>
                <a:t>i</a:t>
              </a:r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635375" y="2276475"/>
            <a:ext cx="2197100" cy="1757363"/>
            <a:chOff x="2290" y="1434"/>
            <a:chExt cx="1384" cy="1107"/>
          </a:xfrm>
        </p:grpSpPr>
        <p:sp>
          <p:nvSpPr>
            <p:cNvPr id="986141" name="Oval 29"/>
            <p:cNvSpPr>
              <a:spLocks noChangeArrowheads="1"/>
            </p:cNvSpPr>
            <p:nvPr/>
          </p:nvSpPr>
          <p:spPr bwMode="auto">
            <a:xfrm>
              <a:off x="2290" y="1434"/>
              <a:ext cx="192" cy="240"/>
            </a:xfrm>
            <a:prstGeom prst="ellips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42" name="Rectangle 30"/>
            <p:cNvSpPr>
              <a:spLocks noChangeArrowheads="1"/>
            </p:cNvSpPr>
            <p:nvPr/>
          </p:nvSpPr>
          <p:spPr bwMode="auto">
            <a:xfrm>
              <a:off x="3470" y="2291"/>
              <a:ext cx="20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FF3300"/>
                  </a:solidFill>
                  <a:latin typeface="Tahoma" pitchFamily="34" charset="0"/>
                </a:rPr>
                <a:t>p</a:t>
              </a:r>
            </a:p>
          </p:txBody>
        </p:sp>
      </p:grpSp>
      <p:sp>
        <p:nvSpPr>
          <p:cNvPr id="1868831" name="Oval 31"/>
          <p:cNvSpPr>
            <a:spLocks noChangeArrowheads="1"/>
          </p:cNvSpPr>
          <p:nvPr/>
        </p:nvSpPr>
        <p:spPr bwMode="auto">
          <a:xfrm>
            <a:off x="1403350" y="3860800"/>
            <a:ext cx="304800" cy="381000"/>
          </a:xfrm>
          <a:prstGeom prst="ellipse">
            <a:avLst/>
          </a:prstGeom>
          <a:noFill/>
          <a:ln w="222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3708400" y="3636963"/>
            <a:ext cx="1979613" cy="604837"/>
            <a:chOff x="2336" y="2291"/>
            <a:chExt cx="1247" cy="381"/>
          </a:xfrm>
        </p:grpSpPr>
        <p:sp>
          <p:nvSpPr>
            <p:cNvPr id="986139" name="Oval 33"/>
            <p:cNvSpPr>
              <a:spLocks noChangeArrowheads="1"/>
            </p:cNvSpPr>
            <p:nvPr/>
          </p:nvSpPr>
          <p:spPr bwMode="auto">
            <a:xfrm>
              <a:off x="2336" y="2432"/>
              <a:ext cx="192" cy="240"/>
            </a:xfrm>
            <a:prstGeom prst="ellipse">
              <a:avLst/>
            </a:prstGeom>
            <a:noFill/>
            <a:ln w="2222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40" name="Rectangle 34"/>
            <p:cNvSpPr>
              <a:spLocks noChangeArrowheads="1"/>
            </p:cNvSpPr>
            <p:nvPr/>
          </p:nvSpPr>
          <p:spPr bwMode="auto">
            <a:xfrm>
              <a:off x="3379" y="2291"/>
              <a:ext cx="20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00A000"/>
                  </a:solidFill>
                  <a:latin typeface="Tahoma" pitchFamily="34" charset="0"/>
                </a:rPr>
                <a:t>p</a:t>
              </a:r>
            </a:p>
          </p:txBody>
        </p:sp>
      </p:grpSp>
      <p:sp>
        <p:nvSpPr>
          <p:cNvPr id="1868835" name="Oval 35"/>
          <p:cNvSpPr>
            <a:spLocks noChangeArrowheads="1"/>
          </p:cNvSpPr>
          <p:nvPr/>
        </p:nvSpPr>
        <p:spPr bwMode="auto">
          <a:xfrm>
            <a:off x="1403350" y="4149725"/>
            <a:ext cx="304800" cy="381000"/>
          </a:xfrm>
          <a:prstGeom prst="ellipse">
            <a:avLst/>
          </a:prstGeom>
          <a:noFill/>
          <a:ln w="2222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3708400" y="3659188"/>
            <a:ext cx="1809750" cy="871537"/>
            <a:chOff x="2336" y="2305"/>
            <a:chExt cx="1140" cy="549"/>
          </a:xfrm>
        </p:grpSpPr>
        <p:sp>
          <p:nvSpPr>
            <p:cNvPr id="986137" name="Rectangle 37"/>
            <p:cNvSpPr>
              <a:spLocks noChangeArrowheads="1"/>
            </p:cNvSpPr>
            <p:nvPr/>
          </p:nvSpPr>
          <p:spPr bwMode="auto">
            <a:xfrm>
              <a:off x="3323" y="2305"/>
              <a:ext cx="1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t-IT">
                  <a:solidFill>
                    <a:srgbClr val="CC3300"/>
                  </a:solidFill>
                  <a:latin typeface="Tahoma" pitchFamily="34" charset="0"/>
                </a:rPr>
                <a:t>i</a:t>
              </a:r>
            </a:p>
          </p:txBody>
        </p:sp>
        <p:sp>
          <p:nvSpPr>
            <p:cNvPr id="986138" name="Oval 38"/>
            <p:cNvSpPr>
              <a:spLocks noChangeArrowheads="1"/>
            </p:cNvSpPr>
            <p:nvPr/>
          </p:nvSpPr>
          <p:spPr bwMode="auto">
            <a:xfrm>
              <a:off x="2336" y="2614"/>
              <a:ext cx="192" cy="240"/>
            </a:xfrm>
            <a:prstGeom prst="ellipse">
              <a:avLst/>
            </a:prstGeom>
            <a:noFill/>
            <a:ln w="2222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68839" name="Rectangle 39"/>
          <p:cNvSpPr>
            <a:spLocks noChangeArrowheads="1"/>
          </p:cNvSpPr>
          <p:nvPr/>
        </p:nvSpPr>
        <p:spPr bwMode="auto">
          <a:xfrm>
            <a:off x="1331913" y="1989138"/>
            <a:ext cx="503237" cy="3671887"/>
          </a:xfrm>
          <a:prstGeom prst="rect">
            <a:avLst/>
          </a:prstGeom>
          <a:solidFill>
            <a:srgbClr val="96969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9" name="Group 40"/>
          <p:cNvGrpSpPr>
            <a:grpSpLocks/>
          </p:cNvGrpSpPr>
          <p:nvPr/>
        </p:nvGrpSpPr>
        <p:grpSpPr bwMode="auto">
          <a:xfrm>
            <a:off x="6084888" y="4365625"/>
            <a:ext cx="2735262" cy="2305050"/>
            <a:chOff x="3198" y="2795"/>
            <a:chExt cx="1723" cy="1452"/>
          </a:xfrm>
        </p:grpSpPr>
        <p:sp>
          <p:nvSpPr>
            <p:cNvPr id="986135" name="Rectangle 41"/>
            <p:cNvSpPr>
              <a:spLocks noChangeArrowheads="1"/>
            </p:cNvSpPr>
            <p:nvPr/>
          </p:nvSpPr>
          <p:spPr bwMode="auto">
            <a:xfrm>
              <a:off x="3198" y="2795"/>
              <a:ext cx="1723" cy="1452"/>
            </a:xfrm>
            <a:prstGeom prst="rect">
              <a:avLst/>
            </a:prstGeom>
            <a:noFill/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6136" name="Text Box 42"/>
            <p:cNvSpPr txBox="1">
              <a:spLocks noChangeArrowheads="1"/>
            </p:cNvSpPr>
            <p:nvPr/>
          </p:nvSpPr>
          <p:spPr bwMode="auto">
            <a:xfrm>
              <a:off x="3243" y="2886"/>
              <a:ext cx="1633" cy="1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sz="1800" u="sng">
                  <a:solidFill>
                    <a:srgbClr val="000099"/>
                  </a:solidFill>
                  <a:latin typeface="Verdana" pitchFamily="34" charset="0"/>
                </a:rPr>
                <a:t>InvertBWT</a:t>
              </a:r>
              <a:r>
                <a:rPr lang="it-IT" sz="1800">
                  <a:solidFill>
                    <a:srgbClr val="000099"/>
                  </a:solidFill>
                  <a:latin typeface="Verdana" pitchFamily="34" charset="0"/>
                </a:rPr>
                <a:t>(L)</a:t>
              </a:r>
            </a:p>
            <a:p>
              <a:pPr>
                <a:lnSpc>
                  <a:spcPct val="130000"/>
                </a:lnSpc>
              </a:pPr>
              <a:r>
                <a:rPr lang="it-IT" sz="1800">
                  <a:latin typeface="Verdana" pitchFamily="34" charset="0"/>
                </a:rPr>
                <a:t>Compute LF[0,n-1];</a:t>
              </a:r>
            </a:p>
            <a:p>
              <a:r>
                <a:rPr lang="it-IT" sz="1800">
                  <a:latin typeface="Verdana" pitchFamily="34" charset="0"/>
                </a:rPr>
                <a:t>r = 0; i = n;</a:t>
              </a:r>
            </a:p>
            <a:p>
              <a:r>
                <a:rPr lang="it-IT" sz="1800">
                  <a:latin typeface="Verdana" pitchFamily="34" charset="0"/>
                </a:rPr>
                <a:t>while (i&gt;0) {</a:t>
              </a:r>
            </a:p>
            <a:p>
              <a:r>
                <a:rPr lang="it-IT" sz="1800">
                  <a:latin typeface="Verdana" pitchFamily="34" charset="0"/>
                </a:rPr>
                <a:t>    T[i] = L[r];</a:t>
              </a:r>
            </a:p>
            <a:p>
              <a:r>
                <a:rPr lang="it-IT" sz="1800">
                  <a:latin typeface="Verdana" pitchFamily="34" charset="0"/>
                </a:rPr>
                <a:t>    r = LF[r]; i--;</a:t>
              </a:r>
            </a:p>
            <a:p>
              <a:r>
                <a:rPr lang="it-IT" sz="1800">
                  <a:latin typeface="Verdana" pitchFamily="34" charset="0"/>
                </a:rPr>
                <a:t>    }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68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6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68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68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68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68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68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8805" grpId="0" animBg="1"/>
      <p:bldP spid="1868805" grpId="1" animBg="1"/>
      <p:bldP spid="1868823" grpId="0"/>
      <p:bldP spid="1868824" grpId="0" animBg="1"/>
      <p:bldP spid="1868831" grpId="0" animBg="1"/>
      <p:bldP spid="1868835" grpId="0" animBg="1"/>
      <p:bldP spid="186883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1090" name="Rectangle 2"/>
          <p:cNvSpPr>
            <a:spLocks noChangeArrowheads="1"/>
          </p:cNvSpPr>
          <p:nvPr/>
        </p:nvSpPr>
        <p:spPr bwMode="auto">
          <a:xfrm>
            <a:off x="2916238" y="4865688"/>
            <a:ext cx="431800" cy="431800"/>
          </a:xfrm>
          <a:prstGeom prst="rect">
            <a:avLst/>
          </a:prstGeom>
          <a:solidFill>
            <a:schemeClr val="accent2">
              <a:alpha val="5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81091" name="Text Box 3"/>
          <p:cNvSpPr txBox="1">
            <a:spLocks noChangeArrowheads="1"/>
          </p:cNvSpPr>
          <p:nvPr/>
        </p:nvSpPr>
        <p:spPr bwMode="auto">
          <a:xfrm>
            <a:off x="971550" y="4865688"/>
            <a:ext cx="5122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RLE0 = </a:t>
            </a:r>
            <a:r>
              <a:rPr lang="it-IT" sz="2400">
                <a:solidFill>
                  <a:srgbClr val="CC0000"/>
                </a:solidFill>
              </a:rPr>
              <a:t>0</a:t>
            </a:r>
            <a:r>
              <a:rPr lang="it-IT" sz="2400"/>
              <a:t>3</a:t>
            </a:r>
            <a:r>
              <a:rPr lang="it-IT" sz="2400">
                <a:solidFill>
                  <a:srgbClr val="CC0000"/>
                </a:solidFill>
              </a:rPr>
              <a:t>1</a:t>
            </a:r>
            <a:r>
              <a:rPr lang="it-IT" sz="2400"/>
              <a:t>4</a:t>
            </a:r>
            <a:r>
              <a:rPr lang="it-IT" sz="2400">
                <a:solidFill>
                  <a:srgbClr val="CC0000"/>
                </a:solidFill>
              </a:rPr>
              <a:t>10</a:t>
            </a:r>
            <a:r>
              <a:rPr lang="it-IT" sz="2400"/>
              <a:t>4</a:t>
            </a:r>
            <a:r>
              <a:rPr lang="it-IT" sz="2400">
                <a:solidFill>
                  <a:srgbClr val="CC0000"/>
                </a:solidFill>
              </a:rPr>
              <a:t>1</a:t>
            </a:r>
            <a:r>
              <a:rPr lang="it-IT" sz="2400"/>
              <a:t>4</a:t>
            </a:r>
            <a:r>
              <a:rPr lang="it-IT" sz="2400">
                <a:solidFill>
                  <a:srgbClr val="CC0000"/>
                </a:solidFill>
              </a:rPr>
              <a:t>0</a:t>
            </a:r>
            <a:r>
              <a:rPr lang="it-IT" sz="2400"/>
              <a:t>3</a:t>
            </a:r>
            <a:r>
              <a:rPr lang="it-IT" sz="2400">
                <a:solidFill>
                  <a:srgbClr val="CC0000"/>
                </a:solidFill>
              </a:rPr>
              <a:t>1</a:t>
            </a:r>
            <a:r>
              <a:rPr lang="it-IT" sz="2400"/>
              <a:t>4</a:t>
            </a:r>
            <a:r>
              <a:rPr lang="it-IT" sz="2400">
                <a:solidFill>
                  <a:srgbClr val="CC0000"/>
                </a:solidFill>
              </a:rPr>
              <a:t>1</a:t>
            </a:r>
            <a:r>
              <a:rPr lang="it-IT" sz="2400"/>
              <a:t>4</a:t>
            </a:r>
            <a:r>
              <a:rPr lang="it-IT" sz="2400">
                <a:solidFill>
                  <a:srgbClr val="CC0000"/>
                </a:solidFill>
              </a:rPr>
              <a:t>10</a:t>
            </a:r>
            <a:r>
              <a:rPr lang="it-IT" sz="2400"/>
              <a:t>2</a:t>
            </a:r>
            <a:r>
              <a:rPr lang="it-IT" sz="2400">
                <a:solidFill>
                  <a:srgbClr val="CC0000"/>
                </a:solidFill>
              </a:rPr>
              <a:t>10</a:t>
            </a:r>
          </a:p>
        </p:txBody>
      </p:sp>
      <p:sp>
        <p:nvSpPr>
          <p:cNvPr id="1881092" name="Rectangle 4"/>
          <p:cNvSpPr>
            <a:spLocks noChangeArrowheads="1"/>
          </p:cNvSpPr>
          <p:nvPr/>
        </p:nvSpPr>
        <p:spPr bwMode="auto">
          <a:xfrm>
            <a:off x="2413000" y="4073525"/>
            <a:ext cx="1008063" cy="431800"/>
          </a:xfrm>
          <a:prstGeom prst="rect">
            <a:avLst/>
          </a:prstGeom>
          <a:solidFill>
            <a:schemeClr val="accent2">
              <a:alpha val="5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88164" name="Rectangle 5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72400" cy="720725"/>
          </a:xfrm>
        </p:spPr>
        <p:txBody>
          <a:bodyPr/>
          <a:lstStyle/>
          <a:p>
            <a:pPr eaLnBrk="1" hangingPunct="1"/>
            <a:r>
              <a:rPr lang="it-IT" smtClean="0">
                <a:solidFill>
                  <a:srgbClr val="000099"/>
                </a:solidFill>
              </a:rPr>
              <a:t>An encoding example</a:t>
            </a:r>
          </a:p>
        </p:txBody>
      </p:sp>
      <p:sp>
        <p:nvSpPr>
          <p:cNvPr id="988165" name="Text Box 6"/>
          <p:cNvSpPr txBox="1">
            <a:spLocks noChangeArrowheads="1"/>
          </p:cNvSpPr>
          <p:nvPr/>
        </p:nvSpPr>
        <p:spPr bwMode="auto">
          <a:xfrm>
            <a:off x="468313" y="2128838"/>
            <a:ext cx="5700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T = mississippimississippimississippi</a:t>
            </a:r>
          </a:p>
        </p:txBody>
      </p:sp>
      <p:sp>
        <p:nvSpPr>
          <p:cNvPr id="1881095" name="Text Box 7"/>
          <p:cNvSpPr txBox="1">
            <a:spLocks noChangeArrowheads="1"/>
          </p:cNvSpPr>
          <p:nvPr/>
        </p:nvSpPr>
        <p:spPr bwMode="auto">
          <a:xfrm>
            <a:off x="468313" y="2705100"/>
            <a:ext cx="5862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/>
              <a:t>L = ipppssssssmmmii</a:t>
            </a:r>
            <a:r>
              <a:rPr lang="it-IT" sz="2400">
                <a:solidFill>
                  <a:srgbClr val="FF3300"/>
                </a:solidFill>
              </a:rPr>
              <a:t>#</a:t>
            </a:r>
            <a:r>
              <a:rPr lang="it-IT" sz="2400"/>
              <a:t>pppiiissssssiiiiii</a:t>
            </a:r>
          </a:p>
        </p:txBody>
      </p:sp>
      <p:sp>
        <p:nvSpPr>
          <p:cNvPr id="1881096" name="Text Box 8"/>
          <p:cNvSpPr txBox="1">
            <a:spLocks noChangeArrowheads="1"/>
          </p:cNvSpPr>
          <p:nvPr/>
        </p:nvSpPr>
        <p:spPr bwMode="auto">
          <a:xfrm>
            <a:off x="468313" y="3425825"/>
            <a:ext cx="81515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/>
              <a:t>Mtf = </a:t>
            </a:r>
            <a:r>
              <a:rPr lang="it-IT" sz="2400" smtClean="0"/>
              <a:t>020030000030030     300100300000100000</a:t>
            </a:r>
            <a:endParaRPr lang="it-IT" sz="2400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372225" y="2128838"/>
            <a:ext cx="2700338" cy="1223962"/>
            <a:chOff x="3470" y="1389"/>
            <a:chExt cx="1315" cy="635"/>
          </a:xfrm>
        </p:grpSpPr>
        <p:sp>
          <p:nvSpPr>
            <p:cNvPr id="988182" name="AutoShape 10"/>
            <p:cNvSpPr>
              <a:spLocks noChangeArrowheads="1"/>
            </p:cNvSpPr>
            <p:nvPr/>
          </p:nvSpPr>
          <p:spPr bwMode="auto">
            <a:xfrm>
              <a:off x="3470" y="1389"/>
              <a:ext cx="1315" cy="635"/>
            </a:xfrm>
            <a:prstGeom prst="flowChartPreparation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8183" name="Text Box 11"/>
            <p:cNvSpPr txBox="1">
              <a:spLocks noChangeArrowheads="1"/>
            </p:cNvSpPr>
            <p:nvPr/>
          </p:nvSpPr>
          <p:spPr bwMode="auto">
            <a:xfrm>
              <a:off x="3651" y="1737"/>
              <a:ext cx="96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>
                  <a:latin typeface="Comic Sans MS" pitchFamily="66" charset="0"/>
                </a:rPr>
                <a:t>Mtf</a:t>
              </a:r>
              <a:r>
                <a:rPr lang="it-IT"/>
                <a:t> = </a:t>
              </a:r>
              <a:r>
                <a:rPr lang="it-IT">
                  <a:solidFill>
                    <a:srgbClr val="000099"/>
                  </a:solidFill>
                </a:rPr>
                <a:t>[i,m,p,s]</a:t>
              </a:r>
            </a:p>
          </p:txBody>
        </p:sp>
        <p:sp>
          <p:nvSpPr>
            <p:cNvPr id="988184" name="Text Box 12"/>
            <p:cNvSpPr txBox="1">
              <a:spLocks noChangeArrowheads="1"/>
            </p:cNvSpPr>
            <p:nvPr/>
          </p:nvSpPr>
          <p:spPr bwMode="auto">
            <a:xfrm>
              <a:off x="3696" y="1479"/>
              <a:ext cx="580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400">
                  <a:latin typeface="Tahoma" pitchFamily="34" charset="0"/>
                </a:rPr>
                <a:t># at 16</a:t>
              </a:r>
            </a:p>
          </p:txBody>
        </p:sp>
      </p:grpSp>
      <p:sp>
        <p:nvSpPr>
          <p:cNvPr id="1881101" name="Text Box 13"/>
          <p:cNvSpPr txBox="1">
            <a:spLocks noChangeArrowheads="1"/>
          </p:cNvSpPr>
          <p:nvPr/>
        </p:nvSpPr>
        <p:spPr bwMode="auto">
          <a:xfrm>
            <a:off x="250825" y="5757863"/>
            <a:ext cx="80826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/>
              <a:t>Bzip2-output </a:t>
            </a:r>
            <a:r>
              <a:rPr lang="it-IT" sz="2400"/>
              <a:t>= </a:t>
            </a:r>
            <a:r>
              <a:rPr lang="it-IT" sz="2400" smtClean="0"/>
              <a:t>Huffman </a:t>
            </a:r>
            <a:r>
              <a:rPr lang="it-IT" sz="2400" dirty="0"/>
              <a:t>on </a:t>
            </a:r>
            <a:r>
              <a:rPr lang="it-IT" sz="2400" b="1" dirty="0">
                <a:solidFill>
                  <a:srgbClr val="CC0000"/>
                </a:solidFill>
              </a:rPr>
              <a:t>|</a:t>
            </a:r>
            <a:r>
              <a:rPr lang="it-IT" sz="2400" b="1" dirty="0">
                <a:solidFill>
                  <a:srgbClr val="CC0000"/>
                </a:solidFill>
                <a:latin typeface="Symbol" pitchFamily="18" charset="2"/>
              </a:rPr>
              <a:t>S</a:t>
            </a:r>
            <a:r>
              <a:rPr lang="it-IT" sz="2400" b="1" dirty="0">
                <a:solidFill>
                  <a:srgbClr val="CC0000"/>
                </a:solidFill>
              </a:rPr>
              <a:t>|+1</a:t>
            </a:r>
            <a:r>
              <a:rPr lang="it-IT" sz="2400" dirty="0"/>
              <a:t> symbols... </a:t>
            </a:r>
          </a:p>
          <a:p>
            <a:r>
              <a:rPr lang="it-IT" sz="2400" dirty="0"/>
              <a:t>	... plus </a:t>
            </a:r>
            <a:r>
              <a:rPr lang="it-IT" sz="3200" dirty="0">
                <a:latin typeface="Symbol" pitchFamily="18" charset="2"/>
              </a:rPr>
              <a:t>g</a:t>
            </a:r>
            <a:r>
              <a:rPr lang="it-IT" sz="2400" dirty="0"/>
              <a:t>(16), plus the original Mtf-list (i,m,p,s)</a:t>
            </a:r>
          </a:p>
        </p:txBody>
      </p:sp>
      <p:sp>
        <p:nvSpPr>
          <p:cNvPr id="1881102" name="Text Box 14"/>
          <p:cNvSpPr txBox="1">
            <a:spLocks noChangeArrowheads="1"/>
          </p:cNvSpPr>
          <p:nvPr/>
        </p:nvSpPr>
        <p:spPr bwMode="auto">
          <a:xfrm>
            <a:off x="503238" y="4073525"/>
            <a:ext cx="7957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/>
              <a:t>Mtf = </a:t>
            </a:r>
            <a:r>
              <a:rPr lang="it-IT" sz="2400" smtClean="0"/>
              <a:t>030040000040040     400200400000200000</a:t>
            </a:r>
            <a:endParaRPr lang="it-IT" sz="2400" dirty="0"/>
          </a:p>
        </p:txBody>
      </p:sp>
      <p:sp>
        <p:nvSpPr>
          <p:cNvPr id="1881103" name="Line 15"/>
          <p:cNvSpPr>
            <a:spLocks noChangeShapeType="1"/>
          </p:cNvSpPr>
          <p:nvPr/>
        </p:nvSpPr>
        <p:spPr bwMode="auto">
          <a:xfrm>
            <a:off x="1331913" y="3065463"/>
            <a:ext cx="360362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81104" name="Line 16"/>
          <p:cNvSpPr>
            <a:spLocks noChangeShapeType="1"/>
          </p:cNvSpPr>
          <p:nvPr/>
        </p:nvSpPr>
        <p:spPr bwMode="auto">
          <a:xfrm>
            <a:off x="1476375" y="3065463"/>
            <a:ext cx="360363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81105" name="Line 17"/>
          <p:cNvSpPr>
            <a:spLocks noChangeShapeType="1"/>
          </p:cNvSpPr>
          <p:nvPr/>
        </p:nvSpPr>
        <p:spPr bwMode="auto">
          <a:xfrm>
            <a:off x="1692275" y="3065463"/>
            <a:ext cx="360363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81106" name="Line 18"/>
          <p:cNvSpPr>
            <a:spLocks noChangeShapeType="1"/>
          </p:cNvSpPr>
          <p:nvPr/>
        </p:nvSpPr>
        <p:spPr bwMode="auto">
          <a:xfrm>
            <a:off x="4068763" y="3065463"/>
            <a:ext cx="86360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6588125" y="4433888"/>
            <a:ext cx="2484438" cy="776287"/>
            <a:chOff x="4195" y="2568"/>
            <a:chExt cx="1407" cy="771"/>
          </a:xfrm>
        </p:grpSpPr>
        <p:sp>
          <p:nvSpPr>
            <p:cNvPr id="988180" name="AutoShape 20"/>
            <p:cNvSpPr>
              <a:spLocks noChangeArrowheads="1"/>
            </p:cNvSpPr>
            <p:nvPr/>
          </p:nvSpPr>
          <p:spPr bwMode="auto">
            <a:xfrm>
              <a:off x="4195" y="2568"/>
              <a:ext cx="1407" cy="771"/>
            </a:xfrm>
            <a:prstGeom prst="flowChartPreparation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88181" name="Text Box 21"/>
            <p:cNvSpPr txBox="1">
              <a:spLocks noChangeArrowheads="1"/>
            </p:cNvSpPr>
            <p:nvPr/>
          </p:nvSpPr>
          <p:spPr bwMode="auto">
            <a:xfrm>
              <a:off x="4529" y="2727"/>
              <a:ext cx="674" cy="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it-IT" sz="1800">
                  <a:latin typeface="Tahoma" pitchFamily="34" charset="0"/>
                </a:rPr>
                <a:t>Alphabet</a:t>
              </a:r>
            </a:p>
            <a:p>
              <a:pPr algn="ctr">
                <a:lnSpc>
                  <a:spcPct val="90000"/>
                </a:lnSpc>
              </a:pPr>
              <a:r>
                <a:rPr lang="it-IT" sz="1800">
                  <a:latin typeface="Tahoma" pitchFamily="34" charset="0"/>
                </a:rPr>
                <a:t>|</a:t>
              </a:r>
              <a:r>
                <a:rPr lang="it-IT" sz="1800">
                  <a:latin typeface="Symbol" pitchFamily="18" charset="2"/>
                </a:rPr>
                <a:t>S</a:t>
              </a:r>
              <a:r>
                <a:rPr lang="it-IT" sz="1800">
                  <a:latin typeface="Tahoma" pitchFamily="34" charset="0"/>
                </a:rPr>
                <a:t>|+1</a:t>
              </a:r>
            </a:p>
          </p:txBody>
        </p:sp>
      </p:grpSp>
      <p:sp>
        <p:nvSpPr>
          <p:cNvPr id="1881110" name="Line 22"/>
          <p:cNvSpPr>
            <a:spLocks noChangeShapeType="1"/>
          </p:cNvSpPr>
          <p:nvPr/>
        </p:nvSpPr>
        <p:spPr bwMode="auto">
          <a:xfrm>
            <a:off x="2844800" y="4505325"/>
            <a:ext cx="215900" cy="360363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arrow" w="med" len="lg"/>
          </a:ln>
        </p:spPr>
        <p:txBody>
          <a:bodyPr/>
          <a:lstStyle/>
          <a:p>
            <a:endParaRPr lang="it-IT"/>
          </a:p>
        </p:txBody>
      </p:sp>
      <p:sp>
        <p:nvSpPr>
          <p:cNvPr id="1881111" name="Text Box 23"/>
          <p:cNvSpPr txBox="1">
            <a:spLocks noChangeArrowheads="1"/>
          </p:cNvSpPr>
          <p:nvPr/>
        </p:nvSpPr>
        <p:spPr bwMode="auto">
          <a:xfrm>
            <a:off x="2987675" y="4505325"/>
            <a:ext cx="3009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800">
                <a:solidFill>
                  <a:srgbClr val="CC3300"/>
                </a:solidFill>
                <a:latin typeface="Tahoma" pitchFamily="34" charset="0"/>
              </a:rPr>
              <a:t>Bin(6)=110, Wheeler’s code</a:t>
            </a:r>
          </a:p>
        </p:txBody>
      </p:sp>
      <p:sp>
        <p:nvSpPr>
          <p:cNvPr id="1881112" name="Line 24"/>
          <p:cNvSpPr>
            <a:spLocks noChangeShapeType="1"/>
          </p:cNvSpPr>
          <p:nvPr/>
        </p:nvSpPr>
        <p:spPr bwMode="auto">
          <a:xfrm>
            <a:off x="4284663" y="3065463"/>
            <a:ext cx="865187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81113" name="Line 25"/>
          <p:cNvSpPr>
            <a:spLocks noChangeShapeType="1"/>
          </p:cNvSpPr>
          <p:nvPr/>
        </p:nvSpPr>
        <p:spPr bwMode="auto">
          <a:xfrm>
            <a:off x="4500563" y="3065463"/>
            <a:ext cx="865187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88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88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88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88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1090" grpId="0" animBg="1"/>
      <p:bldP spid="1881091" grpId="0"/>
      <p:bldP spid="1881092" grpId="0" animBg="1"/>
      <p:bldP spid="1881095" grpId="0"/>
      <p:bldP spid="1881096" grpId="0"/>
      <p:bldP spid="1881101" grpId="0"/>
      <p:bldP spid="1881102" grpId="0"/>
      <p:bldP spid="1881103" grpId="0" animBg="1"/>
      <p:bldP spid="1881103" grpId="1" animBg="1"/>
      <p:bldP spid="1881104" grpId="0" animBg="1"/>
      <p:bldP spid="1881104" grpId="1" animBg="1"/>
      <p:bldP spid="1881105" grpId="0" animBg="1"/>
      <p:bldP spid="1881105" grpId="1" animBg="1"/>
      <p:bldP spid="1881106" grpId="0" animBg="1"/>
      <p:bldP spid="1881106" grpId="1" animBg="1"/>
      <p:bldP spid="1881110" grpId="0" animBg="1"/>
      <p:bldP spid="1881111" grpId="0"/>
      <p:bldP spid="1881112" grpId="0" animBg="1"/>
      <p:bldP spid="1881112" grpId="1" animBg="1"/>
      <p:bldP spid="1881113" grpId="0" animBg="1"/>
      <p:bldP spid="18811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Entropy (Shannon, 1948)</a:t>
            </a:r>
          </a:p>
        </p:txBody>
      </p:sp>
      <p:sp>
        <p:nvSpPr>
          <p:cNvPr id="149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For a source </a:t>
            </a:r>
            <a:r>
              <a:rPr lang="en-US" i="1" dirty="0" smtClean="0"/>
              <a:t>S</a:t>
            </a:r>
            <a:r>
              <a:rPr lang="en-US" dirty="0" smtClean="0"/>
              <a:t> emitting symbols with probability </a:t>
            </a:r>
            <a:r>
              <a:rPr lang="en-US" i="1" dirty="0" smtClean="0"/>
              <a:t>p(s)</a:t>
            </a:r>
            <a:r>
              <a:rPr lang="en-US" dirty="0" smtClean="0">
                <a:sym typeface="Symbol" pitchFamily="18" charset="2"/>
              </a:rPr>
              <a:t>, the </a:t>
            </a:r>
            <a:r>
              <a:rPr lang="en-US" b="1" u="sng" dirty="0" smtClean="0">
                <a:solidFill>
                  <a:srgbClr val="CC0000"/>
                </a:solidFill>
                <a:sym typeface="Symbol" pitchFamily="18" charset="2"/>
              </a:rPr>
              <a:t>self information</a:t>
            </a:r>
            <a:r>
              <a:rPr lang="en-US" dirty="0" smtClean="0">
                <a:sym typeface="Symbol" pitchFamily="18" charset="2"/>
              </a:rPr>
              <a:t> of </a:t>
            </a:r>
            <a:r>
              <a:rPr lang="en-US" i="1" dirty="0" smtClean="0">
                <a:sym typeface="Symbol" pitchFamily="18" charset="2"/>
              </a:rPr>
              <a:t>s</a:t>
            </a:r>
            <a:r>
              <a:rPr lang="en-US" dirty="0" smtClean="0">
                <a:sym typeface="Symbol" pitchFamily="18" charset="2"/>
              </a:rPr>
              <a:t> is: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                                             </a:t>
            </a:r>
            <a:r>
              <a:rPr lang="en-US" i="1" dirty="0" smtClean="0">
                <a:solidFill>
                  <a:srgbClr val="FF0000"/>
                </a:solidFill>
              </a:rPr>
              <a:t>bits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dirty="0" smtClean="0"/>
              <a:t>Lower probability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higher information</a:t>
            </a:r>
            <a:endParaRPr lang="en-US" b="1" u="sng" dirty="0" smtClean="0"/>
          </a:p>
          <a:p>
            <a:pPr eaLnBrk="1" hangingPunct="1">
              <a:lnSpc>
                <a:spcPct val="200000"/>
              </a:lnSpc>
              <a:buFont typeface="Wingdings" pitchFamily="2" charset="2"/>
              <a:buNone/>
            </a:pPr>
            <a:r>
              <a:rPr lang="en-US" b="1" u="sng" dirty="0" smtClean="0">
                <a:solidFill>
                  <a:srgbClr val="CC0000"/>
                </a:solidFill>
              </a:rPr>
              <a:t>Entropy</a:t>
            </a:r>
            <a:r>
              <a:rPr lang="en-US" dirty="0" smtClean="0"/>
              <a:t> is the weighted average of </a:t>
            </a:r>
            <a:r>
              <a:rPr lang="en-US" i="1" dirty="0" err="1" smtClean="0"/>
              <a:t>i</a:t>
            </a:r>
            <a:r>
              <a:rPr lang="en-US" i="1" dirty="0" smtClean="0"/>
              <a:t>(s)</a:t>
            </a:r>
          </a:p>
        </p:txBody>
      </p:sp>
      <p:graphicFrame>
        <p:nvGraphicFramePr>
          <p:cNvPr id="1497092" name="Object 4"/>
          <p:cNvGraphicFramePr>
            <a:graphicFrameLocks noChangeAspect="1"/>
          </p:cNvGraphicFramePr>
          <p:nvPr/>
        </p:nvGraphicFramePr>
        <p:xfrm>
          <a:off x="500034" y="5617623"/>
          <a:ext cx="3563935" cy="883211"/>
        </p:xfrm>
        <a:graphic>
          <a:graphicData uri="http://schemas.openxmlformats.org/presentationml/2006/ole">
            <p:oleObj spid="_x0000_s1459202" name="Equation" r:id="rId4" imgW="1688760" imgH="419040" progId="Equation.3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3455988" y="2708275"/>
          <a:ext cx="2398712" cy="1001713"/>
        </p:xfrm>
        <a:graphic>
          <a:graphicData uri="http://schemas.openxmlformats.org/presentationml/2006/ole">
            <p:oleObj spid="_x0000_s1459203" name="Equation" r:id="rId5" imgW="1002960" imgH="419040" progId="Equation.3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 flipV="1">
            <a:off x="4786314" y="6215082"/>
            <a:ext cx="500066" cy="428628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4973666" y="5567363"/>
          <a:ext cx="3741738" cy="920750"/>
        </p:xfrm>
        <a:graphic>
          <a:graphicData uri="http://schemas.openxmlformats.org/presentationml/2006/ole">
            <p:oleObj spid="_x0000_s1459204" name="Equation" r:id="rId6" imgW="1752480" imgH="431640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4907537" y="6457914"/>
            <a:ext cx="40350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mic Sans MS" pitchFamily="66" charset="0"/>
              </a:rPr>
              <a:t>0-th order empirical entropy of string T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2786050" y="5143512"/>
            <a:ext cx="1071570" cy="642942"/>
            <a:chOff x="2786050" y="5143512"/>
            <a:chExt cx="1071570" cy="642942"/>
          </a:xfrm>
        </p:grpSpPr>
        <p:sp>
          <p:nvSpPr>
            <p:cNvPr id="11" name="Right Bracket 10"/>
            <p:cNvSpPr/>
            <p:nvPr/>
          </p:nvSpPr>
          <p:spPr bwMode="auto">
            <a:xfrm rot="16200000">
              <a:off x="3214678" y="5143512"/>
              <a:ext cx="214314" cy="1071570"/>
            </a:xfrm>
            <a:prstGeom prst="rightBracket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71802" y="5143512"/>
              <a:ext cx="55656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solidFill>
                    <a:srgbClr val="C00000"/>
                  </a:solidFill>
                </a:rPr>
                <a:t>i</a:t>
              </a:r>
              <a:r>
                <a:rPr lang="en-US" dirty="0" smtClean="0">
                  <a:solidFill>
                    <a:srgbClr val="C00000"/>
                  </a:solidFill>
                </a:rPr>
                <a:t>(s)</a:t>
              </a:r>
              <a:endParaRPr lang="it-IT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Right Arrow 14"/>
          <p:cNvSpPr/>
          <p:nvPr/>
        </p:nvSpPr>
        <p:spPr bwMode="auto">
          <a:xfrm>
            <a:off x="4357686" y="5857892"/>
            <a:ext cx="500066" cy="428628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97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97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9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2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7772400" cy="720725"/>
          </a:xfrm>
        </p:spPr>
        <p:txBody>
          <a:bodyPr/>
          <a:lstStyle/>
          <a:p>
            <a:pPr eaLnBrk="1" hangingPunct="1"/>
            <a:r>
              <a:rPr lang="it-IT" sz="3100" smtClean="0"/>
              <a:t>You find this in your Linux distribution</a:t>
            </a:r>
          </a:p>
        </p:txBody>
      </p:sp>
      <p:sp>
        <p:nvSpPr>
          <p:cNvPr id="990210" name="Text Box 3"/>
          <p:cNvSpPr txBox="1">
            <a:spLocks noChangeArrowheads="1"/>
          </p:cNvSpPr>
          <p:nvPr/>
        </p:nvSpPr>
        <p:spPr bwMode="auto">
          <a:xfrm>
            <a:off x="663575" y="18621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400"/>
          </a:p>
        </p:txBody>
      </p:sp>
      <p:pic>
        <p:nvPicPr>
          <p:cNvPr id="1248257" name="Picture 1" descr="C:\Users\ferragin\Desktop\Immagine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3" y="1643050"/>
            <a:ext cx="8770407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Performance: </a:t>
            </a:r>
            <a:r>
              <a:rPr lang="en-US" sz="3600" dirty="0" smtClean="0"/>
              <a:t>Compression ratio</a:t>
            </a:r>
            <a:endParaRPr lang="en-US" dirty="0" smtClean="0"/>
          </a:p>
        </p:txBody>
      </p:sp>
      <p:sp>
        <p:nvSpPr>
          <p:cNvPr id="151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chemeClr val="folHlink"/>
                </a:solidFill>
              </a:rPr>
              <a:t>Compression ratio </a:t>
            </a:r>
            <a:r>
              <a:rPr lang="en-US" dirty="0" smtClean="0">
                <a:solidFill>
                  <a:schemeClr val="folHlink"/>
                </a:solidFill>
              </a:rPr>
              <a:t>=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dirty="0" smtClean="0"/>
              <a:t>#bits in output 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en-US" dirty="0" smtClean="0"/>
              <a:t> #bits in input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chemeClr val="folHlink"/>
                </a:solidFill>
              </a:rPr>
              <a:t>Compression performance</a:t>
            </a:r>
            <a:r>
              <a:rPr lang="en-US" dirty="0" smtClean="0">
                <a:solidFill>
                  <a:schemeClr val="folHlink"/>
                </a:solidFill>
              </a:rPr>
              <a:t>:</a:t>
            </a:r>
            <a:r>
              <a:rPr lang="en-US" dirty="0" smtClean="0"/>
              <a:t> We relate entropy against compression ratio.</a:t>
            </a:r>
          </a:p>
        </p:txBody>
      </p:sp>
      <p:grpSp>
        <p:nvGrpSpPr>
          <p:cNvPr id="2" name="Gruppo 7"/>
          <p:cNvGrpSpPr/>
          <p:nvPr/>
        </p:nvGrpSpPr>
        <p:grpSpPr>
          <a:xfrm>
            <a:off x="214314" y="5500702"/>
            <a:ext cx="4286248" cy="1200329"/>
            <a:chOff x="4857752" y="5500702"/>
            <a:chExt cx="4286248" cy="1200329"/>
          </a:xfrm>
        </p:grpSpPr>
        <p:sp>
          <p:nvSpPr>
            <p:cNvPr id="32" name="Rettangolo 5"/>
            <p:cNvSpPr/>
            <p:nvPr/>
          </p:nvSpPr>
          <p:spPr>
            <a:xfrm>
              <a:off x="4857752" y="5500702"/>
              <a:ext cx="4286248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1" hangingPunct="1">
                <a:lnSpc>
                  <a:spcPct val="120000"/>
                </a:lnSpc>
                <a:buFont typeface="Wingdings" pitchFamily="2" charset="2"/>
                <a:buNone/>
                <a:defRPr/>
              </a:pPr>
              <a:r>
                <a:rPr lang="en-US" i="1" dirty="0" smtClean="0"/>
                <a:t>p(A) = .7,  p(B) = p(C) = p(D) = .1</a:t>
              </a:r>
              <a:endParaRPr lang="en-US" dirty="0" smtClean="0"/>
            </a:p>
            <a:p>
              <a:pPr algn="ctr" eaLnBrk="1" hangingPunct="1">
                <a:lnSpc>
                  <a:spcPct val="120000"/>
                </a:lnSpc>
                <a:buFont typeface="Wingdings" pitchFamily="2" charset="2"/>
                <a:buNone/>
                <a:defRPr/>
              </a:pPr>
              <a:r>
                <a:rPr lang="en-US" dirty="0" smtClean="0"/>
                <a:t>H</a:t>
              </a:r>
              <a:r>
                <a:rPr lang="en-US" baseline="-25000" dirty="0" smtClean="0"/>
                <a:t> </a:t>
              </a:r>
              <a:r>
                <a:rPr lang="en-US" dirty="0" smtClean="0"/>
                <a:t>≈ </a:t>
              </a:r>
              <a:r>
                <a:rPr lang="it-IT" dirty="0" smtClean="0"/>
                <a:t>1.36 bits</a:t>
              </a:r>
            </a:p>
            <a:p>
              <a:pPr algn="ctr" eaLnBrk="1" hangingPunct="1">
                <a:lnSpc>
                  <a:spcPct val="120000"/>
                </a:lnSpc>
                <a:buFont typeface="Wingdings" pitchFamily="2" charset="2"/>
                <a:buNone/>
                <a:defRPr/>
              </a:pPr>
              <a:r>
                <a:rPr lang="it-IT" dirty="0" smtClean="0"/>
                <a:t>Huffman ≈ 1.5 bits per symb</a:t>
              </a:r>
              <a:endParaRPr lang="en-US" dirty="0" smtClean="0"/>
            </a:p>
          </p:txBody>
        </p:sp>
        <p:sp>
          <p:nvSpPr>
            <p:cNvPr id="33" name="Rettangolo 6"/>
            <p:cNvSpPr/>
            <p:nvPr/>
          </p:nvSpPr>
          <p:spPr bwMode="auto">
            <a:xfrm>
              <a:off x="4929190" y="5572140"/>
              <a:ext cx="4071966" cy="1071570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graphicFrame>
        <p:nvGraphicFramePr>
          <p:cNvPr id="1459203" name="Object 4"/>
          <p:cNvGraphicFramePr>
            <a:graphicFrameLocks noChangeAspect="1"/>
          </p:cNvGraphicFramePr>
          <p:nvPr/>
        </p:nvGraphicFramePr>
        <p:xfrm>
          <a:off x="5581676" y="4451350"/>
          <a:ext cx="2705100" cy="876300"/>
        </p:xfrm>
        <a:graphic>
          <a:graphicData uri="http://schemas.openxmlformats.org/presentationml/2006/ole">
            <p:oleObj spid="_x0000_s1460226" name="Equation" r:id="rId4" imgW="1282680" imgH="419040" progId="Equation.3">
              <p:embed/>
            </p:oleObj>
          </a:graphicData>
        </a:graphic>
      </p:graphicFrame>
      <p:sp>
        <p:nvSpPr>
          <p:cNvPr id="37" name="Left-Right Arrow 36"/>
          <p:cNvSpPr/>
          <p:nvPr/>
        </p:nvSpPr>
        <p:spPr bwMode="auto">
          <a:xfrm>
            <a:off x="3898866" y="4594033"/>
            <a:ext cx="1428760" cy="571504"/>
          </a:xfrm>
          <a:prstGeom prst="leftRightArrow">
            <a:avLst>
              <a:gd name="adj1" fmla="val 25065"/>
              <a:gd name="adj2" fmla="val 47922"/>
            </a:avLst>
          </a:prstGeom>
          <a:solidFill>
            <a:schemeClr val="accent2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aphicFrame>
        <p:nvGraphicFramePr>
          <p:cNvPr id="1459205" name="Object 4"/>
          <p:cNvGraphicFramePr>
            <a:graphicFrameLocks noChangeAspect="1"/>
          </p:cNvGraphicFramePr>
          <p:nvPr/>
        </p:nvGraphicFramePr>
        <p:xfrm>
          <a:off x="528638" y="4646613"/>
          <a:ext cx="3354387" cy="717550"/>
        </p:xfrm>
        <a:graphic>
          <a:graphicData uri="http://schemas.openxmlformats.org/presentationml/2006/ole">
            <p:oleObj spid="_x0000_s1460227" name="Equation" r:id="rId5" imgW="1473120" imgH="342720" progId="Equation.3">
              <p:embed/>
            </p:oleObj>
          </a:graphicData>
        </a:graphic>
      </p:graphicFrame>
      <p:sp>
        <p:nvSpPr>
          <p:cNvPr id="40" name="Rectangle 39"/>
          <p:cNvSpPr/>
          <p:nvPr/>
        </p:nvSpPr>
        <p:spPr>
          <a:xfrm rot="20447879">
            <a:off x="32970" y="4326322"/>
            <a:ext cx="11801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Shannon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999113" y="4326917"/>
            <a:ext cx="12570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mic Sans MS" pitchFamily="66" charset="0"/>
              </a:rPr>
              <a:t>In practice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26628" y="4348348"/>
            <a:ext cx="13452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solidFill>
                  <a:schemeClr val="tx2"/>
                </a:solidFill>
                <a:latin typeface="Comic Sans MS" pitchFamily="66" charset="0"/>
              </a:rPr>
              <a:t>Avg</a:t>
            </a:r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Comic Sans MS" pitchFamily="66" charset="0"/>
              </a:rPr>
              <a:t>cw</a:t>
            </a:r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 length</a:t>
            </a:r>
            <a:endParaRPr lang="it-IT" sz="14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399064" y="4143380"/>
            <a:ext cx="33970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Empirical H      </a:t>
            </a:r>
            <a:r>
              <a:rPr lang="en-US" sz="1400" dirty="0" err="1" smtClean="0">
                <a:solidFill>
                  <a:schemeClr val="tx2"/>
                </a:solidFill>
                <a:latin typeface="Comic Sans MS" pitchFamily="66" charset="0"/>
              </a:rPr>
              <a:t>vs</a:t>
            </a:r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     Compression ratio</a:t>
            </a:r>
            <a:endParaRPr lang="it-IT" sz="14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graphicFrame>
        <p:nvGraphicFramePr>
          <p:cNvPr id="1459206" name="Object 4"/>
          <p:cNvGraphicFramePr>
            <a:graphicFrameLocks noChangeAspect="1"/>
          </p:cNvGraphicFramePr>
          <p:nvPr/>
        </p:nvGraphicFramePr>
        <p:xfrm>
          <a:off x="5041900" y="5680075"/>
          <a:ext cx="3322638" cy="479425"/>
        </p:xfrm>
        <a:graphic>
          <a:graphicData uri="http://schemas.openxmlformats.org/presentationml/2006/ole">
            <p:oleObj spid="_x0000_s1460228" name="Equation" r:id="rId6" imgW="15746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45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5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5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/>
      <p:bldP spid="42" grpId="0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with Huffman Coding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can prove that (n=|T|): </a:t>
            </a:r>
          </a:p>
          <a:p>
            <a:pPr algn="ctr" eaLnBrk="1" hangingPunct="1">
              <a:buNone/>
            </a:pPr>
            <a:r>
              <a:rPr lang="en-US" dirty="0" smtClean="0"/>
              <a:t>n H(T) </a:t>
            </a:r>
            <a:r>
              <a:rPr lang="en-US" b="1" dirty="0" smtClean="0">
                <a:solidFill>
                  <a:srgbClr val="FF0000"/>
                </a:solidFill>
              </a:rPr>
              <a:t>≤</a:t>
            </a:r>
            <a:r>
              <a:rPr lang="en-US" dirty="0" smtClean="0"/>
              <a:t>   |Huff(T)|   </a:t>
            </a:r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en-US" dirty="0" smtClean="0"/>
              <a:t> n H(T) </a:t>
            </a:r>
            <a:r>
              <a:rPr lang="en-US" dirty="0" smtClean="0">
                <a:solidFill>
                  <a:srgbClr val="C00000"/>
                </a:solidFill>
              </a:rPr>
              <a:t>+ n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it-IT" dirty="0" smtClean="0"/>
              <a:t>which looses 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&lt; </a:t>
            </a:r>
            <a:r>
              <a:rPr lang="en-US" dirty="0" smtClean="0">
                <a:solidFill>
                  <a:srgbClr val="CC0000"/>
                </a:solidFill>
              </a:rPr>
              <a:t>1 bit </a:t>
            </a:r>
            <a:r>
              <a:rPr lang="en-US" dirty="0" smtClean="0"/>
              <a:t>per symbol on </a:t>
            </a:r>
            <a:r>
              <a:rPr lang="en-US" dirty="0" err="1" smtClean="0"/>
              <a:t>avg</a:t>
            </a:r>
            <a:r>
              <a:rPr lang="en-US" dirty="0" smtClean="0"/>
              <a:t>!!	</a:t>
            </a:r>
          </a:p>
          <a:p>
            <a:pPr eaLnBrk="1" hangingPunct="1">
              <a:lnSpc>
                <a:spcPct val="200000"/>
              </a:lnSpc>
            </a:pPr>
            <a:r>
              <a:rPr lang="en-US" dirty="0" smtClean="0"/>
              <a:t>This loss is good/bad depending on H(T)</a:t>
            </a:r>
          </a:p>
          <a:p>
            <a:pPr lvl="1" eaLnBrk="1" hangingPunct="1"/>
            <a:r>
              <a:rPr lang="en-US" sz="2000" dirty="0" smtClean="0"/>
              <a:t>Take a two symbol alphabet </a:t>
            </a:r>
            <a:r>
              <a:rPr lang="en-US" sz="2000" dirty="0" smtClean="0">
                <a:sym typeface="Symbol"/>
              </a:rPr>
              <a:t> = {</a:t>
            </a:r>
            <a:r>
              <a:rPr lang="en-US" sz="2000" dirty="0" err="1" smtClean="0">
                <a:sym typeface="Symbol"/>
              </a:rPr>
              <a:t>a,b</a:t>
            </a:r>
            <a:r>
              <a:rPr lang="en-US" sz="2000" dirty="0" smtClean="0">
                <a:sym typeface="Symbol"/>
              </a:rPr>
              <a:t>}</a:t>
            </a:r>
            <a:r>
              <a:rPr lang="en-US" sz="2000" dirty="0" smtClean="0"/>
              <a:t>.</a:t>
            </a:r>
          </a:p>
          <a:p>
            <a:pPr lvl="1" eaLnBrk="1" hangingPunct="1"/>
            <a:r>
              <a:rPr lang="en-US" sz="2000" dirty="0" smtClean="0"/>
              <a:t>Whichever is their probability, Huffman uses 1 bit for each symbol and thus takes </a:t>
            </a:r>
            <a:r>
              <a:rPr lang="en-US" sz="2000" i="1" dirty="0" smtClean="0"/>
              <a:t>n</a:t>
            </a:r>
            <a:r>
              <a:rPr lang="en-US" sz="2000" dirty="0" smtClean="0"/>
              <a:t> bits to encode T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000" dirty="0" smtClean="0"/>
              <a:t>If </a:t>
            </a:r>
            <a:r>
              <a:rPr lang="en-US" sz="2000" i="1" dirty="0" smtClean="0"/>
              <a:t>p(a)</a:t>
            </a:r>
            <a:r>
              <a:rPr lang="en-US" sz="2000" dirty="0" smtClean="0"/>
              <a:t> = .999,</a:t>
            </a:r>
            <a:r>
              <a:rPr lang="en-US" sz="2000" dirty="0" smtClean="0">
                <a:sym typeface="Wingdings" pitchFamily="2" charset="2"/>
              </a:rPr>
              <a:t> self-information is:</a:t>
            </a:r>
          </a:p>
          <a:p>
            <a:pPr lvl="1" eaLnBrk="1" hangingPunct="1">
              <a:lnSpc>
                <a:spcPct val="150000"/>
              </a:lnSpc>
              <a:buNone/>
            </a:pPr>
            <a:r>
              <a:rPr lang="en-US" sz="2000" dirty="0" smtClean="0">
                <a:sym typeface="Wingdings" pitchFamily="2" charset="2"/>
              </a:rPr>
              <a:t>                                                            bits &lt;&lt; 1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3143240" y="5878533"/>
          <a:ext cx="2779713" cy="479425"/>
        </p:xfrm>
        <a:graphic>
          <a:graphicData uri="http://schemas.openxmlformats.org/presentationml/2006/ole">
            <p:oleObj spid="_x0000_s1461250" name="Equation" r:id="rId4" imgW="109188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Data Compression</a:t>
            </a:r>
            <a:endParaRPr lang="en-US" sz="5400" dirty="0" smtClean="0"/>
          </a:p>
        </p:txBody>
      </p:sp>
      <p:sp>
        <p:nvSpPr>
          <p:cNvPr id="90726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Huffman coding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Huffman Codes</a:t>
            </a:r>
          </a:p>
        </p:txBody>
      </p:sp>
      <p:sp>
        <p:nvSpPr>
          <p:cNvPr id="909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458200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Invented by Huffman as a class assignment in ‘50.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Used in most compression algorithms</a:t>
            </a:r>
          </a:p>
          <a:p>
            <a:pPr lvl="1" eaLnBrk="1" hangingPunct="1"/>
            <a:r>
              <a:rPr lang="en-US" dirty="0" err="1" smtClean="0"/>
              <a:t>gzip</a:t>
            </a:r>
            <a:r>
              <a:rPr lang="en-US" dirty="0" smtClean="0"/>
              <a:t>, </a:t>
            </a:r>
            <a:r>
              <a:rPr lang="en-US" dirty="0" err="1" smtClean="0"/>
              <a:t>bzip</a:t>
            </a:r>
            <a:r>
              <a:rPr lang="en-US" dirty="0" smtClean="0"/>
              <a:t>, jpeg (as option), fax compression,…</a:t>
            </a:r>
          </a:p>
          <a:p>
            <a:pPr eaLnBrk="1" hangingPunct="1">
              <a:buFont typeface="Wingdings" pitchFamily="2" charset="2"/>
              <a:buNone/>
            </a:pPr>
            <a:endParaRPr lang="en-US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chemeClr val="folHlink"/>
                </a:solidFill>
              </a:rPr>
              <a:t>Properties:</a:t>
            </a:r>
          </a:p>
          <a:p>
            <a:pPr lvl="1" eaLnBrk="1" hangingPunct="1"/>
            <a:r>
              <a:rPr lang="en-US" dirty="0" smtClean="0"/>
              <a:t>Generates optimal </a:t>
            </a:r>
            <a:r>
              <a:rPr lang="en-US" b="1" dirty="0" smtClean="0">
                <a:solidFill>
                  <a:srgbClr val="FF0000"/>
                </a:solidFill>
              </a:rPr>
              <a:t>prefix</a:t>
            </a:r>
            <a:r>
              <a:rPr lang="en-US" dirty="0" smtClean="0"/>
              <a:t> codes</a:t>
            </a:r>
          </a:p>
          <a:p>
            <a:pPr lvl="1" eaLnBrk="1" hangingPunct="1"/>
            <a:r>
              <a:rPr lang="en-US" dirty="0" smtClean="0"/>
              <a:t>Cheap to encode and decode </a:t>
            </a:r>
          </a:p>
          <a:p>
            <a:pPr lvl="1" eaLnBrk="1" hangingPunct="1"/>
            <a:r>
              <a:rPr lang="en-US" i="1" dirty="0" smtClean="0"/>
              <a:t>L</a:t>
            </a:r>
            <a:r>
              <a:rPr lang="en-US" i="1" baseline="-25000" dirty="0" smtClean="0"/>
              <a:t>a</a:t>
            </a:r>
            <a:r>
              <a:rPr lang="en-US" dirty="0" smtClean="0"/>
              <a:t>(Huff)</a:t>
            </a:r>
            <a:r>
              <a:rPr lang="en-US" i="1" dirty="0" smtClean="0"/>
              <a:t> = H </a:t>
            </a:r>
            <a:r>
              <a:rPr lang="en-US" dirty="0" smtClean="0"/>
              <a:t>if probabilities are powers of 2</a:t>
            </a:r>
          </a:p>
          <a:p>
            <a:pPr lvl="2" eaLnBrk="1" hangingPunct="1">
              <a:lnSpc>
                <a:spcPct val="120000"/>
              </a:lnSpc>
            </a:pPr>
            <a:r>
              <a:rPr lang="en-US" dirty="0" smtClean="0"/>
              <a:t>Otherwise, </a:t>
            </a:r>
            <a:r>
              <a:rPr lang="en-US" i="1" dirty="0" smtClean="0"/>
              <a:t>L</a:t>
            </a:r>
            <a:r>
              <a:rPr lang="en-US" i="1" baseline="-25000" dirty="0" smtClean="0"/>
              <a:t>a</a:t>
            </a:r>
            <a:r>
              <a:rPr lang="en-US" dirty="0" smtClean="0"/>
              <a:t>(Huff)</a:t>
            </a:r>
            <a:r>
              <a:rPr lang="en-US" i="1" dirty="0" smtClean="0"/>
              <a:t> </a:t>
            </a:r>
            <a:r>
              <a:rPr lang="it-IT" i="1" dirty="0" smtClean="0"/>
              <a:t>&lt;</a:t>
            </a:r>
            <a:r>
              <a:rPr lang="en-US" i="1" dirty="0" smtClean="0"/>
              <a:t> H +1 </a:t>
            </a:r>
            <a:r>
              <a:rPr lang="en-US" i="1" dirty="0" smtClean="0">
                <a:sym typeface="Wingdings" pitchFamily="2" charset="2"/>
              </a:rPr>
              <a:t>  </a:t>
            </a:r>
            <a:r>
              <a:rPr lang="en-US" dirty="0" smtClean="0">
                <a:solidFill>
                  <a:srgbClr val="C00000"/>
                </a:solidFill>
              </a:rPr>
              <a:t>&lt; +</a:t>
            </a:r>
            <a:r>
              <a:rPr lang="en-US" dirty="0" smtClean="0">
                <a:solidFill>
                  <a:srgbClr val="CC0000"/>
                </a:solidFill>
              </a:rPr>
              <a:t>1 bit </a:t>
            </a:r>
            <a:r>
              <a:rPr lang="en-US" dirty="0" smtClean="0"/>
              <a:t>per </a:t>
            </a:r>
            <a:r>
              <a:rPr lang="en-US" dirty="0" err="1" smtClean="0"/>
              <a:t>symb</a:t>
            </a:r>
            <a:r>
              <a:rPr lang="en-US" dirty="0" smtClean="0"/>
              <a:t> on </a:t>
            </a:r>
            <a:r>
              <a:rPr lang="en-US" dirty="0" err="1" smtClean="0"/>
              <a:t>avg</a:t>
            </a:r>
            <a:r>
              <a:rPr lang="en-US" dirty="0" smtClean="0"/>
              <a:t>!!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18378</TotalTime>
  <Words>3748</Words>
  <Application>Microsoft Office PowerPoint</Application>
  <PresentationFormat>On-screen Show (4:3)</PresentationFormat>
  <Paragraphs>928</Paragraphs>
  <Slides>50</Slides>
  <Notes>50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Default Design</vt:lpstr>
      <vt:lpstr>Equation</vt:lpstr>
      <vt:lpstr>Advanced Algorithms  for Massive DataSets</vt:lpstr>
      <vt:lpstr>Prefix Codes</vt:lpstr>
      <vt:lpstr>Huffman Codes</vt:lpstr>
      <vt:lpstr>Running Example</vt:lpstr>
      <vt:lpstr>Entropy (Shannon, 1948)</vt:lpstr>
      <vt:lpstr>Performance: Compression ratio</vt:lpstr>
      <vt:lpstr>Problem with Huffman Coding</vt:lpstr>
      <vt:lpstr>Data Compression</vt:lpstr>
      <vt:lpstr>Huffman Codes</vt:lpstr>
      <vt:lpstr>Running Example</vt:lpstr>
      <vt:lpstr>Encoding and Decoding</vt:lpstr>
      <vt:lpstr>Huffman’s optimality</vt:lpstr>
      <vt:lpstr>Huffman’s optimality</vt:lpstr>
      <vt:lpstr>Model size may be large</vt:lpstr>
      <vt:lpstr>Canonical Huffman</vt:lpstr>
      <vt:lpstr>Canonical Huffman: Main idea..</vt:lpstr>
      <vt:lpstr>Canonical Huffman: Main idea..</vt:lpstr>
      <vt:lpstr>Canonical Huffman: Main idea..</vt:lpstr>
      <vt:lpstr>Canonical Huffman: Decoding</vt:lpstr>
      <vt:lpstr>Problem with Huffman Coding</vt:lpstr>
      <vt:lpstr>What can we do?</vt:lpstr>
      <vt:lpstr>Data Compression</vt:lpstr>
      <vt:lpstr>LZ77</vt:lpstr>
      <vt:lpstr>LZ77 Decoding</vt:lpstr>
      <vt:lpstr>LZ77 Optimizations used by gzip</vt:lpstr>
      <vt:lpstr>LZ-parsing (gzip)</vt:lpstr>
      <vt:lpstr>LZ-parsing (gzip)</vt:lpstr>
      <vt:lpstr>LZ-parsing (gzip)</vt:lpstr>
      <vt:lpstr>LZ78</vt:lpstr>
      <vt:lpstr>LZ78: Coding Example</vt:lpstr>
      <vt:lpstr>LZ78: Decoding Example</vt:lpstr>
      <vt:lpstr>Lempel-Ziv Algorithms</vt:lpstr>
      <vt:lpstr>You find this at: www.gzip.org/zlib/</vt:lpstr>
      <vt:lpstr>Web Algorithmics</vt:lpstr>
      <vt:lpstr>File synch: The problem</vt:lpstr>
      <vt:lpstr>The rsync algorithm</vt:lpstr>
      <vt:lpstr>The rsync algorithm  (contd) </vt:lpstr>
      <vt:lpstr>Simple compressors: too simple?</vt:lpstr>
      <vt:lpstr>Move to Front Coding</vt:lpstr>
      <vt:lpstr>Run Length Encoding  (RLE)</vt:lpstr>
      <vt:lpstr>Data Compression</vt:lpstr>
      <vt:lpstr>The big (unconscious) step...</vt:lpstr>
      <vt:lpstr>The Burrows-Wheeler Transform   (1994)</vt:lpstr>
      <vt:lpstr>A famous example</vt:lpstr>
      <vt:lpstr>Compressing L seems promising...</vt:lpstr>
      <vt:lpstr>How to compute the BWT ?</vt:lpstr>
      <vt:lpstr>A useful tool:  L  F mapping</vt:lpstr>
      <vt:lpstr>The BWT is invertible</vt:lpstr>
      <vt:lpstr>An encoding example</vt:lpstr>
      <vt:lpstr>You find this in your Linux distribution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Algorithmics</dc:title>
  <dc:creator>Paolo Ferragina</dc:creator>
  <cp:lastModifiedBy>ferragin</cp:lastModifiedBy>
  <cp:revision>1514</cp:revision>
  <cp:lastPrinted>2009-04-22T19:24:48Z</cp:lastPrinted>
  <dcterms:created xsi:type="dcterms:W3CDTF">2002-09-18T16:13:07Z</dcterms:created>
  <dcterms:modified xsi:type="dcterms:W3CDTF">2011-01-04T10:37:30Z</dcterms:modified>
</cp:coreProperties>
</file>