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1443" r:id="rId2"/>
    <p:sldId id="1426" r:id="rId3"/>
    <p:sldId id="1427" r:id="rId4"/>
    <p:sldId id="1428" r:id="rId5"/>
    <p:sldId id="1429" r:id="rId6"/>
    <p:sldId id="1430" r:id="rId7"/>
    <p:sldId id="1431" r:id="rId8"/>
    <p:sldId id="1432" r:id="rId9"/>
    <p:sldId id="1434" r:id="rId10"/>
    <p:sldId id="1435" r:id="rId11"/>
    <p:sldId id="1436" r:id="rId12"/>
    <p:sldId id="1437" r:id="rId13"/>
    <p:sldId id="1438" r:id="rId14"/>
    <p:sldId id="1439" r:id="rId15"/>
    <p:sldId id="1440" r:id="rId16"/>
    <p:sldId id="1441" r:id="rId17"/>
    <p:sldId id="1442" r:id="rId18"/>
  </p:sldIdLst>
  <p:sldSz cx="9144000" cy="6858000" type="screen4x3"/>
  <p:notesSz cx="67437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17"/>
    <a:srgbClr val="FF3300"/>
    <a:srgbClr val="FF0000"/>
    <a:srgbClr val="00A000"/>
    <a:srgbClr val="CC3300"/>
    <a:srgbClr val="777777"/>
    <a:srgbClr val="F4F3EB"/>
    <a:srgbClr val="F0EEEB"/>
    <a:srgbClr val="A405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588" autoAdjust="0"/>
  </p:normalViewPr>
  <p:slideViewPr>
    <p:cSldViewPr>
      <p:cViewPr>
        <p:scale>
          <a:sx n="50" d="100"/>
          <a:sy n="50" d="100"/>
        </p:scale>
        <p:origin x="-1476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88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7538"/>
    </p:cViewPr>
  </p:sorterViewPr>
  <p:notesViewPr>
    <p:cSldViewPr>
      <p:cViewPr varScale="1">
        <p:scale>
          <a:sx n="77" d="100"/>
          <a:sy n="77" d="100"/>
        </p:scale>
        <p:origin x="-3258" y="-84"/>
      </p:cViewPr>
      <p:guideLst>
        <p:guide orient="horz" pos="3120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5" Type="http://schemas.openxmlformats.org/officeDocument/2006/relationships/slide" Target="slides/slide17.xml"/><Relationship Id="rId4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image" Target="../media/image5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22471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25" tIns="47562" rIns="95125" bIns="47562" numCol="1" anchor="t" anchorCtr="0" compatLnSpc="1">
            <a:prstTxWarp prst="textNoShape">
              <a:avLst/>
            </a:prstTxWarp>
          </a:bodyPr>
          <a:lstStyle>
            <a:lvl1pPr defTabSz="951357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Prof. Paolo Ferragina, Algoritmi per "Information Retrieval"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230" y="2"/>
            <a:ext cx="2922471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25" tIns="47562" rIns="95125" bIns="47562" numCol="1" anchor="t" anchorCtr="0" compatLnSpc="1">
            <a:prstTxWarp prst="textNoShape">
              <a:avLst/>
            </a:prstTxWarp>
          </a:bodyPr>
          <a:lstStyle>
            <a:lvl1pPr algn="r" defTabSz="951357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11238"/>
            <a:ext cx="2922471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25" tIns="47562" rIns="95125" bIns="47562" numCol="1" anchor="b" anchorCtr="0" compatLnSpc="1">
            <a:prstTxWarp prst="textNoShape">
              <a:avLst/>
            </a:prstTxWarp>
          </a:bodyPr>
          <a:lstStyle>
            <a:lvl1pPr defTabSz="951357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230" y="9411238"/>
            <a:ext cx="2922471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25" tIns="47562" rIns="95125" bIns="47562" numCol="1" anchor="b" anchorCtr="0" compatLnSpc="1">
            <a:prstTxWarp prst="textNoShape">
              <a:avLst/>
            </a:prstTxWarp>
          </a:bodyPr>
          <a:lstStyle>
            <a:lvl1pPr algn="r" defTabSz="951357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52ABCA2-6003-4441-9F8E-5D7FDCAE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758" y="4704850"/>
            <a:ext cx="4946184" cy="445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25" tIns="47562" rIns="95125" bIns="475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11238"/>
            <a:ext cx="2922471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25" tIns="47562" rIns="95125" bIns="47562" numCol="1" anchor="b" anchorCtr="0" compatLnSpc="1">
            <a:prstTxWarp prst="textNoShape">
              <a:avLst/>
            </a:prstTxWarp>
          </a:bodyPr>
          <a:lstStyle>
            <a:lvl1pPr defTabSz="95135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230" y="9411238"/>
            <a:ext cx="2922471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25" tIns="47562" rIns="95125" bIns="47562" numCol="1" anchor="b" anchorCtr="0" compatLnSpc="1">
            <a:prstTxWarp prst="textNoShape">
              <a:avLst/>
            </a:prstTxWarp>
          </a:bodyPr>
          <a:lstStyle>
            <a:lvl1pPr algn="r" defTabSz="951357">
              <a:defRPr sz="1200"/>
            </a:lvl1pPr>
          </a:lstStyle>
          <a:p>
            <a:pPr>
              <a:defRPr/>
            </a:pPr>
            <a:fld id="{0684B6CF-207A-4320-97B8-8300FFC57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egnaposto intestazione 7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2471" cy="494762"/>
          </a:xfrm>
          <a:prstGeom prst="rect">
            <a:avLst/>
          </a:prstGeom>
        </p:spPr>
        <p:txBody>
          <a:bodyPr vert="horz" lIns="87828" tIns="43914" rIns="87828" bIns="43914" rtlCol="0"/>
          <a:lstStyle>
            <a:lvl1pPr algn="l">
              <a:defRPr sz="1200"/>
            </a:lvl1pPr>
          </a:lstStyle>
          <a:p>
            <a:r>
              <a:rPr lang="it-IT" dirty="0" smtClean="0"/>
              <a:t>Prof. Paolo Ferragina, </a:t>
            </a:r>
            <a:r>
              <a:rPr lang="it-IT" dirty="0" err="1" smtClean="0"/>
              <a:t>Univ</a:t>
            </a:r>
            <a:r>
              <a:rPr lang="it-IT" dirty="0" smtClean="0"/>
              <a:t>. Pisa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44538"/>
            <a:ext cx="4948237" cy="3713162"/>
          </a:xfrm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0"/>
            <a:ext cx="5395563" cy="4455933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4"/>
            <a:ext cx="4953000" cy="3716337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758" y="4704852"/>
            <a:ext cx="4946184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4"/>
            <a:ext cx="4953000" cy="3716337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758" y="4704852"/>
            <a:ext cx="4946184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4"/>
            <a:ext cx="4953000" cy="3716337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758" y="4704852"/>
            <a:ext cx="4946184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758" y="4704851"/>
            <a:ext cx="4946184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758" y="4704851"/>
            <a:ext cx="4946184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1363"/>
            <a:ext cx="4953000" cy="3716337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69" y="4704851"/>
            <a:ext cx="5395563" cy="4459006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Fare clic per modificare stile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69E2352D-1421-4798-A1C2-B77AC718E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BF1C-12BA-41D5-A972-88B36E130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0E150-A1BD-4BAA-8870-99F718FCE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858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549FA-2ECB-4CEE-AC04-3D1C27D2E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DD06-9F9F-4A89-A04A-FCE8947EF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E715B-A56F-4F74-92FE-75349EAAC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2672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37DDF-B6C8-43BA-9A1F-3ADF85853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DE18D-4B99-4A0D-BD23-833633619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89735-E4EB-4C8E-9FBA-A4C56D84F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7E8FD-59C7-4016-9559-51AA152E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122CA-892D-4355-A22C-633AE1A05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3FAA-00F1-442D-8C7B-80BC0DB59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FD45C-6696-4D9E-98E1-DE0D9093F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7AD27-083E-4131-9F30-077C358AE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FE9AF-BF6E-40DC-9170-18221D49E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8878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4E97561-AB35-4B93-900A-F718B2234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solidFill>
                <a:srgbClr val="A5002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  <p:sldLayoutId id="2147483663" r:id="rId13"/>
    <p:sldLayoutId id="2147483677" r:id="rId14"/>
    <p:sldLayoutId id="2147483678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7772400" cy="576263"/>
          </a:xfrm>
        </p:spPr>
        <p:txBody>
          <a:bodyPr/>
          <a:lstStyle/>
          <a:p>
            <a:pPr eaLnBrk="1" hangingPunct="1"/>
            <a:r>
              <a:rPr lang="it-IT" sz="3600" dirty="0" smtClean="0"/>
              <a:t>Two equivalent problems</a:t>
            </a:r>
            <a:endParaRPr lang="en-US" sz="2000" dirty="0" smtClean="0"/>
          </a:p>
        </p:txBody>
      </p:sp>
      <p:sp>
        <p:nvSpPr>
          <p:cNvPr id="3069955" name="Rectangle 3"/>
          <p:cNvSpPr>
            <a:spLocks noChangeArrowheads="1"/>
          </p:cNvSpPr>
          <p:nvPr/>
        </p:nvSpPr>
        <p:spPr bwMode="auto">
          <a:xfrm>
            <a:off x="468313" y="1941513"/>
            <a:ext cx="7991475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SzPct val="105000"/>
              <a:buFont typeface="Wingdings 2" pitchFamily="18" charset="2"/>
              <a:buChar char="R"/>
            </a:pPr>
            <a:r>
              <a:rPr lang="it-IT" sz="2400" b="0" dirty="0">
                <a:solidFill>
                  <a:srgbClr val="FF0000"/>
                </a:solidFill>
                <a:latin typeface="Comic Sans MS" pitchFamily="66" charset="0"/>
              </a:rPr>
              <a:t>RMQ</a:t>
            </a:r>
            <a:r>
              <a:rPr lang="it-IT" sz="2400" b="0" dirty="0">
                <a:latin typeface="Comic Sans MS" pitchFamily="66" charset="0"/>
              </a:rPr>
              <a:t> on integer arrays </a:t>
            </a:r>
            <a:r>
              <a:rPr lang="it-IT" sz="2400" b="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it-IT" sz="2400" b="0" dirty="0">
                <a:solidFill>
                  <a:srgbClr val="FF0000"/>
                </a:solidFill>
                <a:latin typeface="Comic Sans MS" pitchFamily="66" charset="0"/>
              </a:rPr>
              <a:t>RMQ</a:t>
            </a:r>
            <a:r>
              <a:rPr lang="it-IT" sz="2400" b="0" dirty="0">
                <a:latin typeface="Comic Sans MS" pitchFamily="66" charset="0"/>
              </a:rPr>
              <a:t> on </a:t>
            </a:r>
            <a:r>
              <a:rPr lang="en-US" sz="2400" b="0" dirty="0">
                <a:latin typeface="Comic Sans MS" pitchFamily="66" charset="0"/>
              </a:rPr>
              <a:t>±1 integer arrays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05000"/>
              <a:buFont typeface="Wingdings" pitchFamily="2" charset="2"/>
              <a:buChar char="v"/>
            </a:pPr>
            <a:r>
              <a:rPr lang="it-IT" sz="2400" b="0" dirty="0">
                <a:latin typeface="Tahoma" pitchFamily="34" charset="0"/>
              </a:rPr>
              <a:t>LCA on a Cartesian Tree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60000"/>
              </a:spcBef>
              <a:buSzPct val="105000"/>
              <a:buFont typeface="Wingdings" pitchFamily="2" charset="2"/>
              <a:buChar char="v"/>
            </a:pPr>
            <a:r>
              <a:rPr lang="it-IT" sz="2400" b="0" dirty="0">
                <a:latin typeface="Tahoma" pitchFamily="34" charset="0"/>
                <a:cs typeface="Tahoma" pitchFamily="34" charset="0"/>
              </a:rPr>
              <a:t>Euler tour of the Cartesian tree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60000"/>
              </a:spcBef>
              <a:buSzPct val="105000"/>
              <a:buFont typeface="Wingdings" pitchFamily="2" charset="2"/>
              <a:buChar char="v"/>
            </a:pPr>
            <a:r>
              <a:rPr lang="it-IT" sz="2400" b="0" dirty="0">
                <a:latin typeface="Tahoma" pitchFamily="34" charset="0"/>
                <a:cs typeface="Tahoma" pitchFamily="34" charset="0"/>
              </a:rPr>
              <a:t>RMQ on the array of node-levels</a:t>
            </a:r>
            <a:endParaRPr lang="it-IT" sz="1800" b="0" i="1" dirty="0">
              <a:latin typeface="Tahoma" pitchFamily="34" charset="0"/>
            </a:endParaRPr>
          </a:p>
        </p:txBody>
      </p:sp>
      <p:sp>
        <p:nvSpPr>
          <p:cNvPr id="3069956" name="Rectangle 4"/>
          <p:cNvSpPr>
            <a:spLocks noChangeArrowheads="1"/>
          </p:cNvSpPr>
          <p:nvPr/>
        </p:nvSpPr>
        <p:spPr bwMode="auto">
          <a:xfrm>
            <a:off x="468313" y="4568431"/>
            <a:ext cx="7991475" cy="153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SzPct val="105000"/>
              <a:buFont typeface="Wingdings 2" pitchFamily="18" charset="2"/>
              <a:buChar char="R"/>
            </a:pPr>
            <a:r>
              <a:rPr lang="it-IT" sz="2400" b="0" dirty="0">
                <a:solidFill>
                  <a:srgbClr val="FF0000"/>
                </a:solidFill>
                <a:latin typeface="Comic Sans MS" pitchFamily="66" charset="0"/>
              </a:rPr>
              <a:t>LCA</a:t>
            </a:r>
            <a:r>
              <a:rPr lang="it-IT" sz="2400" b="0" dirty="0">
                <a:latin typeface="Comic Sans MS" pitchFamily="66" charset="0"/>
              </a:rPr>
              <a:t> on general trees </a:t>
            </a:r>
            <a:r>
              <a:rPr lang="it-IT" sz="2400" b="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it-IT" sz="2400" b="0" dirty="0">
                <a:solidFill>
                  <a:srgbClr val="FF0000"/>
                </a:solidFill>
                <a:latin typeface="Comic Sans MS" pitchFamily="66" charset="0"/>
              </a:rPr>
              <a:t>RMQ</a:t>
            </a:r>
            <a:r>
              <a:rPr lang="it-IT" sz="2400" b="0" dirty="0">
                <a:latin typeface="Comic Sans MS" pitchFamily="66" charset="0"/>
              </a:rPr>
              <a:t> on </a:t>
            </a:r>
            <a:r>
              <a:rPr lang="en-US" sz="2400" b="0" dirty="0">
                <a:latin typeface="Comic Sans MS" pitchFamily="66" charset="0"/>
              </a:rPr>
              <a:t>±1 integer arrays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60000"/>
              </a:spcBef>
              <a:buSzPct val="105000"/>
              <a:buFont typeface="Wingdings" pitchFamily="2" charset="2"/>
              <a:buChar char="v"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Euler tour of the Cartesian tree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60000"/>
              </a:spcBef>
              <a:buSzPct val="105000"/>
              <a:buFont typeface="Wingdings" pitchFamily="2" charset="2"/>
              <a:buChar char="v"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RMQ on the array of node-levels</a:t>
            </a:r>
            <a:endParaRPr lang="it-IT" sz="1800" i="1" dirty="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9955" grpId="0"/>
      <p:bldP spid="30699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Sparse Table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36707"/>
            <a:ext cx="8497887" cy="935037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200" dirty="0" smtClean="0"/>
              <a:t>Preprocess sub arrays of </a:t>
            </a:r>
            <a:r>
              <a:rPr lang="en-US" sz="2200" dirty="0" err="1" smtClean="0"/>
              <a:t>len</a:t>
            </a:r>
            <a:r>
              <a:rPr lang="en-US" sz="2200" dirty="0" smtClean="0"/>
              <a:t> 2</a:t>
            </a:r>
            <a:r>
              <a:rPr lang="en-US" sz="2200" baseline="40000" dirty="0" smtClean="0"/>
              <a:t>k</a:t>
            </a:r>
            <a:r>
              <a:rPr lang="en-US" sz="2200" dirty="0" smtClean="0"/>
              <a:t>, for every k=0,1,…, log n </a:t>
            </a:r>
          </a:p>
          <a:p>
            <a:pPr eaLnBrk="1" hangingPunct="1">
              <a:lnSpc>
                <a:spcPct val="120000"/>
              </a:lnSpc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200" dirty="0" smtClean="0"/>
              <a:t>M(</a:t>
            </a:r>
            <a:r>
              <a:rPr lang="en-US" sz="2200" dirty="0" err="1" smtClean="0"/>
              <a:t>i,j</a:t>
            </a:r>
            <a:r>
              <a:rPr lang="en-US" sz="2200" dirty="0" smtClean="0"/>
              <a:t>) = index of min value in A[</a:t>
            </a:r>
            <a:r>
              <a:rPr lang="en-US" sz="2200" dirty="0" err="1" smtClean="0"/>
              <a:t>i</a:t>
            </a:r>
            <a:r>
              <a:rPr lang="en-US" sz="2200" dirty="0" smtClean="0"/>
              <a:t>, </a:t>
            </a:r>
            <a:r>
              <a:rPr lang="en-US" sz="2200" dirty="0" err="1" smtClean="0"/>
              <a:t>i</a:t>
            </a:r>
            <a:r>
              <a:rPr lang="en-US" sz="2200" dirty="0" smtClean="0"/>
              <a:t>+ 2</a:t>
            </a:r>
            <a:r>
              <a:rPr lang="en-US" sz="2200" baseline="40000" dirty="0" smtClean="0"/>
              <a:t>j</a:t>
            </a:r>
            <a:r>
              <a:rPr lang="en-US" sz="2200" dirty="0" smtClean="0"/>
              <a:t> -1]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530350" y="3013075"/>
            <a:ext cx="6129338" cy="6096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en-US" sz="2400" b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21399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7495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3591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70167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1606550" y="3089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10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7092950" y="308927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13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435350" y="3089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11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6483350" y="308927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14</a:t>
            </a: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39687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39687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3968750" y="3089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12</a:t>
            </a:r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45783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45783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4578350" y="3089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13</a:t>
            </a:r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51879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51879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5187950" y="3089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14</a:t>
            </a:r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>
            <a:off x="57975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57975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5797550" y="3089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15</a:t>
            </a:r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>
            <a:off x="6407150" y="30130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2184400" y="3089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11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2794000" y="3089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12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1450975" y="27082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A[0]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2749550" y="27082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A[2]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2139950" y="2708275"/>
            <a:ext cx="795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A[1]</a:t>
            </a: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7092950" y="27082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A[9]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3359150" y="27082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A[3]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3968750" y="27082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A[4]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4545013" y="27082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A[5]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5187950" y="27082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A[6]</a:t>
            </a:r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5797550" y="27082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A[7]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6450013" y="27003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A[8]</a:t>
            </a:r>
          </a:p>
        </p:txBody>
      </p:sp>
      <p:sp>
        <p:nvSpPr>
          <p:cNvPr id="35878" name="AutoShape 38"/>
          <p:cNvSpPr>
            <a:spLocks/>
          </p:cNvSpPr>
          <p:nvPr/>
        </p:nvSpPr>
        <p:spPr bwMode="auto">
          <a:xfrm rot="16198837" flipV="1">
            <a:off x="2917032" y="3540919"/>
            <a:ext cx="144462" cy="431800"/>
          </a:xfrm>
          <a:prstGeom prst="leftBrace">
            <a:avLst>
              <a:gd name="adj1" fmla="val 24909"/>
              <a:gd name="adj2" fmla="val 50000"/>
            </a:avLst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2627313" y="3790950"/>
            <a:ext cx="1247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b="0">
                <a:latin typeface="Tahoma" pitchFamily="34" charset="0"/>
                <a:cs typeface="Arial" pitchFamily="34" charset="0"/>
              </a:rPr>
              <a:t>M(2,0)=2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627313" y="4124325"/>
            <a:ext cx="1247775" cy="892175"/>
            <a:chOff x="1655" y="2417"/>
            <a:chExt cx="786" cy="562"/>
          </a:xfrm>
        </p:grpSpPr>
        <p:sp>
          <p:nvSpPr>
            <p:cNvPr id="35888" name="AutoShape 41"/>
            <p:cNvSpPr>
              <a:spLocks/>
            </p:cNvSpPr>
            <p:nvPr/>
          </p:nvSpPr>
          <p:spPr bwMode="auto">
            <a:xfrm rot="-5401163">
              <a:off x="1909" y="2223"/>
              <a:ext cx="337" cy="726"/>
            </a:xfrm>
            <a:prstGeom prst="leftBrace">
              <a:avLst>
                <a:gd name="adj1" fmla="val 17953"/>
                <a:gd name="adj2" fmla="val 50000"/>
              </a:avLst>
            </a:prstGeom>
            <a:noFill/>
            <a:ln w="28575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89" name="Text Box 42"/>
            <p:cNvSpPr txBox="1">
              <a:spLocks noChangeArrowheads="1"/>
            </p:cNvSpPr>
            <p:nvPr/>
          </p:nvSpPr>
          <p:spPr bwMode="auto">
            <a:xfrm>
              <a:off x="1655" y="2729"/>
              <a:ext cx="7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>
                  <a:latin typeface="Tahoma" pitchFamily="34" charset="0"/>
                  <a:cs typeface="Arial" pitchFamily="34" charset="0"/>
                </a:rPr>
                <a:t>M(2,1)=3</a:t>
              </a: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2720975" y="5076825"/>
            <a:ext cx="2447925" cy="876300"/>
            <a:chOff x="1714" y="3017"/>
            <a:chExt cx="1542" cy="552"/>
          </a:xfrm>
        </p:grpSpPr>
        <p:sp>
          <p:nvSpPr>
            <p:cNvPr id="35886" name="AutoShape 44"/>
            <p:cNvSpPr>
              <a:spLocks/>
            </p:cNvSpPr>
            <p:nvPr/>
          </p:nvSpPr>
          <p:spPr bwMode="auto">
            <a:xfrm rot="-5401163">
              <a:off x="2316" y="2415"/>
              <a:ext cx="337" cy="1542"/>
            </a:xfrm>
            <a:prstGeom prst="leftBrace">
              <a:avLst>
                <a:gd name="adj1" fmla="val 38131"/>
                <a:gd name="adj2" fmla="val 50000"/>
              </a:avLst>
            </a:prstGeom>
            <a:noFill/>
            <a:ln w="28575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87" name="Text Box 45"/>
            <p:cNvSpPr txBox="1">
              <a:spLocks noChangeArrowheads="1"/>
            </p:cNvSpPr>
            <p:nvPr/>
          </p:nvSpPr>
          <p:spPr bwMode="auto">
            <a:xfrm>
              <a:off x="2139" y="3319"/>
              <a:ext cx="7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>
                  <a:latin typeface="Tahoma" pitchFamily="34" charset="0"/>
                  <a:cs typeface="Arial" pitchFamily="34" charset="0"/>
                </a:rPr>
                <a:t>M(2,2)=3</a:t>
              </a:r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2744788" y="5945188"/>
            <a:ext cx="4994275" cy="939800"/>
            <a:chOff x="1729" y="3564"/>
            <a:chExt cx="3146" cy="592"/>
          </a:xfrm>
        </p:grpSpPr>
        <p:sp>
          <p:nvSpPr>
            <p:cNvPr id="35884" name="AutoShape 47"/>
            <p:cNvSpPr>
              <a:spLocks/>
            </p:cNvSpPr>
            <p:nvPr/>
          </p:nvSpPr>
          <p:spPr bwMode="auto">
            <a:xfrm rot="-5401163">
              <a:off x="3133" y="2160"/>
              <a:ext cx="337" cy="3146"/>
            </a:xfrm>
            <a:prstGeom prst="leftBrace">
              <a:avLst>
                <a:gd name="adj1" fmla="val 77794"/>
                <a:gd name="adj2" fmla="val 50000"/>
              </a:avLst>
            </a:prstGeom>
            <a:noFill/>
            <a:ln w="28575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85" name="Text Box 48"/>
            <p:cNvSpPr txBox="1">
              <a:spLocks noChangeArrowheads="1"/>
            </p:cNvSpPr>
            <p:nvPr/>
          </p:nvSpPr>
          <p:spPr bwMode="auto">
            <a:xfrm>
              <a:off x="2910" y="3906"/>
              <a:ext cx="7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>
                  <a:latin typeface="Tahoma" pitchFamily="34" charset="0"/>
                  <a:cs typeface="Arial" pitchFamily="34" charset="0"/>
                </a:rPr>
                <a:t>M(2,3)=3</a:t>
              </a:r>
            </a:p>
          </p:txBody>
        </p:sp>
      </p:grpSp>
      <p:sp>
        <p:nvSpPr>
          <p:cNvPr id="3076145" name="AutoShape 49"/>
          <p:cNvSpPr>
            <a:spLocks noChangeArrowheads="1"/>
          </p:cNvSpPr>
          <p:nvPr/>
        </p:nvSpPr>
        <p:spPr bwMode="auto">
          <a:xfrm>
            <a:off x="6084888" y="3862388"/>
            <a:ext cx="3059112" cy="7191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>
                <a:latin typeface="Tahoma" pitchFamily="34" charset="0"/>
              </a:rPr>
              <a:t>Total space is O(n log n)</a:t>
            </a:r>
          </a:p>
          <a:p>
            <a:pPr algn="ctr"/>
            <a:r>
              <a:rPr lang="it-IT" sz="1800" b="0">
                <a:latin typeface="Tahoma" pitchFamily="34" charset="0"/>
              </a:rPr>
              <a:t>RMQ query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1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36575"/>
            <a:ext cx="7772400" cy="720725"/>
          </a:xfrm>
        </p:spPr>
        <p:txBody>
          <a:bodyPr/>
          <a:lstStyle/>
          <a:p>
            <a:pPr eaLnBrk="1" hangingPunct="1"/>
            <a:r>
              <a:rPr lang="en-US" smtClean="0"/>
              <a:t>Querying the Sparse Table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5781675" y="3698875"/>
          <a:ext cx="1905000" cy="593725"/>
        </p:xfrm>
        <a:graphic>
          <a:graphicData uri="http://schemas.openxmlformats.org/presentationml/2006/ole">
            <p:oleObj spid="_x0000_s80898" name="Equation" r:id="rId4" imgW="965160" imgH="253800" progId="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73100" y="1828800"/>
            <a:ext cx="7467600" cy="6096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977900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835900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959100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930900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3" name="AutoShape 9"/>
          <p:cNvSpPr>
            <a:spLocks/>
          </p:cNvSpPr>
          <p:nvPr/>
        </p:nvSpPr>
        <p:spPr bwMode="auto">
          <a:xfrm rot="-5401163">
            <a:off x="3559969" y="1823244"/>
            <a:ext cx="534988" cy="1758950"/>
          </a:xfrm>
          <a:prstGeom prst="leftBrace">
            <a:avLst>
              <a:gd name="adj1" fmla="val 27399"/>
              <a:gd name="adj2" fmla="val 50000"/>
            </a:avLst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4" name="AutoShape 10"/>
          <p:cNvSpPr>
            <a:spLocks/>
          </p:cNvSpPr>
          <p:nvPr/>
        </p:nvSpPr>
        <p:spPr bwMode="auto">
          <a:xfrm rot="-5401163">
            <a:off x="4845051" y="1768475"/>
            <a:ext cx="398462" cy="1735137"/>
          </a:xfrm>
          <a:prstGeom prst="leftBrace">
            <a:avLst>
              <a:gd name="adj1" fmla="val 36288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96900" y="1905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a</a:t>
            </a:r>
            <a:r>
              <a:rPr lang="en-US" altLang="en-US" sz="2400" b="0" baseline="-25000">
                <a:latin typeface="Times New Roman" pitchFamily="18" charset="0"/>
                <a:cs typeface="Arial" pitchFamily="34" charset="0"/>
              </a:rPr>
              <a:t>1</a:t>
            </a:r>
            <a:endParaRPr lang="en-US" altLang="he-IL" sz="2400" b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054100" y="1905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6083300" y="1905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1038" name="AutoShape 14"/>
          <p:cNvSpPr>
            <a:spLocks/>
          </p:cNvSpPr>
          <p:nvPr/>
        </p:nvSpPr>
        <p:spPr bwMode="auto">
          <a:xfrm rot="-5431091">
            <a:off x="4061619" y="1543844"/>
            <a:ext cx="758825" cy="2976563"/>
          </a:xfrm>
          <a:prstGeom prst="leftBrace">
            <a:avLst>
              <a:gd name="adj1" fmla="val 31653"/>
              <a:gd name="adj2" fmla="val 5008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882900" y="1533525"/>
            <a:ext cx="306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>
                <a:latin typeface="Courier New" pitchFamily="49" charset="0"/>
                <a:cs typeface="Arial" pitchFamily="34" charset="0"/>
              </a:rPr>
              <a:t>i</a:t>
            </a:r>
            <a:endParaRPr lang="en-US" altLang="en-US" sz="1600" b="0"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5730875" y="1522413"/>
            <a:ext cx="306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>
                <a:latin typeface="Courier New" pitchFamily="49" charset="0"/>
                <a:cs typeface="Arial" pitchFamily="34" charset="0"/>
              </a:rPr>
              <a:t>j</a:t>
            </a:r>
            <a:endParaRPr lang="en-US" altLang="en-US" sz="1600" b="0"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4178300" y="1827213"/>
            <a:ext cx="17526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he-IL" sz="1800" b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2959100" y="1827213"/>
            <a:ext cx="17526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he-IL" sz="1800" b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2959100" y="1827213"/>
            <a:ext cx="2971800" cy="609600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4178300" y="2055813"/>
            <a:ext cx="1676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>
            <a:off x="3035300" y="2325688"/>
            <a:ext cx="16764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4330700" y="1698625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2</a:t>
            </a:r>
            <a:r>
              <a:rPr lang="en-US" altLang="he-IL" sz="2400" b="0" baseline="30000">
                <a:latin typeface="Times New Roman" pitchFamily="18" charset="0"/>
                <a:cs typeface="Arial" pitchFamily="34" charset="0"/>
              </a:rPr>
              <a:t>k</a:t>
            </a:r>
            <a:r>
              <a:rPr lang="en-US" altLang="he-IL" sz="2400" b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he-IL" sz="1600" b="0">
                <a:latin typeface="Times New Roman" pitchFamily="18" charset="0"/>
                <a:cs typeface="Arial" pitchFamily="34" charset="0"/>
              </a:rPr>
              <a:t>elements</a:t>
            </a:r>
            <a:endParaRPr lang="en-US" altLang="he-IL" sz="2400" b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3187700" y="1979613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2</a:t>
            </a:r>
            <a:r>
              <a:rPr lang="en-US" altLang="he-IL" sz="2400" b="0" baseline="30000">
                <a:latin typeface="Times New Roman" pitchFamily="18" charset="0"/>
                <a:cs typeface="Arial" pitchFamily="34" charset="0"/>
              </a:rPr>
              <a:t>k</a:t>
            </a:r>
            <a:r>
              <a:rPr lang="en-US" altLang="he-IL" sz="2400" b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he-IL" sz="1600" b="0">
                <a:latin typeface="Times New Roman" pitchFamily="18" charset="0"/>
                <a:cs typeface="Arial" pitchFamily="34" charset="0"/>
              </a:rPr>
              <a:t>elements</a:t>
            </a:r>
            <a:endParaRPr lang="en-US" altLang="he-IL" sz="2400" b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48" name="AutoShape 24"/>
          <p:cNvSpPr>
            <a:spLocks noChangeArrowheads="1"/>
          </p:cNvSpPr>
          <p:nvPr/>
        </p:nvSpPr>
        <p:spPr bwMode="auto">
          <a:xfrm>
            <a:off x="969963" y="3417888"/>
            <a:ext cx="3059112" cy="7191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>
                <a:latin typeface="Tahoma" pitchFamily="34" charset="0"/>
              </a:rPr>
              <a:t>Total space is O(n log n)</a:t>
            </a:r>
          </a:p>
          <a:p>
            <a:pPr algn="ctr">
              <a:lnSpc>
                <a:spcPct val="120000"/>
              </a:lnSpc>
            </a:pPr>
            <a:r>
              <a:rPr lang="it-IT" sz="1800" b="0">
                <a:latin typeface="Tahoma" pitchFamily="34" charset="0"/>
              </a:rPr>
              <a:t>RMQ query takes O(1)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692150"/>
            <a:ext cx="7772400" cy="720725"/>
          </a:xfrm>
        </p:spPr>
        <p:txBody>
          <a:bodyPr/>
          <a:lstStyle/>
          <a:p>
            <a:pPr eaLnBrk="1" hangingPunct="1"/>
            <a:r>
              <a:rPr lang="en-US" sz="4400" smtClean="0"/>
              <a:t>Bucketing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701800"/>
            <a:ext cx="8569325" cy="647700"/>
          </a:xfrm>
        </p:spPr>
        <p:txBody>
          <a:bodyPr/>
          <a:lstStyle/>
          <a:p>
            <a:pPr eaLnBrk="1" hangingPunct="1"/>
            <a:r>
              <a:rPr lang="en-US" sz="2800" smtClean="0"/>
              <a:t>A’[i] =  </a:t>
            </a:r>
            <a:r>
              <a:rPr lang="en-US" sz="2800" b="1" smtClean="0"/>
              <a:t>min</a:t>
            </a:r>
            <a:r>
              <a:rPr lang="en-US" sz="2800" smtClean="0"/>
              <a:t> in the i-th block of A.</a:t>
            </a:r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1403350" y="3282950"/>
            <a:ext cx="6248400" cy="381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A</a:t>
            </a:r>
            <a:endParaRPr lang="en-US" altLang="he-IL" sz="2400" b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055" name="AutoShape 5"/>
          <p:cNvSpPr>
            <a:spLocks noChangeArrowheads="1"/>
          </p:cNvSpPr>
          <p:nvPr/>
        </p:nvSpPr>
        <p:spPr bwMode="auto">
          <a:xfrm rot="10800000">
            <a:off x="4211638" y="3787775"/>
            <a:ext cx="533400" cy="685800"/>
          </a:xfrm>
          <a:prstGeom prst="upArrow">
            <a:avLst>
              <a:gd name="adj1" fmla="val 50000"/>
              <a:gd name="adj2" fmla="val 32143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rtl="1" eaLnBrk="0" hangingPunct="0"/>
            <a:endParaRPr lang="en-US" altLang="en-US" sz="2400" b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1420813" y="4562475"/>
            <a:ext cx="1752600" cy="3048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3706813" y="4562475"/>
            <a:ext cx="1752600" cy="3048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5916613" y="4562475"/>
            <a:ext cx="1752600" cy="3048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2059" name="Text Box 9"/>
          <p:cNvSpPr txBox="1">
            <a:spLocks noChangeArrowheads="1"/>
          </p:cNvSpPr>
          <p:nvPr/>
        </p:nvSpPr>
        <p:spPr bwMode="auto">
          <a:xfrm>
            <a:off x="5459413" y="4410075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2060" name="Text Box 10"/>
          <p:cNvSpPr txBox="1">
            <a:spLocks noChangeArrowheads="1"/>
          </p:cNvSpPr>
          <p:nvPr/>
        </p:nvSpPr>
        <p:spPr bwMode="auto">
          <a:xfrm>
            <a:off x="3203575" y="4410075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/>
        </p:nvGraphicFramePr>
        <p:xfrm>
          <a:off x="395288" y="5445125"/>
          <a:ext cx="1728787" cy="904875"/>
        </p:xfrm>
        <a:graphic>
          <a:graphicData uri="http://schemas.openxmlformats.org/presentationml/2006/ole">
            <p:oleObj spid="_x0000_s81922" name="משוואה" r:id="rId4" imgW="799920" imgH="419040" progId="Equation.3">
              <p:embed/>
            </p:oleObj>
          </a:graphicData>
        </a:graphic>
      </p:graphicFrame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2052638" y="5083175"/>
          <a:ext cx="504825" cy="360363"/>
        </p:xfrm>
        <a:graphic>
          <a:graphicData uri="http://schemas.openxmlformats.org/presentationml/2006/ole">
            <p:oleObj spid="_x0000_s81923" name="Equation" r:id="rId5" imgW="368280" imgH="393480" progId="">
              <p:embed/>
            </p:oleObj>
          </a:graphicData>
        </a:graphic>
      </p:graphicFrame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979613" y="4219575"/>
            <a:ext cx="795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A’[0]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011863" y="4219575"/>
            <a:ext cx="15287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A’[2n/logn]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716463" y="4219575"/>
            <a:ext cx="795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A’[i]</a:t>
            </a:r>
          </a:p>
        </p:txBody>
      </p:sp>
      <p:sp>
        <p:nvSpPr>
          <p:cNvPr id="2064" name="AutoShape 16"/>
          <p:cNvSpPr>
            <a:spLocks/>
          </p:cNvSpPr>
          <p:nvPr/>
        </p:nvSpPr>
        <p:spPr bwMode="auto">
          <a:xfrm rot="-5401163">
            <a:off x="2207418" y="4060032"/>
            <a:ext cx="144463" cy="1758950"/>
          </a:xfrm>
          <a:prstGeom prst="leftBrace">
            <a:avLst>
              <a:gd name="adj1" fmla="val 101465"/>
              <a:gd name="adj2" fmla="val 50000"/>
            </a:avLst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086100" y="5786438"/>
            <a:ext cx="2895600" cy="4572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he-IL" sz="2400" b="0">
                <a:latin typeface="Times New Roman" pitchFamily="18" charset="0"/>
                <a:cs typeface="Arial" pitchFamily="34" charset="0"/>
              </a:rPr>
              <a:t>          …           ...</a:t>
            </a: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3467100" y="57864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3848100" y="57864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5600700" y="57864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4533900" y="57864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4914900" y="57864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916238" y="61880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B[0]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5580063" y="6188075"/>
            <a:ext cx="140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B[2n/logn]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427538" y="618807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B[i]</a:t>
            </a:r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 flipV="1">
            <a:off x="3276600" y="53721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H="1">
            <a:off x="2844800" y="53721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V="1">
            <a:off x="2844800" y="48672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flipV="1">
            <a:off x="4716463" y="52990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 flipH="1">
            <a:off x="4068763" y="52990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 flipV="1">
            <a:off x="4068763" y="4867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 flipV="1">
            <a:off x="5795963" y="5227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5795963" y="5227638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 flipV="1">
            <a:off x="7308850" y="48672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466725" y="2349500"/>
            <a:ext cx="85693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r>
              <a:rPr lang="en-US" sz="2800" b="0"/>
              <a:t>B’[i] is the </a:t>
            </a:r>
            <a:r>
              <a:rPr lang="en-US" sz="2800"/>
              <a:t>position</a:t>
            </a:r>
            <a:r>
              <a:rPr lang="en-US" sz="2800" b="0"/>
              <a:t> (index) of that min.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447675" y="4395788"/>
            <a:ext cx="525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rgbClr val="CC3300"/>
                </a:solidFill>
                <a:latin typeface="Tahoma" pitchFamily="34" charset="0"/>
              </a:rPr>
              <a:t>A’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7772400" cy="720725"/>
          </a:xfrm>
        </p:spPr>
        <p:txBody>
          <a:bodyPr/>
          <a:lstStyle/>
          <a:p>
            <a:pPr eaLnBrk="1" hangingPunct="1"/>
            <a:r>
              <a:rPr lang="en-US" dirty="0" smtClean="0"/>
              <a:t>Use the Bucketing</a:t>
            </a: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2144713" y="2009775"/>
            <a:ext cx="1752600" cy="3048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4430713" y="2009775"/>
            <a:ext cx="1752600" cy="3048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6640513" y="2009775"/>
            <a:ext cx="1752600" cy="3048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6183313" y="1857375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3927475" y="1857375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...</a:t>
            </a:r>
          </a:p>
        </p:txBody>
      </p:sp>
      <p:sp>
        <p:nvSpPr>
          <p:cNvPr id="3082" name="Text Box 8"/>
          <p:cNvSpPr txBox="1">
            <a:spLocks noChangeArrowheads="1"/>
          </p:cNvSpPr>
          <p:nvPr/>
        </p:nvSpPr>
        <p:spPr bwMode="auto">
          <a:xfrm>
            <a:off x="2703513" y="1666875"/>
            <a:ext cx="795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 dirty="0">
                <a:latin typeface="Courier New" pitchFamily="49" charset="0"/>
                <a:cs typeface="Arial" pitchFamily="34" charset="0"/>
              </a:rPr>
              <a:t>A’[0]</a:t>
            </a:r>
          </a:p>
        </p:txBody>
      </p:sp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6735763" y="1666875"/>
            <a:ext cx="15287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A’[2n/logn]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4857752" y="1666875"/>
            <a:ext cx="795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 dirty="0">
                <a:latin typeface="Courier New" pitchFamily="49" charset="0"/>
                <a:cs typeface="Arial" pitchFamily="34" charset="0"/>
              </a:rPr>
              <a:t>A’[</a:t>
            </a:r>
            <a:r>
              <a:rPr lang="en-US" altLang="en-US" sz="1600" b="0" dirty="0" err="1">
                <a:latin typeface="Courier New" pitchFamily="49" charset="0"/>
                <a:cs typeface="Arial" pitchFamily="34" charset="0"/>
              </a:rPr>
              <a:t>i</a:t>
            </a:r>
            <a:r>
              <a:rPr lang="en-US" altLang="en-US" sz="1600" b="0" dirty="0">
                <a:latin typeface="Courier New" pitchFamily="49" charset="0"/>
                <a:cs typeface="Arial" pitchFamily="34" charset="0"/>
              </a:rPr>
              <a:t>]</a:t>
            </a:r>
          </a:p>
        </p:txBody>
      </p:sp>
      <p:graphicFrame>
        <p:nvGraphicFramePr>
          <p:cNvPr id="3074" name="Object 11"/>
          <p:cNvGraphicFramePr>
            <a:graphicFrameLocks noChangeAspect="1"/>
          </p:cNvGraphicFramePr>
          <p:nvPr/>
        </p:nvGraphicFramePr>
        <p:xfrm>
          <a:off x="2201863" y="1946275"/>
          <a:ext cx="196850" cy="304800"/>
        </p:xfrm>
        <a:graphic>
          <a:graphicData uri="http://schemas.openxmlformats.org/presentationml/2006/ole">
            <p:oleObj spid="_x0000_s82946" name="Equation" r:id="rId4" imgW="114120" imgH="177480" progId="">
              <p:embed/>
            </p:oleObj>
          </a:graphicData>
        </a:graphic>
      </p:graphicFrame>
      <p:graphicFrame>
        <p:nvGraphicFramePr>
          <p:cNvPr id="3075" name="Object 12"/>
          <p:cNvGraphicFramePr>
            <a:graphicFrameLocks noChangeAspect="1"/>
          </p:cNvGraphicFramePr>
          <p:nvPr>
            <p:ph idx="1"/>
          </p:nvPr>
        </p:nvGraphicFramePr>
        <p:xfrm>
          <a:off x="2854325" y="2349500"/>
          <a:ext cx="349250" cy="365125"/>
        </p:xfrm>
        <a:graphic>
          <a:graphicData uri="http://schemas.openxmlformats.org/presentationml/2006/ole">
            <p:oleObj spid="_x0000_s82947" name="Equation" r:id="rId5" imgW="368280" imgH="393480" progId="">
              <p:embed/>
            </p:oleObj>
          </a:graphicData>
        </a:graphic>
      </p:graphicFrame>
      <p:sp>
        <p:nvSpPr>
          <p:cNvPr id="3082253" name="Rectangle 13"/>
          <p:cNvSpPr>
            <a:spLocks noChangeArrowheads="1"/>
          </p:cNvSpPr>
          <p:nvPr/>
        </p:nvSpPr>
        <p:spPr bwMode="auto">
          <a:xfrm>
            <a:off x="395288" y="2852738"/>
            <a:ext cx="8424862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v"/>
            </a:pPr>
            <a:r>
              <a:rPr lang="en-US" sz="2600" b="0"/>
              <a:t>Preprocess A’ for RMQ using SparseTable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ü"/>
            </a:pPr>
            <a:r>
              <a:rPr lang="en-US" sz="2200" b="0">
                <a:solidFill>
                  <a:srgbClr val="000099"/>
                </a:solidFill>
              </a:rPr>
              <a:t>Space is (2n/log n) * log (2n/log n) = O(n)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ü"/>
            </a:pPr>
            <a:r>
              <a:rPr lang="en-US" sz="2200" b="0">
                <a:solidFill>
                  <a:srgbClr val="000099"/>
                </a:solidFill>
              </a:rPr>
              <a:t>RMQ queries on A’ take O(1) time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v"/>
            </a:pPr>
            <a:r>
              <a:rPr lang="en-US" sz="2700" b="0"/>
              <a:t>Preprocess every block of A’ for </a:t>
            </a:r>
            <a:r>
              <a:rPr lang="en-US" sz="2700" b="0" i="1"/>
              <a:t>border</a:t>
            </a:r>
            <a:r>
              <a:rPr lang="en-US" sz="2700" b="0"/>
              <a:t> RMQ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US" sz="2300" b="0">
                <a:solidFill>
                  <a:srgbClr val="000099"/>
                </a:solidFill>
              </a:rPr>
              <a:t>Space is O(n), border RMQ take O(1) time.</a:t>
            </a:r>
            <a:endParaRPr lang="en-US" sz="2200" b="0">
              <a:solidFill>
                <a:srgbClr val="000099"/>
              </a:solidFill>
            </a:endParaRPr>
          </a:p>
        </p:txBody>
      </p:sp>
      <p:sp>
        <p:nvSpPr>
          <p:cNvPr id="3082254" name="AutoShape 14"/>
          <p:cNvSpPr>
            <a:spLocks noChangeArrowheads="1"/>
          </p:cNvSpPr>
          <p:nvPr/>
        </p:nvSpPr>
        <p:spPr bwMode="auto">
          <a:xfrm>
            <a:off x="684213" y="5732463"/>
            <a:ext cx="7991475" cy="8651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>
                <a:latin typeface="Comic Sans MS" pitchFamily="66" charset="0"/>
              </a:rPr>
              <a:t>RMQ(i,j) takes O(1) time, if i,j lie in distinct blocks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187450" y="1844675"/>
            <a:ext cx="52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rgbClr val="CC3300"/>
                </a:solidFill>
                <a:latin typeface="Tahoma" pitchFamily="34" charset="0"/>
              </a:rPr>
              <a:t>A’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08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424862" cy="720725"/>
          </a:xfrm>
        </p:spPr>
        <p:txBody>
          <a:bodyPr/>
          <a:lstStyle/>
          <a:p>
            <a:pPr eaLnBrk="1" hangingPunct="1"/>
            <a:r>
              <a:rPr lang="en-US" dirty="0" smtClean="0"/>
              <a:t>In-block RMQ over </a:t>
            </a:r>
            <a:r>
              <a:rPr lang="en-US" dirty="0" smtClean="0">
                <a:solidFill>
                  <a:srgbClr val="A50021"/>
                </a:solidFill>
                <a:cs typeface="Tahoma" pitchFamily="34" charset="0"/>
              </a:rPr>
              <a:t>±1</a:t>
            </a:r>
            <a:r>
              <a:rPr lang="en-US" dirty="0" smtClean="0">
                <a:solidFill>
                  <a:srgbClr val="A50021"/>
                </a:solidFill>
              </a:rPr>
              <a:t> arrays</a:t>
            </a:r>
            <a:endParaRPr lang="en-US" sz="2800" dirty="0" smtClean="0">
              <a:solidFill>
                <a:srgbClr val="A50021"/>
              </a:solidFill>
              <a:cs typeface="Tahoma" pitchFamily="34" charset="0"/>
            </a:endParaRPr>
          </a:p>
        </p:txBody>
      </p:sp>
      <p:sp>
        <p:nvSpPr>
          <p:cNvPr id="3084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altLang="he-IL" sz="2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he-IL" sz="2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he-IL" sz="2200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/>
              <a:t>There are               normalized blocks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en-US" sz="2200" dirty="0" smtClean="0"/>
              <a:t>Set </a:t>
            </a:r>
            <a:r>
              <a:rPr lang="en-US" b="1" dirty="0" smtClean="0">
                <a:solidFill>
                  <a:srgbClr val="A50021"/>
                </a:solidFill>
              </a:rPr>
              <a:t>Table</a:t>
            </a:r>
            <a:r>
              <a:rPr lang="en-US" dirty="0" smtClean="0">
                <a:solidFill>
                  <a:srgbClr val="A50021"/>
                </a:solidFill>
              </a:rPr>
              <a:t>[</a:t>
            </a:r>
            <a:r>
              <a:rPr lang="en-US" dirty="0" err="1" smtClean="0">
                <a:solidFill>
                  <a:srgbClr val="A50021"/>
                </a:solidFill>
              </a:rPr>
              <a:t>BlockEnc</a:t>
            </a:r>
            <a:r>
              <a:rPr lang="en-US" dirty="0" smtClean="0">
                <a:solidFill>
                  <a:srgbClr val="A50021"/>
                </a:solidFill>
              </a:rPr>
              <a:t>, </a:t>
            </a:r>
            <a:r>
              <a:rPr lang="en-US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, j]</a:t>
            </a:r>
            <a:r>
              <a:rPr lang="en-US" sz="2200" dirty="0" smtClean="0"/>
              <a:t> = RMQ(</a:t>
            </a:r>
            <a:r>
              <a:rPr lang="en-US" sz="2200" dirty="0" err="1" smtClean="0"/>
              <a:t>i,j</a:t>
            </a:r>
            <a:r>
              <a:rPr lang="en-US" sz="2200" dirty="0" smtClean="0"/>
              <a:t>)</a:t>
            </a:r>
          </a:p>
        </p:txBody>
      </p:sp>
      <p:graphicFrame>
        <p:nvGraphicFramePr>
          <p:cNvPr id="3084292" name="Object 4"/>
          <p:cNvGraphicFramePr>
            <a:graphicFrameLocks noChangeAspect="1"/>
          </p:cNvGraphicFramePr>
          <p:nvPr/>
        </p:nvGraphicFramePr>
        <p:xfrm>
          <a:off x="684213" y="1700213"/>
          <a:ext cx="4103687" cy="492125"/>
        </p:xfrm>
        <a:graphic>
          <a:graphicData uri="http://schemas.openxmlformats.org/presentationml/2006/ole">
            <p:oleObj spid="_x0000_s83970" name="Equation" r:id="rId4" imgW="1904760" imgH="228600" progId="">
              <p:embed/>
            </p:oleObj>
          </a:graphicData>
        </a:graphic>
      </p:graphicFrame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2436813" y="2359025"/>
            <a:ext cx="5621337" cy="493713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en-US" sz="2400" b="0">
              <a:latin typeface="Times" pitchFamily="18" charset="0"/>
              <a:cs typeface="Arial" pitchFamily="34" charset="0"/>
            </a:endParaRPr>
          </a:p>
        </p:txBody>
      </p:sp>
      <p:sp>
        <p:nvSpPr>
          <p:cNvPr id="4107" name="Line 6"/>
          <p:cNvSpPr>
            <a:spLocks noChangeShapeType="1"/>
          </p:cNvSpPr>
          <p:nvPr/>
        </p:nvSpPr>
        <p:spPr bwMode="auto">
          <a:xfrm>
            <a:off x="2990850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8" name="Line 7"/>
          <p:cNvSpPr>
            <a:spLocks noChangeShapeType="1"/>
          </p:cNvSpPr>
          <p:nvPr/>
        </p:nvSpPr>
        <p:spPr bwMode="auto">
          <a:xfrm>
            <a:off x="3546475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9" name="Line 8"/>
          <p:cNvSpPr>
            <a:spLocks noChangeShapeType="1"/>
          </p:cNvSpPr>
          <p:nvPr/>
        </p:nvSpPr>
        <p:spPr bwMode="auto">
          <a:xfrm>
            <a:off x="4102100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10" name="Line 9"/>
          <p:cNvSpPr>
            <a:spLocks noChangeShapeType="1"/>
          </p:cNvSpPr>
          <p:nvPr/>
        </p:nvSpPr>
        <p:spPr bwMode="auto">
          <a:xfrm>
            <a:off x="7434263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11" name="Text Box 10"/>
          <p:cNvSpPr txBox="1">
            <a:spLocks noChangeArrowheads="1"/>
          </p:cNvSpPr>
          <p:nvPr/>
        </p:nvSpPr>
        <p:spPr bwMode="auto">
          <a:xfrm>
            <a:off x="2505075" y="2420938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3</a:t>
            </a:r>
          </a:p>
        </p:txBody>
      </p:sp>
      <p:sp>
        <p:nvSpPr>
          <p:cNvPr id="4112" name="Text Box 11"/>
          <p:cNvSpPr txBox="1">
            <a:spLocks noChangeArrowheads="1"/>
          </p:cNvSpPr>
          <p:nvPr/>
        </p:nvSpPr>
        <p:spPr bwMode="auto">
          <a:xfrm>
            <a:off x="7504113" y="2420938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4</a:t>
            </a:r>
          </a:p>
        </p:txBody>
      </p:sp>
      <p:sp>
        <p:nvSpPr>
          <p:cNvPr id="4113" name="Text Box 12"/>
          <p:cNvSpPr txBox="1">
            <a:spLocks noChangeArrowheads="1"/>
          </p:cNvSpPr>
          <p:nvPr/>
        </p:nvSpPr>
        <p:spPr bwMode="auto">
          <a:xfrm>
            <a:off x="4171950" y="2420938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6</a:t>
            </a:r>
          </a:p>
        </p:txBody>
      </p:sp>
      <p:sp>
        <p:nvSpPr>
          <p:cNvPr id="4114" name="Text Box 13"/>
          <p:cNvSpPr txBox="1">
            <a:spLocks noChangeArrowheads="1"/>
          </p:cNvSpPr>
          <p:nvPr/>
        </p:nvSpPr>
        <p:spPr bwMode="auto">
          <a:xfrm>
            <a:off x="6948488" y="2420938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5</a:t>
            </a:r>
          </a:p>
        </p:txBody>
      </p:sp>
      <p:sp>
        <p:nvSpPr>
          <p:cNvPr id="4115" name="Line 14"/>
          <p:cNvSpPr>
            <a:spLocks noChangeShapeType="1"/>
          </p:cNvSpPr>
          <p:nvPr/>
        </p:nvSpPr>
        <p:spPr bwMode="auto">
          <a:xfrm>
            <a:off x="4657725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16" name="Line 15"/>
          <p:cNvSpPr>
            <a:spLocks noChangeShapeType="1"/>
          </p:cNvSpPr>
          <p:nvPr/>
        </p:nvSpPr>
        <p:spPr bwMode="auto">
          <a:xfrm>
            <a:off x="4657725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17" name="Text Box 16"/>
          <p:cNvSpPr txBox="1">
            <a:spLocks noChangeArrowheads="1"/>
          </p:cNvSpPr>
          <p:nvPr/>
        </p:nvSpPr>
        <p:spPr bwMode="auto">
          <a:xfrm>
            <a:off x="4656138" y="2420938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5</a:t>
            </a:r>
          </a:p>
        </p:txBody>
      </p:sp>
      <p:sp>
        <p:nvSpPr>
          <p:cNvPr id="4118" name="Line 17"/>
          <p:cNvSpPr>
            <a:spLocks noChangeShapeType="1"/>
          </p:cNvSpPr>
          <p:nvPr/>
        </p:nvSpPr>
        <p:spPr bwMode="auto">
          <a:xfrm>
            <a:off x="5213350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19" name="Line 18"/>
          <p:cNvSpPr>
            <a:spLocks noChangeShapeType="1"/>
          </p:cNvSpPr>
          <p:nvPr/>
        </p:nvSpPr>
        <p:spPr bwMode="auto">
          <a:xfrm>
            <a:off x="5213350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5213350" y="2420938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4</a:t>
            </a:r>
          </a:p>
        </p:txBody>
      </p:sp>
      <p:sp>
        <p:nvSpPr>
          <p:cNvPr id="4121" name="Line 20"/>
          <p:cNvSpPr>
            <a:spLocks noChangeShapeType="1"/>
          </p:cNvSpPr>
          <p:nvPr/>
        </p:nvSpPr>
        <p:spPr bwMode="auto">
          <a:xfrm>
            <a:off x="5767388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22" name="Line 21"/>
          <p:cNvSpPr>
            <a:spLocks noChangeShapeType="1"/>
          </p:cNvSpPr>
          <p:nvPr/>
        </p:nvSpPr>
        <p:spPr bwMode="auto">
          <a:xfrm>
            <a:off x="5767388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23" name="Text Box 22"/>
          <p:cNvSpPr txBox="1">
            <a:spLocks noChangeArrowheads="1"/>
          </p:cNvSpPr>
          <p:nvPr/>
        </p:nvSpPr>
        <p:spPr bwMode="auto">
          <a:xfrm>
            <a:off x="5765800" y="2420938"/>
            <a:ext cx="41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5</a:t>
            </a:r>
          </a:p>
        </p:txBody>
      </p:sp>
      <p:sp>
        <p:nvSpPr>
          <p:cNvPr id="4124" name="Line 23"/>
          <p:cNvSpPr>
            <a:spLocks noChangeShapeType="1"/>
          </p:cNvSpPr>
          <p:nvPr/>
        </p:nvSpPr>
        <p:spPr bwMode="auto">
          <a:xfrm>
            <a:off x="6323013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25" name="Line 24"/>
          <p:cNvSpPr>
            <a:spLocks noChangeShapeType="1"/>
          </p:cNvSpPr>
          <p:nvPr/>
        </p:nvSpPr>
        <p:spPr bwMode="auto">
          <a:xfrm>
            <a:off x="6323013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26" name="Text Box 25"/>
          <p:cNvSpPr txBox="1">
            <a:spLocks noChangeArrowheads="1"/>
          </p:cNvSpPr>
          <p:nvPr/>
        </p:nvSpPr>
        <p:spPr bwMode="auto">
          <a:xfrm>
            <a:off x="6323013" y="2420938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6</a:t>
            </a:r>
          </a:p>
        </p:txBody>
      </p:sp>
      <p:sp>
        <p:nvSpPr>
          <p:cNvPr id="4127" name="Line 26"/>
          <p:cNvSpPr>
            <a:spLocks noChangeShapeType="1"/>
          </p:cNvSpPr>
          <p:nvPr/>
        </p:nvSpPr>
        <p:spPr bwMode="auto">
          <a:xfrm>
            <a:off x="6878638" y="2359025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28" name="Text Box 27"/>
          <p:cNvSpPr txBox="1">
            <a:spLocks noChangeArrowheads="1"/>
          </p:cNvSpPr>
          <p:nvPr/>
        </p:nvSpPr>
        <p:spPr bwMode="auto">
          <a:xfrm>
            <a:off x="3032125" y="2420938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4</a:t>
            </a:r>
          </a:p>
        </p:txBody>
      </p:sp>
      <p:sp>
        <p:nvSpPr>
          <p:cNvPr id="4129" name="Text Box 28"/>
          <p:cNvSpPr txBox="1">
            <a:spLocks noChangeArrowheads="1"/>
          </p:cNvSpPr>
          <p:nvPr/>
        </p:nvSpPr>
        <p:spPr bwMode="auto">
          <a:xfrm>
            <a:off x="3589338" y="2420938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5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384425" y="2949575"/>
            <a:ext cx="5724525" cy="790575"/>
            <a:chOff x="1430" y="1995"/>
            <a:chExt cx="3606" cy="498"/>
          </a:xfrm>
        </p:grpSpPr>
        <p:sp>
          <p:nvSpPr>
            <p:cNvPr id="4158" name="Rectangle 30"/>
            <p:cNvSpPr>
              <a:spLocks noChangeArrowheads="1"/>
            </p:cNvSpPr>
            <p:nvPr/>
          </p:nvSpPr>
          <p:spPr bwMode="auto">
            <a:xfrm>
              <a:off x="1475" y="2166"/>
              <a:ext cx="3542" cy="31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altLang="en-US" sz="2400" b="0">
                <a:latin typeface="Times" pitchFamily="18" charset="0"/>
                <a:cs typeface="Arial" pitchFamily="34" charset="0"/>
              </a:endParaRPr>
            </a:p>
          </p:txBody>
        </p:sp>
        <p:sp>
          <p:nvSpPr>
            <p:cNvPr id="4159" name="Line 31"/>
            <p:cNvSpPr>
              <a:spLocks noChangeShapeType="1"/>
            </p:cNvSpPr>
            <p:nvPr/>
          </p:nvSpPr>
          <p:spPr bwMode="auto">
            <a:xfrm>
              <a:off x="1825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60" name="Line 32"/>
            <p:cNvSpPr>
              <a:spLocks noChangeShapeType="1"/>
            </p:cNvSpPr>
            <p:nvPr/>
          </p:nvSpPr>
          <p:spPr bwMode="auto">
            <a:xfrm>
              <a:off x="2175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61" name="Line 33"/>
            <p:cNvSpPr>
              <a:spLocks noChangeShapeType="1"/>
            </p:cNvSpPr>
            <p:nvPr/>
          </p:nvSpPr>
          <p:spPr bwMode="auto">
            <a:xfrm>
              <a:off x="2525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62" name="Line 34"/>
            <p:cNvSpPr>
              <a:spLocks noChangeShapeType="1"/>
            </p:cNvSpPr>
            <p:nvPr/>
          </p:nvSpPr>
          <p:spPr bwMode="auto">
            <a:xfrm>
              <a:off x="4624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63" name="Text Box 35"/>
            <p:cNvSpPr txBox="1">
              <a:spLocks noChangeArrowheads="1"/>
            </p:cNvSpPr>
            <p:nvPr/>
          </p:nvSpPr>
          <p:spPr bwMode="auto">
            <a:xfrm>
              <a:off x="1519" y="2205"/>
              <a:ext cx="2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 0</a:t>
              </a:r>
            </a:p>
          </p:txBody>
        </p:sp>
        <p:sp>
          <p:nvSpPr>
            <p:cNvPr id="4164" name="Text Box 36"/>
            <p:cNvSpPr txBox="1">
              <a:spLocks noChangeArrowheads="1"/>
            </p:cNvSpPr>
            <p:nvPr/>
          </p:nvSpPr>
          <p:spPr bwMode="auto">
            <a:xfrm>
              <a:off x="4665" y="2205"/>
              <a:ext cx="3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4165" name="Text Box 37"/>
            <p:cNvSpPr txBox="1">
              <a:spLocks noChangeArrowheads="1"/>
            </p:cNvSpPr>
            <p:nvPr/>
          </p:nvSpPr>
          <p:spPr bwMode="auto">
            <a:xfrm>
              <a:off x="2568" y="220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4166" name="Text Box 38"/>
            <p:cNvSpPr txBox="1">
              <a:spLocks noChangeArrowheads="1"/>
            </p:cNvSpPr>
            <p:nvPr/>
          </p:nvSpPr>
          <p:spPr bwMode="auto">
            <a:xfrm>
              <a:off x="4318" y="2205"/>
              <a:ext cx="3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4167" name="Line 39"/>
            <p:cNvSpPr>
              <a:spLocks noChangeShapeType="1"/>
            </p:cNvSpPr>
            <p:nvPr/>
          </p:nvSpPr>
          <p:spPr bwMode="auto">
            <a:xfrm>
              <a:off x="2875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68" name="Line 40"/>
            <p:cNvSpPr>
              <a:spLocks noChangeShapeType="1"/>
            </p:cNvSpPr>
            <p:nvPr/>
          </p:nvSpPr>
          <p:spPr bwMode="auto">
            <a:xfrm>
              <a:off x="2875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69" name="Text Box 41"/>
            <p:cNvSpPr txBox="1">
              <a:spLocks noChangeArrowheads="1"/>
            </p:cNvSpPr>
            <p:nvPr/>
          </p:nvSpPr>
          <p:spPr bwMode="auto">
            <a:xfrm>
              <a:off x="2874" y="2205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  2</a:t>
              </a:r>
            </a:p>
          </p:txBody>
        </p:sp>
        <p:sp>
          <p:nvSpPr>
            <p:cNvPr id="4170" name="Line 42"/>
            <p:cNvSpPr>
              <a:spLocks noChangeShapeType="1"/>
            </p:cNvSpPr>
            <p:nvPr/>
          </p:nvSpPr>
          <p:spPr bwMode="auto">
            <a:xfrm>
              <a:off x="3224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71" name="Line 43"/>
            <p:cNvSpPr>
              <a:spLocks noChangeShapeType="1"/>
            </p:cNvSpPr>
            <p:nvPr/>
          </p:nvSpPr>
          <p:spPr bwMode="auto">
            <a:xfrm>
              <a:off x="3224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72" name="Text Box 44"/>
            <p:cNvSpPr txBox="1">
              <a:spLocks noChangeArrowheads="1"/>
            </p:cNvSpPr>
            <p:nvPr/>
          </p:nvSpPr>
          <p:spPr bwMode="auto">
            <a:xfrm>
              <a:off x="3224" y="2205"/>
              <a:ext cx="2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 1</a:t>
              </a:r>
            </a:p>
          </p:txBody>
        </p:sp>
        <p:sp>
          <p:nvSpPr>
            <p:cNvPr id="4173" name="Line 45"/>
            <p:cNvSpPr>
              <a:spLocks noChangeShapeType="1"/>
            </p:cNvSpPr>
            <p:nvPr/>
          </p:nvSpPr>
          <p:spPr bwMode="auto">
            <a:xfrm>
              <a:off x="3574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74" name="Line 46"/>
            <p:cNvSpPr>
              <a:spLocks noChangeShapeType="1"/>
            </p:cNvSpPr>
            <p:nvPr/>
          </p:nvSpPr>
          <p:spPr bwMode="auto">
            <a:xfrm>
              <a:off x="3574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75" name="Text Box 47"/>
            <p:cNvSpPr txBox="1">
              <a:spLocks noChangeArrowheads="1"/>
            </p:cNvSpPr>
            <p:nvPr/>
          </p:nvSpPr>
          <p:spPr bwMode="auto">
            <a:xfrm>
              <a:off x="3574" y="2205"/>
              <a:ext cx="2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 2</a:t>
              </a:r>
            </a:p>
          </p:txBody>
        </p:sp>
        <p:sp>
          <p:nvSpPr>
            <p:cNvPr id="4176" name="Line 48"/>
            <p:cNvSpPr>
              <a:spLocks noChangeShapeType="1"/>
            </p:cNvSpPr>
            <p:nvPr/>
          </p:nvSpPr>
          <p:spPr bwMode="auto">
            <a:xfrm>
              <a:off x="3924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77" name="Line 49"/>
            <p:cNvSpPr>
              <a:spLocks noChangeShapeType="1"/>
            </p:cNvSpPr>
            <p:nvPr/>
          </p:nvSpPr>
          <p:spPr bwMode="auto">
            <a:xfrm>
              <a:off x="3924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78" name="Text Box 50"/>
            <p:cNvSpPr txBox="1">
              <a:spLocks noChangeArrowheads="1"/>
            </p:cNvSpPr>
            <p:nvPr/>
          </p:nvSpPr>
          <p:spPr bwMode="auto">
            <a:xfrm>
              <a:off x="3924" y="2205"/>
              <a:ext cx="2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 3</a:t>
              </a:r>
            </a:p>
          </p:txBody>
        </p:sp>
        <p:sp>
          <p:nvSpPr>
            <p:cNvPr id="4179" name="Line 51"/>
            <p:cNvSpPr>
              <a:spLocks noChangeShapeType="1"/>
            </p:cNvSpPr>
            <p:nvPr/>
          </p:nvSpPr>
          <p:spPr bwMode="auto">
            <a:xfrm>
              <a:off x="4274" y="2166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80" name="Text Box 52"/>
            <p:cNvSpPr txBox="1">
              <a:spLocks noChangeArrowheads="1"/>
            </p:cNvSpPr>
            <p:nvPr/>
          </p:nvSpPr>
          <p:spPr bwMode="auto">
            <a:xfrm>
              <a:off x="1852" y="2205"/>
              <a:ext cx="2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 1</a:t>
              </a:r>
            </a:p>
          </p:txBody>
        </p:sp>
        <p:sp>
          <p:nvSpPr>
            <p:cNvPr id="4181" name="Text Box 53"/>
            <p:cNvSpPr txBox="1">
              <a:spLocks noChangeArrowheads="1"/>
            </p:cNvSpPr>
            <p:nvPr/>
          </p:nvSpPr>
          <p:spPr bwMode="auto">
            <a:xfrm>
              <a:off x="2200" y="2205"/>
              <a:ext cx="2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 2</a:t>
              </a:r>
            </a:p>
          </p:txBody>
        </p:sp>
        <p:sp>
          <p:nvSpPr>
            <p:cNvPr id="4182" name="Text Box 54"/>
            <p:cNvSpPr txBox="1">
              <a:spLocks noChangeArrowheads="1"/>
            </p:cNvSpPr>
            <p:nvPr/>
          </p:nvSpPr>
          <p:spPr bwMode="auto">
            <a:xfrm>
              <a:off x="1430" y="2011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83" name="Text Box 55"/>
            <p:cNvSpPr txBox="1">
              <a:spLocks noChangeArrowheads="1"/>
            </p:cNvSpPr>
            <p:nvPr/>
          </p:nvSpPr>
          <p:spPr bwMode="auto">
            <a:xfrm>
              <a:off x="2175" y="2011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84" name="Text Box 56"/>
            <p:cNvSpPr txBox="1">
              <a:spLocks noChangeArrowheads="1"/>
            </p:cNvSpPr>
            <p:nvPr/>
          </p:nvSpPr>
          <p:spPr bwMode="auto">
            <a:xfrm>
              <a:off x="1825" y="2011"/>
              <a:ext cx="4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85" name="Text Box 57"/>
            <p:cNvSpPr txBox="1">
              <a:spLocks noChangeArrowheads="1"/>
            </p:cNvSpPr>
            <p:nvPr/>
          </p:nvSpPr>
          <p:spPr bwMode="auto">
            <a:xfrm>
              <a:off x="4666" y="2011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86" name="Text Box 58"/>
            <p:cNvSpPr txBox="1">
              <a:spLocks noChangeArrowheads="1"/>
            </p:cNvSpPr>
            <p:nvPr/>
          </p:nvSpPr>
          <p:spPr bwMode="auto">
            <a:xfrm>
              <a:off x="2526" y="2011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87" name="Text Box 59"/>
            <p:cNvSpPr txBox="1">
              <a:spLocks noChangeArrowheads="1"/>
            </p:cNvSpPr>
            <p:nvPr/>
          </p:nvSpPr>
          <p:spPr bwMode="auto">
            <a:xfrm>
              <a:off x="2876" y="2011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88" name="Text Box 60"/>
            <p:cNvSpPr txBox="1">
              <a:spLocks noChangeArrowheads="1"/>
            </p:cNvSpPr>
            <p:nvPr/>
          </p:nvSpPr>
          <p:spPr bwMode="auto">
            <a:xfrm>
              <a:off x="3206" y="2011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89" name="Text Box 61"/>
            <p:cNvSpPr txBox="1">
              <a:spLocks noChangeArrowheads="1"/>
            </p:cNvSpPr>
            <p:nvPr/>
          </p:nvSpPr>
          <p:spPr bwMode="auto">
            <a:xfrm>
              <a:off x="3574" y="2011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90" name="Text Box 62"/>
            <p:cNvSpPr txBox="1">
              <a:spLocks noChangeArrowheads="1"/>
            </p:cNvSpPr>
            <p:nvPr/>
          </p:nvSpPr>
          <p:spPr bwMode="auto">
            <a:xfrm>
              <a:off x="3923" y="2011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  <p:sp>
          <p:nvSpPr>
            <p:cNvPr id="4191" name="Text Box 63"/>
            <p:cNvSpPr txBox="1">
              <a:spLocks noChangeArrowheads="1"/>
            </p:cNvSpPr>
            <p:nvPr/>
          </p:nvSpPr>
          <p:spPr bwMode="auto">
            <a:xfrm>
              <a:off x="4299" y="1995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altLang="en-US" sz="1600" b="0">
                <a:latin typeface="Courier New" pitchFamily="49" charset="0"/>
                <a:cs typeface="Arial" pitchFamily="34" charset="0"/>
              </a:endParaRPr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3027363" y="3995738"/>
            <a:ext cx="5097462" cy="519112"/>
            <a:chOff x="1835" y="2654"/>
            <a:chExt cx="3211" cy="327"/>
          </a:xfrm>
        </p:grpSpPr>
        <p:sp>
          <p:nvSpPr>
            <p:cNvPr id="4136" name="Rectangle 65"/>
            <p:cNvSpPr>
              <a:spLocks noChangeArrowheads="1"/>
            </p:cNvSpPr>
            <p:nvPr/>
          </p:nvSpPr>
          <p:spPr bwMode="auto">
            <a:xfrm>
              <a:off x="1835" y="2654"/>
              <a:ext cx="3134" cy="31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altLang="en-US" sz="2400" b="0">
                <a:latin typeface="Times" pitchFamily="18" charset="0"/>
                <a:cs typeface="Arial" pitchFamily="34" charset="0"/>
              </a:endParaRPr>
            </a:p>
          </p:txBody>
        </p:sp>
        <p:sp>
          <p:nvSpPr>
            <p:cNvPr id="4137" name="Line 66"/>
            <p:cNvSpPr>
              <a:spLocks noChangeShapeType="1"/>
            </p:cNvSpPr>
            <p:nvPr/>
          </p:nvSpPr>
          <p:spPr bwMode="auto">
            <a:xfrm>
              <a:off x="2185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38" name="Line 67"/>
            <p:cNvSpPr>
              <a:spLocks noChangeShapeType="1"/>
            </p:cNvSpPr>
            <p:nvPr/>
          </p:nvSpPr>
          <p:spPr bwMode="auto">
            <a:xfrm>
              <a:off x="2535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39" name="Line 68"/>
            <p:cNvSpPr>
              <a:spLocks noChangeShapeType="1"/>
            </p:cNvSpPr>
            <p:nvPr/>
          </p:nvSpPr>
          <p:spPr bwMode="auto">
            <a:xfrm>
              <a:off x="2885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40" name="Text Box 69"/>
            <p:cNvSpPr txBox="1">
              <a:spLocks noChangeArrowheads="1"/>
            </p:cNvSpPr>
            <p:nvPr/>
          </p:nvSpPr>
          <p:spPr bwMode="auto">
            <a:xfrm>
              <a:off x="1879" y="2693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+1</a:t>
              </a:r>
            </a:p>
          </p:txBody>
        </p:sp>
        <p:sp>
          <p:nvSpPr>
            <p:cNvPr id="4141" name="Text Box 70"/>
            <p:cNvSpPr txBox="1">
              <a:spLocks noChangeArrowheads="1"/>
            </p:cNvSpPr>
            <p:nvPr/>
          </p:nvSpPr>
          <p:spPr bwMode="auto">
            <a:xfrm>
              <a:off x="2928" y="2693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-1</a:t>
              </a:r>
            </a:p>
          </p:txBody>
        </p:sp>
        <p:sp>
          <p:nvSpPr>
            <p:cNvPr id="4142" name="Text Box 71"/>
            <p:cNvSpPr txBox="1">
              <a:spLocks noChangeArrowheads="1"/>
            </p:cNvSpPr>
            <p:nvPr/>
          </p:nvSpPr>
          <p:spPr bwMode="auto">
            <a:xfrm>
              <a:off x="4676" y="2693"/>
              <a:ext cx="3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-1</a:t>
              </a:r>
            </a:p>
          </p:txBody>
        </p:sp>
        <p:sp>
          <p:nvSpPr>
            <p:cNvPr id="4143" name="Line 72"/>
            <p:cNvSpPr>
              <a:spLocks noChangeShapeType="1"/>
            </p:cNvSpPr>
            <p:nvPr/>
          </p:nvSpPr>
          <p:spPr bwMode="auto">
            <a:xfrm>
              <a:off x="323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44" name="Line 73"/>
            <p:cNvSpPr>
              <a:spLocks noChangeShapeType="1"/>
            </p:cNvSpPr>
            <p:nvPr/>
          </p:nvSpPr>
          <p:spPr bwMode="auto">
            <a:xfrm>
              <a:off x="323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45" name="Text Box 74"/>
            <p:cNvSpPr txBox="1">
              <a:spLocks noChangeArrowheads="1"/>
            </p:cNvSpPr>
            <p:nvPr/>
          </p:nvSpPr>
          <p:spPr bwMode="auto">
            <a:xfrm>
              <a:off x="3233" y="2693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-1</a:t>
              </a:r>
            </a:p>
          </p:txBody>
        </p:sp>
        <p:sp>
          <p:nvSpPr>
            <p:cNvPr id="4146" name="Line 75"/>
            <p:cNvSpPr>
              <a:spLocks noChangeShapeType="1"/>
            </p:cNvSpPr>
            <p:nvPr/>
          </p:nvSpPr>
          <p:spPr bwMode="auto">
            <a:xfrm>
              <a:off x="358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47" name="Line 76"/>
            <p:cNvSpPr>
              <a:spLocks noChangeShapeType="1"/>
            </p:cNvSpPr>
            <p:nvPr/>
          </p:nvSpPr>
          <p:spPr bwMode="auto">
            <a:xfrm>
              <a:off x="358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48" name="Text Box 77"/>
            <p:cNvSpPr txBox="1">
              <a:spLocks noChangeArrowheads="1"/>
            </p:cNvSpPr>
            <p:nvPr/>
          </p:nvSpPr>
          <p:spPr bwMode="auto">
            <a:xfrm>
              <a:off x="3584" y="2693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+1</a:t>
              </a:r>
            </a:p>
          </p:txBody>
        </p:sp>
        <p:sp>
          <p:nvSpPr>
            <p:cNvPr id="4149" name="Line 78"/>
            <p:cNvSpPr>
              <a:spLocks noChangeShapeType="1"/>
            </p:cNvSpPr>
            <p:nvPr/>
          </p:nvSpPr>
          <p:spPr bwMode="auto">
            <a:xfrm>
              <a:off x="393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50" name="Line 79"/>
            <p:cNvSpPr>
              <a:spLocks noChangeShapeType="1"/>
            </p:cNvSpPr>
            <p:nvPr/>
          </p:nvSpPr>
          <p:spPr bwMode="auto">
            <a:xfrm>
              <a:off x="393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51" name="Text Box 80"/>
            <p:cNvSpPr txBox="1">
              <a:spLocks noChangeArrowheads="1"/>
            </p:cNvSpPr>
            <p:nvPr/>
          </p:nvSpPr>
          <p:spPr bwMode="auto">
            <a:xfrm>
              <a:off x="3933" y="2693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+1</a:t>
              </a:r>
            </a:p>
          </p:txBody>
        </p:sp>
        <p:sp>
          <p:nvSpPr>
            <p:cNvPr id="4152" name="Line 81"/>
            <p:cNvSpPr>
              <a:spLocks noChangeShapeType="1"/>
            </p:cNvSpPr>
            <p:nvPr/>
          </p:nvSpPr>
          <p:spPr bwMode="auto">
            <a:xfrm>
              <a:off x="428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53" name="Line 82"/>
            <p:cNvSpPr>
              <a:spLocks noChangeShapeType="1"/>
            </p:cNvSpPr>
            <p:nvPr/>
          </p:nvSpPr>
          <p:spPr bwMode="auto">
            <a:xfrm>
              <a:off x="428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54" name="Text Box 83"/>
            <p:cNvSpPr txBox="1">
              <a:spLocks noChangeArrowheads="1"/>
            </p:cNvSpPr>
            <p:nvPr/>
          </p:nvSpPr>
          <p:spPr bwMode="auto">
            <a:xfrm>
              <a:off x="4284" y="2693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-1</a:t>
              </a:r>
            </a:p>
          </p:txBody>
        </p:sp>
        <p:sp>
          <p:nvSpPr>
            <p:cNvPr id="4155" name="Line 84"/>
            <p:cNvSpPr>
              <a:spLocks noChangeShapeType="1"/>
            </p:cNvSpPr>
            <p:nvPr/>
          </p:nvSpPr>
          <p:spPr bwMode="auto">
            <a:xfrm>
              <a:off x="4634" y="2654"/>
              <a:ext cx="0" cy="3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56" name="Text Box 85"/>
            <p:cNvSpPr txBox="1">
              <a:spLocks noChangeArrowheads="1"/>
            </p:cNvSpPr>
            <p:nvPr/>
          </p:nvSpPr>
          <p:spPr bwMode="auto">
            <a:xfrm>
              <a:off x="2210" y="2693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+1</a:t>
              </a:r>
            </a:p>
          </p:txBody>
        </p:sp>
        <p:sp>
          <p:nvSpPr>
            <p:cNvPr id="4157" name="Text Box 86"/>
            <p:cNvSpPr txBox="1">
              <a:spLocks noChangeArrowheads="1"/>
            </p:cNvSpPr>
            <p:nvPr/>
          </p:nvSpPr>
          <p:spPr bwMode="auto">
            <a:xfrm>
              <a:off x="2560" y="2692"/>
              <a:ext cx="36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0">
                  <a:latin typeface="Times" pitchFamily="18" charset="0"/>
                  <a:cs typeface="Arial" pitchFamily="34" charset="0"/>
                </a:rPr>
                <a:t> +1</a:t>
              </a:r>
            </a:p>
          </p:txBody>
        </p:sp>
      </p:grpSp>
      <p:sp>
        <p:nvSpPr>
          <p:cNvPr id="3084375" name="AutoShape 87"/>
          <p:cNvSpPr>
            <a:spLocks/>
          </p:cNvSpPr>
          <p:nvPr/>
        </p:nvSpPr>
        <p:spPr bwMode="auto">
          <a:xfrm rot="-5401163">
            <a:off x="5456238" y="2184400"/>
            <a:ext cx="144462" cy="4897438"/>
          </a:xfrm>
          <a:prstGeom prst="leftBrace">
            <a:avLst>
              <a:gd name="adj1" fmla="val 282510"/>
              <a:gd name="adj2" fmla="val 50000"/>
            </a:avLst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4100" name="Object 89"/>
          <p:cNvGraphicFramePr>
            <a:graphicFrameLocks noChangeAspect="1"/>
          </p:cNvGraphicFramePr>
          <p:nvPr/>
        </p:nvGraphicFramePr>
        <p:xfrm>
          <a:off x="2447925" y="6203950"/>
          <a:ext cx="215900" cy="336550"/>
        </p:xfrm>
        <a:graphic>
          <a:graphicData uri="http://schemas.openxmlformats.org/presentationml/2006/ole">
            <p:oleObj spid="_x0000_s83971" name="Equation" r:id="rId5" imgW="114120" imgH="177480" progId="">
              <p:embed/>
            </p:oleObj>
          </a:graphicData>
        </a:graphic>
      </p:graphicFrame>
      <p:graphicFrame>
        <p:nvGraphicFramePr>
          <p:cNvPr id="3084378" name="Object 90"/>
          <p:cNvGraphicFramePr>
            <a:graphicFrameLocks noChangeAspect="1"/>
          </p:cNvGraphicFramePr>
          <p:nvPr/>
        </p:nvGraphicFramePr>
        <p:xfrm>
          <a:off x="2266950" y="5013325"/>
          <a:ext cx="865188" cy="457200"/>
        </p:xfrm>
        <a:graphic>
          <a:graphicData uri="http://schemas.openxmlformats.org/presentationml/2006/ole">
            <p:oleObj spid="_x0000_s83972" name="Equation" r:id="rId6" imgW="457200" imgH="241200" progId="">
              <p:embed/>
            </p:oleObj>
          </a:graphicData>
        </a:graphic>
      </p:graphicFrame>
      <p:graphicFrame>
        <p:nvGraphicFramePr>
          <p:cNvPr id="3084379" name="Object 91"/>
          <p:cNvGraphicFramePr>
            <a:graphicFrameLocks noChangeAspect="1"/>
          </p:cNvGraphicFramePr>
          <p:nvPr/>
        </p:nvGraphicFramePr>
        <p:xfrm>
          <a:off x="6732588" y="4652963"/>
          <a:ext cx="1943100" cy="655637"/>
        </p:xfrm>
        <a:graphic>
          <a:graphicData uri="http://schemas.openxmlformats.org/presentationml/2006/ole">
            <p:oleObj spid="_x0000_s83973" name="Equation" r:id="rId7" imgW="1054080" imgH="355320" progId="">
              <p:embed/>
            </p:oleObj>
          </a:graphicData>
        </a:graphic>
      </p:graphicFrame>
      <p:sp>
        <p:nvSpPr>
          <p:cNvPr id="3084380" name="Text Box 92"/>
          <p:cNvSpPr txBox="1">
            <a:spLocks noChangeArrowheads="1"/>
          </p:cNvSpPr>
          <p:nvPr/>
        </p:nvSpPr>
        <p:spPr bwMode="auto">
          <a:xfrm>
            <a:off x="1211263" y="3967163"/>
            <a:ext cx="1704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it-IT" sz="2800">
                <a:solidFill>
                  <a:srgbClr val="FF0000"/>
                </a:solidFill>
                <a:latin typeface="Tahoma" pitchFamily="34" charset="0"/>
              </a:rPr>
              <a:t>X =  </a:t>
            </a:r>
            <a:r>
              <a:rPr lang="it-IT" sz="280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it-IT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Y</a:t>
            </a:r>
            <a:endParaRPr lang="it-IT" sz="1800">
              <a:solidFill>
                <a:srgbClr val="FF0000"/>
              </a:solidFill>
              <a:latin typeface="Tahoma" pitchFamily="34" charset="0"/>
            </a:endParaRPr>
          </a:p>
        </p:txBody>
      </p:sp>
      <p:graphicFrame>
        <p:nvGraphicFramePr>
          <p:cNvPr id="3084381" name="Object 93"/>
          <p:cNvGraphicFramePr>
            <a:graphicFrameLocks noChangeAspect="1"/>
          </p:cNvGraphicFramePr>
          <p:nvPr>
            <p:ph sz="half" idx="2"/>
          </p:nvPr>
        </p:nvGraphicFramePr>
        <p:xfrm>
          <a:off x="4786314" y="6169025"/>
          <a:ext cx="2459038" cy="573088"/>
        </p:xfrm>
        <a:graphic>
          <a:graphicData uri="http://schemas.openxmlformats.org/presentationml/2006/ole">
            <p:oleObj spid="_x0000_s83974" name="Equation" r:id="rId8" imgW="1307880" imgH="304560" progId="">
              <p:embed/>
            </p:oleObj>
          </a:graphicData>
        </a:graphic>
      </p:graphicFrame>
      <p:sp>
        <p:nvSpPr>
          <p:cNvPr id="4134" name="Text Box 94"/>
          <p:cNvSpPr txBox="1">
            <a:spLocks noChangeArrowheads="1"/>
          </p:cNvSpPr>
          <p:nvPr/>
        </p:nvSpPr>
        <p:spPr bwMode="auto">
          <a:xfrm>
            <a:off x="1908175" y="2349500"/>
            <a:ext cx="427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rgbClr val="CC33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4135" name="Text Box 95"/>
          <p:cNvSpPr txBox="1">
            <a:spLocks noChangeArrowheads="1"/>
          </p:cNvSpPr>
          <p:nvPr/>
        </p:nvSpPr>
        <p:spPr bwMode="auto">
          <a:xfrm>
            <a:off x="1908175" y="3198813"/>
            <a:ext cx="422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rgbClr val="CC3300"/>
                </a:solidFill>
                <a:latin typeface="Tahoma" pitchFamily="34" charset="0"/>
              </a:rPr>
              <a:t>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215206" y="6243600"/>
            <a:ext cx="1797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Table entries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8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8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8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8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375" grpId="0" animBg="1"/>
      <p:bldP spid="3084380" grpId="0"/>
      <p:bldP spid="9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1 2   4   </a:t>
            </a:r>
            <a:r>
              <a:rPr lang="it-IT" sz="1400" b="0" dirty="0">
                <a:latin typeface="Comic Sans MS" pitchFamily="66" charset="0"/>
              </a:rPr>
              <a:t>6   8  </a:t>
            </a:r>
            <a:r>
              <a:rPr lang="it-IT" sz="1400" b="0" dirty="0" smtClean="0">
                <a:latin typeface="Comic Sans MS" pitchFamily="66" charset="0"/>
              </a:rPr>
              <a:t> 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2843213" y="2636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7003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35639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4140200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46434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55070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59388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6443663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70913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75231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82438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86756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5435600" y="1773238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2987675" y="2206625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2916238" y="3213100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3708400" y="3213100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4572000" y="38608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4283075" y="4292600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3924300" y="3213100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4787900" y="4292600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4767263" y="1989138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4535488" y="2341563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3684588" y="3811588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4284663" y="3213100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5722938" y="2206625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5091113" y="3294063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6227763" y="37893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5722938" y="2206625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6043613" y="2774950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6011863" y="4222750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6372225" y="4222750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5867400" y="4438650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6443663" y="45608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5722938" y="2206625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6875463" y="35734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7091363" y="4005263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7091363" y="4005263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6588125" y="24939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6804025" y="2925763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6083300" y="1989138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6875463" y="2990850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6659563" y="4200525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7092950" y="4276725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8316913" y="314007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6804025" y="2925763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7369175" y="2636838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8459788" y="3571875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8532813" y="3571875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8389938" y="3841750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7956550" y="3716338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3779838" y="27813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4211638" y="2205038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2916238" y="4221163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3995738" y="4508500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4484688" y="4595813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285720" y="5572140"/>
            <a:ext cx="325121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&lt;m&gt;&lt;i&gt;&lt;s&gt;&lt;si&gt;&lt;</a:t>
            </a:r>
            <a:r>
              <a:rPr lang="it-IT" sz="2400" b="0" dirty="0" err="1" smtClean="0">
                <a:solidFill>
                  <a:srgbClr val="FF0000"/>
                </a:solidFill>
                <a:latin typeface="Comic Sans MS" pitchFamily="66" charset="0"/>
              </a:rPr>
              <a:t>ssip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&gt;&lt;pi&gt;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1 2   4   </a:t>
            </a:r>
            <a:r>
              <a:rPr lang="it-IT" sz="1400" b="0" dirty="0">
                <a:latin typeface="Comic Sans MS" pitchFamily="66" charset="0"/>
              </a:rPr>
              <a:t>6   8 </a:t>
            </a:r>
            <a:r>
              <a:rPr lang="it-IT" sz="1400" b="0" dirty="0" smtClean="0">
                <a:latin typeface="Comic Sans MS" pitchFamily="66" charset="0"/>
              </a:rPr>
              <a:t>  </a:t>
            </a:r>
            <a:r>
              <a:rPr lang="it-IT" sz="1400" b="0" dirty="0">
                <a:latin typeface="Comic Sans MS" pitchFamily="66" charset="0"/>
              </a:rPr>
              <a:t>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342883" y="24939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00008" y="4870449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1063608" y="4870449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1639870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21431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30067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34385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3943333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4591033" y="47990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5022833" y="47990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5743558" y="42211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6175358" y="42211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2935270" y="1630362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487345" y="2063749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415908" y="3070224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1208070" y="3070224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2071670" y="3717924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1782745" y="4149724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1423970" y="3070224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2287570" y="4149724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2266933" y="1846262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2035158" y="2198687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1184258" y="3668712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1784333" y="3070224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3222608" y="2063749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2590783" y="3151187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3727433" y="36464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3222608" y="2063749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3543283" y="2632074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3511533" y="4079874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3871895" y="4079874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3367070" y="4295774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3943333" y="4418012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3222608" y="2063749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4375133" y="34305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4591033" y="3862387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4591033" y="3862387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4087795" y="23510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4303695" y="2782887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3582970" y="1846262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4375133" y="2847974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4159233" y="4057649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4592620" y="4133849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5816583" y="2997199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4303695" y="2782887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4643438" y="2776536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 dirty="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5959458" y="3428999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6032483" y="3428999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5889608" y="3698874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dirty="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5456220" y="3573462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1279508" y="2638424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1711308" y="2062162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415908" y="4078287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1495408" y="4365624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1984358" y="4452937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785918" y="5572140"/>
            <a:ext cx="968535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&lt;ssip&gt;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 rot="5400000">
            <a:off x="1429095" y="6247103"/>
            <a:ext cx="817472" cy="3905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3286116" y="5884151"/>
            <a:ext cx="5883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Longest repeated prefix of T[6,...]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Repeat is on the left of 6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4" name="Rectangle 25"/>
          <p:cNvSpPr>
            <a:spLocks noChangeArrowheads="1"/>
          </p:cNvSpPr>
          <p:nvPr/>
        </p:nvSpPr>
        <p:spPr bwMode="auto">
          <a:xfrm>
            <a:off x="5715008" y="4214818"/>
            <a:ext cx="360362" cy="3603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65" name="Line 51"/>
          <p:cNvSpPr>
            <a:spLocks noChangeShapeType="1"/>
          </p:cNvSpPr>
          <p:nvPr/>
        </p:nvSpPr>
        <p:spPr bwMode="auto">
          <a:xfrm>
            <a:off x="3286116" y="2071678"/>
            <a:ext cx="936625" cy="287337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" name="Line 62"/>
          <p:cNvSpPr>
            <a:spLocks noChangeShapeType="1"/>
          </p:cNvSpPr>
          <p:nvPr/>
        </p:nvSpPr>
        <p:spPr bwMode="auto">
          <a:xfrm>
            <a:off x="4357686" y="2786058"/>
            <a:ext cx="1655762" cy="215900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" name="Line 64"/>
          <p:cNvSpPr>
            <a:spLocks noChangeShapeType="1"/>
          </p:cNvSpPr>
          <p:nvPr/>
        </p:nvSpPr>
        <p:spPr bwMode="auto">
          <a:xfrm flipH="1">
            <a:off x="5929322" y="3429000"/>
            <a:ext cx="73025" cy="792162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8" name="Oval 67"/>
          <p:cNvSpPr/>
          <p:nvPr/>
        </p:nvSpPr>
        <p:spPr bwMode="auto">
          <a:xfrm>
            <a:off x="4143372" y="1428736"/>
            <a:ext cx="4929222" cy="71438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It is on the path to 6</a:t>
            </a:r>
          </a:p>
        </p:txBody>
      </p:sp>
      <p:sp>
        <p:nvSpPr>
          <p:cNvPr id="69" name="Rounded Rectangular Callout 68"/>
          <p:cNvSpPr/>
          <p:nvPr/>
        </p:nvSpPr>
        <p:spPr bwMode="auto">
          <a:xfrm>
            <a:off x="6643702" y="2714620"/>
            <a:ext cx="2428892" cy="857256"/>
          </a:xfrm>
          <a:prstGeom prst="wedgeRoundRectCallout">
            <a:avLst>
              <a:gd name="adj1" fmla="val -139786"/>
              <a:gd name="adj2" fmla="val -73499"/>
              <a:gd name="adj3" fmla="val 16667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Leftmost occ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chemeClr val="bg1"/>
                </a:solidFill>
              </a:rPr>
              <a:t>= 3 &lt; 6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sp>
        <p:nvSpPr>
          <p:cNvPr id="70" name="Rounded Rectangular Callout 69"/>
          <p:cNvSpPr/>
          <p:nvPr/>
        </p:nvSpPr>
        <p:spPr bwMode="auto">
          <a:xfrm>
            <a:off x="6715108" y="4000504"/>
            <a:ext cx="2428892" cy="857256"/>
          </a:xfrm>
          <a:prstGeom prst="wedgeRoundRectCallout">
            <a:avLst>
              <a:gd name="adj1" fmla="val -69199"/>
              <a:gd name="adj2" fmla="val -126832"/>
              <a:gd name="adj3" fmla="val 16667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Leftmost occ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chemeClr val="bg1"/>
                </a:solidFill>
              </a:rPr>
              <a:t>= 3 &lt; 6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4643438" y="2000240"/>
            <a:ext cx="4500594" cy="571504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By maximality check only nodes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63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072003" name="AutoShape 3"/>
          <p:cNvSpPr>
            <a:spLocks noChangeArrowheads="1"/>
          </p:cNvSpPr>
          <p:nvPr/>
        </p:nvSpPr>
        <p:spPr bwMode="auto">
          <a:xfrm rot="-7121518">
            <a:off x="7154077" y="2026804"/>
            <a:ext cx="408009" cy="591071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 </a:t>
            </a:r>
            <a:r>
              <a:rPr lang="it-IT" sz="1400" b="0" dirty="0">
                <a:latin typeface="Comic Sans MS" pitchFamily="66" charset="0"/>
              </a:rPr>
              <a:t>2  4   6   8  10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2843213" y="2636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7003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35639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4140200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46434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55070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59388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6443663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70913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75231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82438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86756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5435600" y="1773238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2987675" y="2206625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2916238" y="3213100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3708400" y="3213100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4572000" y="38608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4283075" y="4292600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3924300" y="3213100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4787900" y="4292600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4767263" y="1989138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4535488" y="2341563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3684588" y="3811588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4284663" y="3213100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5722938" y="2206625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5091113" y="3294063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6227763" y="37893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5722938" y="2206625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6043613" y="2774950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6011863" y="4222750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6372225" y="4222750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5867400" y="4438650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6443663" y="45608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5722938" y="2206625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6875463" y="35734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7091363" y="4005263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7091363" y="4005263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6588125" y="24939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6804025" y="2925763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6083300" y="1989138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6875463" y="2990850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6659563" y="4200525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7092950" y="4276725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8316913" y="314007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6804025" y="2925763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7369175" y="2636838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8459788" y="3571875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8532813" y="3571875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8389938" y="3841750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7956550" y="3716338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3779838" y="27813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4211638" y="2205038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2916238" y="4221163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3995738" y="4508500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4484688" y="4595813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285720" y="5572140"/>
            <a:ext cx="325121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&lt;m&gt;&lt;i&gt;&lt;s&gt;&lt;si&gt;&lt;</a:t>
            </a:r>
            <a:r>
              <a:rPr lang="it-IT" sz="2400" b="0" dirty="0" err="1" smtClean="0">
                <a:solidFill>
                  <a:srgbClr val="FF0000"/>
                </a:solidFill>
                <a:latin typeface="Comic Sans MS" pitchFamily="66" charset="0"/>
              </a:rPr>
              <a:t>ssip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&gt;&lt;pi&gt;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3428992" y="2714620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 Box 16"/>
          <p:cNvSpPr txBox="1">
            <a:spLocks noChangeArrowheads="1"/>
          </p:cNvSpPr>
          <p:nvPr/>
        </p:nvSpPr>
        <p:spPr bwMode="auto">
          <a:xfrm>
            <a:off x="4786314" y="3571876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 Box 16"/>
          <p:cNvSpPr txBox="1">
            <a:spLocks noChangeArrowheads="1"/>
          </p:cNvSpPr>
          <p:nvPr/>
        </p:nvSpPr>
        <p:spPr bwMode="auto">
          <a:xfrm>
            <a:off x="6369476" y="3395963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9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 Box 16"/>
          <p:cNvSpPr txBox="1">
            <a:spLocks noChangeArrowheads="1"/>
          </p:cNvSpPr>
          <p:nvPr/>
        </p:nvSpPr>
        <p:spPr bwMode="auto">
          <a:xfrm>
            <a:off x="6786578" y="2214554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 Box 16"/>
          <p:cNvSpPr txBox="1">
            <a:spLocks noChangeArrowheads="1"/>
          </p:cNvSpPr>
          <p:nvPr/>
        </p:nvSpPr>
        <p:spPr bwMode="auto">
          <a:xfrm>
            <a:off x="7072330" y="3253087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8572528" y="2867020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7429520" y="1435230"/>
            <a:ext cx="17363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600" b="0" dirty="0" err="1" smtClean="0">
                <a:solidFill>
                  <a:srgbClr val="FF0000"/>
                </a:solidFill>
                <a:latin typeface="Comic Sans MS" pitchFamily="66" charset="0"/>
              </a:rPr>
              <a:t>min-leaf</a:t>
            </a:r>
            <a:endParaRPr lang="it-IT" sz="1600" b="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0" hangingPunct="0"/>
            <a:r>
              <a:rPr lang="it-IT" sz="16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 </a:t>
            </a:r>
            <a:r>
              <a:rPr lang="it-IT" sz="1600" dirty="0" err="1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Leftmost</a:t>
            </a:r>
            <a:r>
              <a:rPr lang="it-IT" sz="16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 copy</a:t>
            </a:r>
            <a:endParaRPr lang="it-IT" sz="16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 Box 16"/>
          <p:cNvSpPr txBox="1">
            <a:spLocks noChangeArrowheads="1"/>
          </p:cNvSpPr>
          <p:nvPr/>
        </p:nvSpPr>
        <p:spPr bwMode="auto">
          <a:xfrm>
            <a:off x="214282" y="2786058"/>
            <a:ext cx="2922595" cy="18312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b="0" dirty="0" err="1" smtClean="0">
                <a:solidFill>
                  <a:schemeClr val="tx2"/>
                </a:solidFill>
                <a:latin typeface="+mn-lt"/>
              </a:rPr>
              <a:t>Parsing</a:t>
            </a:r>
            <a:r>
              <a:rPr lang="it-IT" b="0" dirty="0" smtClean="0">
                <a:solidFill>
                  <a:schemeClr val="tx2"/>
                </a:solidFill>
                <a:latin typeface="+mn-lt"/>
              </a:rPr>
              <a:t>:</a:t>
            </a: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it-IT" sz="1600" dirty="0" err="1" smtClean="0">
                <a:solidFill>
                  <a:schemeClr val="tx2"/>
                </a:solidFill>
                <a:latin typeface="+mn-lt"/>
              </a:rPr>
              <a:t>Scan</a:t>
            </a: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 T</a:t>
            </a: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Visit ST and stop when</a:t>
            </a:r>
          </a:p>
          <a:p>
            <a:pPr marL="228600" indent="-228600" eaLnBrk="0" hangingPunct="0">
              <a:lnSpc>
                <a:spcPct val="150000"/>
              </a:lnSpc>
            </a:pP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        min-leaf ≥ current pos</a:t>
            </a:r>
            <a:endParaRPr lang="en-US" sz="1100" dirty="0" smtClean="0">
              <a:solidFill>
                <a:srgbClr val="00A000"/>
              </a:solidFill>
              <a:latin typeface="+mn-lt"/>
            </a:endParaRP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endParaRPr lang="it-IT" sz="14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9" name="AutoShape 12"/>
          <p:cNvSpPr>
            <a:spLocks noChangeArrowheads="1"/>
          </p:cNvSpPr>
          <p:nvPr/>
        </p:nvSpPr>
        <p:spPr bwMode="auto">
          <a:xfrm>
            <a:off x="4892677" y="5776913"/>
            <a:ext cx="4251323" cy="1081087"/>
          </a:xfrm>
          <a:prstGeom prst="roundRect">
            <a:avLst>
              <a:gd name="adj" fmla="val 16667"/>
            </a:avLst>
          </a:prstGeom>
          <a:solidFill>
            <a:srgbClr val="00FF00">
              <a:alpha val="60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it-IT" sz="1800" dirty="0" smtClean="0">
                <a:latin typeface="Tahoma" pitchFamily="34" charset="0"/>
              </a:rPr>
              <a:t>Precompute the min descending leaf </a:t>
            </a:r>
          </a:p>
          <a:p>
            <a:r>
              <a:rPr lang="it-IT" sz="1800" dirty="0" smtClean="0">
                <a:latin typeface="Tahoma" pitchFamily="34" charset="0"/>
              </a:rPr>
              <a:t>at every node in O(n) time.</a:t>
            </a:r>
            <a:endParaRPr lang="it-IT" sz="1800" dirty="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03" grpId="0" animBg="1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Search for k-mismatches</a:t>
            </a:r>
          </a:p>
        </p:txBody>
      </p:sp>
      <p:sp>
        <p:nvSpPr>
          <p:cNvPr id="305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94075"/>
            <a:ext cx="8642350" cy="466725"/>
          </a:xfrm>
        </p:spPr>
        <p:txBody>
          <a:bodyPr/>
          <a:lstStyle/>
          <a:p>
            <a:pPr eaLnBrk="1" hangingPunct="1">
              <a:buClr>
                <a:srgbClr val="000099"/>
              </a:buClr>
              <a:buFont typeface="Wingdings" pitchFamily="2" charset="2"/>
              <a:buNone/>
            </a:pPr>
            <a:r>
              <a:rPr lang="en-US" sz="2200" u="sng" dirty="0" smtClean="0">
                <a:solidFill>
                  <a:srgbClr val="FF3300"/>
                </a:solidFill>
                <a:latin typeface="Comic Sans MS" pitchFamily="66" charset="0"/>
              </a:rPr>
              <a:t>Problem</a:t>
            </a:r>
            <a:r>
              <a:rPr lang="en-US" sz="2200" dirty="0" smtClean="0">
                <a:solidFill>
                  <a:srgbClr val="000099"/>
                </a:solidFill>
              </a:rPr>
              <a:t>: </a:t>
            </a:r>
            <a:r>
              <a:rPr lang="en-US" sz="2200" dirty="0" smtClean="0"/>
              <a:t>Find longest match between P[</a:t>
            </a:r>
            <a:r>
              <a:rPr lang="en-US" sz="2200" dirty="0" err="1" smtClean="0"/>
              <a:t>i</a:t>
            </a:r>
            <a:r>
              <a:rPr lang="en-US" sz="2200" dirty="0" smtClean="0"/>
              <a:t>,…] and T[j,…]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000100" y="1774825"/>
            <a:ext cx="6553200" cy="3603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 dirty="0">
                <a:latin typeface="Tahoma" pitchFamily="34" charset="0"/>
              </a:rPr>
              <a:t>CCGTACGATCAGTACAGTACAGTACTTTTTTAAACCGGAGACTACA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39750" y="1630363"/>
            <a:ext cx="392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0">
                <a:latin typeface="Tahoma" pitchFamily="34" charset="0"/>
              </a:rPr>
              <a:t>T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042988" y="2566988"/>
            <a:ext cx="1584325" cy="360362"/>
          </a:xfrm>
          <a:prstGeom prst="rect">
            <a:avLst/>
          </a:prstGeom>
          <a:solidFill>
            <a:srgbClr val="00FF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>
                <a:latin typeface="Tahoma" pitchFamily="34" charset="0"/>
              </a:rPr>
              <a:t>CCGAACTATC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39750" y="2422525"/>
            <a:ext cx="379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0">
                <a:latin typeface="Tahoma" pitchFamily="34" charset="0"/>
              </a:rPr>
              <a:t>P</a:t>
            </a:r>
          </a:p>
        </p:txBody>
      </p:sp>
      <p:sp>
        <p:nvSpPr>
          <p:cNvPr id="3059720" name="Rectangle 8"/>
          <p:cNvSpPr>
            <a:spLocks noChangeArrowheads="1"/>
          </p:cNvSpPr>
          <p:nvPr/>
        </p:nvSpPr>
        <p:spPr bwMode="auto">
          <a:xfrm>
            <a:off x="1142976" y="1630363"/>
            <a:ext cx="414562" cy="1511300"/>
          </a:xfrm>
          <a:prstGeom prst="rect">
            <a:avLst/>
          </a:prstGeom>
          <a:noFill/>
          <a:ln w="25400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59721" name="Rectangle 9"/>
          <p:cNvSpPr>
            <a:spLocks noChangeArrowheads="1"/>
          </p:cNvSpPr>
          <p:nvPr/>
        </p:nvSpPr>
        <p:spPr bwMode="auto">
          <a:xfrm>
            <a:off x="1735099" y="1630363"/>
            <a:ext cx="265133" cy="1511300"/>
          </a:xfrm>
          <a:prstGeom prst="rect">
            <a:avLst/>
          </a:prstGeom>
          <a:noFill/>
          <a:ln w="25400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59722" name="Rectangle 10"/>
          <p:cNvSpPr>
            <a:spLocks noChangeArrowheads="1"/>
          </p:cNvSpPr>
          <p:nvPr/>
        </p:nvSpPr>
        <p:spPr bwMode="auto">
          <a:xfrm>
            <a:off x="2143108" y="1630363"/>
            <a:ext cx="357190" cy="1511300"/>
          </a:xfrm>
          <a:prstGeom prst="rect">
            <a:avLst/>
          </a:prstGeom>
          <a:noFill/>
          <a:ln w="25400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59723" name="Rectangle 11"/>
          <p:cNvSpPr>
            <a:spLocks noChangeArrowheads="1"/>
          </p:cNvSpPr>
          <p:nvPr/>
        </p:nvSpPr>
        <p:spPr bwMode="auto">
          <a:xfrm>
            <a:off x="250825" y="4071942"/>
            <a:ext cx="8424863" cy="230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95300" indent="-495300">
              <a:spcBef>
                <a:spcPct val="20000"/>
              </a:spcBef>
              <a:buClr>
                <a:srgbClr val="000099"/>
              </a:buClr>
              <a:buSzPct val="60000"/>
              <a:buFont typeface="Wingdings" pitchFamily="2" charset="2"/>
              <a:buNone/>
            </a:pPr>
            <a:r>
              <a:rPr lang="en-US" sz="2600" b="0" u="sng" dirty="0" smtClean="0">
                <a:solidFill>
                  <a:srgbClr val="FF3300"/>
                </a:solidFill>
                <a:latin typeface="Comic Sans MS" pitchFamily="66" charset="0"/>
              </a:rPr>
              <a:t>Data Structure</a:t>
            </a:r>
            <a:endParaRPr lang="en-US" sz="2600" b="0" dirty="0">
              <a:solidFill>
                <a:srgbClr val="000099"/>
              </a:solidFill>
            </a:endParaRPr>
          </a:p>
          <a:p>
            <a:pPr marL="914400" lvl="1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AutoNum type="arabicPeriod"/>
            </a:pPr>
            <a:r>
              <a:rPr lang="en-US" b="0" dirty="0">
                <a:latin typeface="Comic Sans MS" pitchFamily="66" charset="0"/>
              </a:rPr>
              <a:t>Concatenate P and T into a string X = T</a:t>
            </a:r>
            <a:r>
              <a:rPr lang="en-US" b="0" dirty="0">
                <a:solidFill>
                  <a:srgbClr val="FF3300"/>
                </a:solidFill>
                <a:latin typeface="Comic Sans MS" pitchFamily="66" charset="0"/>
              </a:rPr>
              <a:t>$</a:t>
            </a:r>
            <a:r>
              <a:rPr lang="en-US" b="0" dirty="0">
                <a:solidFill>
                  <a:srgbClr val="00A000"/>
                </a:solidFill>
                <a:latin typeface="Comic Sans MS" pitchFamily="66" charset="0"/>
              </a:rPr>
              <a:t>P</a:t>
            </a:r>
          </a:p>
          <a:p>
            <a:pPr marL="914400" lvl="1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AutoNum type="arabicPeriod"/>
            </a:pP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Construct a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data structure on X </a:t>
            </a:r>
            <a:r>
              <a:rPr lang="en-US" b="0" dirty="0">
                <a:latin typeface="Comic Sans MS" pitchFamily="66" charset="0"/>
              </a:rPr>
              <a:t>that </a:t>
            </a:r>
            <a:r>
              <a:rPr lang="en-US" b="0" dirty="0" smtClean="0">
                <a:latin typeface="Comic Sans MS" pitchFamily="66" charset="0"/>
              </a:rPr>
              <a:t>retrieves FAST the </a:t>
            </a:r>
            <a:r>
              <a:rPr lang="en-US" b="0" dirty="0">
                <a:latin typeface="Comic Sans MS" pitchFamily="66" charset="0"/>
              </a:rPr>
              <a:t>longest match between any pair of </a:t>
            </a:r>
            <a:r>
              <a:rPr lang="en-US" b="0" dirty="0" smtClean="0">
                <a:latin typeface="Comic Sans MS" pitchFamily="66" charset="0"/>
              </a:rPr>
              <a:t>suffixes of X</a:t>
            </a:r>
            <a:endParaRPr lang="en-US" b="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86314" y="6000768"/>
            <a:ext cx="4357686" cy="857232"/>
          </a:xfrm>
          <a:prstGeom prst="round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LCA or LCP query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43240" y="2500306"/>
            <a:ext cx="41520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If O(1)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O(k) time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5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5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5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5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9715" grpId="0" build="p"/>
      <p:bldP spid="3059720" grpId="0" animBg="1"/>
      <p:bldP spid="3059721" grpId="0" animBg="1"/>
      <p:bldP spid="3059722" grpId="0" animBg="1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100" smtClean="0"/>
              <a:t>Suffix Tree </a:t>
            </a:r>
            <a:r>
              <a:rPr lang="it-IT" sz="4100" smtClean="0">
                <a:solidFill>
                  <a:srgbClr val="A50021"/>
                </a:solidFill>
              </a:rPr>
              <a:t>&amp; LCA</a:t>
            </a:r>
            <a:endParaRPr lang="en-US" sz="2000" smtClean="0">
              <a:solidFill>
                <a:srgbClr val="A50021"/>
              </a:solidFill>
            </a:endParaRPr>
          </a:p>
        </p:txBody>
      </p:sp>
      <p:sp>
        <p:nvSpPr>
          <p:cNvPr id="3072003" name="AutoShape 3"/>
          <p:cNvSpPr>
            <a:spLocks noChangeArrowheads="1"/>
          </p:cNvSpPr>
          <p:nvPr/>
        </p:nvSpPr>
        <p:spPr bwMode="auto">
          <a:xfrm rot="-7121518">
            <a:off x="6299974" y="1685131"/>
            <a:ext cx="576262" cy="11525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004" name="AutoShape 4"/>
          <p:cNvSpPr>
            <a:spLocks noChangeArrowheads="1"/>
          </p:cNvSpPr>
          <p:nvPr/>
        </p:nvSpPr>
        <p:spPr bwMode="auto">
          <a:xfrm>
            <a:off x="6681767" y="4581525"/>
            <a:ext cx="576263" cy="792163"/>
          </a:xfrm>
          <a:prstGeom prst="upArrow">
            <a:avLst>
              <a:gd name="adj1" fmla="val 50000"/>
              <a:gd name="adj2" fmla="val 3436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005" name="AutoShape 5"/>
          <p:cNvSpPr>
            <a:spLocks noChangeArrowheads="1"/>
          </p:cNvSpPr>
          <p:nvPr/>
        </p:nvSpPr>
        <p:spPr bwMode="auto">
          <a:xfrm>
            <a:off x="7546955" y="4724400"/>
            <a:ext cx="576262" cy="792163"/>
          </a:xfrm>
          <a:prstGeom prst="upArrow">
            <a:avLst>
              <a:gd name="adj1" fmla="val 50000"/>
              <a:gd name="adj2" fmla="val 3436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006" name="Text Box 6"/>
          <p:cNvSpPr txBox="1">
            <a:spLocks noChangeArrowheads="1"/>
          </p:cNvSpPr>
          <p:nvPr/>
        </p:nvSpPr>
        <p:spPr bwMode="auto">
          <a:xfrm>
            <a:off x="7192788" y="1772816"/>
            <a:ext cx="763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chemeClr val="hlink"/>
                </a:solidFill>
                <a:latin typeface="Comic Sans MS" pitchFamily="66" charset="0"/>
              </a:rPr>
              <a:t>LCA</a:t>
            </a: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3290887" cy="649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T#</a:t>
            </a:r>
            <a:r>
              <a:rPr lang="it-IT" sz="2400" b="0" dirty="0">
                <a:solidFill>
                  <a:srgbClr val="00A000"/>
                </a:solidFill>
                <a:latin typeface="Comic Sans MS" pitchFamily="66" charset="0"/>
              </a:rPr>
              <a:t>P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 = mississippi#</a:t>
            </a:r>
            <a:r>
              <a:rPr lang="it-IT" sz="2400" b="0" dirty="0">
                <a:solidFill>
                  <a:srgbClr val="00A000"/>
                </a:solidFill>
                <a:latin typeface="Comic Sans MS" pitchFamily="66" charset="0"/>
              </a:rPr>
              <a:t>si</a:t>
            </a:r>
            <a:r>
              <a:rPr lang="it-IT" sz="1800" b="0" dirty="0">
                <a:solidFill>
                  <a:srgbClr val="00A000"/>
                </a:solidFill>
                <a:latin typeface="Comic Sans MS" pitchFamily="66" charset="0"/>
              </a:rPr>
              <a:t>$</a:t>
            </a: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       1  2  </a:t>
            </a:r>
            <a:r>
              <a:rPr lang="it-IT" sz="1400" b="0" dirty="0" smtClean="0">
                <a:latin typeface="Comic Sans MS" pitchFamily="66" charset="0"/>
              </a:rPr>
              <a:t> 4   </a:t>
            </a:r>
            <a:r>
              <a:rPr lang="it-IT" sz="1400" b="0" dirty="0">
                <a:latin typeface="Comic Sans MS" pitchFamily="66" charset="0"/>
              </a:rPr>
              <a:t>6   8  10      </a:t>
            </a:r>
            <a:r>
              <a:rPr lang="it-IT" sz="1400" b="0" dirty="0" smtClean="0">
                <a:latin typeface="Comic Sans MS" pitchFamily="66" charset="0"/>
              </a:rPr>
              <a:t> </a:t>
            </a:r>
            <a:r>
              <a:rPr lang="it-IT" sz="1400" b="0" dirty="0" smtClean="0">
                <a:solidFill>
                  <a:srgbClr val="00A000"/>
                </a:solidFill>
                <a:latin typeface="Comic Sans MS" pitchFamily="66" charset="0"/>
              </a:rPr>
              <a:t>13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714480" y="1773238"/>
            <a:ext cx="6335712" cy="3960812"/>
            <a:chOff x="1701" y="1117"/>
            <a:chExt cx="3991" cy="2495"/>
          </a:xfrm>
        </p:grpSpPr>
        <p:sp>
          <p:nvSpPr>
            <p:cNvPr id="33809" name="Rectangle 18"/>
            <p:cNvSpPr>
              <a:spLocks noChangeArrowheads="1"/>
            </p:cNvSpPr>
            <p:nvPr/>
          </p:nvSpPr>
          <p:spPr bwMode="auto">
            <a:xfrm>
              <a:off x="1791" y="1661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12</a:t>
              </a:r>
            </a:p>
          </p:txBody>
        </p:sp>
        <p:sp>
          <p:nvSpPr>
            <p:cNvPr id="33810" name="Rectangle 19"/>
            <p:cNvSpPr>
              <a:spLocks noChangeArrowheads="1"/>
            </p:cNvSpPr>
            <p:nvPr/>
          </p:nvSpPr>
          <p:spPr bwMode="auto">
            <a:xfrm>
              <a:off x="1701" y="315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11</a:t>
              </a:r>
            </a:p>
          </p:txBody>
        </p:sp>
        <p:sp>
          <p:nvSpPr>
            <p:cNvPr id="33811" name="Rectangle 20"/>
            <p:cNvSpPr>
              <a:spLocks noChangeArrowheads="1"/>
            </p:cNvSpPr>
            <p:nvPr/>
          </p:nvSpPr>
          <p:spPr bwMode="auto">
            <a:xfrm>
              <a:off x="2245" y="315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8</a:t>
              </a:r>
            </a:p>
          </p:txBody>
        </p:sp>
        <p:sp>
          <p:nvSpPr>
            <p:cNvPr id="33812" name="Rectangle 21"/>
            <p:cNvSpPr>
              <a:spLocks noChangeArrowheads="1"/>
            </p:cNvSpPr>
            <p:nvPr/>
          </p:nvSpPr>
          <p:spPr bwMode="auto">
            <a:xfrm>
              <a:off x="2608" y="3385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5</a:t>
              </a:r>
            </a:p>
          </p:txBody>
        </p:sp>
        <p:sp>
          <p:nvSpPr>
            <p:cNvPr id="33813" name="Rectangle 22"/>
            <p:cNvSpPr>
              <a:spLocks noChangeArrowheads="1"/>
            </p:cNvSpPr>
            <p:nvPr/>
          </p:nvSpPr>
          <p:spPr bwMode="auto">
            <a:xfrm>
              <a:off x="2925" y="3385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2</a:t>
              </a:r>
            </a:p>
          </p:txBody>
        </p:sp>
        <p:sp>
          <p:nvSpPr>
            <p:cNvPr id="33814" name="Rectangle 23"/>
            <p:cNvSpPr>
              <a:spLocks noChangeArrowheads="1"/>
            </p:cNvSpPr>
            <p:nvPr/>
          </p:nvSpPr>
          <p:spPr bwMode="auto">
            <a:xfrm>
              <a:off x="3469" y="3385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1</a:t>
              </a:r>
            </a:p>
          </p:txBody>
        </p:sp>
        <p:sp>
          <p:nvSpPr>
            <p:cNvPr id="33815" name="Rectangle 24"/>
            <p:cNvSpPr>
              <a:spLocks noChangeArrowheads="1"/>
            </p:cNvSpPr>
            <p:nvPr/>
          </p:nvSpPr>
          <p:spPr bwMode="auto">
            <a:xfrm>
              <a:off x="3741" y="3385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10</a:t>
              </a:r>
            </a:p>
          </p:txBody>
        </p:sp>
        <p:sp>
          <p:nvSpPr>
            <p:cNvPr id="33816" name="Rectangle 25"/>
            <p:cNvSpPr>
              <a:spLocks noChangeArrowheads="1"/>
            </p:cNvSpPr>
            <p:nvPr/>
          </p:nvSpPr>
          <p:spPr bwMode="auto">
            <a:xfrm>
              <a:off x="4059" y="3385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9</a:t>
              </a:r>
            </a:p>
          </p:txBody>
        </p:sp>
        <p:sp>
          <p:nvSpPr>
            <p:cNvPr id="33817" name="Rectangle 26"/>
            <p:cNvSpPr>
              <a:spLocks noChangeArrowheads="1"/>
            </p:cNvSpPr>
            <p:nvPr/>
          </p:nvSpPr>
          <p:spPr bwMode="auto">
            <a:xfrm>
              <a:off x="4467" y="3113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7</a:t>
              </a:r>
            </a:p>
          </p:txBody>
        </p:sp>
        <p:sp>
          <p:nvSpPr>
            <p:cNvPr id="33818" name="Rectangle 27"/>
            <p:cNvSpPr>
              <a:spLocks noChangeArrowheads="1"/>
            </p:cNvSpPr>
            <p:nvPr/>
          </p:nvSpPr>
          <p:spPr bwMode="auto">
            <a:xfrm>
              <a:off x="4739" y="3113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4</a:t>
              </a:r>
            </a:p>
          </p:txBody>
        </p:sp>
        <p:sp>
          <p:nvSpPr>
            <p:cNvPr id="33819" name="Rectangle 28"/>
            <p:cNvSpPr>
              <a:spLocks noChangeArrowheads="1"/>
            </p:cNvSpPr>
            <p:nvPr/>
          </p:nvSpPr>
          <p:spPr bwMode="auto">
            <a:xfrm>
              <a:off x="5193" y="274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/>
                <a:t>6</a:t>
              </a:r>
            </a:p>
          </p:txBody>
        </p:sp>
        <p:sp>
          <p:nvSpPr>
            <p:cNvPr id="33820" name="Rectangle 29"/>
            <p:cNvSpPr>
              <a:spLocks noChangeArrowheads="1"/>
            </p:cNvSpPr>
            <p:nvPr/>
          </p:nvSpPr>
          <p:spPr bwMode="auto">
            <a:xfrm>
              <a:off x="5465" y="274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 dirty="0"/>
                <a:t>3</a:t>
              </a:r>
            </a:p>
          </p:txBody>
        </p:sp>
        <p:sp>
          <p:nvSpPr>
            <p:cNvPr id="33821" name="Oval 30"/>
            <p:cNvSpPr>
              <a:spLocks noChangeArrowheads="1"/>
            </p:cNvSpPr>
            <p:nvPr/>
          </p:nvSpPr>
          <p:spPr bwMode="auto">
            <a:xfrm>
              <a:off x="3424" y="1117"/>
              <a:ext cx="363" cy="2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400" b="0"/>
                <a:t>0</a:t>
              </a:r>
            </a:p>
          </p:txBody>
        </p:sp>
        <p:sp>
          <p:nvSpPr>
            <p:cNvPr id="33822" name="Line 31"/>
            <p:cNvSpPr>
              <a:spLocks noChangeShapeType="1"/>
            </p:cNvSpPr>
            <p:nvPr/>
          </p:nvSpPr>
          <p:spPr bwMode="auto">
            <a:xfrm flipH="1">
              <a:off x="1882" y="1390"/>
              <a:ext cx="1723" cy="2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23" name="Line 32"/>
            <p:cNvSpPr>
              <a:spLocks noChangeShapeType="1"/>
            </p:cNvSpPr>
            <p:nvPr/>
          </p:nvSpPr>
          <p:spPr bwMode="auto">
            <a:xfrm flipH="1">
              <a:off x="1837" y="2024"/>
              <a:ext cx="589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24" name="Line 33"/>
            <p:cNvSpPr>
              <a:spLocks noChangeShapeType="1"/>
            </p:cNvSpPr>
            <p:nvPr/>
          </p:nvSpPr>
          <p:spPr bwMode="auto">
            <a:xfrm flipH="1">
              <a:off x="2336" y="2024"/>
              <a:ext cx="136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25" name="Oval 34"/>
            <p:cNvSpPr>
              <a:spLocks noChangeArrowheads="1"/>
            </p:cNvSpPr>
            <p:nvPr/>
          </p:nvSpPr>
          <p:spPr bwMode="auto">
            <a:xfrm>
              <a:off x="2880" y="2432"/>
              <a:ext cx="272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400" b="0"/>
                <a:t>4</a:t>
              </a:r>
            </a:p>
          </p:txBody>
        </p:sp>
        <p:sp>
          <p:nvSpPr>
            <p:cNvPr id="33826" name="Line 35"/>
            <p:cNvSpPr>
              <a:spLocks noChangeShapeType="1"/>
            </p:cNvSpPr>
            <p:nvPr/>
          </p:nvSpPr>
          <p:spPr bwMode="auto">
            <a:xfrm flipH="1">
              <a:off x="2698" y="2704"/>
              <a:ext cx="318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27" name="Line 36"/>
            <p:cNvSpPr>
              <a:spLocks noChangeShapeType="1"/>
            </p:cNvSpPr>
            <p:nvPr/>
          </p:nvSpPr>
          <p:spPr bwMode="auto">
            <a:xfrm>
              <a:off x="2472" y="2024"/>
              <a:ext cx="544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28" name="Line 37"/>
            <p:cNvSpPr>
              <a:spLocks noChangeShapeType="1"/>
            </p:cNvSpPr>
            <p:nvPr/>
          </p:nvSpPr>
          <p:spPr bwMode="auto">
            <a:xfrm flipH="1">
              <a:off x="3016" y="2704"/>
              <a:ext cx="0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29" name="Text Box 38"/>
            <p:cNvSpPr txBox="1">
              <a:spLocks noChangeArrowheads="1"/>
            </p:cNvSpPr>
            <p:nvPr/>
          </p:nvSpPr>
          <p:spPr bwMode="auto">
            <a:xfrm>
              <a:off x="3003" y="1253"/>
              <a:ext cx="2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#</a:t>
              </a:r>
            </a:p>
          </p:txBody>
        </p:sp>
        <p:sp>
          <p:nvSpPr>
            <p:cNvPr id="33830" name="Text Box 39"/>
            <p:cNvSpPr txBox="1">
              <a:spLocks noChangeArrowheads="1"/>
            </p:cNvSpPr>
            <p:nvPr/>
          </p:nvSpPr>
          <p:spPr bwMode="auto">
            <a:xfrm>
              <a:off x="2857" y="1475"/>
              <a:ext cx="15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i</a:t>
              </a:r>
            </a:p>
          </p:txBody>
        </p:sp>
        <p:sp>
          <p:nvSpPr>
            <p:cNvPr id="33831" name="Text Box 40"/>
            <p:cNvSpPr txBox="1">
              <a:spLocks noChangeArrowheads="1"/>
            </p:cNvSpPr>
            <p:nvPr/>
          </p:nvSpPr>
          <p:spPr bwMode="auto">
            <a:xfrm rot="5400000">
              <a:off x="2321" y="2401"/>
              <a:ext cx="4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>
                  <a:latin typeface="Tahoma" pitchFamily="34" charset="0"/>
                </a:rPr>
                <a:t>ppi#</a:t>
              </a:r>
            </a:p>
          </p:txBody>
        </p:sp>
        <p:sp>
          <p:nvSpPr>
            <p:cNvPr id="33832" name="Text Box 41"/>
            <p:cNvSpPr txBox="1">
              <a:spLocks noChangeArrowheads="1"/>
            </p:cNvSpPr>
            <p:nvPr/>
          </p:nvSpPr>
          <p:spPr bwMode="auto">
            <a:xfrm>
              <a:off x="2699" y="2024"/>
              <a:ext cx="2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>
                  <a:latin typeface="Tahoma" pitchFamily="34" charset="0"/>
                </a:rPr>
                <a:t>ssi</a:t>
              </a:r>
            </a:p>
          </p:txBody>
        </p:sp>
        <p:sp>
          <p:nvSpPr>
            <p:cNvPr id="33833" name="Line 42"/>
            <p:cNvSpPr>
              <a:spLocks noChangeShapeType="1"/>
            </p:cNvSpPr>
            <p:nvPr/>
          </p:nvSpPr>
          <p:spPr bwMode="auto">
            <a:xfrm>
              <a:off x="3605" y="1390"/>
              <a:ext cx="0" cy="19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34" name="Text Box 43"/>
            <p:cNvSpPr txBox="1">
              <a:spLocks noChangeArrowheads="1"/>
            </p:cNvSpPr>
            <p:nvPr/>
          </p:nvSpPr>
          <p:spPr bwMode="auto">
            <a:xfrm rot="5400000">
              <a:off x="3207" y="2075"/>
              <a:ext cx="9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/>
                <a:t>mississippi#</a:t>
              </a:r>
            </a:p>
          </p:txBody>
        </p:sp>
        <p:sp>
          <p:nvSpPr>
            <p:cNvPr id="33835" name="Oval 44"/>
            <p:cNvSpPr>
              <a:spLocks noChangeArrowheads="1"/>
            </p:cNvSpPr>
            <p:nvPr/>
          </p:nvSpPr>
          <p:spPr bwMode="auto">
            <a:xfrm>
              <a:off x="3923" y="2387"/>
              <a:ext cx="272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400" b="0"/>
                <a:t>1</a:t>
              </a:r>
            </a:p>
          </p:txBody>
        </p:sp>
        <p:sp>
          <p:nvSpPr>
            <p:cNvPr id="33836" name="Line 45"/>
            <p:cNvSpPr>
              <a:spLocks noChangeShapeType="1"/>
            </p:cNvSpPr>
            <p:nvPr/>
          </p:nvSpPr>
          <p:spPr bwMode="auto">
            <a:xfrm>
              <a:off x="3605" y="1390"/>
              <a:ext cx="454" cy="9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37" name="Text Box 46"/>
            <p:cNvSpPr txBox="1">
              <a:spLocks noChangeArrowheads="1"/>
            </p:cNvSpPr>
            <p:nvPr/>
          </p:nvSpPr>
          <p:spPr bwMode="auto">
            <a:xfrm>
              <a:off x="3807" y="1748"/>
              <a:ext cx="2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p</a:t>
              </a:r>
            </a:p>
          </p:txBody>
        </p:sp>
        <p:sp>
          <p:nvSpPr>
            <p:cNvPr id="33838" name="Line 47"/>
            <p:cNvSpPr>
              <a:spLocks noChangeShapeType="1"/>
            </p:cNvSpPr>
            <p:nvPr/>
          </p:nvSpPr>
          <p:spPr bwMode="auto">
            <a:xfrm flipH="1">
              <a:off x="3787" y="2660"/>
              <a:ext cx="227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39" name="Line 48"/>
            <p:cNvSpPr>
              <a:spLocks noChangeShapeType="1"/>
            </p:cNvSpPr>
            <p:nvPr/>
          </p:nvSpPr>
          <p:spPr bwMode="auto">
            <a:xfrm>
              <a:off x="4014" y="2660"/>
              <a:ext cx="181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40" name="Text Box 49"/>
            <p:cNvSpPr txBox="1">
              <a:spLocks noChangeArrowheads="1"/>
            </p:cNvSpPr>
            <p:nvPr/>
          </p:nvSpPr>
          <p:spPr bwMode="auto">
            <a:xfrm>
              <a:off x="3696" y="2796"/>
              <a:ext cx="2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i#</a:t>
              </a:r>
            </a:p>
          </p:txBody>
        </p:sp>
        <p:sp>
          <p:nvSpPr>
            <p:cNvPr id="33841" name="Text Box 50"/>
            <p:cNvSpPr txBox="1">
              <a:spLocks noChangeArrowheads="1"/>
            </p:cNvSpPr>
            <p:nvPr/>
          </p:nvSpPr>
          <p:spPr bwMode="auto">
            <a:xfrm>
              <a:off x="4059" y="2873"/>
              <a:ext cx="3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>
                  <a:latin typeface="Tahoma" pitchFamily="34" charset="0"/>
                </a:rPr>
                <a:t>pi#</a:t>
              </a:r>
            </a:p>
          </p:txBody>
        </p:sp>
        <p:sp>
          <p:nvSpPr>
            <p:cNvPr id="33842" name="Line 51"/>
            <p:cNvSpPr>
              <a:spLocks noChangeShapeType="1"/>
            </p:cNvSpPr>
            <p:nvPr/>
          </p:nvSpPr>
          <p:spPr bwMode="auto">
            <a:xfrm>
              <a:off x="3605" y="1390"/>
              <a:ext cx="59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43" name="Oval 52"/>
            <p:cNvSpPr>
              <a:spLocks noChangeArrowheads="1"/>
            </p:cNvSpPr>
            <p:nvPr/>
          </p:nvSpPr>
          <p:spPr bwMode="auto">
            <a:xfrm>
              <a:off x="4331" y="2251"/>
              <a:ext cx="272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400" b="0"/>
                <a:t>2</a:t>
              </a:r>
            </a:p>
          </p:txBody>
        </p:sp>
        <p:sp>
          <p:nvSpPr>
            <p:cNvPr id="33844" name="Line 53"/>
            <p:cNvSpPr>
              <a:spLocks noChangeShapeType="1"/>
            </p:cNvSpPr>
            <p:nvPr/>
          </p:nvSpPr>
          <p:spPr bwMode="auto">
            <a:xfrm>
              <a:off x="4467" y="2523"/>
              <a:ext cx="9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45" name="Line 54"/>
            <p:cNvSpPr>
              <a:spLocks noChangeShapeType="1"/>
            </p:cNvSpPr>
            <p:nvPr/>
          </p:nvSpPr>
          <p:spPr bwMode="auto">
            <a:xfrm>
              <a:off x="4467" y="2523"/>
              <a:ext cx="36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46" name="Oval 55"/>
            <p:cNvSpPr>
              <a:spLocks noChangeArrowheads="1"/>
            </p:cNvSpPr>
            <p:nvPr/>
          </p:nvSpPr>
          <p:spPr bwMode="auto">
            <a:xfrm>
              <a:off x="4150" y="1571"/>
              <a:ext cx="272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400" b="0"/>
                <a:t>1</a:t>
              </a:r>
            </a:p>
          </p:txBody>
        </p:sp>
        <p:sp>
          <p:nvSpPr>
            <p:cNvPr id="33847" name="Line 56"/>
            <p:cNvSpPr>
              <a:spLocks noChangeShapeType="1"/>
            </p:cNvSpPr>
            <p:nvPr/>
          </p:nvSpPr>
          <p:spPr bwMode="auto">
            <a:xfrm>
              <a:off x="4286" y="1843"/>
              <a:ext cx="13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48" name="Text Box 57"/>
            <p:cNvSpPr txBox="1">
              <a:spLocks noChangeArrowheads="1"/>
            </p:cNvSpPr>
            <p:nvPr/>
          </p:nvSpPr>
          <p:spPr bwMode="auto">
            <a:xfrm>
              <a:off x="3832" y="1253"/>
              <a:ext cx="1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s</a:t>
              </a:r>
            </a:p>
          </p:txBody>
        </p:sp>
        <p:sp>
          <p:nvSpPr>
            <p:cNvPr id="33849" name="Text Box 58"/>
            <p:cNvSpPr txBox="1">
              <a:spLocks noChangeArrowheads="1"/>
            </p:cNvSpPr>
            <p:nvPr/>
          </p:nvSpPr>
          <p:spPr bwMode="auto">
            <a:xfrm>
              <a:off x="4331" y="1884"/>
              <a:ext cx="15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i</a:t>
              </a:r>
            </a:p>
          </p:txBody>
        </p:sp>
        <p:sp>
          <p:nvSpPr>
            <p:cNvPr id="33850" name="Text Box 59"/>
            <p:cNvSpPr txBox="1">
              <a:spLocks noChangeArrowheads="1"/>
            </p:cNvSpPr>
            <p:nvPr/>
          </p:nvSpPr>
          <p:spPr bwMode="auto">
            <a:xfrm>
              <a:off x="4195" y="2646"/>
              <a:ext cx="3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>
                  <a:latin typeface="Tahoma" pitchFamily="34" charset="0"/>
                </a:rPr>
                <a:t>ppi#</a:t>
              </a:r>
            </a:p>
          </p:txBody>
        </p:sp>
        <p:sp>
          <p:nvSpPr>
            <p:cNvPr id="33851" name="Text Box 60"/>
            <p:cNvSpPr txBox="1">
              <a:spLocks noChangeArrowheads="1"/>
            </p:cNvSpPr>
            <p:nvPr/>
          </p:nvSpPr>
          <p:spPr bwMode="auto">
            <a:xfrm rot="3468256">
              <a:off x="4468" y="2694"/>
              <a:ext cx="5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>
                  <a:latin typeface="Tahoma" pitchFamily="34" charset="0"/>
                </a:rPr>
                <a:t>ssippi#</a:t>
              </a:r>
            </a:p>
          </p:txBody>
        </p:sp>
        <p:sp>
          <p:nvSpPr>
            <p:cNvPr id="33852" name="Oval 61"/>
            <p:cNvSpPr>
              <a:spLocks noChangeArrowheads="1"/>
            </p:cNvSpPr>
            <p:nvPr/>
          </p:nvSpPr>
          <p:spPr bwMode="auto">
            <a:xfrm>
              <a:off x="5239" y="1978"/>
              <a:ext cx="272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400" b="0"/>
                <a:t>3</a:t>
              </a:r>
            </a:p>
          </p:txBody>
        </p:sp>
        <p:sp>
          <p:nvSpPr>
            <p:cNvPr id="33853" name="Line 62"/>
            <p:cNvSpPr>
              <a:spLocks noChangeShapeType="1"/>
            </p:cNvSpPr>
            <p:nvPr/>
          </p:nvSpPr>
          <p:spPr bwMode="auto">
            <a:xfrm>
              <a:off x="4286" y="1843"/>
              <a:ext cx="104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54" name="Text Box 63"/>
            <p:cNvSpPr txBox="1">
              <a:spLocks noChangeArrowheads="1"/>
            </p:cNvSpPr>
            <p:nvPr/>
          </p:nvSpPr>
          <p:spPr bwMode="auto">
            <a:xfrm>
              <a:off x="4642" y="1661"/>
              <a:ext cx="2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si</a:t>
              </a:r>
            </a:p>
          </p:txBody>
        </p:sp>
        <p:sp>
          <p:nvSpPr>
            <p:cNvPr id="33855" name="Line 64"/>
            <p:cNvSpPr>
              <a:spLocks noChangeShapeType="1"/>
            </p:cNvSpPr>
            <p:nvPr/>
          </p:nvSpPr>
          <p:spPr bwMode="auto">
            <a:xfrm flipH="1">
              <a:off x="5329" y="2250"/>
              <a:ext cx="4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56" name="Line 65"/>
            <p:cNvSpPr>
              <a:spLocks noChangeShapeType="1"/>
            </p:cNvSpPr>
            <p:nvPr/>
          </p:nvSpPr>
          <p:spPr bwMode="auto">
            <a:xfrm>
              <a:off x="5375" y="2250"/>
              <a:ext cx="13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57" name="Text Box 66"/>
            <p:cNvSpPr txBox="1">
              <a:spLocks noChangeArrowheads="1"/>
            </p:cNvSpPr>
            <p:nvPr/>
          </p:nvSpPr>
          <p:spPr bwMode="auto">
            <a:xfrm rot="4083328">
              <a:off x="5285" y="2420"/>
              <a:ext cx="5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>
                  <a:latin typeface="Tahoma" pitchFamily="34" charset="0"/>
                </a:rPr>
                <a:t>ssippi#</a:t>
              </a:r>
            </a:p>
          </p:txBody>
        </p:sp>
        <p:sp>
          <p:nvSpPr>
            <p:cNvPr id="33858" name="Text Box 67"/>
            <p:cNvSpPr txBox="1">
              <a:spLocks noChangeArrowheads="1"/>
            </p:cNvSpPr>
            <p:nvPr/>
          </p:nvSpPr>
          <p:spPr bwMode="auto">
            <a:xfrm>
              <a:off x="5012" y="2341"/>
              <a:ext cx="3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>
                  <a:latin typeface="Tahoma" pitchFamily="34" charset="0"/>
                </a:rPr>
                <a:t>ppi#</a:t>
              </a:r>
            </a:p>
          </p:txBody>
        </p:sp>
        <p:sp>
          <p:nvSpPr>
            <p:cNvPr id="33859" name="Oval 68"/>
            <p:cNvSpPr>
              <a:spLocks noChangeArrowheads="1"/>
            </p:cNvSpPr>
            <p:nvPr/>
          </p:nvSpPr>
          <p:spPr bwMode="auto">
            <a:xfrm>
              <a:off x="2381" y="1752"/>
              <a:ext cx="272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400" b="0"/>
                <a:t>1</a:t>
              </a:r>
            </a:p>
          </p:txBody>
        </p:sp>
        <p:sp>
          <p:nvSpPr>
            <p:cNvPr id="33860" name="Line 69"/>
            <p:cNvSpPr>
              <a:spLocks noChangeShapeType="1"/>
            </p:cNvSpPr>
            <p:nvPr/>
          </p:nvSpPr>
          <p:spPr bwMode="auto">
            <a:xfrm flipH="1">
              <a:off x="2653" y="1389"/>
              <a:ext cx="95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61" name="Text Box 70"/>
            <p:cNvSpPr txBox="1">
              <a:spLocks noChangeArrowheads="1"/>
            </p:cNvSpPr>
            <p:nvPr/>
          </p:nvSpPr>
          <p:spPr bwMode="auto">
            <a:xfrm>
              <a:off x="1837" y="2659"/>
              <a:ext cx="2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#</a:t>
              </a:r>
            </a:p>
          </p:txBody>
        </p:sp>
        <p:sp>
          <p:nvSpPr>
            <p:cNvPr id="33862" name="Rectangle 71"/>
            <p:cNvSpPr>
              <a:spLocks noChangeArrowheads="1"/>
            </p:cNvSpPr>
            <p:nvPr/>
          </p:nvSpPr>
          <p:spPr bwMode="auto">
            <a:xfrm>
              <a:off x="1973" y="315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 dirty="0">
                  <a:solidFill>
                    <a:srgbClr val="00A000"/>
                  </a:solidFill>
                </a:rPr>
                <a:t>14</a:t>
              </a:r>
            </a:p>
          </p:txBody>
        </p:sp>
        <p:sp>
          <p:nvSpPr>
            <p:cNvPr id="33863" name="Text Box 72"/>
            <p:cNvSpPr txBox="1">
              <a:spLocks noChangeArrowheads="1"/>
            </p:cNvSpPr>
            <p:nvPr/>
          </p:nvSpPr>
          <p:spPr bwMode="auto">
            <a:xfrm>
              <a:off x="2064" y="2564"/>
              <a:ext cx="2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latin typeface="Tahoma" pitchFamily="34" charset="0"/>
                </a:rPr>
                <a:t>$</a:t>
              </a:r>
            </a:p>
          </p:txBody>
        </p:sp>
        <p:sp>
          <p:nvSpPr>
            <p:cNvPr id="33864" name="Line 73"/>
            <p:cNvSpPr>
              <a:spLocks noChangeShapeType="1"/>
            </p:cNvSpPr>
            <p:nvPr/>
          </p:nvSpPr>
          <p:spPr bwMode="auto">
            <a:xfrm flipH="1">
              <a:off x="2064" y="2024"/>
              <a:ext cx="408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65" name="Text Box 74"/>
            <p:cNvSpPr txBox="1">
              <a:spLocks noChangeArrowheads="1"/>
            </p:cNvSpPr>
            <p:nvPr/>
          </p:nvSpPr>
          <p:spPr bwMode="auto">
            <a:xfrm>
              <a:off x="2517" y="2840"/>
              <a:ext cx="4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>
                  <a:latin typeface="Tahoma" pitchFamily="34" charset="0"/>
                </a:rPr>
                <a:t>ppi#</a:t>
              </a:r>
            </a:p>
          </p:txBody>
        </p:sp>
        <p:sp>
          <p:nvSpPr>
            <p:cNvPr id="33866" name="Text Box 75"/>
            <p:cNvSpPr txBox="1">
              <a:spLocks noChangeArrowheads="1"/>
            </p:cNvSpPr>
            <p:nvPr/>
          </p:nvSpPr>
          <p:spPr bwMode="auto">
            <a:xfrm rot="5072507">
              <a:off x="2825" y="2895"/>
              <a:ext cx="5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>
                  <a:latin typeface="Tahoma" pitchFamily="34" charset="0"/>
                </a:rPr>
                <a:t>ssippi#</a:t>
              </a:r>
            </a:p>
          </p:txBody>
        </p:sp>
        <p:sp>
          <p:nvSpPr>
            <p:cNvPr id="33867" name="Rectangle 76"/>
            <p:cNvSpPr>
              <a:spLocks noChangeArrowheads="1"/>
            </p:cNvSpPr>
            <p:nvPr/>
          </p:nvSpPr>
          <p:spPr bwMode="auto">
            <a:xfrm>
              <a:off x="4830" y="2614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1800" b="0">
                  <a:solidFill>
                    <a:srgbClr val="00A000"/>
                  </a:solidFill>
                </a:rPr>
                <a:t>13</a:t>
              </a:r>
            </a:p>
          </p:txBody>
        </p:sp>
        <p:sp>
          <p:nvSpPr>
            <p:cNvPr id="33868" name="Line 77"/>
            <p:cNvSpPr>
              <a:spLocks noChangeShapeType="1"/>
            </p:cNvSpPr>
            <p:nvPr/>
          </p:nvSpPr>
          <p:spPr bwMode="auto">
            <a:xfrm>
              <a:off x="4468" y="2523"/>
              <a:ext cx="499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69" name="Text Box 78"/>
            <p:cNvSpPr txBox="1">
              <a:spLocks noChangeArrowheads="1"/>
            </p:cNvSpPr>
            <p:nvPr/>
          </p:nvSpPr>
          <p:spPr bwMode="auto">
            <a:xfrm>
              <a:off x="4609" y="2387"/>
              <a:ext cx="1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>
                  <a:latin typeface="Tahoma" pitchFamily="34" charset="0"/>
                </a:rPr>
                <a:t>$</a:t>
              </a:r>
            </a:p>
          </p:txBody>
        </p:sp>
      </p:grp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6014387" y="5517232"/>
            <a:ext cx="3094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 smtClean="0">
                <a:solidFill>
                  <a:schemeClr val="hlink"/>
                </a:solidFill>
                <a:latin typeface="Comic Sans MS" pitchFamily="66" charset="0"/>
              </a:rPr>
              <a:t>Longest match(3,13)</a:t>
            </a:r>
            <a:endParaRPr lang="it-IT" sz="2400" dirty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07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307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07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07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03" grpId="0" animBg="1"/>
      <p:bldP spid="3072004" grpId="0" animBg="1"/>
      <p:bldP spid="3072005" grpId="0" animBg="1"/>
      <p:bldP spid="3072006" grpId="0"/>
      <p:bldP spid="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40145" y="2095488"/>
            <a:ext cx="417513" cy="365125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798870" y="1714488"/>
            <a:ext cx="485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Tahoma" pitchFamily="34" charset="0"/>
              </a:rPr>
              <a:t>SA</a:t>
            </a:r>
            <a:endParaRPr lang="en-GB" sz="18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798870" y="2074850"/>
            <a:ext cx="533400" cy="36902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12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11</a:t>
            </a:r>
            <a:endParaRPr lang="it-IT" sz="1600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rgbClr val="00A000"/>
                </a:solidFill>
                <a:latin typeface="Courier New" pitchFamily="49" charset="0"/>
              </a:rPr>
              <a:t>14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8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10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9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b="1" dirty="0">
                <a:solidFill>
                  <a:srgbClr val="00A000"/>
                </a:solidFill>
                <a:latin typeface="Courier New" pitchFamily="49" charset="0"/>
              </a:rPr>
              <a:t>13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7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6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sz="1600" b="1" dirty="0">
                <a:solidFill>
                  <a:schemeClr val="folHlink"/>
                </a:solidFill>
                <a:latin typeface="Courier New" pitchFamily="49" charset="0"/>
              </a:rPr>
              <a:t>3</a:t>
            </a:r>
            <a:endParaRPr lang="en-GB" sz="1600" b="1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360720" y="2230425"/>
            <a:ext cx="417513" cy="3516313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287695" y="1849425"/>
            <a:ext cx="579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solidFill>
                  <a:schemeClr val="tx2"/>
                </a:solidFill>
                <a:latin typeface="Tahoma" pitchFamily="34" charset="0"/>
              </a:rPr>
              <a:t>Lcp</a:t>
            </a:r>
            <a:endParaRPr lang="en-GB" sz="18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409933" y="2217725"/>
            <a:ext cx="533400" cy="3646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0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4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0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0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0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2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sz="1600">
                <a:solidFill>
                  <a:schemeClr val="tx2"/>
                </a:solidFill>
                <a:latin typeface="Courier New" pitchFamily="49" charset="0"/>
              </a:rPr>
              <a:t>3</a:t>
            </a:r>
            <a:endParaRPr lang="en-US" sz="1600">
              <a:solidFill>
                <a:schemeClr val="tx2"/>
              </a:solidFill>
              <a:latin typeface="Courier New" pitchFamily="49" charset="0"/>
            </a:endParaRP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endParaRPr lang="en-GB" sz="16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100" dirty="0" smtClean="0"/>
              <a:t>Suffix Array </a:t>
            </a:r>
            <a:r>
              <a:rPr lang="it-IT" sz="4100" dirty="0" smtClean="0">
                <a:solidFill>
                  <a:srgbClr val="A50021"/>
                </a:solidFill>
              </a:rPr>
              <a:t>&amp; LCP </a:t>
            </a:r>
            <a:r>
              <a:rPr lang="it-IT" sz="4100" dirty="0" smtClean="0">
                <a:solidFill>
                  <a:srgbClr val="A50021"/>
                </a:solidFill>
                <a:sym typeface="Wingdings" pitchFamily="2" charset="2"/>
              </a:rPr>
              <a:t> </a:t>
            </a:r>
            <a:r>
              <a:rPr lang="it-IT" sz="4100" dirty="0" smtClean="0">
                <a:solidFill>
                  <a:srgbClr val="A50021"/>
                </a:solidFill>
              </a:rPr>
              <a:t>RMQ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357818" y="3351217"/>
            <a:ext cx="3132138" cy="649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>
                <a:solidFill>
                  <a:schemeClr val="tx2"/>
                </a:solidFill>
                <a:latin typeface="Comic Sans MS" pitchFamily="66" charset="0"/>
              </a:rPr>
              <a:t>T#</a:t>
            </a:r>
            <a:r>
              <a:rPr lang="it-IT" sz="2400" b="0">
                <a:solidFill>
                  <a:srgbClr val="00A000"/>
                </a:solidFill>
                <a:latin typeface="Comic Sans MS" pitchFamily="66" charset="0"/>
              </a:rPr>
              <a:t>P</a:t>
            </a:r>
            <a:r>
              <a:rPr lang="it-IT" sz="2400" b="0">
                <a:solidFill>
                  <a:schemeClr val="tx2"/>
                </a:solidFill>
                <a:latin typeface="Comic Sans MS" pitchFamily="66" charset="0"/>
              </a:rPr>
              <a:t> = mississippi#</a:t>
            </a:r>
            <a:r>
              <a:rPr lang="it-IT" sz="2400" b="0">
                <a:solidFill>
                  <a:srgbClr val="00A000"/>
                </a:solidFill>
                <a:latin typeface="Comic Sans MS" pitchFamily="66" charset="0"/>
              </a:rPr>
              <a:t>si</a:t>
            </a:r>
          </a:p>
          <a:p>
            <a:pPr eaLnBrk="0" hangingPunct="0">
              <a:lnSpc>
                <a:spcPct val="90000"/>
              </a:lnSpc>
            </a:pPr>
            <a:r>
              <a:rPr lang="it-IT" sz="1400" b="0">
                <a:latin typeface="Comic Sans MS" pitchFamily="66" charset="0"/>
              </a:rPr>
              <a:t>                   1  2   4   6   8  10      </a:t>
            </a:r>
            <a:r>
              <a:rPr lang="it-IT" sz="1400" b="0">
                <a:solidFill>
                  <a:srgbClr val="00A000"/>
                </a:solidFill>
                <a:latin typeface="Comic Sans MS" pitchFamily="66" charset="0"/>
              </a:rPr>
              <a:t>13</a:t>
            </a:r>
            <a:endParaRPr lang="en-US" sz="1200" b="0">
              <a:solidFill>
                <a:srgbClr val="00A000"/>
              </a:solidFill>
              <a:latin typeface="Comic Sans MS" pitchFamily="66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143108" y="4397363"/>
            <a:ext cx="1366837" cy="1204912"/>
            <a:chOff x="1565" y="2943"/>
            <a:chExt cx="861" cy="759"/>
          </a:xfrm>
        </p:grpSpPr>
        <p:sp>
          <p:nvSpPr>
            <p:cNvPr id="28691" name="AutoShape 11"/>
            <p:cNvSpPr>
              <a:spLocks/>
            </p:cNvSpPr>
            <p:nvPr/>
          </p:nvSpPr>
          <p:spPr bwMode="auto">
            <a:xfrm>
              <a:off x="2154" y="3050"/>
              <a:ext cx="272" cy="652"/>
            </a:xfrm>
            <a:prstGeom prst="leftBrace">
              <a:avLst>
                <a:gd name="adj1" fmla="val 19975"/>
                <a:gd name="adj2" fmla="val 50000"/>
              </a:avLst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692" name="Text Box 12"/>
            <p:cNvSpPr txBox="1">
              <a:spLocks noChangeArrowheads="1"/>
            </p:cNvSpPr>
            <p:nvPr/>
          </p:nvSpPr>
          <p:spPr bwMode="auto">
            <a:xfrm>
              <a:off x="1565" y="2943"/>
              <a:ext cx="6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800">
                  <a:solidFill>
                    <a:schemeClr val="hlink"/>
                  </a:solidFill>
                </a:rPr>
                <a:t>RMQ</a:t>
              </a:r>
            </a:p>
          </p:txBody>
        </p:sp>
      </p:grpSp>
      <p:sp>
        <p:nvSpPr>
          <p:cNvPr id="28683" name="Text Box 13"/>
          <p:cNvSpPr txBox="1">
            <a:spLocks noChangeArrowheads="1"/>
          </p:cNvSpPr>
          <p:nvPr/>
        </p:nvSpPr>
        <p:spPr bwMode="auto">
          <a:xfrm>
            <a:off x="4210033" y="4378313"/>
            <a:ext cx="11588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0" dirty="0"/>
              <a:t>si</a:t>
            </a:r>
          </a:p>
          <a:p>
            <a:r>
              <a:rPr lang="it-IT" sz="1600" b="0" dirty="0"/>
              <a:t>sippi#</a:t>
            </a:r>
          </a:p>
          <a:p>
            <a:r>
              <a:rPr lang="it-IT" sz="1600" b="0" dirty="0"/>
              <a:t>sissippi#</a:t>
            </a:r>
          </a:p>
          <a:p>
            <a:r>
              <a:rPr lang="it-IT" sz="1600" b="0" dirty="0"/>
              <a:t>ssippi#</a:t>
            </a:r>
          </a:p>
          <a:p>
            <a:r>
              <a:rPr lang="it-IT" sz="1600" b="0" dirty="0"/>
              <a:t>ssissippi#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735495" y="4594213"/>
            <a:ext cx="2462213" cy="936625"/>
            <a:chOff x="3198" y="3067"/>
            <a:chExt cx="1551" cy="590"/>
          </a:xfrm>
        </p:grpSpPr>
        <p:sp>
          <p:nvSpPr>
            <p:cNvPr id="28688" name="Line 15"/>
            <p:cNvSpPr>
              <a:spLocks noChangeShapeType="1"/>
            </p:cNvSpPr>
            <p:nvPr/>
          </p:nvSpPr>
          <p:spPr bwMode="auto">
            <a:xfrm flipH="1">
              <a:off x="3198" y="3067"/>
              <a:ext cx="1088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689" name="Line 16"/>
            <p:cNvSpPr>
              <a:spLocks noChangeShapeType="1"/>
            </p:cNvSpPr>
            <p:nvPr/>
          </p:nvSpPr>
          <p:spPr bwMode="auto">
            <a:xfrm flipH="1">
              <a:off x="3606" y="3657"/>
              <a:ext cx="680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690" name="Text Box 17"/>
            <p:cNvSpPr txBox="1">
              <a:spLocks noChangeArrowheads="1"/>
            </p:cNvSpPr>
            <p:nvPr/>
          </p:nvSpPr>
          <p:spPr bwMode="auto">
            <a:xfrm>
              <a:off x="4150" y="3158"/>
              <a:ext cx="59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3600" b="0">
                  <a:solidFill>
                    <a:schemeClr val="hlink"/>
                  </a:solidFill>
                  <a:latin typeface="Comic Sans MS" pitchFamily="66" charset="0"/>
                </a:rPr>
                <a:t>LCP</a:t>
              </a:r>
            </a:p>
          </p:txBody>
        </p:sp>
      </p:grpSp>
      <p:sp>
        <p:nvSpPr>
          <p:cNvPr id="3061778" name="Line 18"/>
          <p:cNvSpPr>
            <a:spLocks noChangeShapeType="1"/>
          </p:cNvSpPr>
          <p:nvPr/>
        </p:nvSpPr>
        <p:spPr bwMode="auto">
          <a:xfrm>
            <a:off x="8237543" y="2774954"/>
            <a:ext cx="0" cy="647700"/>
          </a:xfrm>
          <a:prstGeom prst="line">
            <a:avLst/>
          </a:prstGeom>
          <a:noFill/>
          <a:ln w="50800">
            <a:solidFill>
              <a:srgbClr val="FF6600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61779" name="Line 19"/>
          <p:cNvSpPr>
            <a:spLocks noChangeShapeType="1"/>
          </p:cNvSpPr>
          <p:nvPr/>
        </p:nvSpPr>
        <p:spPr bwMode="auto">
          <a:xfrm>
            <a:off x="6797681" y="2846392"/>
            <a:ext cx="0" cy="647700"/>
          </a:xfrm>
          <a:prstGeom prst="line">
            <a:avLst/>
          </a:prstGeom>
          <a:noFill/>
          <a:ln w="50800">
            <a:solidFill>
              <a:srgbClr val="FF6600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61780" name="Rectangle 20"/>
          <p:cNvSpPr>
            <a:spLocks noChangeArrowheads="1"/>
          </p:cNvSpPr>
          <p:nvPr/>
        </p:nvSpPr>
        <p:spPr bwMode="auto">
          <a:xfrm>
            <a:off x="7013581" y="2276479"/>
            <a:ext cx="9509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b="0">
                <a:solidFill>
                  <a:schemeClr val="hlink"/>
                </a:solidFill>
                <a:latin typeface="Comic Sans MS" pitchFamily="66" charset="0"/>
              </a:rPr>
              <a:t>LCP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492763" y="1852604"/>
            <a:ext cx="3094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 smtClean="0">
                <a:solidFill>
                  <a:schemeClr val="hlink"/>
                </a:solidFill>
                <a:latin typeface="Comic Sans MS" pitchFamily="66" charset="0"/>
              </a:rPr>
              <a:t>Longest match(3,13)</a:t>
            </a:r>
            <a:endParaRPr lang="it-IT" sz="2400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3500430" y="6000768"/>
            <a:ext cx="5643570" cy="857232"/>
          </a:xfrm>
          <a:prstGeom prst="round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Surprisingly, also LCA </a:t>
            </a:r>
            <a:r>
              <a:rPr kumimoji="0" lang="it-IT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  <a:sym typeface="Symbol"/>
              </a:rPr>
              <a:t>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RMQ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6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6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61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  <p:bldP spid="3061778" grpId="0" animBg="1"/>
      <p:bldP spid="3061779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The RMQ problem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86836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400" smtClean="0"/>
              <a:t>RMQ</a:t>
            </a:r>
            <a:r>
              <a:rPr lang="en-US" sz="2400" baseline="-25000" smtClean="0"/>
              <a:t>A</a:t>
            </a:r>
            <a:r>
              <a:rPr lang="en-US" sz="2400" smtClean="0"/>
              <a:t>(i,j) – returns the </a:t>
            </a:r>
            <a:r>
              <a:rPr lang="en-US" sz="2400" smtClean="0">
                <a:solidFill>
                  <a:schemeClr val="folHlink"/>
                </a:solidFill>
              </a:rPr>
              <a:t>index</a:t>
            </a:r>
            <a:r>
              <a:rPr lang="en-US" sz="2400" smtClean="0"/>
              <a:t> of the smallest element in the subarray A[i..j]. 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092575" y="3757613"/>
            <a:ext cx="2376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endParaRPr lang="it-IT" sz="1800" b="0">
              <a:latin typeface="Tahoma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457325" y="3157538"/>
            <a:ext cx="6172200" cy="6096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en-US" sz="2400" b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20669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6765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32861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69437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533525" y="3233738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10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7019925" y="32337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 dirty="0" smtClean="0">
                <a:latin typeface="Times" pitchFamily="18" charset="0"/>
                <a:cs typeface="Arial" pitchFamily="34" charset="0"/>
              </a:rPr>
              <a:t>10</a:t>
            </a:r>
            <a:endParaRPr lang="en-US" altLang="en-US" sz="2400" b="0" dirty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362325" y="3233738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 dirty="0" smtClean="0">
                <a:latin typeface="Times" pitchFamily="18" charset="0"/>
                <a:cs typeface="Arial" pitchFamily="34" charset="0"/>
              </a:rPr>
              <a:t>1</a:t>
            </a:r>
            <a:endParaRPr lang="en-US" altLang="en-US" sz="2400" b="0" dirty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410325" y="32337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14</a:t>
            </a: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38957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38957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3895725" y="3233738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12</a:t>
            </a: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45053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45053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4505325" y="32337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13</a:t>
            </a: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51149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51149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5114925" y="3233738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 dirty="0" smtClean="0">
                <a:latin typeface="Times" pitchFamily="18" charset="0"/>
                <a:cs typeface="Arial" pitchFamily="34" charset="0"/>
              </a:rPr>
              <a:t>21</a:t>
            </a:r>
            <a:endParaRPr lang="en-US" altLang="en-US" sz="2400" b="0" dirty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57245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>
            <a:off x="57245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5724525" y="32337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15</a:t>
            </a:r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>
            <a:off x="63341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2111375" y="3233738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 dirty="0">
                <a:latin typeface="Times" pitchFamily="18" charset="0"/>
                <a:cs typeface="Arial" pitchFamily="34" charset="0"/>
              </a:rPr>
              <a:t> </a:t>
            </a:r>
            <a:r>
              <a:rPr lang="en-US" altLang="en-US" sz="2400" b="0" dirty="0" smtClean="0">
                <a:latin typeface="Times" pitchFamily="18" charset="0"/>
                <a:cs typeface="Arial" pitchFamily="34" charset="0"/>
              </a:rPr>
              <a:t>2</a:t>
            </a:r>
            <a:endParaRPr lang="en-US" altLang="en-US" sz="2400" b="0" dirty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2720975" y="3233738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</a:t>
            </a:r>
            <a:r>
              <a:rPr lang="it-IT" altLang="en-US" sz="2400" b="0">
                <a:latin typeface="Times" pitchFamily="18" charset="0"/>
                <a:cs typeface="Arial" pitchFamily="34" charset="0"/>
              </a:rPr>
              <a:t>1</a:t>
            </a:r>
            <a:r>
              <a:rPr lang="en-US" altLang="en-US" sz="2400" b="0">
                <a:latin typeface="Times" pitchFamily="18" charset="0"/>
                <a:cs typeface="Arial" pitchFamily="34" charset="0"/>
              </a:rPr>
              <a:t>2</a:t>
            </a:r>
          </a:p>
        </p:txBody>
      </p:sp>
      <p:sp>
        <p:nvSpPr>
          <p:cNvPr id="3074077" name="AutoShape 29"/>
          <p:cNvSpPr>
            <a:spLocks/>
          </p:cNvSpPr>
          <p:nvPr/>
        </p:nvSpPr>
        <p:spPr bwMode="auto">
          <a:xfrm rot="-5383714">
            <a:off x="4246563" y="2295525"/>
            <a:ext cx="541338" cy="3633787"/>
          </a:xfrm>
          <a:prstGeom prst="leftBrace">
            <a:avLst>
              <a:gd name="adj1" fmla="val 559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4078" name="Rectangle 30"/>
          <p:cNvSpPr>
            <a:spLocks noChangeArrowheads="1"/>
          </p:cNvSpPr>
          <p:nvPr/>
        </p:nvSpPr>
        <p:spPr bwMode="auto">
          <a:xfrm>
            <a:off x="3660775" y="4452938"/>
            <a:ext cx="2524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he-IL" sz="3200" b="0">
                <a:latin typeface="Times" pitchFamily="18" charset="0"/>
                <a:cs typeface="Arial" pitchFamily="34" charset="0"/>
              </a:rPr>
              <a:t>RMQ(2,7) = 3</a:t>
            </a:r>
            <a:endParaRPr lang="en-US" altLang="en-US" sz="3200" b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1377950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A[0]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26765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A[2]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2066925" y="2852738"/>
            <a:ext cx="795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A[1]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70199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A[9]</a:t>
            </a: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32861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A[3]</a:t>
            </a: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38957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A[4]</a:t>
            </a:r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4471988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A[5]</a:t>
            </a: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51149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A[6]</a:t>
            </a: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57245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A[7]</a:t>
            </a:r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6376988" y="28432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A[8]</a:t>
            </a:r>
          </a:p>
        </p:txBody>
      </p:sp>
      <p:sp>
        <p:nvSpPr>
          <p:cNvPr id="3074089" name="Rectangle 41"/>
          <p:cNvSpPr>
            <a:spLocks noChangeArrowheads="1"/>
          </p:cNvSpPr>
          <p:nvPr/>
        </p:nvSpPr>
        <p:spPr bwMode="auto">
          <a:xfrm>
            <a:off x="250825" y="5300663"/>
            <a:ext cx="84264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endParaRPr lang="en-US" sz="400" b="0" dirty="0"/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SzPct val="105000"/>
              <a:buFont typeface="Wingdings" pitchFamily="2" charset="2"/>
              <a:buChar char="L"/>
            </a:pP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Trivial solution: </a:t>
            </a:r>
            <a:r>
              <a:rPr lang="en-US" sz="2200" b="0" dirty="0" err="1">
                <a:solidFill>
                  <a:srgbClr val="A50021"/>
                </a:solidFill>
                <a:latin typeface="Comic Sans MS" pitchFamily="66" charset="0"/>
              </a:rPr>
              <a:t>Precompute</a:t>
            </a: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 RMQ for every pair of indices.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			      This takes </a:t>
            </a:r>
            <a:r>
              <a:rPr lang="en-US" sz="2200" b="0" dirty="0">
                <a:solidFill>
                  <a:srgbClr val="A50021"/>
                </a:solidFill>
                <a:latin typeface="Symbol" pitchFamily="18" charset="2"/>
              </a:rPr>
              <a:t>Q</a:t>
            </a: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(n</a:t>
            </a:r>
            <a:r>
              <a:rPr lang="en-US" sz="2200" b="0" baseline="30000" dirty="0">
                <a:solidFill>
                  <a:srgbClr val="A50021"/>
                </a:solidFill>
                <a:latin typeface="Comic Sans MS" pitchFamily="66" charset="0"/>
              </a:rPr>
              <a:t>2</a:t>
            </a: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) space, and O(1) query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07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077" grpId="0" animBg="1"/>
      <p:bldP spid="3074078" grpId="0" autoUpdateAnimBg="0"/>
      <p:bldP spid="30740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2300"/>
            <a:ext cx="7772400" cy="720725"/>
          </a:xfrm>
        </p:spPr>
        <p:txBody>
          <a:bodyPr/>
          <a:lstStyle/>
          <a:p>
            <a:pPr eaLnBrk="1" hangingPunct="1"/>
            <a:r>
              <a:rPr lang="en-US" smtClean="0"/>
              <a:t>RMQ on a general array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411288" y="2182813"/>
            <a:ext cx="6129337" cy="6096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en-US" sz="2400" b="0">
              <a:latin typeface="Times" pitchFamily="18" charset="0"/>
              <a:cs typeface="Arial" pitchFamily="34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20208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26304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32400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68976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487488" y="22590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10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973888" y="2259013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16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316288" y="22590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34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364288" y="2259013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26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38496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8496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849688" y="2259013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7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4592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44592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4459288" y="22590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19</a:t>
            </a: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50688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50688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068888" y="22590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9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6784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56784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678488" y="22590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12</a:t>
            </a: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6288088" y="218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065338" y="22590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25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674938" y="22590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22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331913" y="18780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A[0]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630488" y="18780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A[2]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020888" y="1878013"/>
            <a:ext cx="795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A[1]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973888" y="18780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A[9]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3240088" y="18780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A[3]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849688" y="18780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A[4]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4425950" y="18780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A[5]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5068888" y="18780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A[6]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5678488" y="18780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A[7]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6330950" y="184626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A[8]</a:t>
            </a:r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7081862" y="508635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>
            <a:off x="7005662" y="584835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35" name="AutoShape 39"/>
          <p:cNvSpPr>
            <a:spLocks noChangeArrowheads="1"/>
          </p:cNvSpPr>
          <p:nvPr/>
        </p:nvSpPr>
        <p:spPr bwMode="auto">
          <a:xfrm>
            <a:off x="3924300" y="292735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36" name="Oval 40"/>
          <p:cNvSpPr>
            <a:spLocks noChangeArrowheads="1"/>
          </p:cNvSpPr>
          <p:nvPr/>
        </p:nvSpPr>
        <p:spPr bwMode="auto">
          <a:xfrm>
            <a:off x="3881462" y="34861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4</a:t>
            </a:r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4338662" y="379095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 flipH="1">
            <a:off x="2357462" y="379095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>
            <a:off x="2357462" y="440055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40" name="Oval 44"/>
          <p:cNvSpPr>
            <a:spLocks noChangeArrowheads="1"/>
          </p:cNvSpPr>
          <p:nvPr/>
        </p:nvSpPr>
        <p:spPr bwMode="auto">
          <a:xfrm>
            <a:off x="2052662" y="40957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0</a:t>
            </a:r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 flipH="1">
            <a:off x="2357462" y="501015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42" name="Line 46"/>
          <p:cNvSpPr>
            <a:spLocks noChangeShapeType="1"/>
          </p:cNvSpPr>
          <p:nvPr/>
        </p:nvSpPr>
        <p:spPr bwMode="auto">
          <a:xfrm>
            <a:off x="3119462" y="501015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43" name="Oval 47"/>
          <p:cNvSpPr>
            <a:spLocks noChangeArrowheads="1"/>
          </p:cNvSpPr>
          <p:nvPr/>
        </p:nvSpPr>
        <p:spPr bwMode="auto">
          <a:xfrm>
            <a:off x="2814662" y="47815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2</a:t>
            </a:r>
          </a:p>
        </p:txBody>
      </p:sp>
      <p:sp>
        <p:nvSpPr>
          <p:cNvPr id="29744" name="Oval 48"/>
          <p:cNvSpPr>
            <a:spLocks noChangeArrowheads="1"/>
          </p:cNvSpPr>
          <p:nvPr/>
        </p:nvSpPr>
        <p:spPr bwMode="auto">
          <a:xfrm>
            <a:off x="2205062" y="55435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1</a:t>
            </a:r>
          </a:p>
        </p:txBody>
      </p:sp>
      <p:sp>
        <p:nvSpPr>
          <p:cNvPr id="29745" name="Oval 49"/>
          <p:cNvSpPr>
            <a:spLocks noChangeArrowheads="1"/>
          </p:cNvSpPr>
          <p:nvPr/>
        </p:nvSpPr>
        <p:spPr bwMode="auto">
          <a:xfrm>
            <a:off x="3424262" y="55435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3</a:t>
            </a:r>
          </a:p>
        </p:txBody>
      </p:sp>
      <p:sp>
        <p:nvSpPr>
          <p:cNvPr id="29746" name="Line 50"/>
          <p:cNvSpPr>
            <a:spLocks noChangeShapeType="1"/>
          </p:cNvSpPr>
          <p:nvPr/>
        </p:nvSpPr>
        <p:spPr bwMode="auto">
          <a:xfrm flipH="1">
            <a:off x="5024462" y="432435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47" name="Oval 51"/>
          <p:cNvSpPr>
            <a:spLocks noChangeArrowheads="1"/>
          </p:cNvSpPr>
          <p:nvPr/>
        </p:nvSpPr>
        <p:spPr bwMode="auto">
          <a:xfrm>
            <a:off x="4795862" y="47815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5</a:t>
            </a:r>
          </a:p>
        </p:txBody>
      </p:sp>
      <p:sp>
        <p:nvSpPr>
          <p:cNvPr id="29748" name="Line 52"/>
          <p:cNvSpPr>
            <a:spLocks noChangeShapeType="1"/>
          </p:cNvSpPr>
          <p:nvPr/>
        </p:nvSpPr>
        <p:spPr bwMode="auto">
          <a:xfrm>
            <a:off x="6015062" y="432435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49" name="Oval 53"/>
          <p:cNvSpPr>
            <a:spLocks noChangeArrowheads="1"/>
          </p:cNvSpPr>
          <p:nvPr/>
        </p:nvSpPr>
        <p:spPr bwMode="auto">
          <a:xfrm>
            <a:off x="6777062" y="47815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7</a:t>
            </a:r>
          </a:p>
        </p:txBody>
      </p:sp>
      <p:sp>
        <p:nvSpPr>
          <p:cNvPr id="29750" name="Oval 54"/>
          <p:cNvSpPr>
            <a:spLocks noChangeArrowheads="1"/>
          </p:cNvSpPr>
          <p:nvPr/>
        </p:nvSpPr>
        <p:spPr bwMode="auto">
          <a:xfrm>
            <a:off x="5786462" y="41719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6</a:t>
            </a:r>
          </a:p>
        </p:txBody>
      </p:sp>
      <p:sp>
        <p:nvSpPr>
          <p:cNvPr id="29751" name="Oval 55"/>
          <p:cNvSpPr>
            <a:spLocks noChangeArrowheads="1"/>
          </p:cNvSpPr>
          <p:nvPr/>
        </p:nvSpPr>
        <p:spPr bwMode="auto">
          <a:xfrm>
            <a:off x="7615262" y="55435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9</a:t>
            </a:r>
          </a:p>
        </p:txBody>
      </p:sp>
      <p:sp>
        <p:nvSpPr>
          <p:cNvPr id="29752" name="Oval 56"/>
          <p:cNvSpPr>
            <a:spLocks noChangeArrowheads="1"/>
          </p:cNvSpPr>
          <p:nvPr/>
        </p:nvSpPr>
        <p:spPr bwMode="auto">
          <a:xfrm>
            <a:off x="6777062" y="63055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8</a:t>
            </a:r>
          </a:p>
        </p:txBody>
      </p:sp>
      <p:sp>
        <p:nvSpPr>
          <p:cNvPr id="29753" name="Text Box 57"/>
          <p:cNvSpPr txBox="1">
            <a:spLocks noChangeArrowheads="1"/>
          </p:cNvSpPr>
          <p:nvPr/>
        </p:nvSpPr>
        <p:spPr bwMode="auto">
          <a:xfrm>
            <a:off x="5919788" y="3262313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0" dirty="0">
                <a:solidFill>
                  <a:srgbClr val="000099"/>
                </a:solidFill>
                <a:latin typeface="Comic Sans MS" pitchFamily="66" charset="0"/>
              </a:rPr>
              <a:t>Cartesian Tree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1071538" y="1487488"/>
            <a:ext cx="3025775" cy="5327650"/>
            <a:chOff x="793" y="709"/>
            <a:chExt cx="1906" cy="3356"/>
          </a:xfrm>
        </p:grpSpPr>
        <p:sp>
          <p:nvSpPr>
            <p:cNvPr id="29758" name="Oval 59"/>
            <p:cNvSpPr>
              <a:spLocks noChangeArrowheads="1"/>
            </p:cNvSpPr>
            <p:nvPr/>
          </p:nvSpPr>
          <p:spPr bwMode="auto">
            <a:xfrm>
              <a:off x="793" y="2069"/>
              <a:ext cx="1906" cy="1996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9" name="Oval 60"/>
            <p:cNvSpPr>
              <a:spLocks noChangeArrowheads="1"/>
            </p:cNvSpPr>
            <p:nvPr/>
          </p:nvSpPr>
          <p:spPr bwMode="auto">
            <a:xfrm>
              <a:off x="839" y="709"/>
              <a:ext cx="1770" cy="1088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4356100" y="1630363"/>
            <a:ext cx="3816350" cy="5327650"/>
            <a:chOff x="2880" y="799"/>
            <a:chExt cx="2404" cy="3356"/>
          </a:xfrm>
        </p:grpSpPr>
        <p:sp>
          <p:nvSpPr>
            <p:cNvPr id="29756" name="Oval 62"/>
            <p:cNvSpPr>
              <a:spLocks noChangeArrowheads="1"/>
            </p:cNvSpPr>
            <p:nvPr/>
          </p:nvSpPr>
          <p:spPr bwMode="auto">
            <a:xfrm>
              <a:off x="2880" y="2159"/>
              <a:ext cx="2404" cy="1996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7" name="Oval 63"/>
            <p:cNvSpPr>
              <a:spLocks noChangeArrowheads="1"/>
            </p:cNvSpPr>
            <p:nvPr/>
          </p:nvSpPr>
          <p:spPr bwMode="auto">
            <a:xfrm>
              <a:off x="2926" y="799"/>
              <a:ext cx="2267" cy="1088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3" grpId="0" animBg="1"/>
      <p:bldP spid="29734" grpId="0" animBg="1"/>
      <p:bldP spid="29735" grpId="0" animBg="1"/>
      <p:bldP spid="29736" grpId="0" animBg="1"/>
      <p:bldP spid="29737" grpId="0" animBg="1"/>
      <p:bldP spid="29738" grpId="0" animBg="1"/>
      <p:bldP spid="29739" grpId="0" animBg="1"/>
      <p:bldP spid="29740" grpId="0" animBg="1"/>
      <p:bldP spid="29741" grpId="0" animBg="1"/>
      <p:bldP spid="29742" grpId="0" animBg="1"/>
      <p:bldP spid="29743" grpId="0" animBg="1"/>
      <p:bldP spid="29744" grpId="0" animBg="1"/>
      <p:bldP spid="29745" grpId="0" animBg="1"/>
      <p:bldP spid="29746" grpId="0" animBg="1"/>
      <p:bldP spid="29747" grpId="0" animBg="1"/>
      <p:bldP spid="29748" grpId="0" animBg="1"/>
      <p:bldP spid="29749" grpId="0" animBg="1"/>
      <p:bldP spid="29750" grpId="0" animBg="1"/>
      <p:bldP spid="29751" grpId="0" animBg="1"/>
      <p:bldP spid="29752" grpId="0" animBg="1"/>
      <p:bldP spid="297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73100"/>
            <a:ext cx="7772400" cy="72072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RMQ(</a:t>
            </a:r>
            <a:r>
              <a:rPr lang="en-US" sz="3200" dirty="0" err="1" smtClean="0"/>
              <a:t>i,j</a:t>
            </a:r>
            <a:r>
              <a:rPr lang="en-US" sz="3200" dirty="0" smtClean="0"/>
              <a:t>) = LCA(</a:t>
            </a:r>
            <a:r>
              <a:rPr lang="en-US" sz="3200" dirty="0" err="1" smtClean="0"/>
              <a:t>i,j</a:t>
            </a:r>
            <a:r>
              <a:rPr lang="en-US" sz="3200" dirty="0" smtClean="0"/>
              <a:t>) on Cartesian trees</a:t>
            </a:r>
            <a:endParaRPr lang="en-US" sz="3600" dirty="0" smtClean="0">
              <a:solidFill>
                <a:schemeClr val="hlink"/>
              </a:solidFill>
              <a:cs typeface="Tahoma" pitchFamily="34" charset="0"/>
            </a:endParaRP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7510490" y="513715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7434290" y="589915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19263" y="2197100"/>
            <a:ext cx="6129337" cy="6096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en-US" sz="2400" b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3288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9384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35480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72056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795463" y="22733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10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7281863" y="22733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16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24263" y="22733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34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6672263" y="22733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26</a:t>
            </a:r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41576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41576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157663" y="22733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7</a:t>
            </a:r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47672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47672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767263" y="22733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19</a:t>
            </a: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53768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53768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5376863" y="22733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9</a:t>
            </a:r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59864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59864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5986463" y="22733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12</a:t>
            </a:r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6596063" y="2197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2373313" y="22733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25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982913" y="22733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22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1639888" y="18923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A[0]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938463" y="18923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A[2]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2328863" y="1892300"/>
            <a:ext cx="795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A[1]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7281863" y="18923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A[9]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3548063" y="18923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A[3]</a:t>
            </a: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4157663" y="18923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A[4]</a:t>
            </a: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733925" y="18923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A[5]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5376863" y="18923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A[6]</a:t>
            </a:r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5986463" y="18923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A[7]</a:t>
            </a:r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6638925" y="1889125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A[8]</a:t>
            </a:r>
          </a:p>
        </p:txBody>
      </p:sp>
      <p:sp>
        <p:nvSpPr>
          <p:cNvPr id="30759" name="AutoShape 39"/>
          <p:cNvSpPr>
            <a:spLocks noChangeArrowheads="1"/>
          </p:cNvSpPr>
          <p:nvPr/>
        </p:nvSpPr>
        <p:spPr bwMode="auto">
          <a:xfrm>
            <a:off x="4284663" y="297815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60" name="Oval 40"/>
          <p:cNvSpPr>
            <a:spLocks noChangeArrowheads="1"/>
          </p:cNvSpPr>
          <p:nvPr/>
        </p:nvSpPr>
        <p:spPr bwMode="auto">
          <a:xfrm>
            <a:off x="4310090" y="35369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4</a:t>
            </a:r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>
            <a:off x="4767290" y="384175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62" name="Line 42"/>
          <p:cNvSpPr>
            <a:spLocks noChangeShapeType="1"/>
          </p:cNvSpPr>
          <p:nvPr/>
        </p:nvSpPr>
        <p:spPr bwMode="auto">
          <a:xfrm flipH="1">
            <a:off x="2786090" y="384175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63" name="Line 43"/>
          <p:cNvSpPr>
            <a:spLocks noChangeShapeType="1"/>
          </p:cNvSpPr>
          <p:nvPr/>
        </p:nvSpPr>
        <p:spPr bwMode="auto">
          <a:xfrm>
            <a:off x="2786090" y="445135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64" name="Oval 44"/>
          <p:cNvSpPr>
            <a:spLocks noChangeArrowheads="1"/>
          </p:cNvSpPr>
          <p:nvPr/>
        </p:nvSpPr>
        <p:spPr bwMode="auto">
          <a:xfrm>
            <a:off x="2481290" y="41465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0</a:t>
            </a:r>
          </a:p>
        </p:txBody>
      </p:sp>
      <p:sp>
        <p:nvSpPr>
          <p:cNvPr id="30765" name="Line 45"/>
          <p:cNvSpPr>
            <a:spLocks noChangeShapeType="1"/>
          </p:cNvSpPr>
          <p:nvPr/>
        </p:nvSpPr>
        <p:spPr bwMode="auto">
          <a:xfrm flipH="1">
            <a:off x="2786090" y="506095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66" name="Line 46"/>
          <p:cNvSpPr>
            <a:spLocks noChangeShapeType="1"/>
          </p:cNvSpPr>
          <p:nvPr/>
        </p:nvSpPr>
        <p:spPr bwMode="auto">
          <a:xfrm>
            <a:off x="3548090" y="506095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67" name="Oval 47"/>
          <p:cNvSpPr>
            <a:spLocks noChangeArrowheads="1"/>
          </p:cNvSpPr>
          <p:nvPr/>
        </p:nvSpPr>
        <p:spPr bwMode="auto">
          <a:xfrm>
            <a:off x="3243290" y="48323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2</a:t>
            </a:r>
          </a:p>
        </p:txBody>
      </p:sp>
      <p:sp>
        <p:nvSpPr>
          <p:cNvPr id="30768" name="Oval 48"/>
          <p:cNvSpPr>
            <a:spLocks noChangeArrowheads="1"/>
          </p:cNvSpPr>
          <p:nvPr/>
        </p:nvSpPr>
        <p:spPr bwMode="auto">
          <a:xfrm>
            <a:off x="2633690" y="55943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1</a:t>
            </a:r>
          </a:p>
        </p:txBody>
      </p:sp>
      <p:sp>
        <p:nvSpPr>
          <p:cNvPr id="30769" name="Oval 49"/>
          <p:cNvSpPr>
            <a:spLocks noChangeArrowheads="1"/>
          </p:cNvSpPr>
          <p:nvPr/>
        </p:nvSpPr>
        <p:spPr bwMode="auto">
          <a:xfrm>
            <a:off x="3852890" y="55943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3</a:t>
            </a:r>
          </a:p>
        </p:txBody>
      </p:sp>
      <p:sp>
        <p:nvSpPr>
          <p:cNvPr id="30770" name="Line 50"/>
          <p:cNvSpPr>
            <a:spLocks noChangeShapeType="1"/>
          </p:cNvSpPr>
          <p:nvPr/>
        </p:nvSpPr>
        <p:spPr bwMode="auto">
          <a:xfrm flipH="1">
            <a:off x="5453090" y="437515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71" name="Oval 51"/>
          <p:cNvSpPr>
            <a:spLocks noChangeArrowheads="1"/>
          </p:cNvSpPr>
          <p:nvPr/>
        </p:nvSpPr>
        <p:spPr bwMode="auto">
          <a:xfrm>
            <a:off x="5224490" y="48323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5</a:t>
            </a:r>
          </a:p>
        </p:txBody>
      </p:sp>
      <p:sp>
        <p:nvSpPr>
          <p:cNvPr id="30772" name="Line 52"/>
          <p:cNvSpPr>
            <a:spLocks noChangeShapeType="1"/>
          </p:cNvSpPr>
          <p:nvPr/>
        </p:nvSpPr>
        <p:spPr bwMode="auto">
          <a:xfrm>
            <a:off x="6443690" y="437515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73" name="Oval 53"/>
          <p:cNvSpPr>
            <a:spLocks noChangeArrowheads="1"/>
          </p:cNvSpPr>
          <p:nvPr/>
        </p:nvSpPr>
        <p:spPr bwMode="auto">
          <a:xfrm>
            <a:off x="7205690" y="48323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7</a:t>
            </a:r>
          </a:p>
        </p:txBody>
      </p:sp>
      <p:sp>
        <p:nvSpPr>
          <p:cNvPr id="30774" name="Oval 54"/>
          <p:cNvSpPr>
            <a:spLocks noChangeArrowheads="1"/>
          </p:cNvSpPr>
          <p:nvPr/>
        </p:nvSpPr>
        <p:spPr bwMode="auto">
          <a:xfrm>
            <a:off x="6215090" y="42227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6</a:t>
            </a:r>
          </a:p>
        </p:txBody>
      </p:sp>
      <p:sp>
        <p:nvSpPr>
          <p:cNvPr id="30775" name="Oval 55"/>
          <p:cNvSpPr>
            <a:spLocks noChangeArrowheads="1"/>
          </p:cNvSpPr>
          <p:nvPr/>
        </p:nvSpPr>
        <p:spPr bwMode="auto">
          <a:xfrm>
            <a:off x="8043890" y="55943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9</a:t>
            </a:r>
          </a:p>
        </p:txBody>
      </p:sp>
      <p:sp>
        <p:nvSpPr>
          <p:cNvPr id="30776" name="Oval 56"/>
          <p:cNvSpPr>
            <a:spLocks noChangeArrowheads="1"/>
          </p:cNvSpPr>
          <p:nvPr/>
        </p:nvSpPr>
        <p:spPr bwMode="auto">
          <a:xfrm>
            <a:off x="7205690" y="6356350"/>
            <a:ext cx="457200" cy="4572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0">
                <a:latin typeface="Times New Roman" pitchFamily="18" charset="0"/>
                <a:cs typeface="Arial" pitchFamily="34" charset="0"/>
              </a:rPr>
              <a:t>8</a:t>
            </a:r>
          </a:p>
        </p:txBody>
      </p:sp>
      <p:sp>
        <p:nvSpPr>
          <p:cNvPr id="3065913" name="Oval 57"/>
          <p:cNvSpPr>
            <a:spLocks noChangeArrowheads="1"/>
          </p:cNvSpPr>
          <p:nvPr/>
        </p:nvSpPr>
        <p:spPr bwMode="auto">
          <a:xfrm>
            <a:off x="5234015" y="4849813"/>
            <a:ext cx="433388" cy="431800"/>
          </a:xfrm>
          <a:prstGeom prst="ellips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65914" name="Oval 58"/>
          <p:cNvSpPr>
            <a:spLocks noChangeArrowheads="1"/>
          </p:cNvSpPr>
          <p:nvPr/>
        </p:nvSpPr>
        <p:spPr bwMode="auto">
          <a:xfrm>
            <a:off x="7221565" y="6362700"/>
            <a:ext cx="433388" cy="431800"/>
          </a:xfrm>
          <a:prstGeom prst="ellips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65915" name="Oval 59"/>
          <p:cNvSpPr>
            <a:spLocks noChangeArrowheads="1"/>
          </p:cNvSpPr>
          <p:nvPr/>
        </p:nvSpPr>
        <p:spPr bwMode="auto">
          <a:xfrm>
            <a:off x="6227790" y="4230688"/>
            <a:ext cx="433388" cy="431800"/>
          </a:xfrm>
          <a:prstGeom prst="ellipse">
            <a:avLst/>
          </a:prstGeom>
          <a:noFill/>
          <a:ln w="57150">
            <a:solidFill>
              <a:srgbClr val="F50B3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80" name="AutoShape 60"/>
          <p:cNvSpPr>
            <a:spLocks/>
          </p:cNvSpPr>
          <p:nvPr/>
        </p:nvSpPr>
        <p:spPr bwMode="auto">
          <a:xfrm rot="-5400000">
            <a:off x="5774532" y="1818481"/>
            <a:ext cx="431800" cy="2462213"/>
          </a:xfrm>
          <a:prstGeom prst="leftBrace">
            <a:avLst>
              <a:gd name="adj1" fmla="val 47518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65917" name="Rectangle 61"/>
          <p:cNvSpPr>
            <a:spLocks noChangeArrowheads="1"/>
          </p:cNvSpPr>
          <p:nvPr/>
        </p:nvSpPr>
        <p:spPr bwMode="auto">
          <a:xfrm>
            <a:off x="5349875" y="2171700"/>
            <a:ext cx="647700" cy="647700"/>
          </a:xfrm>
          <a:prstGeom prst="rect">
            <a:avLst/>
          </a:prstGeom>
          <a:noFill/>
          <a:ln w="57150">
            <a:solidFill>
              <a:srgbClr val="F50B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6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65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5915" grpId="0" animBg="1"/>
      <p:bldP spid="30659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391554" cy="720725"/>
          </a:xfrm>
        </p:spPr>
        <p:txBody>
          <a:bodyPr/>
          <a:lstStyle/>
          <a:p>
            <a:pPr eaLnBrk="1" hangingPunct="1"/>
            <a:r>
              <a:rPr lang="en-US" dirty="0" smtClean="0"/>
              <a:t>Generic RMQ </a:t>
            </a:r>
            <a:r>
              <a:rPr lang="en-US" dirty="0" smtClean="0">
                <a:sym typeface="Wingdings" pitchFamily="2" charset="2"/>
              </a:rPr>
              <a:t> LCA </a:t>
            </a:r>
            <a:r>
              <a:rPr lang="en-US" sz="4400" b="1" dirty="0" smtClean="0">
                <a:solidFill>
                  <a:srgbClr val="C00000"/>
                </a:solidFill>
                <a:sym typeface="Wingdings" pitchFamily="2" charset="2"/>
              </a:rPr>
              <a:t> RMQ ±1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643813" cy="80168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200" dirty="0" smtClean="0"/>
              <a:t>LCA(</a:t>
            </a:r>
            <a:r>
              <a:rPr lang="en-US" sz="2200" dirty="0" err="1" smtClean="0"/>
              <a:t>u,v</a:t>
            </a:r>
            <a:r>
              <a:rPr lang="en-US" sz="2200" dirty="0" smtClean="0"/>
              <a:t>) = shallowest node between u and v during a depth first search traversal of T.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2001838" y="3716338"/>
            <a:ext cx="49212" cy="86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611188" y="3644900"/>
            <a:ext cx="1296987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2195513" y="3644900"/>
            <a:ext cx="5969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009900" y="4797425"/>
            <a:ext cx="446088" cy="661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H="1">
            <a:off x="1655763" y="4918075"/>
            <a:ext cx="2333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146300" y="4873625"/>
            <a:ext cx="333375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1863725" y="3357563"/>
            <a:ext cx="338138" cy="377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800" b="0">
                <a:latin typeface="Tahoma" pitchFamily="34" charset="0"/>
                <a:cs typeface="Arial" pitchFamily="34" charset="0"/>
              </a:rPr>
              <a:t>3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1449388" y="5414963"/>
            <a:ext cx="338137" cy="377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800" b="0">
                <a:latin typeface="Tahoma" pitchFamily="34" charset="0"/>
                <a:cs typeface="Arial" pitchFamily="34" charset="0"/>
              </a:rPr>
              <a:t>4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2735263" y="4451350"/>
            <a:ext cx="338137" cy="3778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800" b="0">
                <a:latin typeface="Tahoma" pitchFamily="34" charset="0"/>
                <a:cs typeface="Arial" pitchFamily="34" charset="0"/>
              </a:rPr>
              <a:t>5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1858963" y="4586288"/>
            <a:ext cx="338137" cy="377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800" b="0">
                <a:latin typeface="Tahoma" pitchFamily="34" charset="0"/>
                <a:cs typeface="Arial" pitchFamily="34" charset="0"/>
              </a:rPr>
              <a:t>1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3297238" y="5445125"/>
            <a:ext cx="338137" cy="3778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800" b="0">
                <a:latin typeface="Tahoma" pitchFamily="34" charset="0"/>
                <a:cs typeface="Arial" pitchFamily="34" charset="0"/>
              </a:rPr>
              <a:t>6</a:t>
            </a:r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2362200" y="5449888"/>
            <a:ext cx="338138" cy="3778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800" b="0">
                <a:latin typeface="Tahoma" pitchFamily="34" charset="0"/>
                <a:cs typeface="Arial" pitchFamily="34" charset="0"/>
              </a:rPr>
              <a:t>7</a:t>
            </a:r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395288" y="5381625"/>
            <a:ext cx="338137" cy="3778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800" b="0">
                <a:latin typeface="Tahoma" pitchFamily="34" charset="0"/>
                <a:cs typeface="Arial" pitchFamily="34" charset="0"/>
              </a:rPr>
              <a:t>2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3500430" y="4562485"/>
            <a:ext cx="13340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latin typeface="Tahoma" pitchFamily="34" charset="0"/>
                <a:cs typeface="Arial" pitchFamily="34" charset="0"/>
              </a:rPr>
              <a:t>Euler </a:t>
            </a:r>
            <a:r>
              <a:rPr lang="en-US" sz="1800" b="1" dirty="0" smtClean="0">
                <a:latin typeface="Tahoma" pitchFamily="34" charset="0"/>
                <a:cs typeface="Arial" pitchFamily="34" charset="0"/>
              </a:rPr>
              <a:t>tour</a:t>
            </a:r>
            <a:endParaRPr lang="en-US" sz="1800" b="1" dirty="0">
              <a:latin typeface="Tahoma" pitchFamily="34" charset="0"/>
              <a:cs typeface="Arial" pitchFamily="34" charset="0"/>
            </a:endParaRPr>
          </a:p>
        </p:txBody>
      </p:sp>
      <p:sp>
        <p:nvSpPr>
          <p:cNvPr id="3067922" name="Text Box 18"/>
          <p:cNvSpPr txBox="1">
            <a:spLocks noChangeArrowheads="1"/>
          </p:cNvSpPr>
          <p:nvPr/>
        </p:nvSpPr>
        <p:spPr bwMode="auto">
          <a:xfrm>
            <a:off x="5175250" y="42926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4</a:t>
            </a:r>
          </a:p>
        </p:txBody>
      </p:sp>
      <p:sp>
        <p:nvSpPr>
          <p:cNvPr id="3067923" name="Text Box 19"/>
          <p:cNvSpPr txBox="1">
            <a:spLocks noChangeArrowheads="1"/>
          </p:cNvSpPr>
          <p:nvPr/>
        </p:nvSpPr>
        <p:spPr bwMode="auto">
          <a:xfrm>
            <a:off x="5678488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1</a:t>
            </a:r>
          </a:p>
        </p:txBody>
      </p:sp>
      <p:sp>
        <p:nvSpPr>
          <p:cNvPr id="3067924" name="Text Box 20"/>
          <p:cNvSpPr txBox="1">
            <a:spLocks noChangeArrowheads="1"/>
          </p:cNvSpPr>
          <p:nvPr/>
        </p:nvSpPr>
        <p:spPr bwMode="auto">
          <a:xfrm>
            <a:off x="6111875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7</a:t>
            </a:r>
          </a:p>
        </p:txBody>
      </p:sp>
      <p:sp>
        <p:nvSpPr>
          <p:cNvPr id="3067925" name="Text Box 21"/>
          <p:cNvSpPr txBox="1">
            <a:spLocks noChangeArrowheads="1"/>
          </p:cNvSpPr>
          <p:nvPr/>
        </p:nvSpPr>
        <p:spPr bwMode="auto">
          <a:xfrm>
            <a:off x="6543675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1</a:t>
            </a:r>
          </a:p>
        </p:txBody>
      </p:sp>
      <p:sp>
        <p:nvSpPr>
          <p:cNvPr id="3067926" name="Text Box 22"/>
          <p:cNvSpPr txBox="1">
            <a:spLocks noChangeArrowheads="1"/>
          </p:cNvSpPr>
          <p:nvPr/>
        </p:nvSpPr>
        <p:spPr bwMode="auto">
          <a:xfrm>
            <a:off x="6977063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3</a:t>
            </a:r>
          </a:p>
        </p:txBody>
      </p:sp>
      <p:sp>
        <p:nvSpPr>
          <p:cNvPr id="3067927" name="Text Box 23"/>
          <p:cNvSpPr txBox="1">
            <a:spLocks noChangeArrowheads="1"/>
          </p:cNvSpPr>
          <p:nvPr/>
        </p:nvSpPr>
        <p:spPr bwMode="auto">
          <a:xfrm>
            <a:off x="7408863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5</a:t>
            </a:r>
          </a:p>
        </p:txBody>
      </p:sp>
      <p:sp>
        <p:nvSpPr>
          <p:cNvPr id="3067928" name="Text Box 24"/>
          <p:cNvSpPr txBox="1">
            <a:spLocks noChangeArrowheads="1"/>
          </p:cNvSpPr>
          <p:nvPr/>
        </p:nvSpPr>
        <p:spPr bwMode="auto">
          <a:xfrm>
            <a:off x="7840663" y="429260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6</a:t>
            </a:r>
          </a:p>
        </p:txBody>
      </p:sp>
      <p:sp>
        <p:nvSpPr>
          <p:cNvPr id="3067929" name="Text Box 25"/>
          <p:cNvSpPr txBox="1">
            <a:spLocks noChangeArrowheads="1"/>
          </p:cNvSpPr>
          <p:nvPr/>
        </p:nvSpPr>
        <p:spPr bwMode="auto">
          <a:xfrm>
            <a:off x="8270875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5</a:t>
            </a:r>
          </a:p>
        </p:txBody>
      </p:sp>
      <p:sp>
        <p:nvSpPr>
          <p:cNvPr id="3067930" name="Text Box 26"/>
          <p:cNvSpPr txBox="1">
            <a:spLocks noChangeArrowheads="1"/>
          </p:cNvSpPr>
          <p:nvPr/>
        </p:nvSpPr>
        <p:spPr bwMode="auto">
          <a:xfrm>
            <a:off x="8704263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3</a:t>
            </a:r>
          </a:p>
        </p:txBody>
      </p:sp>
      <p:sp>
        <p:nvSpPr>
          <p:cNvPr id="3067931" name="Text Box 27"/>
          <p:cNvSpPr txBox="1">
            <a:spLocks noChangeArrowheads="1"/>
          </p:cNvSpPr>
          <p:nvPr/>
        </p:nvSpPr>
        <p:spPr bwMode="auto">
          <a:xfrm>
            <a:off x="4427538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3</a:t>
            </a:r>
          </a:p>
        </p:txBody>
      </p:sp>
      <p:sp>
        <p:nvSpPr>
          <p:cNvPr id="3067932" name="Text Box 28"/>
          <p:cNvSpPr txBox="1">
            <a:spLocks noChangeArrowheads="1"/>
          </p:cNvSpPr>
          <p:nvPr/>
        </p:nvSpPr>
        <p:spPr bwMode="auto">
          <a:xfrm>
            <a:off x="4814888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1</a:t>
            </a:r>
          </a:p>
        </p:txBody>
      </p:sp>
      <p:sp>
        <p:nvSpPr>
          <p:cNvPr id="3067933" name="Text Box 29"/>
          <p:cNvSpPr txBox="1">
            <a:spLocks noChangeArrowheads="1"/>
          </p:cNvSpPr>
          <p:nvPr/>
        </p:nvSpPr>
        <p:spPr bwMode="auto">
          <a:xfrm>
            <a:off x="3995738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2</a:t>
            </a:r>
          </a:p>
        </p:txBody>
      </p:sp>
      <p:sp>
        <p:nvSpPr>
          <p:cNvPr id="3067934" name="Text Box 30"/>
          <p:cNvSpPr txBox="1">
            <a:spLocks noChangeArrowheads="1"/>
          </p:cNvSpPr>
          <p:nvPr/>
        </p:nvSpPr>
        <p:spPr bwMode="auto">
          <a:xfrm>
            <a:off x="3563938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en-US" sz="1800" b="0">
                <a:latin typeface="Tahoma" pitchFamily="34" charset="0"/>
                <a:cs typeface="Arial" pitchFamily="34" charset="0"/>
              </a:rPr>
              <a:t>3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4292600"/>
            <a:ext cx="360362" cy="503238"/>
            <a:chOff x="567" y="2704"/>
            <a:chExt cx="227" cy="317"/>
          </a:xfrm>
        </p:grpSpPr>
        <p:sp>
          <p:nvSpPr>
            <p:cNvPr id="31819" name="Line 32"/>
            <p:cNvSpPr>
              <a:spLocks noChangeShapeType="1"/>
            </p:cNvSpPr>
            <p:nvPr/>
          </p:nvSpPr>
          <p:spPr bwMode="auto">
            <a:xfrm flipH="1">
              <a:off x="567" y="2704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20" name="Text Box 33"/>
            <p:cNvSpPr txBox="1">
              <a:spLocks noChangeArrowheads="1"/>
            </p:cNvSpPr>
            <p:nvPr/>
          </p:nvSpPr>
          <p:spPr bwMode="auto">
            <a:xfrm>
              <a:off x="612" y="2704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085850" y="4467225"/>
            <a:ext cx="484188" cy="504825"/>
            <a:chOff x="684" y="2814"/>
            <a:chExt cx="305" cy="318"/>
          </a:xfrm>
        </p:grpSpPr>
        <p:sp>
          <p:nvSpPr>
            <p:cNvPr id="31817" name="Line 35"/>
            <p:cNvSpPr>
              <a:spLocks noChangeShapeType="1"/>
            </p:cNvSpPr>
            <p:nvPr/>
          </p:nvSpPr>
          <p:spPr bwMode="auto">
            <a:xfrm flipV="1">
              <a:off x="684" y="2814"/>
              <a:ext cx="227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18" name="Text Box 36"/>
            <p:cNvSpPr txBox="1">
              <a:spLocks noChangeArrowheads="1"/>
            </p:cNvSpPr>
            <p:nvPr/>
          </p:nvSpPr>
          <p:spPr bwMode="auto">
            <a:xfrm>
              <a:off x="853" y="2934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he-IL" sz="1200" b="0">
                  <a:latin typeface="Tahoma" pitchFamily="34" charset="0"/>
                  <a:cs typeface="Arial" pitchFamily="34" charset="0"/>
                </a:rPr>
                <a:t>2</a:t>
              </a:r>
              <a:endParaRPr lang="en-US" sz="1200" b="0">
                <a:latin typeface="Tahoma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714500" y="4081463"/>
            <a:ext cx="215900" cy="431800"/>
            <a:chOff x="1080" y="2571"/>
            <a:chExt cx="136" cy="272"/>
          </a:xfrm>
        </p:grpSpPr>
        <p:sp>
          <p:nvSpPr>
            <p:cNvPr id="31815" name="Line 38"/>
            <p:cNvSpPr>
              <a:spLocks noChangeShapeType="1"/>
            </p:cNvSpPr>
            <p:nvPr/>
          </p:nvSpPr>
          <p:spPr bwMode="auto">
            <a:xfrm flipH="1">
              <a:off x="1216" y="257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16" name="Text Box 39"/>
            <p:cNvSpPr txBox="1">
              <a:spLocks noChangeArrowheads="1"/>
            </p:cNvSpPr>
            <p:nvPr/>
          </p:nvSpPr>
          <p:spPr bwMode="auto">
            <a:xfrm>
              <a:off x="1080" y="2617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1498600" y="4946650"/>
            <a:ext cx="215900" cy="358775"/>
            <a:chOff x="944" y="3116"/>
            <a:chExt cx="136" cy="226"/>
          </a:xfrm>
        </p:grpSpPr>
        <p:sp>
          <p:nvSpPr>
            <p:cNvPr id="31813" name="Line 41"/>
            <p:cNvSpPr>
              <a:spLocks noChangeShapeType="1"/>
            </p:cNvSpPr>
            <p:nvPr/>
          </p:nvSpPr>
          <p:spPr bwMode="auto">
            <a:xfrm flipH="1">
              <a:off x="990" y="3161"/>
              <a:ext cx="9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14" name="Text Box 42"/>
            <p:cNvSpPr txBox="1">
              <a:spLocks noChangeArrowheads="1"/>
            </p:cNvSpPr>
            <p:nvPr/>
          </p:nvSpPr>
          <p:spPr bwMode="auto">
            <a:xfrm>
              <a:off x="944" y="3116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052638" y="5089525"/>
            <a:ext cx="238125" cy="360363"/>
            <a:chOff x="1293" y="3206"/>
            <a:chExt cx="150" cy="227"/>
          </a:xfrm>
        </p:grpSpPr>
        <p:sp>
          <p:nvSpPr>
            <p:cNvPr id="31811" name="Line 44"/>
            <p:cNvSpPr>
              <a:spLocks noChangeShapeType="1"/>
            </p:cNvSpPr>
            <p:nvPr/>
          </p:nvSpPr>
          <p:spPr bwMode="auto">
            <a:xfrm>
              <a:off x="1352" y="3206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12" name="Text Box 45"/>
            <p:cNvSpPr txBox="1">
              <a:spLocks noChangeArrowheads="1"/>
            </p:cNvSpPr>
            <p:nvPr/>
          </p:nvSpPr>
          <p:spPr bwMode="auto">
            <a:xfrm>
              <a:off x="1293" y="3252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6</a:t>
              </a:r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2339975" y="4005263"/>
            <a:ext cx="311150" cy="431800"/>
            <a:chOff x="1474" y="2523"/>
            <a:chExt cx="196" cy="272"/>
          </a:xfrm>
        </p:grpSpPr>
        <p:sp>
          <p:nvSpPr>
            <p:cNvPr id="31809" name="Line 47"/>
            <p:cNvSpPr>
              <a:spLocks noChangeShapeType="1"/>
            </p:cNvSpPr>
            <p:nvPr/>
          </p:nvSpPr>
          <p:spPr bwMode="auto">
            <a:xfrm>
              <a:off x="1488" y="2523"/>
              <a:ext cx="182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10" name="Text Box 48"/>
            <p:cNvSpPr txBox="1">
              <a:spLocks noChangeArrowheads="1"/>
            </p:cNvSpPr>
            <p:nvPr/>
          </p:nvSpPr>
          <p:spPr bwMode="auto">
            <a:xfrm>
              <a:off x="1474" y="2617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9</a:t>
              </a:r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2794000" y="4940300"/>
            <a:ext cx="503238" cy="433388"/>
            <a:chOff x="1760" y="3112"/>
            <a:chExt cx="317" cy="273"/>
          </a:xfrm>
        </p:grpSpPr>
        <p:sp>
          <p:nvSpPr>
            <p:cNvPr id="31807" name="Line 50"/>
            <p:cNvSpPr>
              <a:spLocks noChangeShapeType="1"/>
            </p:cNvSpPr>
            <p:nvPr/>
          </p:nvSpPr>
          <p:spPr bwMode="auto">
            <a:xfrm>
              <a:off x="1896" y="3112"/>
              <a:ext cx="181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08" name="Text Box 51"/>
            <p:cNvSpPr txBox="1">
              <a:spLocks noChangeArrowheads="1"/>
            </p:cNvSpPr>
            <p:nvPr/>
          </p:nvSpPr>
          <p:spPr bwMode="auto">
            <a:xfrm>
              <a:off x="1760" y="3203"/>
              <a:ext cx="22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10</a:t>
              </a:r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124075" y="4076700"/>
            <a:ext cx="215900" cy="436563"/>
            <a:chOff x="1338" y="2568"/>
            <a:chExt cx="136" cy="275"/>
          </a:xfrm>
        </p:grpSpPr>
        <p:sp>
          <p:nvSpPr>
            <p:cNvPr id="31805" name="Text Box 53"/>
            <p:cNvSpPr txBox="1">
              <a:spLocks noChangeArrowheads="1"/>
            </p:cNvSpPr>
            <p:nvPr/>
          </p:nvSpPr>
          <p:spPr bwMode="auto">
            <a:xfrm>
              <a:off x="1338" y="2614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8</a:t>
              </a:r>
            </a:p>
          </p:txBody>
        </p:sp>
        <p:sp>
          <p:nvSpPr>
            <p:cNvPr id="31806" name="Line 54"/>
            <p:cNvSpPr>
              <a:spLocks noChangeShapeType="1"/>
            </p:cNvSpPr>
            <p:nvPr/>
          </p:nvSpPr>
          <p:spPr bwMode="auto">
            <a:xfrm flipV="1">
              <a:off x="1338" y="2568"/>
              <a:ext cx="0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0" name="Group 55"/>
          <p:cNvGrpSpPr>
            <a:grpSpLocks/>
          </p:cNvGrpSpPr>
          <p:nvPr/>
        </p:nvGrpSpPr>
        <p:grpSpPr bwMode="auto">
          <a:xfrm>
            <a:off x="1763713" y="5084763"/>
            <a:ext cx="287337" cy="347662"/>
            <a:chOff x="1111" y="3203"/>
            <a:chExt cx="181" cy="219"/>
          </a:xfrm>
        </p:grpSpPr>
        <p:sp>
          <p:nvSpPr>
            <p:cNvPr id="31803" name="Line 56"/>
            <p:cNvSpPr>
              <a:spLocks noChangeShapeType="1"/>
            </p:cNvSpPr>
            <p:nvPr/>
          </p:nvSpPr>
          <p:spPr bwMode="auto">
            <a:xfrm flipV="1">
              <a:off x="1111" y="3203"/>
              <a:ext cx="91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04" name="Text Box 57"/>
            <p:cNvSpPr txBox="1">
              <a:spLocks noChangeArrowheads="1"/>
            </p:cNvSpPr>
            <p:nvPr/>
          </p:nvSpPr>
          <p:spPr bwMode="auto">
            <a:xfrm>
              <a:off x="1156" y="3249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he-IL" sz="1200" b="0">
                  <a:latin typeface="Tahoma" pitchFamily="34" charset="0"/>
                  <a:cs typeface="Arial" pitchFamily="34" charset="0"/>
                </a:rPr>
                <a:t>5</a:t>
              </a:r>
              <a:endParaRPr lang="en-US" sz="1200" b="0">
                <a:latin typeface="Tahoma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58"/>
          <p:cNvGrpSpPr>
            <a:grpSpLocks/>
          </p:cNvGrpSpPr>
          <p:nvPr/>
        </p:nvGrpSpPr>
        <p:grpSpPr bwMode="auto">
          <a:xfrm>
            <a:off x="2339975" y="5013325"/>
            <a:ext cx="360363" cy="287338"/>
            <a:chOff x="1474" y="3158"/>
            <a:chExt cx="227" cy="181"/>
          </a:xfrm>
        </p:grpSpPr>
        <p:sp>
          <p:nvSpPr>
            <p:cNvPr id="31801" name="Line 59"/>
            <p:cNvSpPr>
              <a:spLocks noChangeShapeType="1"/>
            </p:cNvSpPr>
            <p:nvPr/>
          </p:nvSpPr>
          <p:spPr bwMode="auto">
            <a:xfrm flipH="1" flipV="1">
              <a:off x="1474" y="3158"/>
              <a:ext cx="9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02" name="Text Box 60"/>
            <p:cNvSpPr txBox="1">
              <a:spLocks noChangeArrowheads="1"/>
            </p:cNvSpPr>
            <p:nvPr/>
          </p:nvSpPr>
          <p:spPr bwMode="auto">
            <a:xfrm>
              <a:off x="1565" y="3166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7</a:t>
              </a:r>
            </a:p>
          </p:txBody>
        </p:sp>
      </p:grp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3203575" y="4797425"/>
            <a:ext cx="504825" cy="431800"/>
            <a:chOff x="2018" y="3022"/>
            <a:chExt cx="318" cy="272"/>
          </a:xfrm>
        </p:grpSpPr>
        <p:sp>
          <p:nvSpPr>
            <p:cNvPr id="31799" name="Line 62"/>
            <p:cNvSpPr>
              <a:spLocks noChangeShapeType="1"/>
            </p:cNvSpPr>
            <p:nvPr/>
          </p:nvSpPr>
          <p:spPr bwMode="auto">
            <a:xfrm flipH="1" flipV="1">
              <a:off x="2018" y="3022"/>
              <a:ext cx="181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800" name="Text Box 63"/>
            <p:cNvSpPr txBox="1">
              <a:spLocks noChangeArrowheads="1"/>
            </p:cNvSpPr>
            <p:nvPr/>
          </p:nvSpPr>
          <p:spPr bwMode="auto">
            <a:xfrm>
              <a:off x="2109" y="3067"/>
              <a:ext cx="22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11</a:t>
              </a:r>
            </a:p>
          </p:txBody>
        </p:sp>
      </p:grpSp>
      <p:grpSp>
        <p:nvGrpSpPr>
          <p:cNvPr id="13" name="Group 64"/>
          <p:cNvGrpSpPr>
            <a:grpSpLocks/>
          </p:cNvGrpSpPr>
          <p:nvPr/>
        </p:nvGrpSpPr>
        <p:grpSpPr bwMode="auto">
          <a:xfrm>
            <a:off x="2482850" y="3862388"/>
            <a:ext cx="504825" cy="431800"/>
            <a:chOff x="1564" y="2433"/>
            <a:chExt cx="318" cy="272"/>
          </a:xfrm>
        </p:grpSpPr>
        <p:sp>
          <p:nvSpPr>
            <p:cNvPr id="31797" name="Line 65"/>
            <p:cNvSpPr>
              <a:spLocks noChangeShapeType="1"/>
            </p:cNvSpPr>
            <p:nvPr/>
          </p:nvSpPr>
          <p:spPr bwMode="auto">
            <a:xfrm flipH="1" flipV="1">
              <a:off x="1564" y="2433"/>
              <a:ext cx="181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798" name="Text Box 66"/>
            <p:cNvSpPr txBox="1">
              <a:spLocks noChangeArrowheads="1"/>
            </p:cNvSpPr>
            <p:nvPr/>
          </p:nvSpPr>
          <p:spPr bwMode="auto">
            <a:xfrm>
              <a:off x="1655" y="2478"/>
              <a:ext cx="22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12</a:t>
              </a:r>
            </a:p>
          </p:txBody>
        </p:sp>
      </p:grpSp>
      <p:grpSp>
        <p:nvGrpSpPr>
          <p:cNvPr id="14" name="Group 67"/>
          <p:cNvGrpSpPr>
            <a:grpSpLocks/>
          </p:cNvGrpSpPr>
          <p:nvPr/>
        </p:nvGrpSpPr>
        <p:grpSpPr bwMode="auto">
          <a:xfrm>
            <a:off x="1187450" y="3284538"/>
            <a:ext cx="647700" cy="288925"/>
            <a:chOff x="748" y="2069"/>
            <a:chExt cx="408" cy="182"/>
          </a:xfrm>
        </p:grpSpPr>
        <p:sp>
          <p:nvSpPr>
            <p:cNvPr id="31795" name="Line 68"/>
            <p:cNvSpPr>
              <a:spLocks noChangeShapeType="1"/>
            </p:cNvSpPr>
            <p:nvPr/>
          </p:nvSpPr>
          <p:spPr bwMode="auto">
            <a:xfrm>
              <a:off x="758" y="2069"/>
              <a:ext cx="398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796" name="Text Box 69"/>
            <p:cNvSpPr txBox="1">
              <a:spLocks noChangeArrowheads="1"/>
            </p:cNvSpPr>
            <p:nvPr/>
          </p:nvSpPr>
          <p:spPr bwMode="auto">
            <a:xfrm>
              <a:off x="748" y="2078"/>
              <a:ext cx="2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1200" b="0">
                  <a:latin typeface="Tahoma" pitchFamily="34" charset="0"/>
                  <a:cs typeface="Arial" pitchFamily="34" charset="0"/>
                </a:rPr>
                <a:t>0</a:t>
              </a:r>
            </a:p>
          </p:txBody>
        </p:sp>
      </p:grpSp>
      <p:sp>
        <p:nvSpPr>
          <p:cNvPr id="3067974" name="AutoShape 70"/>
          <p:cNvSpPr>
            <a:spLocks/>
          </p:cNvSpPr>
          <p:nvPr/>
        </p:nvSpPr>
        <p:spPr bwMode="auto">
          <a:xfrm rot="-5383714">
            <a:off x="6461125" y="3770313"/>
            <a:ext cx="541337" cy="2592388"/>
          </a:xfrm>
          <a:prstGeom prst="leftBrace">
            <a:avLst>
              <a:gd name="adj1" fmla="val 399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67975" name="Rectangle 71"/>
          <p:cNvSpPr>
            <a:spLocks noChangeArrowheads="1"/>
          </p:cNvSpPr>
          <p:nvPr/>
        </p:nvSpPr>
        <p:spPr bwMode="auto">
          <a:xfrm>
            <a:off x="5599113" y="5445125"/>
            <a:ext cx="25733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he-IL" sz="3200" b="0" dirty="0">
                <a:latin typeface="Times" pitchFamily="18" charset="0"/>
                <a:cs typeface="Arial" pitchFamily="34" charset="0"/>
              </a:rPr>
              <a:t>LCA</a:t>
            </a:r>
            <a:r>
              <a:rPr lang="en-US" altLang="he-IL" sz="3200" b="0" baseline="-25000" dirty="0">
                <a:latin typeface="Times" pitchFamily="18" charset="0"/>
                <a:cs typeface="Arial" pitchFamily="34" charset="0"/>
              </a:rPr>
              <a:t>T</a:t>
            </a:r>
            <a:r>
              <a:rPr lang="en-US" altLang="he-IL" sz="3200" b="0" dirty="0">
                <a:latin typeface="Times" pitchFamily="18" charset="0"/>
                <a:cs typeface="Arial" pitchFamily="34" charset="0"/>
              </a:rPr>
              <a:t>(4,6) = 3</a:t>
            </a:r>
            <a:endParaRPr lang="en-US" altLang="en-US" sz="3200" b="0" dirty="0">
              <a:latin typeface="Times" pitchFamily="18" charset="0"/>
              <a:cs typeface="Arial" pitchFamily="34" charset="0"/>
            </a:endParaRPr>
          </a:p>
        </p:txBody>
      </p:sp>
      <p:grpSp>
        <p:nvGrpSpPr>
          <p:cNvPr id="15" name="Group 72"/>
          <p:cNvGrpSpPr>
            <a:grpSpLocks/>
          </p:cNvGrpSpPr>
          <p:nvPr/>
        </p:nvGrpSpPr>
        <p:grpSpPr bwMode="auto">
          <a:xfrm>
            <a:off x="6199212" y="2714620"/>
            <a:ext cx="1873250" cy="1225550"/>
            <a:chOff x="4059" y="2205"/>
            <a:chExt cx="863" cy="500"/>
          </a:xfrm>
        </p:grpSpPr>
        <p:sp>
          <p:nvSpPr>
            <p:cNvPr id="31793" name="Line 73"/>
            <p:cNvSpPr>
              <a:spLocks noChangeShapeType="1"/>
            </p:cNvSpPr>
            <p:nvPr/>
          </p:nvSpPr>
          <p:spPr bwMode="auto">
            <a:xfrm>
              <a:off x="4486" y="2387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794" name="Text Box 74"/>
            <p:cNvSpPr txBox="1">
              <a:spLocks noChangeArrowheads="1"/>
            </p:cNvSpPr>
            <p:nvPr/>
          </p:nvSpPr>
          <p:spPr bwMode="auto">
            <a:xfrm>
              <a:off x="4059" y="2205"/>
              <a:ext cx="86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en-US" sz="1700" b="0">
                  <a:latin typeface="Tahoma" pitchFamily="34" charset="0"/>
                  <a:cs typeface="Arial" pitchFamily="34" charset="0"/>
                </a:rPr>
                <a:t>Node at the</a:t>
              </a:r>
            </a:p>
            <a:p>
              <a:pPr algn="ctr" rtl="1"/>
              <a:r>
                <a:rPr lang="en-US" sz="1700" b="0">
                  <a:latin typeface="Tahoma" pitchFamily="34" charset="0"/>
                  <a:cs typeface="Arial" pitchFamily="34" charset="0"/>
                </a:rPr>
                <a:t>lowest level</a:t>
              </a:r>
            </a:p>
          </p:txBody>
        </p:sp>
      </p:grpSp>
      <p:sp>
        <p:nvSpPr>
          <p:cNvPr id="3067979" name="Text Box 75"/>
          <p:cNvSpPr txBox="1">
            <a:spLocks noChangeArrowheads="1"/>
          </p:cNvSpPr>
          <p:nvPr/>
        </p:nvSpPr>
        <p:spPr bwMode="auto">
          <a:xfrm>
            <a:off x="3543300" y="3956050"/>
            <a:ext cx="5500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0" dirty="0">
                <a:solidFill>
                  <a:schemeClr val="hlink"/>
                </a:solidFill>
              </a:rPr>
              <a:t>1     2     1    2     3    2     3    2     1     2     3    2     1</a:t>
            </a:r>
          </a:p>
        </p:txBody>
      </p:sp>
      <p:sp>
        <p:nvSpPr>
          <p:cNvPr id="3067980" name="AutoShape 76"/>
          <p:cNvSpPr>
            <a:spLocks noChangeArrowheads="1"/>
          </p:cNvSpPr>
          <p:nvPr/>
        </p:nvSpPr>
        <p:spPr bwMode="auto">
          <a:xfrm>
            <a:off x="7812088" y="3213100"/>
            <a:ext cx="1331912" cy="72072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Comic Sans MS" pitchFamily="66" charset="0"/>
              </a:rPr>
              <a:t>±1 </a:t>
            </a:r>
            <a:r>
              <a:rPr lang="it-IT" b="0">
                <a:solidFill>
                  <a:schemeClr val="bg1"/>
                </a:solidFill>
                <a:latin typeface="Comic Sans MS" pitchFamily="66" charset="0"/>
              </a:rPr>
              <a:t>array</a:t>
            </a:r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3528333" y="3571876"/>
            <a:ext cx="14654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Node Level</a:t>
            </a:r>
            <a:endParaRPr lang="en-US" sz="1800" b="1" dirty="0">
              <a:solidFill>
                <a:srgbClr val="FF0000"/>
              </a:solidFill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306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06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06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3067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3067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" grpId="0"/>
      <p:bldP spid="3067922" grpId="0"/>
      <p:bldP spid="3067923" grpId="0"/>
      <p:bldP spid="3067924" grpId="0"/>
      <p:bldP spid="3067925" grpId="0"/>
      <p:bldP spid="3067926" grpId="0"/>
      <p:bldP spid="3067931" grpId="0"/>
      <p:bldP spid="3067932" grpId="0"/>
      <p:bldP spid="3067933" grpId="0"/>
      <p:bldP spid="3067934" grpId="0"/>
      <p:bldP spid="3067974" grpId="0" animBg="1"/>
      <p:bldP spid="3067975" grpId="0" autoUpdateAnimBg="0"/>
      <p:bldP spid="3067979" grpId="0"/>
      <p:bldP spid="3067980" grpId="0" animBg="1"/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We are left with “</a:t>
            </a:r>
            <a:r>
              <a:rPr lang="en-US" sz="3600" smtClean="0">
                <a:solidFill>
                  <a:srgbClr val="A50021"/>
                </a:solidFill>
                <a:latin typeface="Comic Sans MS" pitchFamily="66" charset="0"/>
              </a:rPr>
              <a:t>RMQ on ±1 array</a:t>
            </a:r>
            <a:r>
              <a:rPr lang="en-US" sz="3600" smtClean="0"/>
              <a:t>”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86836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400" smtClean="0"/>
              <a:t>RMQ</a:t>
            </a:r>
            <a:r>
              <a:rPr lang="en-US" sz="2400" baseline="-25000" smtClean="0"/>
              <a:t>A</a:t>
            </a:r>
            <a:r>
              <a:rPr lang="en-US" sz="2400" smtClean="0"/>
              <a:t>(i,j) – returns the </a:t>
            </a:r>
            <a:r>
              <a:rPr lang="en-US" sz="2400" smtClean="0">
                <a:solidFill>
                  <a:schemeClr val="folHlink"/>
                </a:solidFill>
              </a:rPr>
              <a:t>index</a:t>
            </a:r>
            <a:r>
              <a:rPr lang="en-US" sz="2400" smtClean="0"/>
              <a:t> of the smallest element in the subarray A[i..j]. 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092575" y="3757613"/>
            <a:ext cx="2376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endParaRPr lang="it-IT" sz="1800" b="0">
              <a:latin typeface="Tahoma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457325" y="3157538"/>
            <a:ext cx="6172200" cy="6096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en-US" sz="2400" b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20669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6765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32861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69437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533525" y="3233738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10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7019925" y="32337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13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362325" y="32337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11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410325" y="32337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14</a:t>
            </a: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38957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38957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3895725" y="3233738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12</a:t>
            </a: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45053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45053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4505325" y="32337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13</a:t>
            </a: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51149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51149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5114925" y="32337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14</a:t>
            </a:r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57245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>
            <a:off x="57245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5724525" y="32337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15</a:t>
            </a:r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>
            <a:off x="6334125" y="3157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2111375" y="3233738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11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2720975" y="3233738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0">
                <a:latin typeface="Times" pitchFamily="18" charset="0"/>
                <a:cs typeface="Arial" pitchFamily="34" charset="0"/>
              </a:rPr>
              <a:t> </a:t>
            </a:r>
            <a:r>
              <a:rPr lang="it-IT" altLang="en-US" sz="2400" b="0">
                <a:latin typeface="Times" pitchFamily="18" charset="0"/>
                <a:cs typeface="Arial" pitchFamily="34" charset="0"/>
              </a:rPr>
              <a:t>1</a:t>
            </a:r>
            <a:r>
              <a:rPr lang="en-US" altLang="en-US" sz="2400" b="0">
                <a:latin typeface="Times" pitchFamily="18" charset="0"/>
                <a:cs typeface="Arial" pitchFamily="34" charset="0"/>
              </a:rPr>
              <a:t>2</a:t>
            </a:r>
          </a:p>
        </p:txBody>
      </p:sp>
      <p:sp>
        <p:nvSpPr>
          <p:cNvPr id="3074077" name="AutoShape 29"/>
          <p:cNvSpPr>
            <a:spLocks/>
          </p:cNvSpPr>
          <p:nvPr/>
        </p:nvSpPr>
        <p:spPr bwMode="auto">
          <a:xfrm rot="-5383714">
            <a:off x="4246563" y="2295525"/>
            <a:ext cx="541338" cy="3633787"/>
          </a:xfrm>
          <a:prstGeom prst="leftBrace">
            <a:avLst>
              <a:gd name="adj1" fmla="val 559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4078" name="Rectangle 30"/>
          <p:cNvSpPr>
            <a:spLocks noChangeArrowheads="1"/>
          </p:cNvSpPr>
          <p:nvPr/>
        </p:nvSpPr>
        <p:spPr bwMode="auto">
          <a:xfrm>
            <a:off x="3660775" y="4452938"/>
            <a:ext cx="2524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he-IL" sz="3200" b="0">
                <a:latin typeface="Times" pitchFamily="18" charset="0"/>
                <a:cs typeface="Arial" pitchFamily="34" charset="0"/>
              </a:rPr>
              <a:t>RMQ(2,7) = 3</a:t>
            </a:r>
            <a:endParaRPr lang="en-US" altLang="en-US" sz="3200" b="0">
              <a:latin typeface="Times" pitchFamily="18" charset="0"/>
              <a:cs typeface="Arial" pitchFamily="34" charset="0"/>
            </a:endParaRP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1377950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A[0]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26765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A[2]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2066925" y="2852738"/>
            <a:ext cx="795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A[1]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70199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A[9]</a:t>
            </a: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32861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A[3]</a:t>
            </a: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38957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A[4]</a:t>
            </a:r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4471988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A[5]</a:t>
            </a: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51149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A[6]</a:t>
            </a: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5724525" y="2852738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A[7]</a:t>
            </a:r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6376988" y="28432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0">
                <a:latin typeface="Courier New" pitchFamily="49" charset="0"/>
                <a:cs typeface="Arial" pitchFamily="34" charset="0"/>
              </a:rPr>
              <a:t>A[8]</a:t>
            </a:r>
          </a:p>
        </p:txBody>
      </p:sp>
      <p:sp>
        <p:nvSpPr>
          <p:cNvPr id="3074089" name="Rectangle 41"/>
          <p:cNvSpPr>
            <a:spLocks noChangeArrowheads="1"/>
          </p:cNvSpPr>
          <p:nvPr/>
        </p:nvSpPr>
        <p:spPr bwMode="auto">
          <a:xfrm>
            <a:off x="250825" y="5300663"/>
            <a:ext cx="84264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endParaRPr lang="en-US" sz="400" b="0" dirty="0"/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SzPct val="105000"/>
              <a:buFont typeface="Wingdings" pitchFamily="2" charset="2"/>
              <a:buChar char="L"/>
            </a:pPr>
            <a:r>
              <a:rPr lang="en-US" sz="2200" b="0" dirty="0" smtClean="0">
                <a:solidFill>
                  <a:srgbClr val="A50021"/>
                </a:solidFill>
                <a:latin typeface="Comic Sans MS" pitchFamily="66" charset="0"/>
              </a:rPr>
              <a:t>Recall the trivial </a:t>
            </a: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solution: </a:t>
            </a:r>
            <a:r>
              <a:rPr lang="en-US" sz="2200" b="0" dirty="0" err="1">
                <a:solidFill>
                  <a:srgbClr val="A50021"/>
                </a:solidFill>
                <a:latin typeface="Comic Sans MS" pitchFamily="66" charset="0"/>
              </a:rPr>
              <a:t>Precompute</a:t>
            </a: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 RMQ for every pair of indices</a:t>
            </a:r>
            <a:r>
              <a:rPr lang="en-US" sz="2200" b="0" dirty="0" smtClean="0">
                <a:solidFill>
                  <a:srgbClr val="A50021"/>
                </a:solidFill>
                <a:latin typeface="Comic Sans MS" pitchFamily="66" charset="0"/>
              </a:rPr>
              <a:t>. This </a:t>
            </a: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takes </a:t>
            </a:r>
            <a:r>
              <a:rPr lang="en-US" sz="2200" b="0" dirty="0">
                <a:solidFill>
                  <a:srgbClr val="A50021"/>
                </a:solidFill>
                <a:latin typeface="Symbol" pitchFamily="18" charset="2"/>
              </a:rPr>
              <a:t>Q</a:t>
            </a: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(n</a:t>
            </a:r>
            <a:r>
              <a:rPr lang="en-US" sz="2200" b="0" baseline="30000" dirty="0">
                <a:solidFill>
                  <a:srgbClr val="A50021"/>
                </a:solidFill>
                <a:latin typeface="Comic Sans MS" pitchFamily="66" charset="0"/>
              </a:rPr>
              <a:t>2</a:t>
            </a:r>
            <a:r>
              <a:rPr lang="en-US" sz="2200" b="0" dirty="0">
                <a:solidFill>
                  <a:srgbClr val="A50021"/>
                </a:solidFill>
                <a:latin typeface="Comic Sans MS" pitchFamily="66" charset="0"/>
              </a:rPr>
              <a:t>) space, and O(1) query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14616</TotalTime>
  <Words>1403</Words>
  <Application>Microsoft Office PowerPoint</Application>
  <PresentationFormat>On-screen Show (4:3)</PresentationFormat>
  <Paragraphs>542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Default Design</vt:lpstr>
      <vt:lpstr>Equation</vt:lpstr>
      <vt:lpstr>משוואה</vt:lpstr>
      <vt:lpstr>Two equivalent problems</vt:lpstr>
      <vt:lpstr>Search for k-mismatches</vt:lpstr>
      <vt:lpstr>Suffix Tree &amp; LCA</vt:lpstr>
      <vt:lpstr>Suffix Array &amp; LCP  RMQ</vt:lpstr>
      <vt:lpstr>The RMQ problem</vt:lpstr>
      <vt:lpstr>RMQ on a general array</vt:lpstr>
      <vt:lpstr>RMQ(i,j) = LCA(i,j) on Cartesian trees</vt:lpstr>
      <vt:lpstr>Generic RMQ  LCA  RMQ ±1</vt:lpstr>
      <vt:lpstr>We are left with “RMQ on ±1 array”</vt:lpstr>
      <vt:lpstr>Sparse Table</vt:lpstr>
      <vt:lpstr>Querying the Sparse Table</vt:lpstr>
      <vt:lpstr>Bucketing</vt:lpstr>
      <vt:lpstr>Use the Bucketing</vt:lpstr>
      <vt:lpstr>In-block RMQ over ±1 arrays</vt:lpstr>
      <vt:lpstr>LZ-parsing (gzip)</vt:lpstr>
      <vt:lpstr>LZ-parsing (gzip)</vt:lpstr>
      <vt:lpstr>LZ-parsing (gzip)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Algorithmics</dc:title>
  <dc:creator>Paolo Ferragina</dc:creator>
  <cp:lastModifiedBy>Paolo Ferragina</cp:lastModifiedBy>
  <cp:revision>1233</cp:revision>
  <cp:lastPrinted>2009-04-22T19:24:48Z</cp:lastPrinted>
  <dcterms:created xsi:type="dcterms:W3CDTF">2002-09-18T16:13:07Z</dcterms:created>
  <dcterms:modified xsi:type="dcterms:W3CDTF">2014-04-28T11:08:54Z</dcterms:modified>
</cp:coreProperties>
</file>