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4" r:id="rId3"/>
    <p:sldId id="288" r:id="rId4"/>
    <p:sldId id="285" r:id="rId5"/>
    <p:sldId id="286" r:id="rId6"/>
    <p:sldId id="287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83B9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74" autoAdjust="0"/>
    <p:restoredTop sz="94660"/>
  </p:normalViewPr>
  <p:slideViewPr>
    <p:cSldViewPr snapToGrid="0" snapToObjects="1">
      <p:cViewPr varScale="1">
        <p:scale>
          <a:sx n="40" d="100"/>
          <a:sy n="40" d="100"/>
        </p:scale>
        <p:origin x="-1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42F56-DA49-8745-B0C7-F3684F45BF99}" type="datetimeFigureOut">
              <a:rPr lang="en-US" smtClean="0"/>
              <a:t>17/03/17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F62F8-7A87-7649-93A9-340513FAAA9F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16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B2736-D042-784F-BAFB-D4726779FC17}" type="datetimeFigureOut">
              <a:rPr lang="en-US" smtClean="0"/>
              <a:t>17/03/17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1524FF-B902-8A4F-9ACB-AF2C96526A64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77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17/03/17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182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17/03/17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86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17/03/17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879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17/03/17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52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17/03/17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1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17/03/17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486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17/03/17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26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17/03/17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0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17/03/17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38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17/03/17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17/03/17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23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36022-4CC6-8C46-A7BD-574656B43A8E}" type="datetimeFigureOut">
              <a:rPr lang="en-US" smtClean="0"/>
              <a:t>17/03/17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07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Single-Source Shortest Paths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1378" y="30099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Chapter 24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7750" y="4508500"/>
            <a:ext cx="727075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Comic Sans MS"/>
                <a:cs typeface="Comic Sans MS"/>
              </a:rPr>
              <a:t>Cormen</a:t>
            </a:r>
            <a:r>
              <a:rPr lang="en-US" sz="3200" dirty="0" smtClean="0">
                <a:latin typeface="Comic Sans MS"/>
                <a:cs typeface="Comic Sans MS"/>
              </a:rPr>
              <a:t> </a:t>
            </a:r>
            <a:r>
              <a:rPr lang="en-US" sz="3200" dirty="0" err="1" smtClean="0">
                <a:latin typeface="Comic Sans MS"/>
                <a:cs typeface="Comic Sans MS"/>
              </a:rPr>
              <a:t>Leiserson</a:t>
            </a:r>
            <a:r>
              <a:rPr lang="en-US" sz="3200" dirty="0" smtClean="0">
                <a:latin typeface="Comic Sans MS"/>
                <a:cs typeface="Comic Sans MS"/>
              </a:rPr>
              <a:t> </a:t>
            </a:r>
            <a:r>
              <a:rPr lang="en-US" sz="3200" dirty="0" err="1" smtClean="0">
                <a:latin typeface="Comic Sans MS"/>
                <a:cs typeface="Comic Sans MS"/>
              </a:rPr>
              <a:t>Rivest&amp;Stein</a:t>
            </a:r>
            <a:r>
              <a:rPr lang="en-US" sz="3200" dirty="0" smtClean="0">
                <a:latin typeface="Comic Sans MS"/>
                <a:cs typeface="Comic Sans MS"/>
              </a:rPr>
              <a:t>:</a:t>
            </a:r>
          </a:p>
          <a:p>
            <a:r>
              <a:rPr lang="en-US" sz="3600" dirty="0" smtClean="0">
                <a:latin typeface="Comic Sans MS"/>
                <a:cs typeface="Comic Sans MS"/>
              </a:rPr>
              <a:t>Introduction to Algorithms</a:t>
            </a:r>
            <a:endParaRPr lang="en-US" sz="3600" dirty="0">
              <a:latin typeface="Comic Sans MS"/>
              <a:cs typeface="Comic Sans MS"/>
            </a:endParaRPr>
          </a:p>
          <a:p>
            <a:endParaRPr lang="en-US" sz="3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17122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850" y="1003860"/>
            <a:ext cx="8275948" cy="409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539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005" y="143410"/>
            <a:ext cx="7558971" cy="365470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108" y="3798115"/>
            <a:ext cx="5571924" cy="286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52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3750"/>
            <a:ext cx="7772400" cy="1219362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Comic Sans MS"/>
                <a:cs typeface="Comic Sans MS"/>
              </a:rPr>
              <a:t>Dijkstra’s</a:t>
            </a:r>
            <a:r>
              <a:rPr lang="en-US" dirty="0" smtClean="0">
                <a:latin typeface="Comic Sans MS"/>
                <a:cs typeface="Comic Sans MS"/>
              </a:rPr>
              <a:t> algorithm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48245" y="1393112"/>
            <a:ext cx="8603708" cy="5306114"/>
          </a:xfrm>
        </p:spPr>
        <p:txBody>
          <a:bodyPr>
            <a:normAutofit/>
          </a:bodyPr>
          <a:lstStyle/>
          <a:p>
            <a:pPr algn="l"/>
            <a:endParaRPr lang="en-US" dirty="0">
              <a:latin typeface="Comic Sans MS"/>
              <a:cs typeface="Comic Sans M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640" y="1393112"/>
            <a:ext cx="8194008" cy="493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62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3750"/>
            <a:ext cx="7772400" cy="1219362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Comic Sans MS"/>
                <a:cs typeface="Comic Sans MS"/>
              </a:rPr>
              <a:t>Dijkstra’s</a:t>
            </a:r>
            <a:r>
              <a:rPr lang="en-US" dirty="0" smtClean="0">
                <a:latin typeface="Comic Sans MS"/>
                <a:cs typeface="Comic Sans MS"/>
              </a:rPr>
              <a:t> algorithm correctness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4849" y="1983113"/>
            <a:ext cx="870613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Invariant</a:t>
            </a:r>
            <a:r>
              <a:rPr lang="en-US" sz="2400" dirty="0" smtClean="0">
                <a:latin typeface="Comic Sans MS"/>
                <a:cs typeface="Comic Sans MS"/>
              </a:rPr>
              <a:t>:  For </a:t>
            </a:r>
            <a:r>
              <a:rPr lang="en-US" sz="2400" dirty="0">
                <a:latin typeface="Comic Sans MS"/>
                <a:cs typeface="Comic Sans MS"/>
              </a:rPr>
              <a:t>each 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visited</a:t>
            </a:r>
            <a:r>
              <a:rPr lang="en-US" sz="2400" dirty="0">
                <a:latin typeface="Comic Sans MS"/>
                <a:cs typeface="Comic Sans MS"/>
              </a:rPr>
              <a:t> node v, </a:t>
            </a:r>
            <a:r>
              <a:rPr lang="en-US" sz="2400" dirty="0" err="1" smtClean="0">
                <a:latin typeface="Comic Sans MS"/>
                <a:cs typeface="Comic Sans MS"/>
              </a:rPr>
              <a:t>v.d</a:t>
            </a:r>
            <a:r>
              <a:rPr lang="en-US" sz="2400" dirty="0" smtClean="0">
                <a:latin typeface="Comic Sans MS"/>
                <a:cs typeface="Comic Sans MS"/>
              </a:rPr>
              <a:t> is </a:t>
            </a:r>
            <a:r>
              <a:rPr lang="en-US" sz="2400" dirty="0">
                <a:latin typeface="Comic Sans MS"/>
                <a:cs typeface="Comic Sans MS"/>
              </a:rPr>
              <a:t>the shortest distance from source to </a:t>
            </a:r>
            <a:r>
              <a:rPr lang="en-US" sz="2400" dirty="0" smtClean="0">
                <a:latin typeface="Comic Sans MS"/>
                <a:cs typeface="Comic Sans MS"/>
              </a:rPr>
              <a:t>v.</a:t>
            </a:r>
          </a:p>
          <a:p>
            <a:r>
              <a:rPr lang="en-US" sz="2400" dirty="0" smtClean="0">
                <a:latin typeface="Comic Sans MS"/>
                <a:cs typeface="Comic Sans MS"/>
              </a:rPr>
              <a:t>For each 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unvisited</a:t>
            </a:r>
            <a:r>
              <a:rPr lang="en-US" sz="2400" dirty="0">
                <a:latin typeface="Comic Sans MS"/>
                <a:cs typeface="Comic Sans MS"/>
              </a:rPr>
              <a:t> node u, </a:t>
            </a:r>
            <a:r>
              <a:rPr lang="en-US" sz="2400" dirty="0" err="1" smtClean="0">
                <a:latin typeface="Comic Sans MS"/>
                <a:cs typeface="Comic Sans MS"/>
              </a:rPr>
              <a:t>u.d</a:t>
            </a:r>
            <a:r>
              <a:rPr lang="en-US" sz="2400" dirty="0" smtClean="0">
                <a:latin typeface="Comic Sans MS"/>
                <a:cs typeface="Comic Sans MS"/>
              </a:rPr>
              <a:t> is </a:t>
            </a:r>
            <a:r>
              <a:rPr lang="en-US" sz="2400" dirty="0">
                <a:latin typeface="Comic Sans MS"/>
                <a:cs typeface="Comic Sans MS"/>
              </a:rPr>
              <a:t>the shortest distance via visited nodes </a:t>
            </a:r>
            <a:r>
              <a:rPr lang="en-US" sz="2400" dirty="0" smtClean="0">
                <a:latin typeface="Comic Sans MS"/>
                <a:cs typeface="Comic Sans MS"/>
              </a:rPr>
              <a:t>only, </a:t>
            </a:r>
            <a:r>
              <a:rPr lang="en-US" sz="2400" dirty="0">
                <a:latin typeface="Comic Sans MS"/>
                <a:cs typeface="Comic Sans MS"/>
              </a:rPr>
              <a:t>from source to u (if such a path exists, otherwise </a:t>
            </a:r>
            <a:r>
              <a:rPr lang="en-US" sz="2400" dirty="0" smtClean="0">
                <a:latin typeface="Comic Sans MS"/>
                <a:cs typeface="Comic Sans MS"/>
              </a:rPr>
              <a:t>infinity);</a:t>
            </a:r>
          </a:p>
          <a:p>
            <a:endParaRPr lang="en-US" sz="2400" dirty="0">
              <a:latin typeface="Comic Sans MS"/>
              <a:cs typeface="Comic Sans MS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Proof by induction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endParaRPr lang="en-US" sz="2400" dirty="0" smtClean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671475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3750"/>
            <a:ext cx="7772400" cy="584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Correctness sketch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6897" y="1427413"/>
            <a:ext cx="8747103" cy="3108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Comic Sans MS"/>
                <a:cs typeface="Comic Sans MS"/>
              </a:rPr>
              <a:t>After </a:t>
            </a:r>
            <a:r>
              <a:rPr lang="en-US" sz="2800" dirty="0">
                <a:latin typeface="Comic Sans MS"/>
                <a:cs typeface="Comic Sans MS"/>
              </a:rPr>
              <a:t>processing u it will still be true that for each unvisited node w, </a:t>
            </a:r>
            <a:r>
              <a:rPr lang="en-US" sz="2800" dirty="0" err="1" smtClean="0">
                <a:latin typeface="Comic Sans MS"/>
                <a:cs typeface="Comic Sans MS"/>
              </a:rPr>
              <a:t>w.d</a:t>
            </a:r>
            <a:r>
              <a:rPr lang="en-US" sz="2800" dirty="0" smtClean="0">
                <a:latin typeface="Comic Sans MS"/>
                <a:cs typeface="Comic Sans MS"/>
              </a:rPr>
              <a:t> is </a:t>
            </a:r>
            <a:r>
              <a:rPr lang="en-US" sz="2800" dirty="0">
                <a:latin typeface="Comic Sans MS"/>
                <a:cs typeface="Comic Sans MS"/>
              </a:rPr>
              <a:t>the shortest distance from source to w using visited nodes only, </a:t>
            </a:r>
            <a:r>
              <a:rPr lang="en-US" sz="2800" dirty="0" smtClean="0">
                <a:latin typeface="Comic Sans MS"/>
                <a:cs typeface="Comic Sans MS"/>
              </a:rPr>
              <a:t>since: 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latin typeface="Comic Sans MS"/>
                <a:cs typeface="Comic Sans MS"/>
              </a:rPr>
              <a:t>	if </a:t>
            </a:r>
            <a:r>
              <a:rPr lang="en-US" sz="2800" dirty="0">
                <a:latin typeface="Comic Sans MS"/>
                <a:cs typeface="Comic Sans MS"/>
              </a:rPr>
              <a:t>there were a shorter path which </a:t>
            </a:r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doesn’t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         visit 	u </a:t>
            </a:r>
            <a:r>
              <a:rPr lang="en-US" sz="2800" dirty="0">
                <a:latin typeface="Comic Sans MS"/>
                <a:cs typeface="Comic Sans MS"/>
              </a:rPr>
              <a:t>we would have found it </a:t>
            </a:r>
            <a:r>
              <a:rPr lang="en-US" sz="2800" dirty="0" smtClean="0">
                <a:latin typeface="Comic Sans MS"/>
                <a:cs typeface="Comic Sans MS"/>
              </a:rPr>
              <a:t>previously; 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latin typeface="Comic Sans MS"/>
                <a:cs typeface="Comic Sans MS"/>
              </a:rPr>
              <a:t>	if </a:t>
            </a:r>
            <a:r>
              <a:rPr lang="en-US" sz="2800" dirty="0">
                <a:latin typeface="Comic Sans MS"/>
                <a:cs typeface="Comic Sans MS"/>
              </a:rPr>
              <a:t>there is a shorter path </a:t>
            </a:r>
            <a:r>
              <a:rPr lang="en-US" sz="2800" dirty="0">
                <a:solidFill>
                  <a:srgbClr val="FF0000"/>
                </a:solidFill>
                <a:latin typeface="Comic Sans MS"/>
                <a:cs typeface="Comic Sans MS"/>
              </a:rPr>
              <a:t>using u</a:t>
            </a:r>
            <a:r>
              <a:rPr lang="en-US" sz="2800" dirty="0">
                <a:latin typeface="Comic Sans MS"/>
                <a:cs typeface="Comic Sans MS"/>
              </a:rPr>
              <a:t> we update it </a:t>
            </a:r>
            <a:r>
              <a:rPr lang="en-US" sz="2800" dirty="0" smtClean="0">
                <a:latin typeface="Comic Sans MS"/>
                <a:cs typeface="Comic Sans MS"/>
              </a:rPr>
              <a:t>	when </a:t>
            </a:r>
            <a:r>
              <a:rPr lang="en-US" sz="2800" dirty="0">
                <a:latin typeface="Comic Sans MS"/>
                <a:cs typeface="Comic Sans MS"/>
              </a:rPr>
              <a:t>processing u .</a:t>
            </a:r>
          </a:p>
        </p:txBody>
      </p:sp>
    </p:spTree>
    <p:extLst>
      <p:ext uri="{BB962C8B-B14F-4D97-AF65-F5344CB8AC3E}">
        <p14:creationId xmlns:p14="http://schemas.microsoft.com/office/powerpoint/2010/main" val="3242697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3750"/>
            <a:ext cx="7772400" cy="1219362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Comic Sans MS"/>
                <a:cs typeface="Comic Sans MS"/>
              </a:rPr>
              <a:t>Dijkstra’s</a:t>
            </a:r>
            <a:r>
              <a:rPr lang="en-US" dirty="0" smtClean="0">
                <a:latin typeface="Comic Sans MS"/>
                <a:cs typeface="Comic Sans MS"/>
              </a:rPr>
              <a:t> algorithm analysis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799" y="1762444"/>
            <a:ext cx="8020333" cy="4264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/>
                <a:cs typeface="Comic Sans MS"/>
              </a:rPr>
              <a:t>Instructions 1-3: O(V)</a:t>
            </a:r>
          </a:p>
          <a:p>
            <a:endParaRPr lang="en-US" sz="2800" dirty="0" smtClean="0">
              <a:latin typeface="Comic Sans MS"/>
              <a:cs typeface="Comic Sans MS"/>
            </a:endParaRPr>
          </a:p>
          <a:p>
            <a:pPr>
              <a:lnSpc>
                <a:spcPct val="110000"/>
              </a:lnSpc>
            </a:pPr>
            <a:r>
              <a:rPr lang="en-US" sz="2800" dirty="0" smtClean="0">
                <a:latin typeface="Comic Sans MS"/>
                <a:cs typeface="Comic Sans MS"/>
              </a:rPr>
              <a:t>Instructions 4-8</a:t>
            </a:r>
            <a:r>
              <a:rPr lang="en-US" sz="2800" smtClean="0">
                <a:latin typeface="Comic Sans MS"/>
                <a:cs typeface="Comic Sans MS"/>
              </a:rPr>
              <a:t>: </a:t>
            </a:r>
            <a:r>
              <a:rPr lang="en-US" sz="2800" smtClean="0">
                <a:latin typeface="Comic Sans MS"/>
                <a:cs typeface="Comic Sans MS"/>
              </a:rPr>
              <a:t>O((</a:t>
            </a:r>
            <a:r>
              <a:rPr lang="en-US" sz="2800" dirty="0" smtClean="0">
                <a:latin typeface="Comic Sans MS"/>
                <a:cs typeface="Comic Sans MS"/>
              </a:rPr>
              <a:t>V+E) log(</a:t>
            </a:r>
            <a:r>
              <a:rPr lang="en-US" sz="2800" smtClean="0">
                <a:latin typeface="Comic Sans MS"/>
                <a:cs typeface="Comic Sans MS"/>
              </a:rPr>
              <a:t>V</a:t>
            </a:r>
            <a:r>
              <a:rPr lang="en-US" sz="2800" smtClean="0">
                <a:latin typeface="Comic Sans MS"/>
                <a:cs typeface="Comic Sans MS"/>
              </a:rPr>
              <a:t>)) </a:t>
            </a:r>
            <a:r>
              <a:rPr lang="en-US" sz="2800" dirty="0" smtClean="0">
                <a:latin typeface="Comic Sans MS"/>
                <a:cs typeface="Comic Sans MS"/>
              </a:rPr>
              <a:t>if Q is</a:t>
            </a:r>
          </a:p>
          <a:p>
            <a:pPr>
              <a:lnSpc>
                <a:spcPct val="110000"/>
              </a:lnSpc>
            </a:pPr>
            <a:r>
              <a:rPr lang="en-US" sz="2800" dirty="0" smtClean="0">
                <a:latin typeface="Comic Sans MS"/>
                <a:cs typeface="Comic Sans MS"/>
              </a:rPr>
              <a:t> implemented with a heap.</a:t>
            </a:r>
          </a:p>
          <a:p>
            <a:pPr>
              <a:lnSpc>
                <a:spcPct val="110000"/>
              </a:lnSpc>
            </a:pPr>
            <a:endParaRPr lang="en-US" sz="2800" dirty="0">
              <a:latin typeface="Comic Sans MS"/>
              <a:cs typeface="Comic Sans MS"/>
            </a:endParaRPr>
          </a:p>
          <a:p>
            <a:pPr>
              <a:lnSpc>
                <a:spcPct val="110000"/>
              </a:lnSpc>
            </a:pPr>
            <a:r>
              <a:rPr lang="en-US" sz="2800" dirty="0" smtClean="0">
                <a:latin typeface="Comic Sans MS"/>
                <a:cs typeface="Comic Sans MS"/>
              </a:rPr>
              <a:t>Total:  </a:t>
            </a:r>
            <a:r>
              <a:rPr lang="en-US" sz="2800" dirty="0">
                <a:latin typeface="Comic Sans MS"/>
                <a:cs typeface="Comic Sans MS"/>
              </a:rPr>
              <a:t>: </a:t>
            </a:r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O((</a:t>
            </a:r>
            <a:r>
              <a:rPr lang="en-US" sz="2800" dirty="0">
                <a:solidFill>
                  <a:srgbClr val="FF0000"/>
                </a:solidFill>
                <a:latin typeface="Comic Sans MS"/>
                <a:cs typeface="Comic Sans MS"/>
              </a:rPr>
              <a:t>V+E) log(V</a:t>
            </a:r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))</a:t>
            </a:r>
            <a:endParaRPr lang="en-US" sz="2800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>
              <a:lnSpc>
                <a:spcPct val="110000"/>
              </a:lnSpc>
            </a:pPr>
            <a:endParaRPr lang="en-US" sz="28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>
              <a:lnSpc>
                <a:spcPct val="110000"/>
              </a:lnSpc>
            </a:pPr>
            <a:r>
              <a:rPr lang="en-US" sz="2800" dirty="0" smtClean="0">
                <a:solidFill>
                  <a:srgbClr val="000000"/>
                </a:solidFill>
                <a:latin typeface="Comic Sans MS"/>
                <a:cs typeface="Comic Sans MS"/>
              </a:rPr>
              <a:t>Operation</a:t>
            </a:r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800" dirty="0" smtClean="0">
                <a:latin typeface="Comic Sans MS"/>
                <a:cs typeface="Comic Sans MS"/>
              </a:rPr>
              <a:t>DECREASE KEY in a heap can be performed in O(</a:t>
            </a:r>
            <a:r>
              <a:rPr lang="en-US" sz="2800" dirty="0" err="1" smtClean="0">
                <a:latin typeface="Comic Sans MS"/>
                <a:cs typeface="Comic Sans MS"/>
              </a:rPr>
              <a:t>logV</a:t>
            </a:r>
            <a:r>
              <a:rPr lang="en-US" sz="2800" dirty="0" smtClean="0">
                <a:latin typeface="Comic Sans MS"/>
                <a:cs typeface="Comic Sans MS"/>
              </a:rPr>
              <a:t>) time.</a:t>
            </a:r>
            <a:endParaRPr lang="en-US" sz="28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431407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81948"/>
            <a:ext cx="7772400" cy="1219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Semi external algorithm for MST-</a:t>
            </a:r>
            <a:r>
              <a:rPr lang="en-US" dirty="0" err="1" smtClean="0">
                <a:latin typeface="Comic Sans MS"/>
                <a:cs typeface="Comic Sans MS"/>
              </a:rPr>
              <a:t>Kruskal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7866" y="1500834"/>
            <a:ext cx="8020333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/>
                <a:cs typeface="Comic Sans MS"/>
              </a:rPr>
              <a:t>Semi </a:t>
            </a:r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external</a:t>
            </a:r>
            <a:r>
              <a:rPr lang="en-US" sz="2800" dirty="0" smtClean="0">
                <a:latin typeface="Comic Sans MS"/>
                <a:cs typeface="Comic Sans MS"/>
              </a:rPr>
              <a:t>: the cache is big enough to contain the Union –Find  data structure but not Graph.</a:t>
            </a:r>
          </a:p>
          <a:p>
            <a:endParaRPr lang="en-US" sz="2800" dirty="0">
              <a:latin typeface="Comic Sans MS"/>
              <a:cs typeface="Comic Sans MS"/>
            </a:endParaRP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latin typeface="Comic Sans MS"/>
                <a:cs typeface="Comic Sans MS"/>
              </a:rPr>
              <a:t>Sort the edges using any optimal external (2-level model) sorting algorithm.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latin typeface="Comic Sans MS"/>
                <a:cs typeface="Comic Sans MS"/>
              </a:rPr>
              <a:t>Scan the edges in order of increasing weight, as for the normal algorithm. 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latin typeface="Comic Sans MS"/>
                <a:cs typeface="Comic Sans MS"/>
              </a:rPr>
              <a:t>If an edge is selected for the MST, output it.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latin typeface="Comic Sans MS"/>
                <a:cs typeface="Comic Sans MS"/>
              </a:rPr>
              <a:t>Number of I/O’s operations as Sorting.</a:t>
            </a:r>
            <a:endParaRPr lang="en-US" sz="28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04742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81948"/>
            <a:ext cx="7772400" cy="1219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External algorithm for MST -</a:t>
            </a:r>
            <a:r>
              <a:rPr lang="en-US" dirty="0" err="1" smtClean="0">
                <a:latin typeface="Comic Sans MS"/>
                <a:cs typeface="Comic Sans MS"/>
              </a:rPr>
              <a:t>Kruskal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7866" y="1500834"/>
            <a:ext cx="849360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/>
                <a:cs typeface="Comic Sans MS"/>
              </a:rPr>
              <a:t>Try to reduce the number of nodes!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Edge contraction:</a:t>
            </a:r>
          </a:p>
          <a:p>
            <a:r>
              <a:rPr lang="en-US" sz="2800" dirty="0" smtClean="0">
                <a:latin typeface="Comic Sans MS"/>
                <a:cs typeface="Comic Sans MS"/>
              </a:rPr>
              <a:t>Reduce the vertices from n to n’.</a:t>
            </a:r>
          </a:p>
          <a:p>
            <a:endParaRPr lang="en-US" sz="2800" dirty="0">
              <a:latin typeface="Comic Sans MS"/>
              <a:cs typeface="Comic Sans MS"/>
            </a:endParaRPr>
          </a:p>
          <a:p>
            <a:r>
              <a:rPr lang="en-US" sz="2800" b="1" dirty="0" smtClean="0">
                <a:latin typeface="Comic Sans MS"/>
                <a:cs typeface="Comic Sans MS"/>
              </a:rPr>
              <a:t>For</a:t>
            </a:r>
            <a:r>
              <a:rPr lang="en-US" sz="2800" dirty="0" smtClean="0">
                <a:latin typeface="Comic Sans MS"/>
                <a:cs typeface="Comic Sans MS"/>
              </a:rPr>
              <a:t> v=1 </a:t>
            </a:r>
            <a:r>
              <a:rPr lang="en-US" sz="2800" b="1" dirty="0" smtClean="0">
                <a:latin typeface="Comic Sans MS"/>
                <a:cs typeface="Comic Sans MS"/>
              </a:rPr>
              <a:t>to</a:t>
            </a:r>
            <a:r>
              <a:rPr lang="en-US" sz="2800" dirty="0" smtClean="0">
                <a:latin typeface="Comic Sans MS"/>
                <a:cs typeface="Comic Sans MS"/>
              </a:rPr>
              <a:t> n-n’</a:t>
            </a:r>
          </a:p>
          <a:p>
            <a:r>
              <a:rPr lang="en-US" sz="2800" i="1" dirty="0" smtClean="0">
                <a:latin typeface="Comic Sans MS"/>
                <a:cs typeface="Comic Sans MS"/>
              </a:rPr>
              <a:t>find the lightest edge (u, v) incident to v and contract it</a:t>
            </a:r>
          </a:p>
          <a:p>
            <a:endParaRPr lang="en-US" sz="2800" i="1" dirty="0">
              <a:latin typeface="Comic Sans MS"/>
              <a:cs typeface="Comic Sans MS"/>
            </a:endParaRPr>
          </a:p>
          <a:p>
            <a:r>
              <a:rPr lang="en-US" sz="2800" dirty="0" smtClean="0">
                <a:latin typeface="Comic Sans MS"/>
                <a:cs typeface="Comic Sans MS"/>
              </a:rPr>
              <a:t>When after contraction n becomes n’ adopt semi-external algorithm.</a:t>
            </a:r>
            <a:endParaRPr lang="en-US" sz="28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315712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81948"/>
            <a:ext cx="7772400" cy="12193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Contraction</a:t>
            </a:r>
            <a:endParaRPr lang="en-US" dirty="0">
              <a:latin typeface="Comic Sans MS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881" y="1301310"/>
            <a:ext cx="8726618" cy="34311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8730" y="5162706"/>
            <a:ext cx="7661397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Edge  (c, a, 6) is the cheapest incident in a. Contract it: merge a and c to c. Relink a:  (a, b, 7) becomes (</a:t>
            </a:r>
            <a:r>
              <a:rPr lang="en-US" sz="2400" dirty="0" err="1" smtClean="0">
                <a:latin typeface="Comic Sans MS"/>
                <a:cs typeface="Comic Sans MS"/>
              </a:rPr>
              <a:t>c,b</a:t>
            </a:r>
            <a:r>
              <a:rPr lang="en-US" sz="2400" dirty="0" smtClean="0">
                <a:latin typeface="Comic Sans MS"/>
                <a:cs typeface="Comic Sans MS"/>
              </a:rPr>
              <a:t>, 7), (a,d,9) becomes (c, d, 9). Output (b,d,2) …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5866298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81948"/>
            <a:ext cx="7772400" cy="12193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Contraction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2610" y="1301310"/>
            <a:ext cx="7661397" cy="5632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Contraction can be implemented using a priority queue both to find the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cheapest </a:t>
            </a:r>
            <a:r>
              <a:rPr lang="en-US" sz="2400" dirty="0" smtClean="0">
                <a:latin typeface="Comic Sans MS"/>
                <a:cs typeface="Comic Sans MS"/>
              </a:rPr>
              <a:t>edge incident to v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and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 to relink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the other edges incident to v.</a:t>
            </a:r>
          </a:p>
          <a:p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For each edge e=(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u,v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) we have to store the additional information:</a:t>
            </a:r>
          </a:p>
          <a:p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		{min(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u,v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), max(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u,v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), w(e), original e}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Edges are sorted according to weight and according to the lower endpoint.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Contraction is proportional to sum of the degrees of the nodes encountered.</a:t>
            </a:r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Complexity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: worst case O(n</a:t>
            </a:r>
            <a:r>
              <a:rPr lang="en-US" sz="2400" baseline="30000" dirty="0" smtClean="0">
                <a:solidFill>
                  <a:srgbClr val="000000"/>
                </a:solidFill>
                <a:latin typeface="Comic Sans MS"/>
                <a:cs typeface="Comic Sans MS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) I/O’s      n=|V|, m=|E|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                  Expected : O(sort(m)log n/n’) 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I/O’s </a:t>
            </a:r>
          </a:p>
          <a:p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64692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3750"/>
            <a:ext cx="7772400" cy="1219362"/>
          </a:xfrm>
        </p:spPr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Shortest path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9215" y="1618469"/>
            <a:ext cx="8255463" cy="479394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Weighted Graphs   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G(V, E, w)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W: E      R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If w=1 for all edges  BFS is the solution.</a:t>
            </a:r>
          </a:p>
          <a:p>
            <a:pPr algn="l"/>
            <a:endParaRPr lang="en-US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Weight w(p)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 of a path p = {v</a:t>
            </a:r>
            <a:r>
              <a:rPr lang="en-US" baseline="-25000" dirty="0" smtClean="0">
                <a:solidFill>
                  <a:schemeClr val="tx1"/>
                </a:solidFill>
                <a:latin typeface="Comic Sans MS"/>
                <a:cs typeface="Comic Sans MS"/>
              </a:rPr>
              <a:t>0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, v</a:t>
            </a:r>
            <a:r>
              <a:rPr lang="en-US" baseline="-25000" dirty="0" smtClean="0">
                <a:solidFill>
                  <a:schemeClr val="tx1"/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, …, </a:t>
            </a:r>
            <a:r>
              <a:rPr lang="en-US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v</a:t>
            </a:r>
            <a:r>
              <a:rPr lang="en-US" baseline="-250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k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) is the sum of weights of its edges: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   w(p) = </a:t>
            </a:r>
            <a:r>
              <a:rPr lang="en-US" dirty="0" err="1" smtClean="0">
                <a:solidFill>
                  <a:schemeClr val="tx1"/>
                </a:solidFill>
                <a:latin typeface="Lucida Grande"/>
                <a:ea typeface="Lucida Grande"/>
                <a:cs typeface="Lucida Grande"/>
              </a:rPr>
              <a:t>Σ</a:t>
            </a:r>
            <a:r>
              <a:rPr lang="en-US" baseline="-25000" dirty="0" smtClean="0">
                <a:solidFill>
                  <a:schemeClr val="tx1"/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US" baseline="-25000" dirty="0" err="1" smtClean="0">
                <a:solidFill>
                  <a:schemeClr val="tx1"/>
                </a:solidFill>
                <a:latin typeface="Lucida Grande"/>
                <a:ea typeface="Lucida Grande"/>
                <a:cs typeface="Lucida Grande"/>
              </a:rPr>
              <a:t>i</a:t>
            </a:r>
            <a:r>
              <a:rPr lang="en-US" baseline="-25000" dirty="0" smtClean="0">
                <a:solidFill>
                  <a:schemeClr val="tx1"/>
                </a:solidFill>
                <a:latin typeface="Lucida Grande"/>
                <a:ea typeface="Lucida Grande"/>
                <a:cs typeface="Lucida Grande"/>
              </a:rPr>
              <a:t>=1,k </a:t>
            </a:r>
            <a:r>
              <a:rPr lang="en-US" dirty="0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w(v</a:t>
            </a:r>
            <a:r>
              <a:rPr lang="en-US" baseline="-25000" dirty="0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i-1</a:t>
            </a:r>
            <a:r>
              <a:rPr lang="en-US" dirty="0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,v</a:t>
            </a:r>
            <a:r>
              <a:rPr lang="en-US" baseline="-25000" dirty="0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)</a:t>
            </a:r>
          </a:p>
          <a:p>
            <a:pPr algn="l"/>
            <a:r>
              <a:rPr lang="en-US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Shortest-Path distance </a:t>
            </a:r>
            <a:r>
              <a:rPr lang="en-US" dirty="0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is the shortest path with minimum w(p).</a:t>
            </a:r>
            <a:endParaRPr lang="en-US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1587589" y="2335510"/>
            <a:ext cx="512126" cy="20486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736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3750"/>
            <a:ext cx="7772400" cy="1219362"/>
          </a:xfrm>
        </p:spPr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MST and Shortest path tree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9215" y="1618469"/>
            <a:ext cx="8255463" cy="479394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                              MST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                                       Starting from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minimizes the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                                        global sum of weights of 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                                         the edges</a:t>
            </a: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                                        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SPT 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                                       Minimized the distances (sum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                                       of weights) from 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                                       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to all the other nodes</a:t>
            </a:r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860549"/>
            <a:ext cx="3149600" cy="2175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799" y="4281768"/>
            <a:ext cx="3390719" cy="1886638"/>
          </a:xfrm>
          <a:prstGeom prst="rect">
            <a:avLst/>
          </a:prstGeom>
          <a:solidFill>
            <a:srgbClr val="C0504D"/>
          </a:solidFill>
        </p:spPr>
      </p:pic>
      <p:cxnSp>
        <p:nvCxnSpPr>
          <p:cNvPr id="8" name="Straight Connector 7"/>
          <p:cNvCxnSpPr/>
          <p:nvPr/>
        </p:nvCxnSpPr>
        <p:spPr>
          <a:xfrm flipV="1">
            <a:off x="983281" y="4793942"/>
            <a:ext cx="327760" cy="3482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983281" y="5367576"/>
            <a:ext cx="327760" cy="38925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474921" y="5367576"/>
            <a:ext cx="368731" cy="38925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515891" y="5859259"/>
            <a:ext cx="6760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549147" y="5859259"/>
            <a:ext cx="6760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505649" y="4639034"/>
            <a:ext cx="6760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549147" y="4648022"/>
            <a:ext cx="6760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327976" y="4793942"/>
            <a:ext cx="507424" cy="4277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00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3750"/>
            <a:ext cx="7772400" cy="12193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/>
                <a:cs typeface="Comic Sans MS"/>
              </a:rPr>
              <a:t>Single-Source Shortest Paths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9215" y="1618469"/>
            <a:ext cx="8255463" cy="479394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2 very important applications :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Geographical maps and satellite navigators.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Internet : Routing of messages</a:t>
            </a:r>
          </a:p>
          <a:p>
            <a:pPr marL="457200" indent="-457200" algn="l">
              <a:buFont typeface="Arial"/>
              <a:buChar char="•"/>
            </a:pPr>
            <a:endParaRPr lang="en-US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233624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3750"/>
            <a:ext cx="7772400" cy="12193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Representing Shortest </a:t>
            </a:r>
            <a:r>
              <a:rPr lang="en-US" dirty="0">
                <a:latin typeface="Comic Sans MS"/>
                <a:cs typeface="Comic Sans MS"/>
              </a:rPr>
              <a:t>Paths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9215" y="1618469"/>
            <a:ext cx="8255463" cy="4793940"/>
          </a:xfrm>
        </p:spPr>
        <p:txBody>
          <a:bodyPr>
            <a:normAutofit fontScale="92500"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Not only compute the value of min w(p) but also the path associated to this weight.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Use predecessor as in BSF  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u, </a:t>
            </a:r>
            <a:r>
              <a:rPr lang="en-US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π(u) </a:t>
            </a:r>
            <a:r>
              <a:rPr lang="en-US" dirty="0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and the procedure </a:t>
            </a:r>
            <a:r>
              <a:rPr lang="en-US" dirty="0" err="1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PrintPath</a:t>
            </a:r>
            <a:r>
              <a:rPr lang="en-US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First build </a:t>
            </a:r>
            <a:r>
              <a:rPr lang="en-US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the Shortest path tree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For the Routing Problem: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Compute the shortest path from any source.</a:t>
            </a:r>
          </a:p>
          <a:p>
            <a:pPr algn="l"/>
            <a:r>
              <a:rPr lang="en-US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Routing tables: </a:t>
            </a:r>
            <a:r>
              <a:rPr lang="en-US" dirty="0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for each destination specifies the next hop in the shortest path.</a:t>
            </a:r>
            <a:endParaRPr lang="en-US" dirty="0">
              <a:solidFill>
                <a:schemeClr val="tx1"/>
              </a:solidFill>
              <a:latin typeface="Comic Sans MS"/>
              <a:ea typeface="Lucida Grande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135267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3750"/>
            <a:ext cx="7772400" cy="12193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Relaxation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9215" y="1188243"/>
            <a:ext cx="8255463" cy="5449522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chemeClr val="tx1"/>
                </a:solidFill>
                <a:latin typeface="Comic Sans MS"/>
                <a:cs typeface="Comic Sans MS"/>
              </a:rPr>
              <a:t>Typical operation of the computation of the SPT. 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Comic Sans MS"/>
                <a:cs typeface="Comic Sans MS"/>
              </a:rPr>
              <a:t>Update the value </a:t>
            </a:r>
            <a:r>
              <a:rPr lang="en-US" sz="28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v.d</a:t>
            </a:r>
            <a:r>
              <a:rPr lang="en-US" sz="2800" dirty="0" smtClean="0">
                <a:solidFill>
                  <a:schemeClr val="tx1"/>
                </a:solidFill>
                <a:latin typeface="Comic Sans MS"/>
                <a:cs typeface="Comic Sans MS"/>
              </a:rPr>
              <a:t> of the SPT computed so far to a better value.</a:t>
            </a:r>
          </a:p>
          <a:p>
            <a:pPr algn="l"/>
            <a:endParaRPr lang="en-US" sz="2800" dirty="0">
              <a:solidFill>
                <a:schemeClr val="tx1"/>
              </a:solidFill>
              <a:latin typeface="Comic Sans MS"/>
              <a:ea typeface="Lucida Grande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799" y="3114013"/>
            <a:ext cx="7139477" cy="22693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4365" y="5383320"/>
            <a:ext cx="895963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mic Sans MS"/>
                <a:cs typeface="Comic Sans MS"/>
              </a:rPr>
              <a:t>v.d</a:t>
            </a:r>
            <a:r>
              <a:rPr lang="en-US" sz="2400" dirty="0" smtClean="0">
                <a:latin typeface="Comic Sans MS"/>
                <a:cs typeface="Comic Sans MS"/>
              </a:rPr>
              <a:t> &gt; </a:t>
            </a:r>
            <a:r>
              <a:rPr lang="en-US" sz="2400" dirty="0" err="1" smtClean="0">
                <a:latin typeface="Comic Sans MS"/>
                <a:cs typeface="Comic Sans MS"/>
              </a:rPr>
              <a:t>u.d</a:t>
            </a:r>
            <a:r>
              <a:rPr lang="en-US" sz="2400" dirty="0" smtClean="0">
                <a:latin typeface="Comic Sans MS"/>
                <a:cs typeface="Comic Sans MS"/>
              </a:rPr>
              <a:t> +2  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RELAX</a:t>
            </a:r>
            <a:r>
              <a:rPr lang="en-US" sz="2400" dirty="0" smtClean="0">
                <a:latin typeface="Comic Sans MS"/>
                <a:cs typeface="Comic Sans MS"/>
              </a:rPr>
              <a:t> !                </a:t>
            </a:r>
            <a:r>
              <a:rPr lang="en-US" sz="2400" dirty="0" err="1" smtClean="0">
                <a:latin typeface="Comic Sans MS"/>
                <a:cs typeface="Comic Sans MS"/>
              </a:rPr>
              <a:t>v.d</a:t>
            </a:r>
            <a:r>
              <a:rPr lang="en-US" sz="2400" dirty="0" smtClean="0">
                <a:latin typeface="Comic Sans MS"/>
                <a:cs typeface="Comic Sans MS"/>
              </a:rPr>
              <a:t> &lt; </a:t>
            </a:r>
            <a:r>
              <a:rPr lang="en-US" sz="2400" dirty="0" err="1" smtClean="0">
                <a:latin typeface="Comic Sans MS"/>
                <a:cs typeface="Comic Sans MS"/>
              </a:rPr>
              <a:t>u.d</a:t>
            </a:r>
            <a:r>
              <a:rPr lang="en-US" sz="2400" dirty="0" smtClean="0">
                <a:latin typeface="Comic Sans MS"/>
                <a:cs typeface="Comic Sans MS"/>
              </a:rPr>
              <a:t> </a:t>
            </a:r>
            <a:r>
              <a:rPr lang="en-US" sz="2400" dirty="0">
                <a:latin typeface="Comic Sans MS"/>
                <a:cs typeface="Comic Sans MS"/>
              </a:rPr>
              <a:t>+2  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DO NOT RELAX</a:t>
            </a:r>
            <a:r>
              <a:rPr lang="en-US" sz="2400" dirty="0" smtClean="0">
                <a:latin typeface="Comic Sans MS"/>
                <a:cs typeface="Comic Sans MS"/>
              </a:rPr>
              <a:t> </a:t>
            </a:r>
            <a:r>
              <a:rPr lang="en-US" sz="2400" dirty="0">
                <a:latin typeface="Comic Sans MS"/>
                <a:cs typeface="Comic Sans MS"/>
              </a:rPr>
              <a:t>!</a:t>
            </a:r>
          </a:p>
          <a:p>
            <a:endParaRPr lang="en-US" sz="2400" dirty="0" smtClean="0">
              <a:latin typeface="Comic Sans MS"/>
              <a:cs typeface="Comic Sans MS"/>
            </a:endParaRPr>
          </a:p>
          <a:p>
            <a:r>
              <a:rPr lang="en-US" sz="2400" dirty="0" smtClean="0">
                <a:latin typeface="Comic Sans MS"/>
                <a:cs typeface="Comic Sans MS"/>
              </a:rPr>
              <a:t>UPDATE: </a:t>
            </a:r>
            <a:r>
              <a:rPr lang="en-US" sz="2400" dirty="0" err="1" smtClean="0">
                <a:latin typeface="Comic Sans MS"/>
                <a:cs typeface="Comic Sans MS"/>
              </a:rPr>
              <a:t>v.d</a:t>
            </a:r>
            <a:r>
              <a:rPr lang="en-US" sz="2400" dirty="0" smtClean="0">
                <a:latin typeface="Comic Sans MS"/>
                <a:cs typeface="Comic Sans MS"/>
              </a:rPr>
              <a:t> = </a:t>
            </a:r>
            <a:r>
              <a:rPr lang="en-US" sz="2400" dirty="0" err="1" smtClean="0">
                <a:latin typeface="Comic Sans MS"/>
                <a:cs typeface="Comic Sans MS"/>
              </a:rPr>
              <a:t>u.d</a:t>
            </a:r>
            <a:r>
              <a:rPr lang="en-US" sz="2400" dirty="0" smtClean="0">
                <a:latin typeface="Comic Sans MS"/>
                <a:cs typeface="Comic Sans MS"/>
              </a:rPr>
              <a:t> </a:t>
            </a:r>
            <a:r>
              <a:rPr lang="en-US" sz="2400" dirty="0">
                <a:latin typeface="Comic Sans MS"/>
                <a:cs typeface="Comic Sans MS"/>
              </a:rPr>
              <a:t>+2 </a:t>
            </a:r>
            <a:r>
              <a:rPr lang="en-US" sz="2400" dirty="0" smtClean="0">
                <a:latin typeface="Comic Sans MS"/>
                <a:cs typeface="Comic Sans MS"/>
              </a:rPr>
              <a:t>                           NO UPDATE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569426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3750"/>
            <a:ext cx="7772400" cy="1219362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Comic Sans MS"/>
                <a:cs typeface="Comic Sans MS"/>
              </a:rPr>
              <a:t>Dijkstra’s</a:t>
            </a:r>
            <a:r>
              <a:rPr lang="en-US" dirty="0" smtClean="0">
                <a:latin typeface="Comic Sans MS"/>
                <a:cs typeface="Comic Sans MS"/>
              </a:rPr>
              <a:t> algorithm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48245" y="1393112"/>
            <a:ext cx="8603708" cy="5306114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latin typeface="Comic Sans MS"/>
                <a:cs typeface="Comic Sans MS"/>
              </a:rPr>
              <a:t>Assign to every node a tentative distance value: set it to zero for our initial node and to infinity for all other nodes.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latin typeface="Comic Sans MS"/>
                <a:cs typeface="Comic Sans MS"/>
              </a:rPr>
              <a:t>Set the initial node as current. Mark all other nodes unvisited. Create a set of all the unvisited nodes called the </a:t>
            </a:r>
            <a:r>
              <a:rPr lang="en-US" sz="2600" i="1" dirty="0">
                <a:solidFill>
                  <a:srgbClr val="FF0000"/>
                </a:solidFill>
                <a:latin typeface="Comic Sans MS"/>
                <a:cs typeface="Comic Sans MS"/>
              </a:rPr>
              <a:t>unvisited set</a:t>
            </a:r>
            <a:r>
              <a:rPr lang="en-US" sz="2600" dirty="0">
                <a:solidFill>
                  <a:srgbClr val="FF0000"/>
                </a:solidFill>
                <a:latin typeface="Comic Sans MS"/>
                <a:cs typeface="Comic Sans MS"/>
              </a:rPr>
              <a:t>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latin typeface="Comic Sans MS"/>
                <a:cs typeface="Comic Sans MS"/>
              </a:rPr>
              <a:t>For the current node, consider all of its unvisited neighbors and calculate their </a:t>
            </a:r>
            <a:r>
              <a:rPr lang="en-US" sz="2600" i="1" dirty="0">
                <a:solidFill>
                  <a:srgbClr val="FF0000"/>
                </a:solidFill>
                <a:latin typeface="Comic Sans MS"/>
                <a:cs typeface="Comic Sans MS"/>
              </a:rPr>
              <a:t>tentative</a:t>
            </a:r>
            <a:r>
              <a:rPr lang="en-US" sz="2600" dirty="0">
                <a:solidFill>
                  <a:schemeClr val="tx1"/>
                </a:solidFill>
                <a:latin typeface="Comic Sans MS"/>
                <a:cs typeface="Comic Sans MS"/>
              </a:rPr>
              <a:t> distances. Compare the newly calculated </a:t>
            </a:r>
            <a:r>
              <a:rPr lang="en-US" sz="2600" i="1" dirty="0">
                <a:solidFill>
                  <a:srgbClr val="FF0000"/>
                </a:solidFill>
                <a:latin typeface="Comic Sans MS"/>
                <a:cs typeface="Comic Sans MS"/>
              </a:rPr>
              <a:t>tentative</a:t>
            </a:r>
            <a:r>
              <a:rPr lang="en-US" sz="2600" dirty="0">
                <a:solidFill>
                  <a:schemeClr val="tx1"/>
                </a:solidFill>
                <a:latin typeface="Comic Sans MS"/>
                <a:cs typeface="Comic Sans MS"/>
              </a:rPr>
              <a:t> distance to the current assigned value and assign the smaller one</a:t>
            </a:r>
            <a:r>
              <a:rPr lang="en-US" sz="2600" dirty="0" smtClean="0">
                <a:solidFill>
                  <a:schemeClr val="tx1"/>
                </a:solidFill>
                <a:latin typeface="Comic Sans MS"/>
                <a:cs typeface="Comic Sans MS"/>
              </a:rPr>
              <a:t>. ( </a:t>
            </a:r>
            <a:r>
              <a:rPr lang="en-US" sz="2600" dirty="0" smtClean="0">
                <a:solidFill>
                  <a:srgbClr val="FF0000"/>
                </a:solidFill>
                <a:latin typeface="Comic Sans MS"/>
                <a:cs typeface="Comic Sans MS"/>
              </a:rPr>
              <a:t>Check Relaxation</a:t>
            </a:r>
            <a:r>
              <a:rPr lang="en-US" sz="2600" dirty="0" smtClean="0">
                <a:solidFill>
                  <a:schemeClr val="tx1"/>
                </a:solidFill>
                <a:latin typeface="Comic Sans MS"/>
                <a:cs typeface="Comic Sans MS"/>
              </a:rPr>
              <a:t>)</a:t>
            </a:r>
            <a:endParaRPr lang="en-US" sz="26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719251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3750"/>
            <a:ext cx="7772400" cy="1219362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Comic Sans MS"/>
                <a:cs typeface="Comic Sans MS"/>
              </a:rPr>
              <a:t>Dijkstra’s</a:t>
            </a:r>
            <a:r>
              <a:rPr lang="en-US" dirty="0" smtClean="0">
                <a:latin typeface="Comic Sans MS"/>
                <a:cs typeface="Comic Sans MS"/>
              </a:rPr>
              <a:t> algorithm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48245" y="1393112"/>
            <a:ext cx="8603708" cy="5306114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4.	When 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we are done considering all of the neighbors of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	the 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current node, mark the current node as visited and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	remove 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it from the </a:t>
            </a:r>
            <a:r>
              <a:rPr lang="en-US" sz="2400" i="1" dirty="0">
                <a:solidFill>
                  <a:srgbClr val="FF0000"/>
                </a:solidFill>
                <a:latin typeface="Comic Sans MS"/>
                <a:cs typeface="Comic Sans MS"/>
              </a:rPr>
              <a:t>unvisited set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. A visited node will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	never 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be checked again.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5.	If 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the destination node has been marked visited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or 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if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	the 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smallest tentative distance among the nodes in the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	</a:t>
            </a:r>
            <a:r>
              <a:rPr lang="en-US" sz="2400" i="1" dirty="0" smtClean="0">
                <a:solidFill>
                  <a:srgbClr val="FF0000"/>
                </a:solidFill>
                <a:latin typeface="Comic Sans MS"/>
                <a:cs typeface="Comic Sans MS"/>
              </a:rPr>
              <a:t>unvisited</a:t>
            </a:r>
            <a:r>
              <a:rPr lang="en-US" sz="2400" i="1" dirty="0" smtClean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sz="2400" i="1" dirty="0">
                <a:solidFill>
                  <a:schemeClr val="tx1"/>
                </a:solidFill>
                <a:latin typeface="Comic Sans MS"/>
                <a:cs typeface="Comic Sans MS"/>
              </a:rPr>
              <a:t>set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is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infinity 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then stop. The algorithm has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	finished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.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6	Otherwise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, select the unvisited node that is marked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	with 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the smallest tentative distance, set it as the new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	"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current node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", and go back to step 3.</a:t>
            </a:r>
          </a:p>
        </p:txBody>
      </p:sp>
    </p:spTree>
    <p:extLst>
      <p:ext uri="{BB962C8B-B14F-4D97-AF65-F5344CB8AC3E}">
        <p14:creationId xmlns:p14="http://schemas.microsoft.com/office/powerpoint/2010/main" val="1376857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946" y="1352137"/>
            <a:ext cx="7272181" cy="451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872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3299</TotalTime>
  <Words>807</Words>
  <Application>Microsoft Macintosh PowerPoint</Application>
  <PresentationFormat>Presentazione su schermo (4:3)</PresentationFormat>
  <Paragraphs>98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Office Theme</vt:lpstr>
      <vt:lpstr>Single-Source Shortest Paths</vt:lpstr>
      <vt:lpstr>Shortest path</vt:lpstr>
      <vt:lpstr>MST and Shortest path tree</vt:lpstr>
      <vt:lpstr>Single-Source Shortest Paths</vt:lpstr>
      <vt:lpstr>Representing Shortest Paths</vt:lpstr>
      <vt:lpstr>Relaxation</vt:lpstr>
      <vt:lpstr>Dijkstra’s algorithm</vt:lpstr>
      <vt:lpstr>Dijkstra’s algorithm</vt:lpstr>
      <vt:lpstr>Presentazione di PowerPoint</vt:lpstr>
      <vt:lpstr>Presentazione di PowerPoint</vt:lpstr>
      <vt:lpstr>Presentazione di PowerPoint</vt:lpstr>
      <vt:lpstr>Dijkstra’s algorithm</vt:lpstr>
      <vt:lpstr>Dijkstra’s algorithm correctness</vt:lpstr>
      <vt:lpstr>Correctness sketch</vt:lpstr>
      <vt:lpstr>Dijkstra’s algorithm analysis</vt:lpstr>
      <vt:lpstr>Semi external algorithm for MST-Kruskal</vt:lpstr>
      <vt:lpstr>External algorithm for MST -Kruskal</vt:lpstr>
      <vt:lpstr>Contraction</vt:lpstr>
      <vt:lpstr>Contraction</vt:lpstr>
    </vt:vector>
  </TitlesOfParts>
  <Company>Dipartimento di informatica Università di Pisa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 Ranking</dc:title>
  <dc:creator>Linda Pagli</dc:creator>
  <cp:lastModifiedBy>Linda</cp:lastModifiedBy>
  <cp:revision>221</cp:revision>
  <cp:lastPrinted>2017-03-16T13:21:35Z</cp:lastPrinted>
  <dcterms:created xsi:type="dcterms:W3CDTF">2017-01-24T16:57:38Z</dcterms:created>
  <dcterms:modified xsi:type="dcterms:W3CDTF">2017-03-17T11:49:04Z</dcterms:modified>
</cp:coreProperties>
</file>