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288" r:id="rId4"/>
    <p:sldId id="285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4" autoAdjust="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17/03/17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Single-Source Shortest Paths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24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Cormen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Leiserson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Rivest&amp;Stein</a:t>
            </a:r>
            <a:r>
              <a:rPr lang="en-US" sz="3200" dirty="0" smtClean="0">
                <a:latin typeface="Comic Sans MS"/>
                <a:cs typeface="Comic Sans MS"/>
              </a:rPr>
              <a:t>:</a:t>
            </a:r>
          </a:p>
          <a:p>
            <a:r>
              <a:rPr lang="en-US" sz="3600" dirty="0" smtClean="0">
                <a:latin typeface="Comic Sans MS"/>
                <a:cs typeface="Comic Sans MS"/>
              </a:rPr>
              <a:t>Introduction to Algorithms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712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50" y="1003860"/>
            <a:ext cx="8275948" cy="409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3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05" y="143410"/>
            <a:ext cx="7558971" cy="36547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108" y="3798115"/>
            <a:ext cx="5571924" cy="286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2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8245" y="1393112"/>
            <a:ext cx="8603708" cy="5306114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40" y="1393112"/>
            <a:ext cx="8194008" cy="493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62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 correctness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849" y="1983113"/>
            <a:ext cx="87061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Invariant</a:t>
            </a:r>
            <a:r>
              <a:rPr lang="en-US" sz="2400" dirty="0" smtClean="0">
                <a:latin typeface="Comic Sans MS"/>
                <a:cs typeface="Comic Sans MS"/>
              </a:rPr>
              <a:t>:  For </a:t>
            </a:r>
            <a:r>
              <a:rPr lang="en-US" sz="2400" dirty="0">
                <a:latin typeface="Comic Sans MS"/>
                <a:cs typeface="Comic Sans MS"/>
              </a:rPr>
              <a:t>each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visited</a:t>
            </a:r>
            <a:r>
              <a:rPr lang="en-US" sz="2400" dirty="0">
                <a:latin typeface="Comic Sans MS"/>
                <a:cs typeface="Comic Sans MS"/>
              </a:rPr>
              <a:t> node v, </a:t>
            </a:r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is </a:t>
            </a:r>
            <a:r>
              <a:rPr lang="en-US" sz="2400" dirty="0">
                <a:latin typeface="Comic Sans MS"/>
                <a:cs typeface="Comic Sans MS"/>
              </a:rPr>
              <a:t>the shortest distance from source to </a:t>
            </a:r>
            <a:r>
              <a:rPr lang="en-US" sz="2400" dirty="0" smtClean="0">
                <a:latin typeface="Comic Sans MS"/>
                <a:cs typeface="Comic Sans MS"/>
              </a:rPr>
              <a:t>v.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For each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unvisited</a:t>
            </a:r>
            <a:r>
              <a:rPr lang="en-US" sz="2400" dirty="0">
                <a:latin typeface="Comic Sans MS"/>
                <a:cs typeface="Comic Sans MS"/>
              </a:rPr>
              <a:t> node u,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is </a:t>
            </a:r>
            <a:r>
              <a:rPr lang="en-US" sz="2400" dirty="0">
                <a:latin typeface="Comic Sans MS"/>
                <a:cs typeface="Comic Sans MS"/>
              </a:rPr>
              <a:t>the shortest distance via visited nodes </a:t>
            </a:r>
            <a:r>
              <a:rPr lang="en-US" sz="2400" dirty="0" smtClean="0">
                <a:latin typeface="Comic Sans MS"/>
                <a:cs typeface="Comic Sans MS"/>
              </a:rPr>
              <a:t>only, </a:t>
            </a:r>
            <a:r>
              <a:rPr lang="en-US" sz="2400" dirty="0">
                <a:latin typeface="Comic Sans MS"/>
                <a:cs typeface="Comic Sans MS"/>
              </a:rPr>
              <a:t>from source to u (if such a path exists, otherwise </a:t>
            </a:r>
            <a:r>
              <a:rPr lang="en-US" sz="2400" dirty="0" smtClean="0">
                <a:latin typeface="Comic Sans MS"/>
                <a:cs typeface="Comic Sans MS"/>
              </a:rPr>
              <a:t>infinity);</a:t>
            </a:r>
          </a:p>
          <a:p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Proof by induction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7147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584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Correctness sketch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897" y="1427413"/>
            <a:ext cx="8747103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After </a:t>
            </a:r>
            <a:r>
              <a:rPr lang="en-US" sz="2800" dirty="0">
                <a:latin typeface="Comic Sans MS"/>
                <a:cs typeface="Comic Sans MS"/>
              </a:rPr>
              <a:t>processing u it will still be true that for each unvisited node w, </a:t>
            </a:r>
            <a:r>
              <a:rPr lang="en-US" sz="2800" dirty="0" err="1" smtClean="0">
                <a:latin typeface="Comic Sans MS"/>
                <a:cs typeface="Comic Sans MS"/>
              </a:rPr>
              <a:t>w.d</a:t>
            </a:r>
            <a:r>
              <a:rPr lang="en-US" sz="2800" dirty="0" smtClean="0">
                <a:latin typeface="Comic Sans MS"/>
                <a:cs typeface="Comic Sans MS"/>
              </a:rPr>
              <a:t> is </a:t>
            </a:r>
            <a:r>
              <a:rPr lang="en-US" sz="2800" dirty="0">
                <a:latin typeface="Comic Sans MS"/>
                <a:cs typeface="Comic Sans MS"/>
              </a:rPr>
              <a:t>the shortest distance from source to w using visited nodes only, </a:t>
            </a:r>
            <a:r>
              <a:rPr lang="en-US" sz="2800" dirty="0" smtClean="0">
                <a:latin typeface="Comic Sans MS"/>
                <a:cs typeface="Comic Sans MS"/>
              </a:rPr>
              <a:t>since: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	if </a:t>
            </a:r>
            <a:r>
              <a:rPr lang="en-US" sz="2800" dirty="0">
                <a:latin typeface="Comic Sans MS"/>
                <a:cs typeface="Comic Sans MS"/>
              </a:rPr>
              <a:t>there were a shorter path which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doesn’t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visit 	u </a:t>
            </a:r>
            <a:r>
              <a:rPr lang="en-US" sz="2800" dirty="0">
                <a:latin typeface="Comic Sans MS"/>
                <a:cs typeface="Comic Sans MS"/>
              </a:rPr>
              <a:t>we would have found it </a:t>
            </a:r>
            <a:r>
              <a:rPr lang="en-US" sz="2800" dirty="0" smtClean="0">
                <a:latin typeface="Comic Sans MS"/>
                <a:cs typeface="Comic Sans MS"/>
              </a:rPr>
              <a:t>previously;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	if </a:t>
            </a:r>
            <a:r>
              <a:rPr lang="en-US" sz="2800" dirty="0">
                <a:latin typeface="Comic Sans MS"/>
                <a:cs typeface="Comic Sans MS"/>
              </a:rPr>
              <a:t>there is a shorter path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using u</a:t>
            </a:r>
            <a:r>
              <a:rPr lang="en-US" sz="2800" dirty="0">
                <a:latin typeface="Comic Sans MS"/>
                <a:cs typeface="Comic Sans MS"/>
              </a:rPr>
              <a:t> we update it </a:t>
            </a:r>
            <a:r>
              <a:rPr lang="en-US" sz="2800" dirty="0" smtClean="0">
                <a:latin typeface="Comic Sans MS"/>
                <a:cs typeface="Comic Sans MS"/>
              </a:rPr>
              <a:t>	when </a:t>
            </a:r>
            <a:r>
              <a:rPr lang="en-US" sz="2800" dirty="0">
                <a:latin typeface="Comic Sans MS"/>
                <a:cs typeface="Comic Sans MS"/>
              </a:rPr>
              <a:t>processing u .</a:t>
            </a:r>
          </a:p>
        </p:txBody>
      </p:sp>
    </p:spTree>
    <p:extLst>
      <p:ext uri="{BB962C8B-B14F-4D97-AF65-F5344CB8AC3E}">
        <p14:creationId xmlns:p14="http://schemas.microsoft.com/office/powerpoint/2010/main" val="3242697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 analysis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1762444"/>
            <a:ext cx="8020333" cy="4264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Instructions 1-3: O(V)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Instructions 4-8</a:t>
            </a:r>
            <a:r>
              <a:rPr lang="en-US" sz="2800" smtClean="0">
                <a:latin typeface="Comic Sans MS"/>
                <a:cs typeface="Comic Sans MS"/>
              </a:rPr>
              <a:t>: </a:t>
            </a:r>
            <a:r>
              <a:rPr lang="en-US" sz="2800" smtClean="0">
                <a:latin typeface="Comic Sans MS"/>
                <a:cs typeface="Comic Sans MS"/>
              </a:rPr>
              <a:t>O((</a:t>
            </a:r>
            <a:r>
              <a:rPr lang="en-US" sz="2800" dirty="0" smtClean="0">
                <a:latin typeface="Comic Sans MS"/>
                <a:cs typeface="Comic Sans MS"/>
              </a:rPr>
              <a:t>V+E) log(</a:t>
            </a:r>
            <a:r>
              <a:rPr lang="en-US" sz="2800" smtClean="0">
                <a:latin typeface="Comic Sans MS"/>
                <a:cs typeface="Comic Sans MS"/>
              </a:rPr>
              <a:t>V</a:t>
            </a:r>
            <a:r>
              <a:rPr lang="en-US" sz="2800" smtClean="0">
                <a:latin typeface="Comic Sans MS"/>
                <a:cs typeface="Comic Sans MS"/>
              </a:rPr>
              <a:t>)) </a:t>
            </a:r>
            <a:r>
              <a:rPr lang="en-US" sz="2800" dirty="0" smtClean="0">
                <a:latin typeface="Comic Sans MS"/>
                <a:cs typeface="Comic Sans MS"/>
              </a:rPr>
              <a:t>if Q is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 implemented with a heap.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Total:  </a:t>
            </a:r>
            <a:r>
              <a:rPr lang="en-US" sz="2800" dirty="0">
                <a:latin typeface="Comic Sans MS"/>
                <a:cs typeface="Comic Sans MS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O((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V+E) log(V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))</a:t>
            </a:r>
            <a:endParaRPr lang="en-US" sz="28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Operation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DECREASE KEY in a heap can be performed in O(</a:t>
            </a:r>
            <a:r>
              <a:rPr lang="en-US" sz="2800" dirty="0" err="1" smtClean="0">
                <a:latin typeface="Comic Sans MS"/>
                <a:cs typeface="Comic Sans MS"/>
              </a:rPr>
              <a:t>logV</a:t>
            </a:r>
            <a:r>
              <a:rPr lang="en-US" sz="2800" dirty="0" smtClean="0">
                <a:latin typeface="Comic Sans MS"/>
                <a:cs typeface="Comic Sans MS"/>
              </a:rPr>
              <a:t>) time.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31407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Semi external algorithm for MST-</a:t>
            </a:r>
            <a:r>
              <a:rPr lang="en-US" dirty="0" err="1" smtClean="0">
                <a:latin typeface="Comic Sans MS"/>
                <a:cs typeface="Comic Sans MS"/>
              </a:rPr>
              <a:t>Kruskal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866" y="1500834"/>
            <a:ext cx="802033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Semi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external</a:t>
            </a:r>
            <a:r>
              <a:rPr lang="en-US" sz="2800" dirty="0" smtClean="0">
                <a:latin typeface="Comic Sans MS"/>
                <a:cs typeface="Comic Sans MS"/>
              </a:rPr>
              <a:t>: the cache is big enough to contain the Union –Find  data structure but not Graph.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Sort the edges using any optimal external (2-level model) sorting algorithm.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Scan the edges in order of increasing weight, as for the normal algorithm.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If an edge is selected for the MST, output it.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Number of I/O’s operations as Sorting.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742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External algorithm for MST -</a:t>
            </a:r>
            <a:r>
              <a:rPr lang="en-US" dirty="0" err="1" smtClean="0">
                <a:latin typeface="Comic Sans MS"/>
                <a:cs typeface="Comic Sans MS"/>
              </a:rPr>
              <a:t>Kruskal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866" y="1500834"/>
            <a:ext cx="84936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Try to reduce the number of nodes!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Edge contraction: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Reduce the vertices from n to n’.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b="1" dirty="0" smtClean="0">
                <a:latin typeface="Comic Sans MS"/>
                <a:cs typeface="Comic Sans MS"/>
              </a:rPr>
              <a:t>For</a:t>
            </a:r>
            <a:r>
              <a:rPr lang="en-US" sz="2800" dirty="0" smtClean="0">
                <a:latin typeface="Comic Sans MS"/>
                <a:cs typeface="Comic Sans MS"/>
              </a:rPr>
              <a:t> v=1 </a:t>
            </a:r>
            <a:r>
              <a:rPr lang="en-US" sz="2800" b="1" dirty="0" smtClean="0">
                <a:latin typeface="Comic Sans MS"/>
                <a:cs typeface="Comic Sans MS"/>
              </a:rPr>
              <a:t>to</a:t>
            </a:r>
            <a:r>
              <a:rPr lang="en-US" sz="2800" dirty="0" smtClean="0">
                <a:latin typeface="Comic Sans MS"/>
                <a:cs typeface="Comic Sans MS"/>
              </a:rPr>
              <a:t> n-n’</a:t>
            </a:r>
          </a:p>
          <a:p>
            <a:r>
              <a:rPr lang="en-US" sz="2800" i="1" dirty="0" smtClean="0">
                <a:latin typeface="Comic Sans MS"/>
                <a:cs typeface="Comic Sans MS"/>
              </a:rPr>
              <a:t>find the lightest edge (u, v) incident to v and contract it</a:t>
            </a:r>
          </a:p>
          <a:p>
            <a:endParaRPr lang="en-US" sz="2800" i="1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When after contraction n becomes n’ adopt semi-external algorithm.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157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Contraction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81" y="1301310"/>
            <a:ext cx="8726618" cy="34311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730" y="5162706"/>
            <a:ext cx="766139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Edge  (c, a, 6) is the cheapest incident in a. Contract it: merge a and c to c. Relink a:  (a, b, 7) becomes (</a:t>
            </a:r>
            <a:r>
              <a:rPr lang="en-US" sz="2400" dirty="0" err="1" smtClean="0">
                <a:latin typeface="Comic Sans MS"/>
                <a:cs typeface="Comic Sans MS"/>
              </a:rPr>
              <a:t>c,b</a:t>
            </a:r>
            <a:r>
              <a:rPr lang="en-US" sz="2400" dirty="0" smtClean="0">
                <a:latin typeface="Comic Sans MS"/>
                <a:cs typeface="Comic Sans MS"/>
              </a:rPr>
              <a:t>, 7), (a,d,9) becomes (c, d, 9). Output (b,d,2) …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86629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Contraction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610" y="1301310"/>
            <a:ext cx="7661397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Contraction can be implemented using a priority queue both to find 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cheapest </a:t>
            </a:r>
            <a:r>
              <a:rPr lang="en-US" sz="2400" dirty="0" smtClean="0">
                <a:latin typeface="Comic Sans MS"/>
                <a:cs typeface="Comic Sans MS"/>
              </a:rPr>
              <a:t>edge incident to v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to relink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other edges incident to v.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For each edge e=(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we have to store the additional information: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		{min(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), max(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), w(e), original e}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Edges are sorted according to weight and according to the lower endpoint.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Contraction is proportional to sum of the degrees of the nodes encountered.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Complexity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: worst case O(n</a:t>
            </a:r>
            <a:r>
              <a:rPr lang="en-US" sz="24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I/O’s      n=|V|, m=|E|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Expected : O(sort(m)log n/n’)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I/O’s </a:t>
            </a:r>
          </a:p>
          <a:p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4692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Shortest path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255463" cy="479394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Weighted Graphs  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G(V, E, w)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W: E      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If w=1 for all edges  BFS is the solution.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Weight w(p)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of a path p = {v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cs typeface="Comic Sans MS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) is the sum of weights of its edges: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  w(p) = </a:t>
            </a:r>
            <a:r>
              <a:rPr lang="en-US" dirty="0" err="1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baseline="-250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baseline="-25000" dirty="0" err="1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=1,k 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w(v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i-1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,v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)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Shortest-Path distance 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is the shortest path with minimum w(p).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587589" y="2335510"/>
            <a:ext cx="512126" cy="2048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3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MST and Shortest path tree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255463" cy="479394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MST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Starting from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minimizes the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 global sum of weights of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  the edges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SPT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Minimized the distances (sum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of weights) from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to all the other nodes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60549"/>
            <a:ext cx="3149600" cy="2175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4281768"/>
            <a:ext cx="3390719" cy="1886638"/>
          </a:xfrm>
          <a:prstGeom prst="rect">
            <a:avLst/>
          </a:prstGeom>
          <a:solidFill>
            <a:srgbClr val="C0504D"/>
          </a:solidFill>
        </p:spPr>
      </p:pic>
      <p:cxnSp>
        <p:nvCxnSpPr>
          <p:cNvPr id="8" name="Straight Connector 7"/>
          <p:cNvCxnSpPr/>
          <p:nvPr/>
        </p:nvCxnSpPr>
        <p:spPr>
          <a:xfrm flipV="1">
            <a:off x="983281" y="4793942"/>
            <a:ext cx="327760" cy="348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83281" y="5367576"/>
            <a:ext cx="327760" cy="3892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74921" y="5367576"/>
            <a:ext cx="368731" cy="3892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15891" y="5859259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49147" y="5859259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05649" y="4639034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49147" y="4648022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27976" y="4793942"/>
            <a:ext cx="507424" cy="4277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0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/>
                <a:cs typeface="Comic Sans MS"/>
              </a:rPr>
              <a:t>Single-Source Shortest 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255463" cy="479394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2 very important applications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Geographical maps and satellite navigators.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Internet : Routing of messages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3362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Representing Shortest </a:t>
            </a:r>
            <a:r>
              <a:rPr lang="en-US" dirty="0">
                <a:latin typeface="Comic Sans MS"/>
                <a:cs typeface="Comic Sans MS"/>
              </a:rPr>
              <a:t>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255463" cy="479394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Not only compute the value of min w(p) but also the path associated to this weight.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Use predecessor as in BSF 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u, </a:t>
            </a:r>
            <a:r>
              <a:rPr lang="en-US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π(u) 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and the procedure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PrintPath</a:t>
            </a:r>
            <a:r>
              <a:rPr lang="en-US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First build </a:t>
            </a:r>
            <a:r>
              <a:rPr lang="en-US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the Shortest path tree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For the Routing Problem: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Compute the shortest path from any source.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Routing tables: 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for each destination specifies the next hop in the shortest path.</a:t>
            </a:r>
            <a:endParaRPr lang="en-US" dirty="0">
              <a:solidFill>
                <a:schemeClr val="tx1"/>
              </a:solidFill>
              <a:latin typeface="Comic Sans MS"/>
              <a:ea typeface="Lucida Grande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3526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Relaxation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188243"/>
            <a:ext cx="8255463" cy="544952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Typical operation of the computation of the SPT.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Update the value </a:t>
            </a:r>
            <a:r>
              <a:rPr lang="en-US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v.d</a:t>
            </a:r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 of the SPT computed so far to a better value.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Comic Sans MS"/>
              <a:ea typeface="Lucida Grande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3114013"/>
            <a:ext cx="7139477" cy="22693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365" y="5383320"/>
            <a:ext cx="895963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&gt;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+2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RELAX</a:t>
            </a:r>
            <a:r>
              <a:rPr lang="en-US" sz="2400" dirty="0" smtClean="0">
                <a:latin typeface="Comic Sans MS"/>
                <a:cs typeface="Comic Sans MS"/>
              </a:rPr>
              <a:t> !                </a:t>
            </a:r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&lt;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+2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DO NOT RELAX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!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UPDATE: </a:t>
            </a:r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=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+2 </a:t>
            </a:r>
            <a:r>
              <a:rPr lang="en-US" sz="2400" dirty="0" smtClean="0">
                <a:latin typeface="Comic Sans MS"/>
                <a:cs typeface="Comic Sans MS"/>
              </a:rPr>
              <a:t>                           NO UPDATE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6942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8245" y="1393112"/>
            <a:ext cx="8603708" cy="530611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Assign to every node a tentative distance value: set it to zero for our initial node and to infinity for all other nodes.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Set the initial node as current. Mark all other nodes unvisited. Create a set of all the unvisited nodes called the </a:t>
            </a:r>
            <a:r>
              <a:rPr lang="en-US" sz="2600" i="1" dirty="0">
                <a:solidFill>
                  <a:srgbClr val="FF0000"/>
                </a:solidFill>
                <a:latin typeface="Comic Sans MS"/>
                <a:cs typeface="Comic Sans MS"/>
              </a:rPr>
              <a:t>unvisited set</a:t>
            </a:r>
            <a:r>
              <a:rPr lang="en-US" sz="2600" dirty="0">
                <a:solidFill>
                  <a:srgbClr val="FF0000"/>
                </a:solidFill>
                <a:latin typeface="Comic Sans MS"/>
                <a:cs typeface="Comic Sans MS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For the current node, consider all of its unvisited neighbors and calculate their </a:t>
            </a:r>
            <a:r>
              <a:rPr lang="en-US" sz="2600" i="1" dirty="0">
                <a:solidFill>
                  <a:srgbClr val="FF0000"/>
                </a:solidFill>
                <a:latin typeface="Comic Sans MS"/>
                <a:cs typeface="Comic Sans MS"/>
              </a:rPr>
              <a:t>tentative</a:t>
            </a: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 distances. Compare the newly calculated </a:t>
            </a:r>
            <a:r>
              <a:rPr lang="en-US" sz="2600" i="1" dirty="0">
                <a:solidFill>
                  <a:srgbClr val="FF0000"/>
                </a:solidFill>
                <a:latin typeface="Comic Sans MS"/>
                <a:cs typeface="Comic Sans MS"/>
              </a:rPr>
              <a:t>tentative</a:t>
            </a: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 distance to the current assigned value and assign the smaller one</a:t>
            </a:r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. ( </a:t>
            </a:r>
            <a:r>
              <a:rPr lang="en-US" sz="2600" dirty="0" smtClean="0">
                <a:solidFill>
                  <a:srgbClr val="FF0000"/>
                </a:solidFill>
                <a:latin typeface="Comic Sans MS"/>
                <a:cs typeface="Comic Sans MS"/>
              </a:rPr>
              <a:t>Check Relaxation</a:t>
            </a:r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)</a:t>
            </a:r>
            <a:endParaRPr lang="en-US" sz="26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1925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8245" y="1393112"/>
            <a:ext cx="8603708" cy="5306114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4.	When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we are done considering all of the neighbors of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the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current node, mark the current node as visited and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remove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it from the </a:t>
            </a:r>
            <a:r>
              <a:rPr lang="en-US" sz="2400" i="1" dirty="0">
                <a:solidFill>
                  <a:srgbClr val="FF0000"/>
                </a:solidFill>
                <a:latin typeface="Comic Sans MS"/>
                <a:cs typeface="Comic Sans MS"/>
              </a:rPr>
              <a:t>unvisited set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. A visited node will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never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be checked again.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5.	If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the destination node has been marked visited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or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if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the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smallest tentative distance among the nodes in the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</a:t>
            </a:r>
            <a:r>
              <a:rPr lang="en-US" sz="24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unvisited</a:t>
            </a:r>
            <a:r>
              <a:rPr lang="en-US" sz="24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omic Sans MS"/>
                <a:cs typeface="Comic Sans MS"/>
              </a:rPr>
              <a:t>set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is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infinity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then stop. The algorithm has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finished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6	Otherwise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, select the unvisited node that is marked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with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the smallest tentative distance, set it as the new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"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current node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", and go back to step 3.</a:t>
            </a:r>
          </a:p>
        </p:txBody>
      </p:sp>
    </p:spTree>
    <p:extLst>
      <p:ext uri="{BB962C8B-B14F-4D97-AF65-F5344CB8AC3E}">
        <p14:creationId xmlns:p14="http://schemas.microsoft.com/office/powerpoint/2010/main" val="137685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46" y="1352137"/>
            <a:ext cx="7272181" cy="451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7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807</Words>
  <Application>Microsoft Macintosh PowerPoint</Application>
  <PresentationFormat>Presentazione su schermo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Office Theme</vt:lpstr>
      <vt:lpstr>Single-Source Shortest Paths</vt:lpstr>
      <vt:lpstr>Shortest path</vt:lpstr>
      <vt:lpstr>MST and Shortest path tree</vt:lpstr>
      <vt:lpstr>Single-Source Shortest Paths</vt:lpstr>
      <vt:lpstr>Representing Shortest Paths</vt:lpstr>
      <vt:lpstr>Relaxation</vt:lpstr>
      <vt:lpstr>Dijkstra’s algorithm</vt:lpstr>
      <vt:lpstr>Dijkstra’s algorithm</vt:lpstr>
      <vt:lpstr>Presentazione di PowerPoint</vt:lpstr>
      <vt:lpstr>Presentazione di PowerPoint</vt:lpstr>
      <vt:lpstr>Presentazione di PowerPoint</vt:lpstr>
      <vt:lpstr>Dijkstra’s algorithm</vt:lpstr>
      <vt:lpstr>Dijkstra’s algorithm correctness</vt:lpstr>
      <vt:lpstr>Correctness sketch</vt:lpstr>
      <vt:lpstr>Dijkstra’s algorithm analysis</vt:lpstr>
      <vt:lpstr>Semi external algorithm for MST-Kruskal</vt:lpstr>
      <vt:lpstr>External algorithm for MST -Kruskal</vt:lpstr>
      <vt:lpstr>Contraction</vt:lpstr>
      <vt:lpstr>Contraction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</cp:lastModifiedBy>
  <cp:revision>221</cp:revision>
  <cp:lastPrinted>2017-03-16T13:21:35Z</cp:lastPrinted>
  <dcterms:created xsi:type="dcterms:W3CDTF">2017-01-24T16:57:38Z</dcterms:created>
  <dcterms:modified xsi:type="dcterms:W3CDTF">2017-03-17T11:49:04Z</dcterms:modified>
</cp:coreProperties>
</file>