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7" r:id="rId11"/>
    <p:sldId id="268" r:id="rId12"/>
    <p:sldId id="270" r:id="rId13"/>
    <p:sldId id="269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83B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2F56-DA49-8745-B0C7-F3684F45BF99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F62F8-7A87-7649-93A9-340513FAA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1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B2736-D042-784F-BAFB-D4726779FC17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524FF-B902-8A4F-9ACB-AF2C96526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8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8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7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2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8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0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8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3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6022-4CC6-8C46-A7BD-574656B43A8E}" type="datetimeFigureOut">
              <a:rPr lang="en-US" smtClean="0"/>
              <a:t>08/03/17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401-F686-0642-B73B-1C6B2A2A9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7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Sorting atomic items</a:t>
            </a:r>
            <a:br>
              <a:rPr lang="en-US" dirty="0" smtClean="0">
                <a:latin typeface="Comic Sans MS"/>
                <a:cs typeface="Comic Sans MS"/>
              </a:rPr>
            </a:b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1378" y="30099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Chapter 5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7750" y="4508500"/>
            <a:ext cx="72707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Distribution based sorting paradigms</a:t>
            </a:r>
            <a:endParaRPr lang="en-US" sz="3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17122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767845" y="4770141"/>
            <a:ext cx="4695667" cy="3987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00741" y="3189939"/>
            <a:ext cx="4252680" cy="42827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00741" y="2525369"/>
            <a:ext cx="3927823" cy="3544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03706" y="1654043"/>
            <a:ext cx="1801483" cy="4135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6D9F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00741" y="1654043"/>
            <a:ext cx="3602965" cy="413511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3-ways partition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559" y="1251510"/>
            <a:ext cx="8406241" cy="4404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l             r                 c </a:t>
            </a: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5 2 9 12 12 12 20 18 13 15 17 19 12 8</a:t>
            </a: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l           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r                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c </a:t>
            </a:r>
            <a:endParaRPr lang="en-US" sz="20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5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2 9 12 12 12 20 18 13 15 17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19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12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8       no exchange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l                      r                         c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5 2 9 12 12 12 12 18 13 15 17 18 20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8      1 exchange 12:20</a:t>
            </a: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5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2 9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8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12 12 12 18 13 15 17 18 20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12      2 exchanges   8:12 and     </a:t>
            </a: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5 2 9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8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12 12 12 18 13 15 17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19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20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12       and 12:18</a:t>
            </a: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5 2 9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8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12 12 12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12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13 15 17 18 20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18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   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l                    r                         c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14505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3-ways Partition(S, </a:t>
            </a:r>
            <a:r>
              <a:rPr lang="en-US" sz="3600" dirty="0" err="1" smtClean="0">
                <a:latin typeface="Comic Sans MS"/>
                <a:cs typeface="Comic Sans MS"/>
              </a:rPr>
              <a:t>i,j</a:t>
            </a:r>
            <a:r>
              <a:rPr lang="en-US" sz="3600" dirty="0" smtClean="0">
                <a:latin typeface="Comic Sans MS"/>
                <a:cs typeface="Comic Sans MS"/>
              </a:rPr>
              <a:t>)</a:t>
            </a:r>
            <a:endParaRPr lang="en-US" sz="3600" dirty="0">
              <a:latin typeface="Comic Sans MS"/>
              <a:cs typeface="Comic Sans MS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3143" b="13143"/>
          <a:stretch>
            <a:fillRect/>
          </a:stretch>
        </p:blipFill>
        <p:spPr>
          <a:xfrm>
            <a:off x="457200" y="1250950"/>
            <a:ext cx="6608873" cy="4316675"/>
          </a:xfrm>
        </p:spPr>
      </p:pic>
      <p:sp>
        <p:nvSpPr>
          <p:cNvPr id="5" name="TextBox 4"/>
          <p:cNvSpPr txBox="1"/>
          <p:nvPr/>
        </p:nvSpPr>
        <p:spPr>
          <a:xfrm>
            <a:off x="457200" y="5545410"/>
            <a:ext cx="53902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</a:t>
            </a:r>
            <a:r>
              <a:rPr lang="en-US" sz="2000" dirty="0" smtClean="0"/>
              <a:t>11</a:t>
            </a:r>
            <a:r>
              <a:rPr lang="en-US" sz="2800" b="1" dirty="0" smtClean="0"/>
              <a:t>:   </a:t>
            </a:r>
            <a:r>
              <a:rPr lang="en-US" sz="2800" b="1" dirty="0" err="1" smtClean="0"/>
              <a:t>endfor</a:t>
            </a:r>
            <a:endParaRPr lang="en-US" sz="2800" b="1" dirty="0" smtClean="0"/>
          </a:p>
          <a:p>
            <a:r>
              <a:rPr lang="en-US" sz="2800" b="1" dirty="0"/>
              <a:t> </a:t>
            </a:r>
            <a:r>
              <a:rPr lang="en-US" sz="2800" b="1" dirty="0" smtClean="0"/>
              <a:t>      </a:t>
            </a:r>
            <a:r>
              <a:rPr lang="en-US" sz="2000" dirty="0" smtClean="0"/>
              <a:t> 12:    </a:t>
            </a:r>
            <a:r>
              <a:rPr lang="en-US" sz="2800" b="1" dirty="0" smtClean="0"/>
              <a:t>return</a:t>
            </a:r>
            <a:r>
              <a:rPr lang="en-US" sz="2800" dirty="0" smtClean="0"/>
              <a:t> &lt; l, r-1 &gt;</a:t>
            </a:r>
            <a:endParaRPr lang="en-US" sz="28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282212" y="5545410"/>
            <a:ext cx="1565223" cy="8049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95097" y="5257492"/>
            <a:ext cx="2510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Recursion on S(</a:t>
            </a:r>
            <a:r>
              <a:rPr lang="en-US" sz="2000" dirty="0" err="1" smtClean="0"/>
              <a:t>i</a:t>
            </a:r>
            <a:r>
              <a:rPr lang="en-US" sz="2000" dirty="0" smtClean="0"/>
              <a:t>, l-1) and S(r, j)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02461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Modify </a:t>
            </a:r>
            <a:r>
              <a:rPr lang="en-US" sz="2800" dirty="0" err="1">
                <a:latin typeface="Comic Sans MS"/>
                <a:cs typeface="Comic Sans MS"/>
              </a:rPr>
              <a:t>QuickSort</a:t>
            </a:r>
            <a:r>
              <a:rPr lang="en-US" sz="2800" dirty="0">
                <a:latin typeface="Comic Sans MS"/>
                <a:cs typeface="Comic Sans MS"/>
              </a:rPr>
              <a:t> to select </a:t>
            </a:r>
            <a:r>
              <a:rPr lang="en-US" sz="2800" dirty="0" smtClean="0">
                <a:latin typeface="Comic Sans MS"/>
                <a:cs typeface="Comic Sans MS"/>
              </a:rPr>
              <a:t>the k</a:t>
            </a:r>
            <a:r>
              <a:rPr lang="en-US" sz="2800" dirty="0">
                <a:latin typeface="Comic Sans MS"/>
                <a:cs typeface="Comic Sans MS"/>
              </a:rPr>
              <a:t>-</a:t>
            </a:r>
            <a:r>
              <a:rPr lang="en-US" sz="2800" dirty="0" err="1">
                <a:latin typeface="Comic Sans MS"/>
                <a:cs typeface="Comic Sans MS"/>
              </a:rPr>
              <a:t>th</a:t>
            </a:r>
            <a:r>
              <a:rPr lang="en-US" sz="2800" dirty="0">
                <a:latin typeface="Comic Sans MS"/>
                <a:cs typeface="Comic Sans MS"/>
              </a:rPr>
              <a:t> item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741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Idea: </a:t>
            </a:r>
            <a:r>
              <a:rPr lang="en-US" sz="2000" dirty="0">
                <a:latin typeface="Comic Sans MS"/>
                <a:ea typeface="Lucida Grande"/>
                <a:cs typeface="Comic Sans MS"/>
              </a:rPr>
              <a:t>select an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item </a:t>
            </a:r>
            <a:r>
              <a:rPr lang="en-US" sz="2000" dirty="0">
                <a:latin typeface="Comic Sans MS"/>
                <a:ea typeface="Lucida Grande"/>
                <a:cs typeface="Comic Sans MS"/>
              </a:rPr>
              <a:t>at random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S[r] and </a:t>
            </a:r>
            <a:r>
              <a:rPr lang="en-US" sz="2000" dirty="0">
                <a:latin typeface="Comic Sans MS"/>
                <a:ea typeface="Lucida Grande"/>
                <a:cs typeface="Comic Sans MS"/>
              </a:rPr>
              <a:t>call Partition. </a:t>
            </a:r>
            <a:endParaRPr lang="en-US" sz="2000" dirty="0" smtClean="0"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r>
              <a:rPr lang="en-US" sz="2000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       Let k the position of the pivot.</a:t>
            </a:r>
          </a:p>
          <a:p>
            <a:pPr marL="0" indent="0">
              <a:lnSpc>
                <a:spcPct val="70000"/>
              </a:lnSpc>
              <a:buNone/>
            </a:pPr>
            <a:endParaRPr lang="en-US" sz="22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             S(i,l-1)        S(k)             S(c+1,j)</a:t>
            </a: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If k is in the range of the items equal to the pivot return :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S[r] is the k-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th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item.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If k is in the range the items less than the pivot: 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Recurse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 on 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S(i,l-1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) and k.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>
                <a:latin typeface="Comic Sans MS"/>
                <a:cs typeface="Comic Sans MS"/>
              </a:rPr>
              <a:t>If k is in the range the items </a:t>
            </a:r>
            <a:r>
              <a:rPr lang="en-US" sz="2000" dirty="0" smtClean="0">
                <a:latin typeface="Comic Sans MS"/>
                <a:cs typeface="Comic Sans MS"/>
              </a:rPr>
              <a:t>greater than </a:t>
            </a:r>
            <a:r>
              <a:rPr lang="en-US" sz="2000" dirty="0">
                <a:latin typeface="Comic Sans MS"/>
                <a:cs typeface="Comic Sans MS"/>
              </a:rPr>
              <a:t>the pivot: </a:t>
            </a:r>
            <a:r>
              <a:rPr lang="en-US" sz="2000" dirty="0" err="1">
                <a:solidFill>
                  <a:srgbClr val="FF0000"/>
                </a:solidFill>
                <a:latin typeface="Comic Sans MS"/>
                <a:cs typeface="Comic Sans MS"/>
              </a:rPr>
              <a:t>Recurse</a:t>
            </a:r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 on S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(c+1, j) and  k-c.</a:t>
            </a: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62843" y="2860720"/>
            <a:ext cx="4844503" cy="405915"/>
          </a:xfrm>
          <a:prstGeom prst="rect">
            <a:avLst/>
          </a:prstGeom>
          <a:solidFill>
            <a:srgbClr val="DBEEF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657930" y="2860720"/>
            <a:ext cx="13093" cy="4059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98405" y="2860720"/>
            <a:ext cx="13093" cy="4059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1671866" y="3136024"/>
            <a:ext cx="288052" cy="9558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399530" y="3246052"/>
            <a:ext cx="13093" cy="9558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132555" y="3266635"/>
            <a:ext cx="576103" cy="8642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5418" y="4204835"/>
            <a:ext cx="2004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Items = pivot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4157661"/>
            <a:ext cx="1860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Items &lt; pivot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09531" y="4176232"/>
            <a:ext cx="184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Items &gt; pivot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67184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9139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Comic Sans MS"/>
                <a:cs typeface="Comic Sans MS"/>
              </a:rPr>
              <a:t>RandSelect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3777"/>
            <a:ext cx="8229600" cy="49860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endParaRPr lang="en-US" sz="2400" dirty="0" smtClean="0">
              <a:latin typeface="Comic Sans MS"/>
              <a:ea typeface="Lucida Grande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33776"/>
            <a:ext cx="7738068" cy="541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850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Expected running time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T(n) = T(n-1) + O(n) = O(n</a:t>
            </a:r>
            <a:r>
              <a:rPr lang="en-US" sz="2000" baseline="30000" dirty="0" smtClean="0">
                <a:latin typeface="Comic Sans MS"/>
                <a:ea typeface="Lucida Grande"/>
                <a:cs typeface="Comic Sans MS"/>
              </a:rPr>
              <a:t>2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)   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Worst case time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                                  O(n)   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Average time    RAM model</a:t>
            </a:r>
            <a:endParaRPr lang="en-US" sz="2000" dirty="0"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                               O(n/B)   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I/O’s for the disk model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“good selection” a partition where n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&lt;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and n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&gt;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are not larger than 2/3n.   Positions of the pivot for a good selection: the blue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Probability to have a good selection is 1/3. Let T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the average time: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                 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T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(n) ≤ O(n) + 1/3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T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((2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3)n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 + 2/3 T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(n)    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subtract T</a:t>
            </a:r>
            <a:r>
              <a:rPr lang="en-US" sz="1800" baseline="-25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a</a:t>
            </a:r>
            <a:r>
              <a:rPr lang="en-US" sz="18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(n)</a:t>
            </a:r>
            <a:endParaRPr lang="en-US" sz="1800" dirty="0" smtClean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               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 1/3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T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(n) ≤ O(n) + 1/3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T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((2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3)n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    </a:t>
            </a:r>
            <a:r>
              <a:rPr lang="en-US" sz="18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multiply by 3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                    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T</a:t>
            </a:r>
            <a:r>
              <a:rPr lang="en-US" sz="2000" baseline="-25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(n) ≤ O(n) + </a:t>
            </a:r>
            <a:r>
              <a:rPr lang="en-US" sz="200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T</a:t>
            </a:r>
            <a:r>
              <a:rPr lang="en-US" sz="2000" baseline="-2500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</a:t>
            </a:r>
            <a:r>
              <a:rPr lang="en-US" sz="200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((2</a:t>
            </a:r>
            <a:r>
              <a:rPr lang="en-US" sz="200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/</a:t>
            </a:r>
            <a:r>
              <a:rPr lang="en-US" sz="200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3)n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) 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ea typeface="Lucida Grande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08453" y="3558624"/>
            <a:ext cx="4844503" cy="405915"/>
          </a:xfrm>
          <a:prstGeom prst="rect">
            <a:avLst/>
          </a:prstGeom>
          <a:solidFill>
            <a:srgbClr val="DBEEF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820359" y="3558624"/>
            <a:ext cx="13093" cy="4059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53653" y="3491434"/>
            <a:ext cx="13093" cy="4059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833452" y="3558624"/>
            <a:ext cx="1769059" cy="4059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77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Expected running time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                     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T</a:t>
            </a:r>
            <a:r>
              <a:rPr lang="en-US" sz="2000" baseline="-25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(n) ≤ O(n) +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T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(2/3n) 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It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can be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computed with Master Th.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( or by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substitution)</a:t>
            </a:r>
          </a:p>
          <a:p>
            <a:pPr marL="0" indent="0">
              <a:buNone/>
            </a:pPr>
            <a:r>
              <a:rPr lang="en-US" sz="2000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                   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T</a:t>
            </a:r>
            <a:r>
              <a:rPr lang="en-US" sz="2000" baseline="-25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(n) ≤ O(n)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   </a:t>
            </a:r>
          </a:p>
          <a:p>
            <a:pPr marL="0" indent="0">
              <a:buNone/>
            </a:pPr>
            <a:endParaRPr lang="en-US" sz="2000" dirty="0"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RandSelect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is very efficient in average!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2-level model: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                 </a:t>
            </a:r>
            <a:r>
              <a:rPr lang="en-US" sz="20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T</a:t>
            </a:r>
            <a:r>
              <a:rPr lang="en-US" sz="2000" baseline="-25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(n) ≤ O(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n/B) 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+ T</a:t>
            </a:r>
            <a:r>
              <a:rPr lang="en-US" sz="2000" baseline="-25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(2/3n)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= </a:t>
            </a:r>
            <a:r>
              <a:rPr lang="en-US" sz="20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O(n/B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)</a:t>
            </a:r>
          </a:p>
          <a:p>
            <a:pPr marL="0" indent="0">
              <a:buNone/>
            </a:pPr>
            <a:endParaRPr lang="en-US" sz="2000" dirty="0" smtClean="0"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Since the procedure partition can be executed in the 2-level model with a single pass over the input items.</a:t>
            </a:r>
            <a:endParaRPr lang="en-US" sz="2000" dirty="0">
              <a:latin typeface="Comic Sans MS"/>
              <a:ea typeface="Lucida Grande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27376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Use </a:t>
            </a:r>
            <a:r>
              <a:rPr lang="en-US" sz="3600" dirty="0" err="1" smtClean="0">
                <a:latin typeface="Comic Sans MS"/>
                <a:cs typeface="Comic Sans MS"/>
              </a:rPr>
              <a:t>RandSelect</a:t>
            </a:r>
            <a:r>
              <a:rPr lang="en-US" sz="3600" dirty="0" smtClean="0">
                <a:latin typeface="Comic Sans MS"/>
                <a:cs typeface="Comic Sans MS"/>
              </a:rPr>
              <a:t> to improve </a:t>
            </a:r>
            <a:r>
              <a:rPr lang="en-US" sz="3600" dirty="0" err="1" smtClean="0">
                <a:latin typeface="Comic Sans MS"/>
                <a:cs typeface="Comic Sans MS"/>
              </a:rPr>
              <a:t>QuickSort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Instead of 1 pivot, select at random 2s+1 pivots.</a:t>
            </a:r>
          </a:p>
          <a:p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Select the median pivot among the 2s+1</a:t>
            </a:r>
          </a:p>
          <a:p>
            <a:endParaRPr lang="en-US" sz="2000" dirty="0" smtClean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s=1 select 3 pivot and with 2 comparisons select the median.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s&gt;1 : sort the items and select the median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O(slogs)</a:t>
            </a:r>
          </a:p>
          <a:p>
            <a:r>
              <a:rPr lang="en-US" sz="20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     select the median (k =s/2) by </a:t>
            </a:r>
            <a:r>
              <a:rPr lang="en-US" sz="2000" dirty="0" err="1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RandSelect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O(s) average. </a:t>
            </a:r>
          </a:p>
          <a:p>
            <a:endParaRPr lang="en-US" sz="2000" dirty="0" smtClean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Select as pivot the median item of the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whole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array k=n/2</a:t>
            </a:r>
          </a:p>
          <a:p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Select a pivot that generates 2 a balanced partition, the 2 parts are fractions of n:  </a:t>
            </a:r>
            <a:r>
              <a:rPr lang="en-US" sz="2000" dirty="0" smtClean="0">
                <a:latin typeface="Lucida Grande"/>
                <a:ea typeface="Lucida Grande"/>
                <a:cs typeface="Lucida Grande"/>
              </a:rPr>
              <a:t>α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n and (1-</a:t>
            </a:r>
            <a:r>
              <a:rPr lang="en-US" sz="2000" dirty="0" smtClean="0">
                <a:latin typeface="Lucida Grande"/>
                <a:ea typeface="Lucida Grande"/>
                <a:cs typeface="Lucida Grande"/>
              </a:rPr>
              <a:t>α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)n with </a:t>
            </a:r>
            <a:r>
              <a:rPr lang="en-US" sz="2000" dirty="0" smtClean="0">
                <a:latin typeface="Lucida Grande"/>
                <a:ea typeface="Lucida Grande"/>
                <a:cs typeface="Lucida Grande"/>
              </a:rPr>
              <a:t>α&lt;0.5.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Apparently meaningless, is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good for parallel CPU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. </a:t>
            </a:r>
            <a:endParaRPr lang="en-US" sz="2000" dirty="0">
              <a:latin typeface="Comic Sans MS"/>
              <a:ea typeface="Lucida Grande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6222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The distribution-based sorting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510"/>
            <a:ext cx="8229600" cy="5374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Comic Sans MS"/>
                <a:cs typeface="Comic Sans MS"/>
              </a:rPr>
              <a:t>QuickSort</a:t>
            </a:r>
            <a:r>
              <a:rPr lang="en-US" sz="2400" dirty="0" smtClean="0">
                <a:latin typeface="Comic Sans MS"/>
                <a:cs typeface="Comic Sans MS"/>
              </a:rPr>
              <a:t> (S ,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, j)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latin typeface="Comic Sans MS"/>
                <a:cs typeface="Comic Sans MS"/>
              </a:rPr>
              <a:t>If</a:t>
            </a:r>
            <a:r>
              <a:rPr lang="en-US" sz="2400" dirty="0" smtClean="0">
                <a:latin typeface="Comic Sans MS"/>
                <a:cs typeface="Comic Sans MS"/>
              </a:rPr>
              <a:t> (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&lt;j) </a:t>
            </a:r>
            <a:r>
              <a:rPr lang="en-US" sz="2400" b="1" dirty="0" smtClean="0">
                <a:latin typeface="Comic Sans MS"/>
                <a:cs typeface="Comic Sans MS"/>
              </a:rPr>
              <a:t>{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r = pick the position of a “good pivot”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Swap S[r] with S[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];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p = Partition </a:t>
            </a:r>
            <a:r>
              <a:rPr lang="en-US" sz="2400" dirty="0">
                <a:latin typeface="Comic Sans MS"/>
                <a:cs typeface="Comic Sans MS"/>
              </a:rPr>
              <a:t>(S, 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, j);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</a:t>
            </a:r>
            <a:r>
              <a:rPr lang="en-US" sz="2400" dirty="0" err="1" smtClean="0">
                <a:latin typeface="Comic Sans MS"/>
                <a:cs typeface="Comic Sans MS"/>
              </a:rPr>
              <a:t>QuickSort</a:t>
            </a:r>
            <a:r>
              <a:rPr lang="en-US" sz="2400" dirty="0" smtClean="0">
                <a:latin typeface="Comic Sans MS"/>
                <a:cs typeface="Comic Sans MS"/>
              </a:rPr>
              <a:t> (S, </a:t>
            </a:r>
            <a:r>
              <a:rPr lang="en-US" sz="2400" dirty="0" err="1" smtClean="0">
                <a:latin typeface="Comic Sans MS"/>
                <a:cs typeface="Comic Sans MS"/>
              </a:rPr>
              <a:t>i</a:t>
            </a:r>
            <a:r>
              <a:rPr lang="en-US" sz="2400" dirty="0" smtClean="0">
                <a:latin typeface="Comic Sans MS"/>
                <a:cs typeface="Comic Sans MS"/>
              </a:rPr>
              <a:t>, p-1);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mic Sans MS"/>
                <a:cs typeface="Comic Sans MS"/>
              </a:rPr>
              <a:t>     </a:t>
            </a:r>
            <a:r>
              <a:rPr lang="en-US" sz="2400" dirty="0" err="1" smtClean="0">
                <a:latin typeface="Comic Sans MS"/>
                <a:cs typeface="Comic Sans MS"/>
              </a:rPr>
              <a:t>QuickSort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(S, </a:t>
            </a:r>
            <a:r>
              <a:rPr lang="en-US" sz="2400" dirty="0" smtClean="0">
                <a:latin typeface="Comic Sans MS"/>
                <a:cs typeface="Comic Sans MS"/>
              </a:rPr>
              <a:t>p+1, j)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omic Sans MS"/>
                <a:cs typeface="Comic Sans MS"/>
              </a:rPr>
              <a:t>}</a:t>
            </a: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Based on </a:t>
            </a:r>
            <a:r>
              <a:rPr lang="en-US" sz="2400" dirty="0" err="1" smtClean="0">
                <a:latin typeface="Comic Sans MS"/>
                <a:cs typeface="Comic Sans MS"/>
              </a:rPr>
              <a:t>Divide&amp;Conquer</a:t>
            </a:r>
            <a:r>
              <a:rPr lang="en-US" sz="2400" dirty="0" smtClean="0">
                <a:latin typeface="Comic Sans MS"/>
                <a:cs typeface="Comic Sans MS"/>
              </a:rPr>
              <a:t>.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Combine</a:t>
            </a:r>
            <a:r>
              <a:rPr lang="en-US" sz="2400" dirty="0" smtClean="0">
                <a:latin typeface="Comic Sans MS"/>
                <a:cs typeface="Comic Sans MS"/>
              </a:rPr>
              <a:t> step is not present.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Divide</a:t>
            </a:r>
            <a:r>
              <a:rPr lang="en-US" sz="2400" dirty="0" smtClean="0">
                <a:latin typeface="Comic Sans MS"/>
                <a:cs typeface="Comic Sans MS"/>
              </a:rPr>
              <a:t> step : Procedure Partition</a:t>
            </a:r>
          </a:p>
          <a:p>
            <a:pPr marL="0" indent="0">
              <a:buNone/>
            </a:pPr>
            <a:r>
              <a:rPr lang="en-US" sz="2400" dirty="0" err="1" smtClean="0">
                <a:latin typeface="Comic Sans MS"/>
                <a:cs typeface="Comic Sans MS"/>
              </a:rPr>
              <a:t>QuickSort</a:t>
            </a:r>
            <a:r>
              <a:rPr lang="en-US" sz="2400" dirty="0" smtClean="0">
                <a:latin typeface="Comic Sans MS"/>
                <a:cs typeface="Comic Sans MS"/>
              </a:rPr>
              <a:t> is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in place </a:t>
            </a:r>
            <a:r>
              <a:rPr lang="en-US" sz="2400" dirty="0" smtClean="0">
                <a:latin typeface="Comic Sans MS"/>
                <a:cs typeface="Comic Sans MS"/>
              </a:rPr>
              <a:t>alg.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47564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The distribution-based sorting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800" y="1251510"/>
            <a:ext cx="8609213" cy="53741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Partition divides the array in 3 parts: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 </a:t>
            </a:r>
            <a:r>
              <a:rPr lang="en-US" sz="2000" dirty="0" smtClean="0">
                <a:latin typeface="Comic Sans MS"/>
                <a:cs typeface="Comic Sans MS"/>
              </a:rPr>
              <a:t>S(i,p-1) S(p)             S(p+1,j)</a:t>
            </a: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Partition takes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O(n)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If the two sub-arrays are balanced at each level of the recursion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T(n)=2T(n/2)+O(n)   = O(</a:t>
            </a:r>
            <a:r>
              <a:rPr lang="en-US" sz="2000" dirty="0" err="1" smtClean="0">
                <a:latin typeface="Comic Sans MS"/>
                <a:cs typeface="Comic Sans MS"/>
              </a:rPr>
              <a:t>nlogn</a:t>
            </a:r>
            <a:r>
              <a:rPr lang="en-US" sz="2000" dirty="0" smtClean="0">
                <a:latin typeface="Comic Sans MS"/>
                <a:cs typeface="Comic Sans MS"/>
              </a:rPr>
              <a:t>) as  </a:t>
            </a:r>
            <a:r>
              <a:rPr lang="en-US" sz="2000" dirty="0" err="1" smtClean="0">
                <a:latin typeface="Comic Sans MS"/>
                <a:cs typeface="Comic Sans MS"/>
              </a:rPr>
              <a:t>MergeSort</a:t>
            </a: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To study the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worst case</a:t>
            </a:r>
            <a:r>
              <a:rPr lang="en-US" sz="2000" dirty="0" smtClean="0">
                <a:latin typeface="Comic Sans MS"/>
                <a:cs typeface="Comic Sans MS"/>
              </a:rPr>
              <a:t>, we look at the position of q that maximize the time</a:t>
            </a:r>
          </a:p>
          <a:p>
            <a:pPr marL="0" indent="0">
              <a:lnSpc>
                <a:spcPct val="50000"/>
              </a:lnSpc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 smtClean="0">
                <a:latin typeface="Comic Sans MS"/>
                <a:cs typeface="Comic Sans MS"/>
              </a:rPr>
              <a:t>T(n) =max  (T(q) + T(n-q-1))+O(n)     where q range from 0 to n-1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</a:t>
            </a:r>
            <a:r>
              <a:rPr lang="en-US" sz="1800" dirty="0" smtClean="0">
                <a:latin typeface="Comic Sans MS"/>
                <a:cs typeface="Comic Sans MS"/>
              </a:rPr>
              <a:t>0≤q≤n-1</a:t>
            </a:r>
            <a:endParaRPr lang="en-US" sz="18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62843" y="2343832"/>
            <a:ext cx="4844503" cy="405915"/>
          </a:xfrm>
          <a:prstGeom prst="rect">
            <a:avLst/>
          </a:prstGeom>
          <a:solidFill>
            <a:srgbClr val="DBEEF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644837" y="2343832"/>
            <a:ext cx="13093" cy="4059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93636" y="2343832"/>
            <a:ext cx="13093" cy="4059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1833055" y="2566431"/>
            <a:ext cx="288052" cy="9558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815049" y="2566431"/>
            <a:ext cx="13093" cy="9558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56452" y="2566431"/>
            <a:ext cx="576103" cy="8642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44837" y="3597215"/>
            <a:ext cx="942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pivot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0801" y="3612604"/>
            <a:ext cx="1860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Items ≤ pivot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56452" y="3535389"/>
            <a:ext cx="184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Items ≥pivot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5589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omic Sans MS"/>
                <a:cs typeface="Comic Sans MS"/>
              </a:rPr>
              <a:t>The distribution-based sorting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399" y="1236121"/>
            <a:ext cx="8229600" cy="5374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Guess: T(n) ≤cn</a:t>
            </a:r>
            <a:r>
              <a:rPr lang="en-US" sz="2400" baseline="30000" dirty="0" smtClean="0">
                <a:latin typeface="Comic Sans MS"/>
                <a:cs typeface="Comic Sans MS"/>
              </a:rPr>
              <a:t>2</a:t>
            </a:r>
            <a:r>
              <a:rPr lang="en-US" sz="2400" dirty="0" smtClean="0">
                <a:latin typeface="Comic Sans MS"/>
                <a:cs typeface="Comic Sans MS"/>
              </a:rPr>
              <a:t>            </a:t>
            </a: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 smtClean="0">
                <a:latin typeface="Comic Sans MS"/>
                <a:cs typeface="Comic Sans MS"/>
              </a:rPr>
              <a:t>T(n) =max  (cq</a:t>
            </a:r>
            <a:r>
              <a:rPr lang="en-US" sz="2000" baseline="30000" dirty="0" smtClean="0">
                <a:latin typeface="Comic Sans MS"/>
                <a:cs typeface="Comic Sans MS"/>
              </a:rPr>
              <a:t>2</a:t>
            </a:r>
            <a:r>
              <a:rPr lang="en-US" sz="2000" dirty="0" smtClean="0">
                <a:latin typeface="Comic Sans MS"/>
                <a:cs typeface="Comic Sans MS"/>
              </a:rPr>
              <a:t> + c(n-q-1)</a:t>
            </a:r>
            <a:r>
              <a:rPr lang="en-US" sz="2000" baseline="30000" dirty="0" smtClean="0">
                <a:latin typeface="Comic Sans MS"/>
                <a:cs typeface="Comic Sans MS"/>
              </a:rPr>
              <a:t>2</a:t>
            </a:r>
            <a:r>
              <a:rPr lang="en-US" sz="2000" dirty="0" smtClean="0">
                <a:latin typeface="Comic Sans MS"/>
                <a:cs typeface="Comic Sans MS"/>
              </a:rPr>
              <a:t>)+O(n) = c max  (q</a:t>
            </a:r>
            <a:r>
              <a:rPr lang="en-US" sz="2000" baseline="30000" dirty="0" smtClean="0">
                <a:latin typeface="Comic Sans MS"/>
                <a:cs typeface="Comic Sans MS"/>
              </a:rPr>
              <a:t>2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+ </a:t>
            </a:r>
            <a:r>
              <a:rPr lang="en-US" sz="2000" dirty="0" smtClean="0">
                <a:latin typeface="Comic Sans MS"/>
                <a:cs typeface="Comic Sans MS"/>
              </a:rPr>
              <a:t>(</a:t>
            </a:r>
            <a:r>
              <a:rPr lang="en-US" sz="2000" dirty="0">
                <a:latin typeface="Comic Sans MS"/>
                <a:cs typeface="Comic Sans MS"/>
              </a:rPr>
              <a:t>n-q-1)</a:t>
            </a:r>
            <a:r>
              <a:rPr lang="en-US" sz="2000" baseline="30000" dirty="0">
                <a:latin typeface="Comic Sans MS"/>
                <a:cs typeface="Comic Sans MS"/>
              </a:rPr>
              <a:t>2</a:t>
            </a:r>
            <a:r>
              <a:rPr lang="en-US" sz="2000" dirty="0">
                <a:latin typeface="Comic Sans MS"/>
                <a:cs typeface="Comic Sans MS"/>
              </a:rPr>
              <a:t>)+O(n) </a:t>
            </a: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     </a:t>
            </a:r>
            <a:r>
              <a:rPr lang="en-US" sz="1800" dirty="0" smtClean="0">
                <a:latin typeface="Comic Sans MS"/>
                <a:cs typeface="Comic Sans MS"/>
              </a:rPr>
              <a:t>0≤q≤n-1                                        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1800" dirty="0">
                <a:latin typeface="Comic Sans MS"/>
                <a:cs typeface="Comic Sans MS"/>
              </a:rPr>
              <a:t>0≤q≤n-</a:t>
            </a:r>
            <a:r>
              <a:rPr lang="en-US" sz="1800" dirty="0" smtClean="0">
                <a:latin typeface="Comic Sans MS"/>
                <a:cs typeface="Comic Sans MS"/>
              </a:rPr>
              <a:t>1</a:t>
            </a:r>
          </a:p>
          <a:p>
            <a:pPr marL="0" indent="0">
              <a:lnSpc>
                <a:spcPct val="50000"/>
              </a:lnSpc>
              <a:buNone/>
            </a:pPr>
            <a:endParaRPr lang="en-US" sz="1800" dirty="0">
              <a:latin typeface="Comic Sans MS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1800" dirty="0" smtClean="0">
                <a:latin typeface="Comic Sans MS"/>
                <a:cs typeface="Comic Sans MS"/>
              </a:rPr>
              <a:t>Gives the maximum when q=0 or q=n-1:</a:t>
            </a:r>
          </a:p>
          <a:p>
            <a:pPr marL="0" indent="0">
              <a:lnSpc>
                <a:spcPct val="50000"/>
              </a:lnSpc>
              <a:buNone/>
            </a:pPr>
            <a:endParaRPr lang="en-US" sz="1800" dirty="0">
              <a:latin typeface="Comic Sans MS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1800" dirty="0" smtClean="0">
                <a:latin typeface="Comic Sans MS"/>
                <a:cs typeface="Comic Sans MS"/>
              </a:rPr>
              <a:t>  </a:t>
            </a:r>
            <a:r>
              <a:rPr lang="en-US" sz="1800" dirty="0">
                <a:latin typeface="Comic Sans MS"/>
                <a:cs typeface="Comic Sans MS"/>
              </a:rPr>
              <a:t>(q</a:t>
            </a:r>
            <a:r>
              <a:rPr lang="en-US" sz="1800" baseline="30000" dirty="0">
                <a:latin typeface="Comic Sans MS"/>
                <a:cs typeface="Comic Sans MS"/>
              </a:rPr>
              <a:t>2</a:t>
            </a:r>
            <a:r>
              <a:rPr lang="en-US" sz="1800" dirty="0">
                <a:latin typeface="Comic Sans MS"/>
                <a:cs typeface="Comic Sans MS"/>
              </a:rPr>
              <a:t> + (n-q-1)</a:t>
            </a:r>
            <a:r>
              <a:rPr lang="en-US" sz="1800" baseline="30000" dirty="0">
                <a:latin typeface="Comic Sans MS"/>
                <a:cs typeface="Comic Sans MS"/>
              </a:rPr>
              <a:t>2</a:t>
            </a:r>
            <a:r>
              <a:rPr lang="en-US" sz="1800" dirty="0" smtClean="0">
                <a:latin typeface="Comic Sans MS"/>
                <a:cs typeface="Comic Sans MS"/>
              </a:rPr>
              <a:t>) ≤ (n-1)</a:t>
            </a:r>
            <a:r>
              <a:rPr lang="en-US" sz="1800" baseline="30000" dirty="0" smtClean="0">
                <a:latin typeface="Comic Sans MS"/>
                <a:cs typeface="Comic Sans MS"/>
              </a:rPr>
              <a:t>2 </a:t>
            </a:r>
            <a:r>
              <a:rPr lang="en-US" sz="1800" dirty="0" smtClean="0">
                <a:latin typeface="Comic Sans MS"/>
                <a:cs typeface="Comic Sans MS"/>
              </a:rPr>
              <a:t>=n</a:t>
            </a:r>
            <a:r>
              <a:rPr lang="en-US" sz="1800" baseline="30000" dirty="0" smtClean="0">
                <a:latin typeface="Comic Sans MS"/>
                <a:cs typeface="Comic Sans MS"/>
              </a:rPr>
              <a:t>2</a:t>
            </a:r>
            <a:r>
              <a:rPr lang="en-US" sz="1800" dirty="0" smtClean="0">
                <a:latin typeface="Comic Sans MS"/>
                <a:cs typeface="Comic Sans MS"/>
              </a:rPr>
              <a:t>-2n-1</a:t>
            </a:r>
          </a:p>
          <a:p>
            <a:pPr marL="0" indent="0">
              <a:lnSpc>
                <a:spcPct val="50000"/>
              </a:lnSpc>
              <a:buNone/>
            </a:pPr>
            <a:endParaRPr lang="en-US" sz="1800" dirty="0">
              <a:latin typeface="Comic Sans MS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400" dirty="0" smtClean="0">
                <a:latin typeface="Comic Sans MS"/>
                <a:cs typeface="Comic Sans MS"/>
              </a:rPr>
              <a:t>T(n)  ≤ c(n</a:t>
            </a:r>
            <a:r>
              <a:rPr lang="en-US" sz="2400" baseline="30000" dirty="0" smtClean="0">
                <a:latin typeface="Comic Sans MS"/>
                <a:cs typeface="Comic Sans MS"/>
              </a:rPr>
              <a:t>2</a:t>
            </a:r>
            <a:r>
              <a:rPr lang="en-US" sz="2400" dirty="0">
                <a:latin typeface="Comic Sans MS"/>
                <a:cs typeface="Comic Sans MS"/>
              </a:rPr>
              <a:t>-2n-</a:t>
            </a:r>
            <a:r>
              <a:rPr lang="en-US" sz="2400" dirty="0" smtClean="0">
                <a:latin typeface="Comic Sans MS"/>
                <a:cs typeface="Comic Sans MS"/>
              </a:rPr>
              <a:t>1) + O(n)   ≤ cn</a:t>
            </a:r>
            <a:r>
              <a:rPr lang="en-US" sz="2400" baseline="30000" dirty="0" smtClean="0">
                <a:latin typeface="Comic Sans MS"/>
                <a:cs typeface="Comic Sans MS"/>
              </a:rPr>
              <a:t>2   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worst case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95223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>
                <a:latin typeface="Comic Sans MS"/>
                <a:cs typeface="Comic Sans MS"/>
              </a:rPr>
              <a:t>QuickSort</a:t>
            </a:r>
            <a:r>
              <a:rPr lang="en-US" sz="4000" dirty="0" smtClean="0">
                <a:latin typeface="Comic Sans MS"/>
                <a:cs typeface="Comic Sans MS"/>
              </a:rPr>
              <a:t/>
            </a:r>
            <a:br>
              <a:rPr lang="en-US" sz="4000" dirty="0" smtClean="0">
                <a:latin typeface="Comic Sans MS"/>
                <a:cs typeface="Comic Sans MS"/>
              </a:rPr>
            </a:br>
            <a:r>
              <a:rPr lang="en-US" sz="4000" dirty="0" smtClean="0">
                <a:latin typeface="Comic Sans MS"/>
                <a:cs typeface="Comic Sans MS"/>
              </a:rPr>
              <a:t>Expected running time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Sequence S(1,n);  Rank Z(1, n) : </a:t>
            </a:r>
            <a:r>
              <a:rPr lang="en-US" sz="2400" dirty="0" err="1" smtClean="0">
                <a:latin typeface="Comic Sans MS"/>
                <a:cs typeface="Comic Sans MS"/>
              </a:rPr>
              <a:t>Zi</a:t>
            </a:r>
            <a:r>
              <a:rPr lang="en-US" sz="2400" dirty="0" smtClean="0">
                <a:latin typeface="Comic Sans MS"/>
                <a:cs typeface="Comic Sans MS"/>
              </a:rPr>
              <a:t> is the </a:t>
            </a:r>
            <a:r>
              <a:rPr lang="en-US" sz="2400" dirty="0" err="1" smtClean="0">
                <a:latin typeface="Comic Sans MS"/>
                <a:cs typeface="Comic Sans MS"/>
              </a:rPr>
              <a:t>i-th</a:t>
            </a:r>
            <a:r>
              <a:rPr lang="en-US" sz="2400" dirty="0" smtClean="0">
                <a:latin typeface="Comic Sans MS"/>
                <a:cs typeface="Comic Sans MS"/>
              </a:rPr>
              <a:t> smallest element;</a:t>
            </a:r>
          </a:p>
          <a:p>
            <a:r>
              <a:rPr lang="en-US" sz="2400" dirty="0" err="1" smtClean="0">
                <a:latin typeface="Comic Sans MS"/>
                <a:cs typeface="Comic Sans MS"/>
              </a:rPr>
              <a:t>p</a:t>
            </a:r>
            <a:r>
              <a:rPr lang="en-US" sz="2400" baseline="-25000" dirty="0" err="1" smtClean="0">
                <a:latin typeface="Comic Sans MS"/>
                <a:cs typeface="Comic Sans MS"/>
              </a:rPr>
              <a:t>i,j</a:t>
            </a:r>
            <a:r>
              <a:rPr lang="en-US" sz="2400" baseline="-25000" dirty="0" smtClean="0">
                <a:latin typeface="Comic Sans MS"/>
                <a:cs typeface="Comic Sans MS"/>
              </a:rPr>
              <a:t>  </a:t>
            </a:r>
            <a:r>
              <a:rPr lang="en-US" sz="2400" dirty="0" smtClean="0">
                <a:latin typeface="Comic Sans MS"/>
                <a:cs typeface="Comic Sans MS"/>
              </a:rPr>
              <a:t>is the probability that a comparison </a:t>
            </a:r>
            <a:r>
              <a:rPr lang="en-US" sz="2400" dirty="0" err="1" smtClean="0">
                <a:latin typeface="Comic Sans MS"/>
                <a:cs typeface="Comic Sans MS"/>
              </a:rPr>
              <a:t>Zi</a:t>
            </a:r>
            <a:r>
              <a:rPr lang="en-US" sz="2400" dirty="0" smtClean="0">
                <a:latin typeface="Comic Sans MS"/>
                <a:cs typeface="Comic Sans MS"/>
              </a:rPr>
              <a:t> : </a:t>
            </a:r>
            <a:r>
              <a:rPr lang="en-US" sz="2400" dirty="0" err="1" smtClean="0">
                <a:latin typeface="Comic Sans MS"/>
                <a:cs typeface="Comic Sans MS"/>
              </a:rPr>
              <a:t>Zj</a:t>
            </a:r>
            <a:r>
              <a:rPr lang="en-US" sz="2400" dirty="0" smtClean="0">
                <a:latin typeface="Comic Sans MS"/>
                <a:cs typeface="Comic Sans MS"/>
              </a:rPr>
              <a:t> occurs during an execution of </a:t>
            </a:r>
            <a:r>
              <a:rPr lang="en-US" sz="2400" dirty="0" err="1" smtClean="0">
                <a:latin typeface="Comic Sans MS"/>
                <a:cs typeface="Comic Sans MS"/>
              </a:rPr>
              <a:t>QiuickSort</a:t>
            </a:r>
            <a:r>
              <a:rPr lang="en-US" sz="2400" dirty="0" smtClean="0">
                <a:latin typeface="Comic Sans MS"/>
                <a:cs typeface="Comic Sans MS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                                              n </a:t>
            </a:r>
          </a:p>
          <a:p>
            <a:pPr>
              <a:lnSpc>
                <a:spcPct val="50000"/>
              </a:lnSpc>
            </a:pPr>
            <a:r>
              <a:rPr lang="en-US" sz="2400" dirty="0" smtClean="0">
                <a:latin typeface="Comic Sans MS"/>
                <a:cs typeface="Comic Sans MS"/>
              </a:rPr>
              <a:t>The expected total number is: E= </a:t>
            </a:r>
            <a:r>
              <a:rPr lang="en-US" sz="2800" dirty="0" err="1" smtClean="0">
                <a:latin typeface="Comic Sans MS"/>
                <a:ea typeface="Lucida Grande"/>
                <a:cs typeface="Comic Sans MS"/>
              </a:rPr>
              <a:t>Σ</a:t>
            </a:r>
            <a:r>
              <a:rPr lang="en-US" sz="2800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800" dirty="0" err="1">
                <a:latin typeface="Comic Sans MS"/>
                <a:ea typeface="Lucida Grande"/>
                <a:cs typeface="Comic Sans MS"/>
              </a:rPr>
              <a:t>Σ</a:t>
            </a:r>
            <a:r>
              <a:rPr lang="en-US" sz="2800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800" dirty="0" err="1" smtClean="0">
                <a:latin typeface="Comic Sans MS"/>
                <a:ea typeface="Lucida Grande"/>
                <a:cs typeface="Comic Sans MS"/>
              </a:rPr>
              <a:t>p</a:t>
            </a:r>
            <a:r>
              <a:rPr lang="en-US" sz="2800" baseline="-25000" dirty="0" err="1" smtClean="0">
                <a:latin typeface="Comic Sans MS"/>
                <a:ea typeface="Lucida Grande"/>
                <a:cs typeface="Comic Sans MS"/>
              </a:rPr>
              <a:t>i,j</a:t>
            </a:r>
            <a:endParaRPr lang="en-US" sz="2800" baseline="-25000" dirty="0"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                                               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=1 j&gt;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i</a:t>
            </a:r>
            <a:endParaRPr lang="en-US" sz="2400" dirty="0" smtClean="0"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sz="2400" dirty="0" smtClean="0"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Remarks: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In Partition two items are compared if one of them is a pivot.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If two items go in different sub-arrays they 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      will never be compared 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1263721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Expected running time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If j=i+1 the elements are compared for sure: there not exist an element that, being the pivot, can put them in separate sub-arrays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as pivot. </a:t>
            </a:r>
            <a:r>
              <a:rPr lang="en-US" sz="24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p</a:t>
            </a:r>
            <a:r>
              <a:rPr lang="en-US" sz="2400" baseline="-250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i,i+1</a:t>
            </a:r>
            <a:r>
              <a:rPr lang="en-US" sz="2400" dirty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=1 </a:t>
            </a:r>
            <a:endParaRPr lang="en-US" sz="2400" dirty="0" smtClean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If j&gt;i+1 consider the set of elements A = {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Z</a:t>
            </a:r>
            <a:r>
              <a:rPr lang="en-US" sz="2400" baseline="-25000" dirty="0" err="1" smtClean="0"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, Z</a:t>
            </a:r>
            <a:r>
              <a:rPr lang="en-US" sz="2400" baseline="-25000" dirty="0" smtClean="0">
                <a:latin typeface="Comic Sans MS"/>
                <a:ea typeface="Lucida Grande"/>
                <a:cs typeface="Comic Sans MS"/>
              </a:rPr>
              <a:t>i+1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,</a:t>
            </a:r>
            <a:r>
              <a:rPr lang="mr-IN" sz="2400" dirty="0" smtClean="0">
                <a:latin typeface="Comic Sans MS"/>
                <a:ea typeface="Lucida Grande"/>
                <a:cs typeface="Comic Sans MS"/>
              </a:rPr>
              <a:t>…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, 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Z</a:t>
            </a:r>
            <a:r>
              <a:rPr lang="en-US" sz="2400" baseline="-25000" dirty="0" err="1" smtClean="0">
                <a:latin typeface="Comic Sans MS"/>
                <a:ea typeface="Lucida Grande"/>
                <a:cs typeface="Comic Sans MS"/>
              </a:rPr>
              <a:t>j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) if as pivot is selected an element not in A all elements remain in the same partition and </a:t>
            </a:r>
            <a:r>
              <a:rPr lang="en-US" sz="2400" dirty="0" err="1">
                <a:latin typeface="Comic Sans MS"/>
                <a:ea typeface="Lucida Grande"/>
                <a:cs typeface="Comic Sans MS"/>
              </a:rPr>
              <a:t>Zi</a:t>
            </a:r>
            <a:r>
              <a:rPr lang="en-US" sz="2400" dirty="0">
                <a:latin typeface="Comic Sans MS"/>
                <a:ea typeface="Lucida Grande"/>
                <a:cs typeface="Comic Sans MS"/>
              </a:rPr>
              <a:t> and </a:t>
            </a:r>
            <a:r>
              <a:rPr lang="en-US" sz="2400" dirty="0" err="1">
                <a:latin typeface="Comic Sans MS"/>
                <a:ea typeface="Lucida Grande"/>
                <a:cs typeface="Comic Sans MS"/>
              </a:rPr>
              <a:t>Zj</a:t>
            </a:r>
            <a:r>
              <a:rPr lang="en-US" sz="2400" dirty="0">
                <a:latin typeface="Comic Sans MS"/>
                <a:ea typeface="Lucida Grande"/>
                <a:cs typeface="Comic Sans MS"/>
              </a:rPr>
              <a:t> are 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not compared.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if 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Zi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or 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Zj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are selected as pivot, 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Zi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and 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Zj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are compared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If 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Zk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is selected with k ≠</a:t>
            </a:r>
            <a:r>
              <a:rPr lang="en-US" sz="2400" dirty="0" err="1" smtClean="0">
                <a:latin typeface="Comic Sans MS"/>
                <a:ea typeface="Lucida Grande"/>
                <a:cs typeface="Comic Sans MS"/>
              </a:rPr>
              <a:t>i,j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 A is split into 2 sub-</a:t>
            </a:r>
            <a:r>
              <a:rPr lang="en-US" sz="2400" dirty="0">
                <a:latin typeface="Comic Sans MS"/>
                <a:ea typeface="Lucida Grande"/>
                <a:cs typeface="Comic Sans MS"/>
              </a:rPr>
              <a:t>arrays and </a:t>
            </a:r>
            <a:r>
              <a:rPr lang="en-US" sz="2400" dirty="0" err="1">
                <a:latin typeface="Comic Sans MS"/>
                <a:ea typeface="Lucida Grande"/>
                <a:cs typeface="Comic Sans MS"/>
              </a:rPr>
              <a:t>Zi</a:t>
            </a:r>
            <a:r>
              <a:rPr lang="en-US" sz="2400" dirty="0">
                <a:latin typeface="Comic Sans MS"/>
                <a:ea typeface="Lucida Grande"/>
                <a:cs typeface="Comic Sans MS"/>
              </a:rPr>
              <a:t> and </a:t>
            </a:r>
            <a:r>
              <a:rPr lang="en-US" sz="2400" dirty="0" err="1">
                <a:latin typeface="Comic Sans MS"/>
                <a:ea typeface="Lucida Grande"/>
                <a:cs typeface="Comic Sans MS"/>
              </a:rPr>
              <a:t>Zj</a:t>
            </a:r>
            <a:r>
              <a:rPr lang="en-US" sz="2400" dirty="0">
                <a:latin typeface="Comic Sans MS"/>
                <a:ea typeface="Lucida Grande"/>
                <a:cs typeface="Comic Sans MS"/>
              </a:rPr>
              <a:t> are not compared</a:t>
            </a: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ea typeface="Lucida Grande"/>
                <a:cs typeface="Comic Sans MS"/>
              </a:rPr>
              <a:t>So    </a:t>
            </a:r>
            <a:r>
              <a:rPr lang="en-US" sz="2400" dirty="0" err="1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p</a:t>
            </a:r>
            <a:r>
              <a:rPr lang="en-US" sz="2400" baseline="-25000" dirty="0" err="1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baseline="-25000" dirty="0" err="1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,j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=2/(j-i+1)   (when j=i+1 </a:t>
            </a:r>
            <a:r>
              <a:rPr lang="en-US" sz="2400" dirty="0" err="1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p</a:t>
            </a:r>
            <a:r>
              <a:rPr lang="en-US" sz="2400" baseline="-25000" dirty="0" err="1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sz="2400" baseline="-25000" dirty="0" err="1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,j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=1)</a:t>
            </a:r>
            <a:endParaRPr lang="en-US" sz="2400" dirty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endParaRPr lang="en-US" sz="2400" dirty="0">
              <a:latin typeface="Comic Sans MS"/>
              <a:ea typeface="Lucida Grande"/>
              <a:cs typeface="Comic Sans MS"/>
            </a:endParaRPr>
          </a:p>
          <a:p>
            <a:pPr marL="0" indent="0">
              <a:buNone/>
            </a:pPr>
            <a:endParaRPr lang="en-US" sz="2400" dirty="0" smtClean="0">
              <a:latin typeface="Comic Sans MS"/>
              <a:ea typeface="Lucida Grande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0812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>
                <a:latin typeface="Comic Sans MS"/>
                <a:cs typeface="Comic Sans MS"/>
              </a:rPr>
              <a:t>QuickSort</a:t>
            </a:r>
            <a:r>
              <a:rPr lang="en-US" sz="4000" dirty="0" smtClean="0">
                <a:latin typeface="Comic Sans MS"/>
                <a:cs typeface="Comic Sans MS"/>
              </a:rPr>
              <a:t/>
            </a:r>
            <a:br>
              <a:rPr lang="en-US" sz="4000" dirty="0" smtClean="0">
                <a:latin typeface="Comic Sans MS"/>
                <a:cs typeface="Comic Sans MS"/>
              </a:rPr>
            </a:br>
            <a:r>
              <a:rPr lang="en-US" sz="4000" dirty="0" smtClean="0">
                <a:latin typeface="Comic Sans MS"/>
                <a:cs typeface="Comic Sans MS"/>
              </a:rPr>
              <a:t>Expected running time</a:t>
            </a:r>
            <a:endParaRPr lang="en-US" sz="40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400" dirty="0" smtClean="0">
                <a:latin typeface="Comic Sans MS"/>
                <a:cs typeface="Comic Sans MS"/>
              </a:rPr>
              <a:t>The expected total number is: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</a:t>
            </a:r>
            <a:r>
              <a:rPr lang="en-US" sz="2000" dirty="0" smtClean="0">
                <a:latin typeface="Comic Sans MS"/>
                <a:cs typeface="Comic Sans MS"/>
              </a:rPr>
              <a:t> n                      n                                      n    n-</a:t>
            </a:r>
            <a:r>
              <a:rPr lang="en-US" sz="2000" dirty="0" err="1" smtClean="0">
                <a:latin typeface="Comic Sans MS"/>
                <a:cs typeface="Comic Sans MS"/>
              </a:rPr>
              <a:t>i</a:t>
            </a: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E= </a:t>
            </a:r>
            <a:r>
              <a:rPr lang="en-US" sz="2800" dirty="0" err="1" smtClean="0">
                <a:latin typeface="Comic Sans MS"/>
                <a:ea typeface="Lucida Grande"/>
                <a:cs typeface="Comic Sans MS"/>
              </a:rPr>
              <a:t>Σ</a:t>
            </a:r>
            <a:r>
              <a:rPr lang="en-US" sz="2800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800" dirty="0" err="1" smtClean="0">
                <a:latin typeface="Comic Sans MS"/>
                <a:ea typeface="Lucida Grande"/>
                <a:cs typeface="Comic Sans MS"/>
              </a:rPr>
              <a:t>Σ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800" dirty="0" err="1" smtClean="0">
                <a:latin typeface="Comic Sans MS"/>
                <a:ea typeface="Lucida Grande"/>
                <a:cs typeface="Comic Sans MS"/>
              </a:rPr>
              <a:t>p</a:t>
            </a:r>
            <a:r>
              <a:rPr lang="en-US" sz="2800" baseline="-25000" dirty="0" err="1" smtClean="0">
                <a:latin typeface="Comic Sans MS"/>
                <a:ea typeface="Lucida Grande"/>
                <a:cs typeface="Comic Sans MS"/>
              </a:rPr>
              <a:t>i,j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=</a:t>
            </a:r>
            <a:r>
              <a:rPr lang="en-US" sz="2800" dirty="0">
                <a:latin typeface="Comic Sans MS"/>
                <a:cs typeface="Comic Sans MS"/>
              </a:rPr>
              <a:t>  </a:t>
            </a:r>
            <a:r>
              <a:rPr lang="en-US" sz="2800" dirty="0" smtClean="0">
                <a:latin typeface="Comic Sans MS"/>
                <a:cs typeface="Comic Sans MS"/>
              </a:rPr>
              <a:t> </a:t>
            </a:r>
            <a:r>
              <a:rPr lang="en-US" sz="2800" dirty="0" err="1" smtClean="0">
                <a:latin typeface="Comic Sans MS"/>
                <a:ea typeface="Lucida Grande"/>
                <a:cs typeface="Comic Sans MS"/>
              </a:rPr>
              <a:t>Σ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 </a:t>
            </a:r>
            <a:r>
              <a:rPr lang="en-US" sz="2800" dirty="0" err="1" smtClean="0">
                <a:latin typeface="Comic Sans MS"/>
                <a:ea typeface="Lucida Grande"/>
                <a:cs typeface="Comic Sans MS"/>
              </a:rPr>
              <a:t>Σ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800" dirty="0" err="1">
                <a:latin typeface="Comic Sans MS"/>
                <a:ea typeface="Lucida Grande"/>
                <a:cs typeface="Comic Sans MS"/>
              </a:rPr>
              <a:t>p</a:t>
            </a:r>
            <a:r>
              <a:rPr lang="en-US" sz="2800" baseline="-25000" dirty="0" err="1">
                <a:latin typeface="Comic Sans MS"/>
                <a:ea typeface="Lucida Grande"/>
                <a:cs typeface="Comic Sans MS"/>
              </a:rPr>
              <a:t>i,j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=2/(j-i+1) =</a:t>
            </a:r>
            <a:r>
              <a:rPr lang="en-US" sz="2800" dirty="0" err="1" smtClean="0">
                <a:latin typeface="Comic Sans MS"/>
                <a:ea typeface="Lucida Grande"/>
                <a:cs typeface="Comic Sans MS"/>
              </a:rPr>
              <a:t>Σ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 </a:t>
            </a:r>
            <a:r>
              <a:rPr lang="en-US" sz="2800" dirty="0" err="1" smtClean="0">
                <a:latin typeface="Comic Sans MS"/>
                <a:ea typeface="Lucida Grande"/>
                <a:cs typeface="Comic Sans MS"/>
              </a:rPr>
              <a:t>Σ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2/(k+1) ≤</a:t>
            </a:r>
            <a:endParaRPr lang="en-US" sz="2800" dirty="0"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800" dirty="0">
                <a:latin typeface="Comic Sans MS"/>
                <a:ea typeface="Lucida Grande"/>
                <a:cs typeface="Comic Sans MS"/>
              </a:rPr>
              <a:t>    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 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i</a:t>
            </a:r>
            <a:r>
              <a:rPr lang="en-US" sz="2000" dirty="0">
                <a:latin typeface="Comic Sans MS"/>
                <a:ea typeface="Lucida Grande"/>
                <a:cs typeface="Comic Sans MS"/>
              </a:rPr>
              <a:t>=1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 j&gt;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i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             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i</a:t>
            </a:r>
            <a:r>
              <a:rPr lang="en-US" sz="2000" dirty="0">
                <a:latin typeface="Comic Sans MS"/>
                <a:ea typeface="Lucida Grande"/>
                <a:cs typeface="Comic Sans MS"/>
              </a:rPr>
              <a:t>=1 j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&gt;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i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                              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i</a:t>
            </a:r>
            <a:r>
              <a:rPr lang="en-US" sz="2000" dirty="0">
                <a:latin typeface="Comic Sans MS"/>
                <a:ea typeface="Lucida Grande"/>
                <a:cs typeface="Comic Sans MS"/>
              </a:rPr>
              <a:t>=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1 k=1      </a:t>
            </a:r>
          </a:p>
          <a:p>
            <a:pPr marL="0" indent="0">
              <a:lnSpc>
                <a:spcPct val="50000"/>
              </a:lnSpc>
              <a:buNone/>
            </a:pPr>
            <a:endParaRPr lang="en-US" sz="2000" dirty="0" smtClean="0"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                       n   n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                   </a:t>
            </a:r>
            <a:r>
              <a:rPr lang="en-US" dirty="0" smtClean="0">
                <a:latin typeface="Comic Sans MS"/>
                <a:ea typeface="Lucida Grande"/>
                <a:cs typeface="Comic Sans MS"/>
              </a:rPr>
              <a:t>2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Σ </a:t>
            </a:r>
            <a:r>
              <a:rPr lang="en-US" sz="2800" dirty="0" err="1" smtClean="0">
                <a:latin typeface="Comic Sans MS"/>
                <a:ea typeface="Lucida Grande"/>
                <a:cs typeface="Comic Sans MS"/>
              </a:rPr>
              <a:t>Σ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1/k </a:t>
            </a:r>
            <a:endParaRPr lang="en-US" sz="2000" dirty="0" smtClean="0"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 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                 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i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=1 k=1 </a:t>
            </a:r>
          </a:p>
          <a:p>
            <a:pPr marL="0" indent="0">
              <a:lnSpc>
                <a:spcPct val="50000"/>
              </a:lnSpc>
              <a:buNone/>
            </a:pPr>
            <a:endParaRPr lang="en-US" sz="2000" dirty="0"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                     n</a:t>
            </a:r>
            <a:endParaRPr lang="en-US" sz="2000" dirty="0"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    since  </a:t>
            </a:r>
            <a:r>
              <a:rPr lang="en-US" sz="2800" dirty="0" err="1" smtClean="0">
                <a:latin typeface="Comic Sans MS"/>
                <a:ea typeface="Lucida Grande"/>
                <a:cs typeface="Comic Sans MS"/>
              </a:rPr>
              <a:t>Σ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800" dirty="0">
                <a:latin typeface="Comic Sans MS"/>
                <a:ea typeface="Lucida Grande"/>
                <a:cs typeface="Comic Sans MS"/>
              </a:rPr>
              <a:t>1/k 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= </a:t>
            </a:r>
            <a:r>
              <a:rPr lang="en-US" sz="2800" dirty="0" err="1" smtClean="0">
                <a:latin typeface="Comic Sans MS"/>
                <a:ea typeface="Lucida Grande"/>
                <a:cs typeface="Comic Sans MS"/>
              </a:rPr>
              <a:t>ln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n +O(1) hence</a:t>
            </a:r>
            <a:endParaRPr lang="en-US" sz="2000" dirty="0"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800" dirty="0">
                <a:latin typeface="Comic Sans MS"/>
                <a:ea typeface="Lucida Grande"/>
                <a:cs typeface="Comic Sans MS"/>
              </a:rPr>
              <a:t>   </a:t>
            </a:r>
            <a:r>
              <a:rPr lang="en-US" sz="2000" dirty="0">
                <a:latin typeface="Comic Sans MS"/>
                <a:ea typeface="Lucida Grande"/>
                <a:cs typeface="Comic Sans MS"/>
              </a:rPr>
              <a:t> </a:t>
            </a:r>
            <a:r>
              <a:rPr lang="en-US" sz="2200" dirty="0">
                <a:latin typeface="Comic Sans MS"/>
                <a:ea typeface="Lucida Grande"/>
                <a:cs typeface="Comic Sans MS"/>
              </a:rPr>
              <a:t>              </a:t>
            </a:r>
            <a:r>
              <a:rPr lang="en-US" sz="2200" dirty="0" smtClean="0">
                <a:latin typeface="Comic Sans MS"/>
                <a:ea typeface="Lucida Grande"/>
                <a:cs typeface="Comic Sans MS"/>
              </a:rPr>
              <a:t>k</a:t>
            </a:r>
            <a:r>
              <a:rPr lang="en-US" sz="2200" dirty="0">
                <a:latin typeface="Comic Sans MS"/>
                <a:ea typeface="Lucida Grande"/>
                <a:cs typeface="Comic Sans MS"/>
              </a:rPr>
              <a:t>=1 </a:t>
            </a:r>
            <a:endParaRPr lang="en-US" sz="2200" dirty="0" smtClean="0"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1900" dirty="0" smtClean="0">
                <a:latin typeface="Comic Sans MS"/>
                <a:ea typeface="Lucida Grande"/>
                <a:cs typeface="Comic Sans MS"/>
              </a:rPr>
              <a:t>                  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200" dirty="0" smtClean="0">
                <a:latin typeface="Comic Sans MS"/>
                <a:ea typeface="Lucida Grande"/>
                <a:cs typeface="Comic Sans MS"/>
              </a:rPr>
              <a:t>               </a:t>
            </a:r>
            <a:r>
              <a:rPr lang="en-US" sz="26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     E =  O(</a:t>
            </a:r>
            <a:r>
              <a:rPr lang="en-US" sz="2600" dirty="0" err="1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nlogn</a:t>
            </a:r>
            <a:r>
              <a:rPr lang="en-US" sz="26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)  </a:t>
            </a:r>
            <a:endParaRPr lang="en-US" sz="2600" dirty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sz="2000" dirty="0" smtClean="0"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sz="2000" dirty="0"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sz="2000" dirty="0" smtClean="0"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In average quicksort takes at most  1.45 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nlogn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operations</a:t>
            </a:r>
            <a:endParaRPr lang="en-US" sz="2800" dirty="0">
              <a:latin typeface="Comic Sans MS"/>
              <a:ea typeface="Lucida Grande"/>
              <a:cs typeface="Comic Sans M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      </a:t>
            </a:r>
            <a:endParaRPr lang="en-US" sz="2400" dirty="0" smtClean="0">
              <a:latin typeface="Comic Sans MS"/>
              <a:ea typeface="Lucida Grande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95863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3-ways Partition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652" y="1103827"/>
            <a:ext cx="8229600" cy="53741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dirty="0">
                <a:latin typeface="Comic Sans MS"/>
                <a:cs typeface="Comic Sans MS"/>
              </a:rPr>
              <a:t>In procedure Partition of </a:t>
            </a:r>
            <a:r>
              <a:rPr lang="en-US" sz="2200" dirty="0" err="1">
                <a:latin typeface="Comic Sans MS"/>
                <a:cs typeface="Comic Sans MS"/>
              </a:rPr>
              <a:t>QuickSort</a:t>
            </a:r>
            <a:r>
              <a:rPr lang="en-US" sz="2200" dirty="0">
                <a:latin typeface="Comic Sans MS"/>
                <a:cs typeface="Comic Sans MS"/>
              </a:rPr>
              <a:t> elements equal to the pivot are arbitrarily distributed among the 2 partitions.</a:t>
            </a:r>
          </a:p>
          <a:p>
            <a:pPr marL="0" indent="0">
              <a:buNone/>
            </a:pPr>
            <a:endParaRPr lang="en-US" sz="22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200" dirty="0" smtClean="0">
                <a:latin typeface="Comic Sans MS"/>
                <a:cs typeface="Comic Sans MS"/>
              </a:rPr>
              <a:t>In 3-ways Partition we have: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           </a:t>
            </a:r>
            <a:r>
              <a:rPr lang="en-US" sz="2000" dirty="0" smtClean="0">
                <a:latin typeface="Comic Sans MS"/>
                <a:cs typeface="Comic Sans MS"/>
              </a:rPr>
              <a:t>S(i,l-1)       S(</a:t>
            </a:r>
            <a:r>
              <a:rPr lang="en-US" sz="2000" dirty="0" err="1" smtClean="0">
                <a:latin typeface="Comic Sans MS"/>
                <a:cs typeface="Comic Sans MS"/>
              </a:rPr>
              <a:t>l,c</a:t>
            </a:r>
            <a:r>
              <a:rPr lang="en-US" sz="2000" dirty="0" smtClean="0">
                <a:latin typeface="Comic Sans MS"/>
                <a:cs typeface="Comic Sans MS"/>
              </a:rPr>
              <a:t>)             S(c+1,j)</a:t>
            </a: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>
                <a:latin typeface="Comic Sans MS"/>
                <a:cs typeface="Comic Sans MS"/>
              </a:rPr>
              <a:t>3-ways Partition  </a:t>
            </a:r>
            <a:r>
              <a:rPr lang="en-US" sz="2000" dirty="0" smtClean="0">
                <a:latin typeface="Comic Sans MS"/>
                <a:cs typeface="Comic Sans MS"/>
              </a:rPr>
              <a:t>takes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cs typeface="Comic Sans MS"/>
              </a:rPr>
              <a:t>O(n). </a:t>
            </a:r>
            <a:r>
              <a:rPr lang="en-US" sz="2000" dirty="0" smtClean="0">
                <a:latin typeface="Comic Sans MS"/>
                <a:cs typeface="Comic Sans MS"/>
              </a:rPr>
              <a:t>The central part can be discarded in the 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/>
                <a:cs typeface="Comic Sans MS"/>
              </a:rPr>
              <a:t>Recursion.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1662843" y="2860720"/>
            <a:ext cx="4844503" cy="405915"/>
          </a:xfrm>
          <a:prstGeom prst="rect">
            <a:avLst/>
          </a:prstGeom>
          <a:solidFill>
            <a:srgbClr val="DBEEF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657930" y="2860720"/>
            <a:ext cx="13093" cy="4059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98405" y="2860720"/>
            <a:ext cx="13093" cy="4059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1671866" y="3136024"/>
            <a:ext cx="288052" cy="9558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104205" y="3246052"/>
            <a:ext cx="13093" cy="9558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132555" y="3266635"/>
            <a:ext cx="576103" cy="8642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35418" y="4566304"/>
            <a:ext cx="17259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Items=pivot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0801" y="4557771"/>
            <a:ext cx="1860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Items &lt; pivot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09531" y="4357716"/>
            <a:ext cx="184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/>
                <a:cs typeface="Comic Sans MS"/>
              </a:rPr>
              <a:t>Items &gt;pivot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57930" y="2860720"/>
            <a:ext cx="940475" cy="385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02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mic Sans MS"/>
                <a:cs typeface="Comic Sans MS"/>
              </a:rPr>
              <a:t>3-ways partition</a:t>
            </a:r>
            <a:endParaRPr lang="en-US" sz="3200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559" y="1251510"/>
            <a:ext cx="8741619" cy="53741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l              r             c                 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j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Variable l indicates the last item &lt; than the pivot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Variable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r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indicates the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fist item &gt; to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the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pivot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Variable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c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indicates the </a:t>
            </a:r>
            <a:r>
              <a:rPr lang="en-US" sz="20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nextitem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to be considered.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If S[c]&gt;pivot c=c+1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If S[c]=pivot exchange S[c] and S[r] ; c=c+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1; r=r+1; </a:t>
            </a:r>
            <a:endParaRPr lang="en-US" sz="20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If S[c] &lt;pivot l=l+1: exchange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S[c] and S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[l];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[c]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and S[r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]; r=r+1;  c=c+1  </a:t>
            </a: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06157" y="2189674"/>
            <a:ext cx="5803137" cy="7088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820353" y="2189674"/>
            <a:ext cx="0" cy="708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035923" y="2170931"/>
            <a:ext cx="0" cy="708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46755" y="2189674"/>
            <a:ext cx="0" cy="708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19612" y="2067553"/>
            <a:ext cx="4931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&lt;       =       &gt;        ?      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4660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</TotalTime>
  <Words>1720</Words>
  <Application>Microsoft Macintosh PowerPoint</Application>
  <PresentationFormat>On-screen Show (4:3)</PresentationFormat>
  <Paragraphs>190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Sorting atomic items </vt:lpstr>
      <vt:lpstr>The distribution-based sorting</vt:lpstr>
      <vt:lpstr>The distribution-based sorting</vt:lpstr>
      <vt:lpstr>The distribution-based sorting</vt:lpstr>
      <vt:lpstr>QuickSort Expected running time</vt:lpstr>
      <vt:lpstr>Expected running time</vt:lpstr>
      <vt:lpstr>QuickSort Expected running time</vt:lpstr>
      <vt:lpstr>3-ways Partition</vt:lpstr>
      <vt:lpstr>3-ways partition</vt:lpstr>
      <vt:lpstr>3-ways partition</vt:lpstr>
      <vt:lpstr>3-ways Partition(S, i,j)</vt:lpstr>
      <vt:lpstr>Modify QuickSort to select the k-th item</vt:lpstr>
      <vt:lpstr>RandSelect</vt:lpstr>
      <vt:lpstr>Expected running time</vt:lpstr>
      <vt:lpstr>Expected running time</vt:lpstr>
      <vt:lpstr>Use RandSelect to improve QuickSort</vt:lpstr>
    </vt:vector>
  </TitlesOfParts>
  <Company>Dipartimento di informatica Università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Ranking</dc:title>
  <dc:creator>Linda Pagli</dc:creator>
  <cp:lastModifiedBy>Linda Pagli</cp:lastModifiedBy>
  <cp:revision>138</cp:revision>
  <cp:lastPrinted>2017-02-14T10:59:56Z</cp:lastPrinted>
  <dcterms:created xsi:type="dcterms:W3CDTF">2017-01-24T16:57:38Z</dcterms:created>
  <dcterms:modified xsi:type="dcterms:W3CDTF">2017-03-08T10:36:16Z</dcterms:modified>
</cp:coreProperties>
</file>