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4" r:id="rId4"/>
    <p:sldId id="275" r:id="rId5"/>
    <p:sldId id="259" r:id="rId6"/>
    <p:sldId id="286" r:id="rId7"/>
    <p:sldId id="278" r:id="rId8"/>
    <p:sldId id="276" r:id="rId9"/>
    <p:sldId id="287" r:id="rId10"/>
    <p:sldId id="277" r:id="rId11"/>
    <p:sldId id="279" r:id="rId12"/>
    <p:sldId id="280" r:id="rId13"/>
    <p:sldId id="281" r:id="rId14"/>
    <p:sldId id="282" r:id="rId15"/>
    <p:sldId id="284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10/03/17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Sorting atomic items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Distribution based sorting paradigms</a:t>
            </a:r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712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520680" cy="5374132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r>
              <a:rPr lang="en-US" sz="1800" dirty="0" smtClean="0">
                <a:latin typeface="Comic Sans MS"/>
                <a:cs typeface="Comic Sans MS"/>
              </a:rPr>
              <a:t>The event is that there exists a bucket Bi with more that 4n/k items. It spans more than one segment: pivots </a:t>
            </a:r>
            <a:r>
              <a:rPr lang="en-US" sz="1800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sz="18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en-US" sz="1800" baseline="-25000" dirty="0">
                <a:latin typeface="Comic Sans MS"/>
                <a:cs typeface="Comic Sans MS"/>
              </a:rPr>
              <a:t> 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Comic Sans MS"/>
                <a:cs typeface="Comic Sans MS"/>
              </a:rPr>
              <a:t>and </a:t>
            </a:r>
            <a:r>
              <a:rPr lang="en-US" sz="18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sz="1800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fall outside t</a:t>
            </a:r>
            <a:r>
              <a:rPr lang="en-US" sz="1800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sz="1800" dirty="0" smtClean="0">
                <a:latin typeface="Comic Sans MS"/>
                <a:cs typeface="Comic Sans MS"/>
              </a:rPr>
              <a:t>. </a:t>
            </a:r>
          </a:p>
          <a:p>
            <a:r>
              <a:rPr lang="en-US" sz="1800" dirty="0" smtClean="0">
                <a:latin typeface="Comic Sans MS"/>
                <a:cs typeface="Comic Sans MS"/>
              </a:rPr>
              <a:t>In </a:t>
            </a:r>
            <a:r>
              <a:rPr lang="en-US" sz="1800" dirty="0">
                <a:latin typeface="Comic Sans MS"/>
                <a:cs typeface="Comic Sans MS"/>
              </a:rPr>
              <a:t>t</a:t>
            </a:r>
            <a:r>
              <a:rPr lang="en-US" sz="1800" baseline="-25000" dirty="0">
                <a:latin typeface="Comic Sans MS"/>
                <a:cs typeface="Comic Sans MS"/>
              </a:rPr>
              <a:t>2</a:t>
            </a:r>
            <a:r>
              <a:rPr lang="en-US" sz="1800" dirty="0">
                <a:latin typeface="Comic Sans MS"/>
                <a:cs typeface="Comic Sans MS"/>
              </a:rPr>
              <a:t> </a:t>
            </a:r>
            <a:r>
              <a:rPr lang="en-US" sz="1800" dirty="0" smtClean="0">
                <a:latin typeface="Comic Sans MS"/>
                <a:cs typeface="Comic Sans MS"/>
              </a:rPr>
              <a:t>fall less than (a+1) samples (see selection algorithm: between 2 pivots there are a+1 samples, hence in t</a:t>
            </a:r>
            <a:r>
              <a:rPr lang="en-US" sz="1800" baseline="-25000" dirty="0" smtClean="0">
                <a:latin typeface="Comic Sans MS"/>
                <a:cs typeface="Comic Sans MS"/>
              </a:rPr>
              <a:t>2</a:t>
            </a:r>
            <a:r>
              <a:rPr lang="en-US" sz="1800" dirty="0" smtClean="0">
                <a:latin typeface="Comic Sans MS"/>
                <a:cs typeface="Comic Sans MS"/>
              </a:rPr>
              <a:t> there are less).</a:t>
            </a:r>
          </a:p>
          <a:p>
            <a:endParaRPr lang="en-US" sz="1800" dirty="0">
              <a:latin typeface="Comic Sans MS"/>
              <a:cs typeface="Comic Sans MS"/>
            </a:endParaRPr>
          </a:p>
          <a:p>
            <a:r>
              <a:rPr lang="en-US" sz="1800" dirty="0" err="1" smtClean="0">
                <a:latin typeface="Comic Sans MS"/>
                <a:cs typeface="Comic Sans MS"/>
              </a:rPr>
              <a:t>Pr</a:t>
            </a:r>
            <a:r>
              <a:rPr lang="en-US" sz="1800" dirty="0" smtClean="0">
                <a:latin typeface="Comic Sans MS"/>
                <a:cs typeface="Comic Sans MS"/>
              </a:rPr>
              <a:t> (exists B</a:t>
            </a:r>
            <a:r>
              <a:rPr lang="en-US" sz="1800" baseline="-25000" dirty="0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: |B</a:t>
            </a:r>
            <a:r>
              <a:rPr lang="en-US" sz="1800" baseline="-25000" dirty="0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| ≥ 4 n/k) ≤  </a:t>
            </a:r>
            <a:r>
              <a:rPr lang="en-US" sz="1800" dirty="0" err="1" smtClean="0">
                <a:latin typeface="Comic Sans MS"/>
                <a:cs typeface="Comic Sans MS"/>
              </a:rPr>
              <a:t>Pr</a:t>
            </a:r>
            <a:r>
              <a:rPr lang="en-US" sz="1800" dirty="0" smtClean="0">
                <a:latin typeface="Comic Sans MS"/>
                <a:cs typeface="Comic Sans MS"/>
              </a:rPr>
              <a:t> (exists </a:t>
            </a:r>
            <a:r>
              <a:rPr lang="en-US" sz="1800" dirty="0" err="1" smtClean="0">
                <a:latin typeface="Comic Sans MS"/>
                <a:cs typeface="Comic Sans MS"/>
              </a:rPr>
              <a:t>t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j</a:t>
            </a:r>
            <a:r>
              <a:rPr lang="en-US" sz="1800" dirty="0" smtClean="0">
                <a:latin typeface="Comic Sans MS"/>
                <a:cs typeface="Comic Sans MS"/>
              </a:rPr>
              <a:t> : contains &lt; (a+1) samples)</a:t>
            </a:r>
          </a:p>
          <a:p>
            <a:pPr marL="0" indent="0">
              <a:buNone/>
            </a:pPr>
            <a:r>
              <a:rPr lang="en-US" sz="1800" dirty="0">
                <a:latin typeface="Comic Sans MS"/>
                <a:cs typeface="Comic Sans MS"/>
              </a:rPr>
              <a:t>	</a:t>
            </a:r>
            <a:r>
              <a:rPr lang="en-US" sz="1800" dirty="0" smtClean="0">
                <a:latin typeface="Comic Sans MS"/>
                <a:cs typeface="Comic Sans MS"/>
              </a:rPr>
              <a:t>				≤  k/2 </a:t>
            </a:r>
            <a:r>
              <a:rPr lang="en-US" sz="1800" dirty="0">
                <a:latin typeface="Comic Sans MS"/>
                <a:cs typeface="Comic Sans MS"/>
              </a:rPr>
              <a:t> </a:t>
            </a:r>
            <a:r>
              <a:rPr lang="en-US" sz="1800" dirty="0" err="1" smtClean="0">
                <a:latin typeface="Comic Sans MS"/>
                <a:cs typeface="Comic Sans MS"/>
              </a:rPr>
              <a:t>Pr</a:t>
            </a:r>
            <a:r>
              <a:rPr lang="en-US" sz="1800" dirty="0" smtClean="0">
                <a:latin typeface="Comic Sans MS"/>
                <a:cs typeface="Comic Sans MS"/>
              </a:rPr>
              <a:t> (a specific segment contain </a:t>
            </a:r>
            <a:r>
              <a:rPr lang="en-US" sz="1800" dirty="0">
                <a:latin typeface="Comic Sans MS"/>
                <a:cs typeface="Comic Sans MS"/>
              </a:rPr>
              <a:t>&lt; (a+1) samples</a:t>
            </a:r>
            <a:r>
              <a:rPr lang="en-US" sz="1800" dirty="0" smtClean="0">
                <a:latin typeface="Comic Sans MS"/>
                <a:cs typeface="Comic Sans MS"/>
              </a:rPr>
              <a:t>)</a:t>
            </a:r>
          </a:p>
          <a:p>
            <a:pPr marL="0" indent="0"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     Since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k/2 </a:t>
            </a:r>
            <a:r>
              <a:rPr lang="en-US" sz="1800" dirty="0" smtClean="0">
                <a:latin typeface="Comic Sans MS"/>
                <a:cs typeface="Comic Sans MS"/>
              </a:rPr>
              <a:t>is the number of segments.</a:t>
            </a: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3200400" lvl="7" indent="0">
              <a:buNone/>
            </a:pPr>
            <a:endParaRPr lang="en-US" sz="600" dirty="0" smtClean="0">
              <a:latin typeface="Symbol" charset="2"/>
              <a:cs typeface="Symbol" charset="2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144" y="1388102"/>
            <a:ext cx="6881072" cy="20592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36774" y="2023248"/>
            <a:ext cx="251026" cy="2067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69897" y="3078009"/>
            <a:ext cx="605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en-US" baseline="-25000" dirty="0">
                <a:latin typeface="Comic Sans MS"/>
                <a:cs typeface="Comic Sans MS"/>
              </a:rPr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2965" y="3078009"/>
            <a:ext cx="53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801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520680" cy="5374132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>
                <a:latin typeface="Comic Sans MS"/>
                <a:cs typeface="Comic Sans MS"/>
              </a:rPr>
              <a:t>Pr</a:t>
            </a:r>
            <a:r>
              <a:rPr lang="en-US" sz="2000" dirty="0" smtClean="0">
                <a:latin typeface="Comic Sans MS"/>
                <a:cs typeface="Comic Sans MS"/>
              </a:rPr>
              <a:t> (1 sample goes in a given segment) = (2n/k )/n  =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2/k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    If drawn uniformly at random from S (and S’).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Let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lang="en-US" sz="2000" dirty="0" smtClean="0">
                <a:latin typeface="Comic Sans MS"/>
                <a:cs typeface="Comic Sans MS"/>
              </a:rPr>
              <a:t> the number of samples going in a given segment, we want to compute: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      </a:t>
            </a:r>
            <a:r>
              <a:rPr lang="en-US" sz="2000" dirty="0" err="1" smtClean="0">
                <a:latin typeface="Comic Sans MS"/>
                <a:cs typeface="Comic Sans MS"/>
              </a:rPr>
              <a:t>Pr</a:t>
            </a:r>
            <a:r>
              <a:rPr lang="en-US" sz="2000" dirty="0" smtClean="0">
                <a:latin typeface="Comic Sans MS"/>
                <a:cs typeface="Comic Sans MS"/>
              </a:rPr>
              <a:t>(X &lt; a+1)</a:t>
            </a: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Observe :  E(X) = ((a+1)k-1) × 2/k </a:t>
            </a:r>
            <a:r>
              <a:rPr lang="en-US" sz="2000" dirty="0" smtClean="0">
                <a:latin typeface="Comic Sans MS"/>
                <a:cs typeface="Comic Sans MS"/>
              </a:rPr>
              <a:t>≥ </a:t>
            </a:r>
            <a:r>
              <a:rPr lang="en-US" sz="2000" dirty="0" smtClean="0">
                <a:latin typeface="Comic Sans MS"/>
                <a:cs typeface="Comic Sans MS"/>
              </a:rPr>
              <a:t>2(a+1)-2/k, per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k ≥ 2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     E(X) ≥  2(a+1) </a:t>
            </a:r>
            <a:r>
              <a:rPr lang="mr-IN" sz="2000" dirty="0" smtClean="0">
                <a:latin typeface="Comic Sans MS"/>
                <a:cs typeface="Comic Sans MS"/>
              </a:rPr>
              <a:t>–</a:t>
            </a:r>
            <a:r>
              <a:rPr lang="en-US" sz="2000" dirty="0" smtClean="0">
                <a:latin typeface="Comic Sans MS"/>
                <a:cs typeface="Comic Sans MS"/>
              </a:rPr>
              <a:t> 1  ≥  3/2(a+1)  for all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a ≥ 1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		</a:t>
            </a:r>
            <a:r>
              <a:rPr lang="en-US" sz="2000" dirty="0" smtClean="0">
                <a:latin typeface="Comic Sans MS"/>
                <a:cs typeface="Comic Sans MS"/>
              </a:rPr>
              <a:t>a+1  ≤ 2/3 E(X) = (1-1/3) </a:t>
            </a:r>
            <a:r>
              <a:rPr lang="en-US" sz="2000" dirty="0">
                <a:latin typeface="Comic Sans MS"/>
                <a:cs typeface="Comic Sans MS"/>
              </a:rPr>
              <a:t>E(X) 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By </a:t>
            </a:r>
            <a:r>
              <a:rPr lang="en-US" sz="2000" dirty="0" err="1" smtClean="0">
                <a:latin typeface="Comic Sans MS"/>
                <a:cs typeface="Comic Sans MS"/>
              </a:rPr>
              <a:t>Chernoff</a:t>
            </a:r>
            <a:r>
              <a:rPr lang="en-US" sz="2000" dirty="0" smtClean="0">
                <a:latin typeface="Comic Sans MS"/>
                <a:cs typeface="Comic Sans MS"/>
              </a:rPr>
              <a:t> bound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	</a:t>
            </a:r>
            <a:r>
              <a:rPr lang="en-US" sz="2000" dirty="0" smtClean="0">
                <a:latin typeface="Comic Sans MS"/>
                <a:cs typeface="Comic Sans MS"/>
              </a:rPr>
              <a:t>			 </a:t>
            </a:r>
            <a:r>
              <a:rPr lang="en-US" sz="2000" dirty="0" err="1" smtClean="0">
                <a:latin typeface="Comic Sans MS"/>
                <a:cs typeface="Comic Sans MS"/>
              </a:rPr>
              <a:t>Pr</a:t>
            </a:r>
            <a:r>
              <a:rPr lang="en-US" sz="2000" dirty="0" smtClean="0">
                <a:latin typeface="Comic Sans MS"/>
                <a:cs typeface="Comic Sans MS"/>
              </a:rPr>
              <a:t> (</a:t>
            </a:r>
            <a:r>
              <a:rPr lang="en-US" sz="2000" dirty="0">
                <a:latin typeface="Comic Sans MS"/>
                <a:cs typeface="Comic Sans MS"/>
              </a:rPr>
              <a:t>X &lt; </a:t>
            </a:r>
            <a:r>
              <a:rPr lang="en-US" sz="2000" dirty="0" smtClean="0">
                <a:latin typeface="Comic Sans MS"/>
                <a:cs typeface="Comic Sans MS"/>
              </a:rPr>
              <a:t>(1 - </a:t>
            </a:r>
            <a:r>
              <a:rPr lang="en-US" sz="20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000" dirty="0" smtClean="0">
                <a:latin typeface="Comic Sans MS"/>
                <a:cs typeface="Comic Sans MS"/>
              </a:rPr>
              <a:t>) E(X) ≤ e^{</a:t>
            </a:r>
            <a:r>
              <a:rPr lang="en-US" sz="20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000" baseline="30000" dirty="0" smtClean="0">
                <a:latin typeface="Lucida Grande"/>
                <a:ea typeface="Lucida Grande"/>
                <a:cs typeface="Lucida Grande"/>
              </a:rPr>
              <a:t>2</a:t>
            </a:r>
            <a:r>
              <a:rPr lang="en-US" sz="2000" dirty="0" smtClean="0">
                <a:latin typeface="Comic Sans MS"/>
                <a:cs typeface="Comic Sans MS"/>
              </a:rPr>
              <a:t> /2)E(X)} 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Setting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δ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=1/3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and assume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a+1 = 12ln k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     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		 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>
                <a:latin typeface="Comic Sans MS"/>
                <a:cs typeface="Comic Sans MS"/>
              </a:rPr>
              <a:t>Pr</a:t>
            </a:r>
            <a:r>
              <a:rPr lang="en-US" sz="2000" dirty="0">
                <a:latin typeface="Comic Sans MS"/>
                <a:cs typeface="Comic Sans MS"/>
              </a:rPr>
              <a:t> (X &lt; </a:t>
            </a:r>
            <a:r>
              <a:rPr lang="en-US" sz="2000" dirty="0" smtClean="0">
                <a:latin typeface="Comic Sans MS"/>
                <a:cs typeface="Comic Sans MS"/>
              </a:rPr>
              <a:t>a+1 ) ≤ P(X </a:t>
            </a:r>
            <a:r>
              <a:rPr lang="en-US" sz="2000" dirty="0">
                <a:latin typeface="Comic Sans MS"/>
                <a:cs typeface="Comic Sans MS"/>
              </a:rPr>
              <a:t>≤ </a:t>
            </a:r>
            <a:r>
              <a:rPr lang="en-US" sz="2000" dirty="0" smtClean="0">
                <a:latin typeface="Comic Sans MS"/>
                <a:cs typeface="Comic Sans MS"/>
              </a:rPr>
              <a:t>(1-1/3)E</a:t>
            </a:r>
            <a:r>
              <a:rPr lang="en-US" sz="2000" dirty="0">
                <a:latin typeface="Comic Sans MS"/>
                <a:cs typeface="Comic Sans MS"/>
              </a:rPr>
              <a:t>(X</a:t>
            </a:r>
            <a:r>
              <a:rPr lang="en-US" sz="2000" dirty="0" smtClean="0">
                <a:latin typeface="Comic Sans MS"/>
                <a:cs typeface="Comic Sans MS"/>
              </a:rPr>
              <a:t>) ) ≤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      e</a:t>
            </a:r>
            <a:r>
              <a:rPr lang="en-US" sz="2000" baseline="30000" dirty="0" smtClean="0">
                <a:latin typeface="Comic Sans MS"/>
                <a:cs typeface="Comic Sans MS"/>
              </a:rPr>
              <a:t>-E(X)/18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≤ e</a:t>
            </a:r>
            <a:r>
              <a:rPr lang="en-US" sz="2000" baseline="30000" dirty="0" smtClean="0">
                <a:latin typeface="Comic Sans MS"/>
                <a:cs typeface="Comic Sans MS"/>
              </a:rPr>
              <a:t>-(a+1)/12 </a:t>
            </a:r>
            <a:r>
              <a:rPr lang="en-US" sz="2000" dirty="0" smtClean="0">
                <a:latin typeface="Comic Sans MS"/>
                <a:cs typeface="Comic Sans MS"/>
              </a:rPr>
              <a:t>= e</a:t>
            </a:r>
            <a:r>
              <a:rPr lang="en-US" sz="2000" baseline="30000" dirty="0" smtClean="0">
                <a:latin typeface="Comic Sans MS"/>
                <a:cs typeface="Comic Sans MS"/>
              </a:rPr>
              <a:t>-</a:t>
            </a:r>
            <a:r>
              <a:rPr lang="en-US" sz="2000" baseline="30000" dirty="0" err="1" smtClean="0">
                <a:latin typeface="Comic Sans MS"/>
                <a:cs typeface="Comic Sans MS"/>
              </a:rPr>
              <a:t>lnk</a:t>
            </a:r>
            <a:r>
              <a:rPr lang="en-US" sz="2000" baseline="30000" dirty="0" smtClean="0">
                <a:latin typeface="Comic Sans MS"/>
                <a:cs typeface="Comic Sans MS"/>
              </a:rPr>
              <a:t>  </a:t>
            </a:r>
            <a:r>
              <a:rPr lang="en-US" sz="2000" dirty="0" smtClean="0">
                <a:latin typeface="Comic Sans MS"/>
                <a:cs typeface="Comic Sans MS"/>
              </a:rPr>
              <a:t>=  1/k</a:t>
            </a:r>
            <a:endParaRPr lang="en-US" sz="20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             </a:t>
            </a:r>
            <a:endParaRPr lang="en-US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3200400" lvl="7" indent="0">
              <a:buNone/>
            </a:pPr>
            <a:endParaRPr lang="en-US" sz="600" dirty="0" smtClean="0">
              <a:latin typeface="Symbol" charset="2"/>
              <a:cs typeface="Symbol" charset="2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4236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60" y="1251510"/>
            <a:ext cx="8741620" cy="537413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>
                <a:latin typeface="Comic Sans MS"/>
                <a:cs typeface="Comic Sans MS"/>
              </a:rPr>
              <a:t>Pr</a:t>
            </a:r>
            <a:r>
              <a:rPr lang="en-US" sz="2000" dirty="0">
                <a:latin typeface="Comic Sans MS"/>
                <a:cs typeface="Comic Sans MS"/>
              </a:rPr>
              <a:t> (X &lt; </a:t>
            </a:r>
            <a:r>
              <a:rPr lang="en-US" sz="2000" dirty="0" smtClean="0">
                <a:latin typeface="Comic Sans MS"/>
                <a:cs typeface="Comic Sans MS"/>
              </a:rPr>
              <a:t>a+1 ) ≤   1/k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We have already derived:</a:t>
            </a:r>
          </a:p>
          <a:p>
            <a:r>
              <a:rPr lang="en-US" sz="2000" dirty="0" err="1">
                <a:latin typeface="Comic Sans MS"/>
                <a:cs typeface="Comic Sans MS"/>
              </a:rPr>
              <a:t>Pr</a:t>
            </a:r>
            <a:r>
              <a:rPr lang="en-US" sz="2000" dirty="0">
                <a:latin typeface="Comic Sans MS"/>
                <a:cs typeface="Comic Sans MS"/>
              </a:rPr>
              <a:t> (exists B</a:t>
            </a:r>
            <a:r>
              <a:rPr lang="en-US" sz="2000" baseline="-25000" dirty="0">
                <a:latin typeface="Comic Sans MS"/>
                <a:cs typeface="Comic Sans MS"/>
              </a:rPr>
              <a:t>i</a:t>
            </a:r>
            <a:r>
              <a:rPr lang="en-US" sz="2000" dirty="0">
                <a:latin typeface="Comic Sans MS"/>
                <a:cs typeface="Comic Sans MS"/>
              </a:rPr>
              <a:t> : |B</a:t>
            </a:r>
            <a:r>
              <a:rPr lang="en-US" sz="2000" baseline="-25000" dirty="0">
                <a:latin typeface="Comic Sans MS"/>
                <a:cs typeface="Comic Sans MS"/>
              </a:rPr>
              <a:t>i</a:t>
            </a:r>
            <a:r>
              <a:rPr lang="en-US" sz="2000" dirty="0">
                <a:latin typeface="Comic Sans MS"/>
                <a:cs typeface="Comic Sans MS"/>
              </a:rPr>
              <a:t>| ≥ 4 n/k) </a:t>
            </a:r>
            <a:r>
              <a:rPr lang="en-US" sz="2000" dirty="0" smtClean="0">
                <a:latin typeface="Comic Sans MS"/>
                <a:cs typeface="Comic Sans MS"/>
              </a:rPr>
              <a:t>≤ k</a:t>
            </a:r>
            <a:r>
              <a:rPr lang="en-US" sz="2000" dirty="0">
                <a:latin typeface="Comic Sans MS"/>
                <a:cs typeface="Comic Sans MS"/>
              </a:rPr>
              <a:t>/</a:t>
            </a:r>
            <a:r>
              <a:rPr lang="en-US" sz="2000" dirty="0" smtClean="0">
                <a:latin typeface="Comic Sans MS"/>
                <a:cs typeface="Comic Sans MS"/>
              </a:rPr>
              <a:t>2×Pr (a segment contain&lt; </a:t>
            </a:r>
            <a:r>
              <a:rPr lang="en-US" sz="2000" dirty="0">
                <a:latin typeface="Comic Sans MS"/>
                <a:cs typeface="Comic Sans MS"/>
              </a:rPr>
              <a:t>(a+</a:t>
            </a:r>
            <a:r>
              <a:rPr lang="en-US" sz="2000" dirty="0" smtClean="0">
                <a:latin typeface="Comic Sans MS"/>
                <a:cs typeface="Comic Sans MS"/>
              </a:rPr>
              <a:t>1) samples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 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Pr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(exists B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 : |B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| ≥ 4 n/k)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≤  1/2    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complement event of the lemma 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All buckets receives less than 4n/k elements with probability &gt; 1/2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																	</a:t>
            </a: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3200400" lvl="7" indent="0">
              <a:buNone/>
            </a:pPr>
            <a:endParaRPr lang="en-US" sz="600" dirty="0" smtClean="0">
              <a:latin typeface="Symbol" charset="2"/>
              <a:cs typeface="Symbol" charset="2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59008" y="4696300"/>
            <a:ext cx="251027" cy="25106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39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Dual Pivot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60" y="1251510"/>
            <a:ext cx="8741620" cy="560649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Good strategy in practice no theoretical result.</a:t>
            </a:r>
          </a:p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Empirical good results in average.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endParaRPr lang="en-US" sz="20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p, q   pivots        l, k, g indices  </a:t>
            </a: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sz="2400" dirty="0" smtClean="0">
                <a:latin typeface="Comic Sans MS"/>
                <a:ea typeface="Wingdings"/>
                <a:cs typeface="Comic Sans MS"/>
                <a:sym typeface="Wingdings"/>
              </a:rPr>
              <a:t>4 pieces</a:t>
            </a: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>
              <a:lnSpc>
                <a:spcPct val="70000"/>
              </a:lnSpc>
              <a:buFont typeface="+mj-lt"/>
              <a:buAutoNum type="arabicPeriod"/>
            </a:pPr>
            <a:r>
              <a:rPr lang="en-US" sz="2000" dirty="0" smtClean="0">
                <a:latin typeface="Comic Sans MS"/>
                <a:cs typeface="Comic Sans MS"/>
              </a:rPr>
              <a:t>                    items smaller than p</a:t>
            </a:r>
          </a:p>
          <a:p>
            <a:pPr>
              <a:lnSpc>
                <a:spcPct val="70000"/>
              </a:lnSpc>
              <a:buFont typeface="+mj-lt"/>
              <a:buAutoNum type="arabicPeriod"/>
            </a:pPr>
            <a:endParaRPr lang="en-US" sz="2000" dirty="0" smtClean="0">
              <a:latin typeface="Comic Sans MS"/>
              <a:cs typeface="Comic Sans MS"/>
            </a:endParaRPr>
          </a:p>
          <a:p>
            <a:pPr>
              <a:lnSpc>
                <a:spcPct val="70000"/>
              </a:lnSpc>
              <a:buFont typeface="+mj-lt"/>
              <a:buAutoNum type="arabicPeriod"/>
            </a:pPr>
            <a:r>
              <a:rPr lang="en-US" sz="2000" dirty="0" smtClean="0">
                <a:latin typeface="Comic Sans MS"/>
                <a:cs typeface="Comic Sans MS"/>
              </a:rPr>
              <a:t>                   items larger or equal to p and smaller or equal to q.</a:t>
            </a:r>
          </a:p>
          <a:p>
            <a:pPr>
              <a:lnSpc>
                <a:spcPct val="70000"/>
              </a:lnSpc>
              <a:buFont typeface="+mj-lt"/>
              <a:buAutoNum type="arabicPeriod"/>
            </a:pPr>
            <a:endParaRPr lang="en-US" sz="2000" dirty="0" smtClean="0">
              <a:latin typeface="Comic Sans MS"/>
              <a:cs typeface="Comic Sans MS"/>
            </a:endParaRPr>
          </a:p>
          <a:p>
            <a:pPr>
              <a:lnSpc>
                <a:spcPct val="70000"/>
              </a:lnSpc>
              <a:buFont typeface="+mj-lt"/>
              <a:buAutoNum type="arabicPeriod"/>
            </a:pPr>
            <a:r>
              <a:rPr lang="en-US" sz="1800" dirty="0" smtClean="0">
                <a:latin typeface="Comic Sans MS"/>
                <a:cs typeface="Comic Sans MS"/>
              </a:rPr>
              <a:t>                    </a:t>
            </a:r>
            <a:r>
              <a:rPr lang="en-US" sz="2000" dirty="0" smtClean="0">
                <a:latin typeface="Comic Sans MS"/>
                <a:cs typeface="Comic Sans MS"/>
              </a:rPr>
              <a:t> items not jet considered</a:t>
            </a:r>
          </a:p>
          <a:p>
            <a:pPr>
              <a:lnSpc>
                <a:spcPct val="70000"/>
              </a:lnSpc>
              <a:buFont typeface="+mj-lt"/>
              <a:buAutoNum type="arabicPeriod"/>
            </a:pPr>
            <a:endParaRPr lang="en-US" sz="1800" dirty="0" smtClean="0">
              <a:latin typeface="Comic Sans MS"/>
              <a:cs typeface="Comic Sans MS"/>
            </a:endParaRPr>
          </a:p>
          <a:p>
            <a:pPr>
              <a:lnSpc>
                <a:spcPct val="70000"/>
              </a:lnSpc>
              <a:buFont typeface="+mj-lt"/>
              <a:buAutoNum type="arabicPeriod"/>
            </a:pPr>
            <a:r>
              <a:rPr lang="en-US" sz="1800" dirty="0">
                <a:latin typeface="Comic Sans MS"/>
                <a:cs typeface="Comic Sans MS"/>
              </a:rPr>
              <a:t> </a:t>
            </a:r>
            <a:r>
              <a:rPr lang="en-US" sz="1800" dirty="0" smtClean="0">
                <a:latin typeface="Comic Sans MS"/>
                <a:cs typeface="Comic Sans MS"/>
              </a:rPr>
              <a:t>                   </a:t>
            </a:r>
            <a:r>
              <a:rPr lang="en-US" sz="2000" dirty="0" smtClean="0">
                <a:latin typeface="Comic Sans MS"/>
                <a:cs typeface="Comic Sans MS"/>
              </a:rPr>
              <a:t> items greater than q</a:t>
            </a:r>
          </a:p>
        </p:txBody>
      </p:sp>
      <p:sp>
        <p:nvSpPr>
          <p:cNvPr id="5" name="Rectangle 4"/>
          <p:cNvSpPr/>
          <p:nvPr/>
        </p:nvSpPr>
        <p:spPr>
          <a:xfrm>
            <a:off x="942394" y="2244772"/>
            <a:ext cx="6905313" cy="590729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18301" y="2215236"/>
            <a:ext cx="0" cy="6202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72137" y="2244772"/>
            <a:ext cx="0" cy="5907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57479" y="2244772"/>
            <a:ext cx="0" cy="5907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3996" y="2244772"/>
            <a:ext cx="0" cy="5907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89806" y="283550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24013" y="2244772"/>
            <a:ext cx="0" cy="5907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71738" y="2244772"/>
            <a:ext cx="0" cy="5907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557479" y="2230004"/>
            <a:ext cx="1166534" cy="6054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71738" y="2250725"/>
            <a:ext cx="1675969" cy="5847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672137" y="2250725"/>
            <a:ext cx="1461859" cy="6202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42394" y="2250725"/>
            <a:ext cx="6999202" cy="58477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omic Sans MS"/>
                <a:cs typeface="Comic Sans MS"/>
              </a:rPr>
              <a:t>&lt; p</a:t>
            </a:r>
            <a:r>
              <a:rPr lang="en-US" sz="3200" dirty="0" smtClean="0">
                <a:latin typeface="Comic Sans MS"/>
                <a:cs typeface="Comic Sans MS"/>
              </a:rPr>
              <a:t>      </a:t>
            </a:r>
            <a:r>
              <a:rPr lang="en-US" sz="2800" dirty="0" smtClean="0">
                <a:solidFill>
                  <a:srgbClr val="EEECE1"/>
                </a:solidFill>
                <a:latin typeface="Comic Sans MS"/>
                <a:cs typeface="Comic Sans MS"/>
              </a:rPr>
              <a:t>l</a:t>
            </a:r>
            <a:r>
              <a:rPr lang="en-US" sz="2800" dirty="0" smtClean="0">
                <a:latin typeface="Comic Sans MS"/>
                <a:cs typeface="Comic Sans MS"/>
              </a:rPr>
              <a:t>  p ≤ </a:t>
            </a:r>
            <a:r>
              <a:rPr lang="en-US" sz="2800" dirty="0" err="1" smtClean="0">
                <a:latin typeface="Comic Sans MS"/>
                <a:cs typeface="Comic Sans MS"/>
              </a:rPr>
              <a:t>i</a:t>
            </a:r>
            <a:r>
              <a:rPr lang="en-US" sz="2800" dirty="0" smtClean="0">
                <a:latin typeface="Comic Sans MS"/>
                <a:cs typeface="Comic Sans MS"/>
              </a:rPr>
              <a:t> ≤ q   </a:t>
            </a:r>
            <a:r>
              <a:rPr lang="en-US" sz="2800" dirty="0" smtClean="0">
                <a:solidFill>
                  <a:srgbClr val="EEECE1"/>
                </a:solidFill>
                <a:latin typeface="Comic Sans MS"/>
                <a:cs typeface="Comic Sans MS"/>
              </a:rPr>
              <a:t>k</a:t>
            </a:r>
            <a:r>
              <a:rPr lang="en-US" sz="2800" dirty="0" smtClean="0">
                <a:latin typeface="Comic Sans MS"/>
                <a:cs typeface="Comic Sans MS"/>
              </a:rPr>
              <a:t>     ?      </a:t>
            </a:r>
            <a:r>
              <a:rPr lang="en-US" sz="2800" dirty="0" smtClean="0">
                <a:solidFill>
                  <a:srgbClr val="EEECE1"/>
                </a:solidFill>
                <a:latin typeface="Comic Sans MS"/>
                <a:cs typeface="Comic Sans MS"/>
              </a:rPr>
              <a:t>g</a:t>
            </a:r>
            <a:r>
              <a:rPr lang="en-US" sz="2800" dirty="0" smtClean="0">
                <a:latin typeface="Comic Sans MS"/>
                <a:cs typeface="Comic Sans MS"/>
              </a:rPr>
              <a:t>      &gt; q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79247" y="4208948"/>
            <a:ext cx="1122235" cy="2953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79247" y="4651990"/>
            <a:ext cx="1122235" cy="2953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79247" y="5272259"/>
            <a:ext cx="1122235" cy="3101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79247" y="5739508"/>
            <a:ext cx="1122235" cy="3101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2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Dual Pivot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89806" y="283550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39070" y="1417638"/>
            <a:ext cx="7722749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Similar to the 3-ways Partition: maintains the invariants.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Comic Sans MS"/>
                <a:cs typeface="Comic Sans MS"/>
              </a:rPr>
              <a:t>Items equal to the pivot are not treated separately.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Comic Sans MS"/>
                <a:cs typeface="Comic Sans MS"/>
              </a:rPr>
              <a:t>2 indices move rightward ,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l </a:t>
            </a:r>
            <a:r>
              <a:rPr lang="en-US" sz="2000" dirty="0" smtClean="0">
                <a:latin typeface="Comic Sans MS"/>
                <a:cs typeface="Comic Sans MS"/>
              </a:rPr>
              <a:t>and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k</a:t>
            </a:r>
            <a:r>
              <a:rPr lang="en-US" sz="2000" dirty="0" smtClean="0">
                <a:latin typeface="Comic Sans MS"/>
                <a:cs typeface="Comic Sans MS"/>
              </a:rPr>
              <a:t>, while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g </a:t>
            </a:r>
            <a:r>
              <a:rPr lang="en-US" sz="2000" dirty="0" smtClean="0">
                <a:latin typeface="Comic Sans MS"/>
                <a:cs typeface="Comic Sans MS"/>
              </a:rPr>
              <a:t>moves leftward.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Comic Sans MS"/>
                <a:cs typeface="Comic Sans MS"/>
              </a:rPr>
              <a:t>Termination: k ≥ g.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Comic Sans MS"/>
                <a:cs typeface="Comic Sans MS"/>
              </a:rPr>
              <a:t>For item k, compare S[k] : p,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if S[k] </a:t>
            </a:r>
            <a:r>
              <a:rPr lang="en-US" sz="2000" dirty="0" smtClean="0">
                <a:latin typeface="Comic Sans MS"/>
                <a:cs typeface="Comic Sans MS"/>
              </a:rPr>
              <a:t>&lt; </a:t>
            </a:r>
            <a:r>
              <a:rPr lang="en-US" sz="2000" dirty="0" smtClean="0">
                <a:latin typeface="Comic Sans MS"/>
                <a:cs typeface="Comic Sans MS"/>
              </a:rPr>
              <a:t>p  exchange S[k] and S[l] and increment pointers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    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else if S[k] &gt; q  decrease g while S[g] &gt; q and  </a:t>
            </a:r>
            <a:r>
              <a:rPr lang="en-US" sz="2000" dirty="0" err="1" smtClean="0">
                <a:latin typeface="Comic Sans MS"/>
                <a:cs typeface="Comic Sans MS"/>
              </a:rPr>
              <a:t>g≠k</a:t>
            </a:r>
            <a:endParaRPr lang="en-US" sz="2000" dirty="0">
              <a:latin typeface="Comic Sans MS"/>
              <a:cs typeface="Comic Sans MS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    the last value of g : S[g] ≤ q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    </a:t>
            </a:r>
            <a:r>
              <a:rPr lang="en-US" sz="2000" dirty="0" smtClean="0">
                <a:latin typeface="Comic Sans MS"/>
                <a:cs typeface="Comic Sans MS"/>
              </a:rPr>
              <a:t>exchange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S[k] and S[g]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  ……</a:t>
            </a:r>
          </a:p>
          <a:p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comparison with S[k] drives the phases  possibly including a long shift to the left.   The nesting of comparison is the key  for the efficiency of the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algortihm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.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91958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257118" y="1657637"/>
            <a:ext cx="1717143" cy="413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97462" y="4694477"/>
            <a:ext cx="1717143" cy="413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990813" y="3189939"/>
            <a:ext cx="1717143" cy="413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00742" y="1654043"/>
            <a:ext cx="2356376" cy="417105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Dual Pivot Partition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99158" y="1654043"/>
            <a:ext cx="1518936" cy="409917"/>
          </a:xfrm>
          <a:prstGeom prst="rect">
            <a:avLst/>
          </a:prstGeom>
          <a:solidFill>
            <a:schemeClr val="accent1"/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00741" y="3189939"/>
            <a:ext cx="2602197" cy="42827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00741" y="4694477"/>
            <a:ext cx="3155293" cy="42827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59390" y="4694477"/>
            <a:ext cx="1518936" cy="428279"/>
          </a:xfrm>
          <a:prstGeom prst="rect">
            <a:avLst/>
          </a:prstGeom>
          <a:solidFill>
            <a:schemeClr val="accent1"/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219914" y="3189939"/>
            <a:ext cx="1850580" cy="428279"/>
          </a:xfrm>
          <a:prstGeom prst="rect">
            <a:avLst/>
          </a:prstGeom>
          <a:solidFill>
            <a:schemeClr val="accent1"/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437" y="1114373"/>
            <a:ext cx="8406241" cy="6368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l              k      g 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5 12 9 12 13 15 17 19 12 26   18 22 20                p=12  q= 17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                                             exchange 19 and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17,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k++, g—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l                  k  g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5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12 9 12 13 15 17 19 12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26  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18 22 20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                                        l++ exchange 12 and 13, k++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 l                          k g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5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12 9 12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12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15 17 19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12 13 26  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18 22 20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no exchange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32519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Dual Pivot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89806" y="283550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39070" y="1284724"/>
            <a:ext cx="77227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You can find the complete code description and the visualization of the algorithm on </a:t>
            </a:r>
            <a:r>
              <a:rPr lang="en-US" sz="2000" dirty="0" err="1" smtClean="0">
                <a:latin typeface="Comic Sans MS"/>
                <a:cs typeface="Comic Sans MS"/>
              </a:rPr>
              <a:t>youtube</a:t>
            </a:r>
            <a:r>
              <a:rPr lang="en-US" sz="2000" dirty="0" smtClean="0">
                <a:latin typeface="Comic Sans MS"/>
                <a:cs typeface="Comic Sans MS"/>
              </a:rPr>
              <a:t> by searching for </a:t>
            </a:r>
          </a:p>
          <a:p>
            <a:r>
              <a:rPr lang="en-US" sz="2000" smtClean="0">
                <a:latin typeface="Comic Sans MS"/>
                <a:cs typeface="Comic Sans MS"/>
              </a:rPr>
              <a:t>Dual </a:t>
            </a:r>
            <a:r>
              <a:rPr lang="en-US" sz="2000" dirty="0" smtClean="0">
                <a:latin typeface="Comic Sans MS"/>
                <a:cs typeface="Comic Sans MS"/>
              </a:rPr>
              <a:t>pivot </a:t>
            </a:r>
            <a:r>
              <a:rPr lang="en-US" sz="2000" dirty="0" err="1" smtClean="0">
                <a:latin typeface="Comic Sans MS"/>
                <a:cs typeface="Comic Sans MS"/>
              </a:rPr>
              <a:t>QuickSort</a:t>
            </a:r>
            <a:r>
              <a:rPr lang="en-US" sz="2000" dirty="0" smtClean="0">
                <a:latin typeface="Comic Sans MS"/>
                <a:cs typeface="Comic Sans MS"/>
              </a:rPr>
              <a:t>.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Conclusions:</a:t>
            </a:r>
          </a:p>
          <a:p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Even a very old, classic algorithm such as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QuickSort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can be speed up and innovated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!</a:t>
            </a:r>
          </a:p>
          <a:p>
            <a:endParaRPr lang="en-US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27398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The distribution-based sorting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229600" cy="5374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mic Sans MS"/>
                <a:cs typeface="Comic Sans MS"/>
              </a:rPr>
              <a:t>QuickSort</a:t>
            </a:r>
            <a:r>
              <a:rPr lang="en-US" sz="2000" dirty="0" smtClean="0">
                <a:latin typeface="Comic Sans MS"/>
                <a:cs typeface="Comic Sans MS"/>
              </a:rPr>
              <a:t> is an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in place </a:t>
            </a:r>
            <a:r>
              <a:rPr lang="en-US" sz="2000" dirty="0" smtClean="0">
                <a:latin typeface="Comic Sans MS"/>
                <a:cs typeface="Comic Sans MS"/>
              </a:rPr>
              <a:t>algorithm, but…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Consider the stack for the recursive calls. </a:t>
            </a: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For balanced partitions: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O(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logn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000" dirty="0" smtClean="0">
                <a:latin typeface="Comic Sans MS"/>
                <a:cs typeface="Comic Sans MS"/>
              </a:rPr>
              <a:t>space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Worst case of unbalanced partitions: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(n)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calls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(n) </a:t>
            </a:r>
            <a:r>
              <a:rPr lang="en-US" sz="2000" dirty="0" smtClean="0">
                <a:latin typeface="Comic Sans MS"/>
                <a:cs typeface="Comic Sans MS"/>
              </a:rPr>
              <a:t>space!!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QuickSort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is modified.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We can bound the recursive depth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. Algorithm Bounded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Based on the fact that: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Quicksort does not depend on the order in which recursive calls are executed!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Small arrays can be better sorted with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InsertionSort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(when n is typically of the order of tens)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modified version mixes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one recursive call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with an iterative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while loop.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4756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44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Algorithm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Bounded(S,</a:t>
            </a:r>
            <a:r>
              <a:rPr lang="en-US" sz="32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I, j)</a:t>
            </a:r>
            <a:endParaRPr lang="en-US" sz="32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229600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61" y="1078080"/>
            <a:ext cx="8653022" cy="56562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21266" y="6025441"/>
            <a:ext cx="1373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n ≤ no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76659" y="3059668"/>
            <a:ext cx="970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n &gt; no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39540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44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Algorithm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Bounded(S,</a:t>
            </a:r>
            <a:r>
              <a:rPr lang="en-US" sz="32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I, j)</a:t>
            </a:r>
            <a:endParaRPr lang="en-US" sz="32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8081"/>
            <a:ext cx="8229600" cy="537413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recursive call is executed on the smaller part of the partition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It drops the recursive call on the larger part of the partition in favor of another execution of the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while-loop.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Ex: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Partition</a:t>
            </a: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Only one recursive call on S(i,p-1); For the larger part S(i+1,j) we iterate to the while loop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Technique: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Elimination of Tail Recursion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Bounded takes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O(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nlogn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time in average and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O(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logn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space.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0925" y="2865038"/>
            <a:ext cx="2761288" cy="487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39054" y="2894574"/>
            <a:ext cx="444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1639053" y="2894574"/>
            <a:ext cx="5699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10  3  7  15  21  18  2  11          pivot =S[2]=3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1520925" y="4036447"/>
            <a:ext cx="2761288" cy="487352"/>
          </a:xfrm>
          <a:prstGeom prst="rect">
            <a:avLst/>
          </a:prstGeom>
          <a:solidFill>
            <a:srgbClr val="DCE6F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2  </a:t>
            </a:r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3 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10  7  </a:t>
            </a:r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15  21  18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11 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801482" y="4036447"/>
            <a:ext cx="14767" cy="4873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145844" y="4036447"/>
            <a:ext cx="14767" cy="4873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539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686800" cy="5374132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2-level model: </a:t>
            </a:r>
            <a:r>
              <a:rPr lang="en-US" sz="1800" dirty="0" smtClean="0">
                <a:latin typeface="Comic Sans MS"/>
                <a:cs typeface="Comic Sans MS"/>
              </a:rPr>
              <a:t>M =internal memory size ; B = block size ;</a:t>
            </a:r>
          </a:p>
          <a:p>
            <a:r>
              <a:rPr lang="en-US" sz="1800" dirty="0" smtClean="0">
                <a:latin typeface="Comic Sans MS"/>
                <a:cs typeface="Comic Sans MS"/>
              </a:rPr>
              <a:t>Split the sequence S into k = </a:t>
            </a:r>
            <a:r>
              <a:rPr lang="en-US" sz="1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(M/B)</a:t>
            </a:r>
            <a:r>
              <a:rPr lang="en-US" sz="1800" dirty="0" smtClean="0">
                <a:latin typeface="Comic Sans MS"/>
                <a:cs typeface="Comic Sans MS"/>
              </a:rPr>
              <a:t> sub-sequences using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k-1 </a:t>
            </a:r>
            <a:r>
              <a:rPr lang="en-US" sz="1800" dirty="0" smtClean="0">
                <a:latin typeface="Comic Sans MS"/>
                <a:cs typeface="Comic Sans MS"/>
              </a:rPr>
              <a:t>pivots.</a:t>
            </a:r>
          </a:p>
          <a:p>
            <a:r>
              <a:rPr lang="en-US" sz="1800" dirty="0" smtClean="0">
                <a:latin typeface="Comic Sans MS"/>
                <a:cs typeface="Comic Sans MS"/>
              </a:rPr>
              <a:t>We would like balanced partitions, that is of </a:t>
            </a:r>
            <a:r>
              <a:rPr lang="en-US" sz="1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(n/k) items </a:t>
            </a:r>
            <a:r>
              <a:rPr lang="en-US" sz="1800" dirty="0" smtClean="0">
                <a:latin typeface="Comic Sans MS"/>
                <a:cs typeface="Comic Sans MS"/>
              </a:rPr>
              <a:t>each.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Select k-1</a:t>
            </a:r>
            <a:r>
              <a:rPr lang="en-US" sz="1800" dirty="0" smtClean="0">
                <a:latin typeface="Comic Sans MS"/>
                <a:cs typeface="Comic Sans MS"/>
              </a:rPr>
              <a:t>  s</a:t>
            </a:r>
            <a:r>
              <a:rPr lang="en-US" sz="1800" baseline="-25000" dirty="0" smtClean="0">
                <a:latin typeface="Comic Sans MS"/>
                <a:cs typeface="Comic Sans MS"/>
              </a:rPr>
              <a:t>1</a:t>
            </a:r>
            <a:r>
              <a:rPr lang="en-US" sz="1800" dirty="0" smtClean="0">
                <a:latin typeface="Comic Sans MS"/>
                <a:cs typeface="Comic Sans MS"/>
              </a:rPr>
              <a:t>, s</a:t>
            </a:r>
            <a:r>
              <a:rPr lang="en-US" sz="1800" baseline="-25000" dirty="0" smtClean="0">
                <a:latin typeface="Comic Sans MS"/>
                <a:cs typeface="Comic Sans MS"/>
              </a:rPr>
              <a:t>2</a:t>
            </a:r>
            <a:r>
              <a:rPr lang="en-US" sz="1800" dirty="0" smtClean="0">
                <a:latin typeface="Comic Sans MS"/>
                <a:cs typeface="Comic Sans MS"/>
              </a:rPr>
              <a:t>, …s</a:t>
            </a:r>
            <a:r>
              <a:rPr lang="en-US" sz="1800" baseline="-25000" dirty="0" smtClean="0">
                <a:latin typeface="Comic Sans MS"/>
                <a:cs typeface="Comic Sans MS"/>
              </a:rPr>
              <a:t>k-1  </a:t>
            </a:r>
            <a:r>
              <a:rPr lang="en-US" sz="1800" dirty="0" smtClean="0">
                <a:latin typeface="Comic Sans MS"/>
                <a:cs typeface="Comic Sans MS"/>
              </a:rPr>
              <a:t>“good pivots” is not a trivial task!</a:t>
            </a:r>
          </a:p>
          <a:p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Let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bucket</a:t>
            </a:r>
            <a:r>
              <a:rPr lang="en-US" sz="1800" dirty="0" smtClean="0">
                <a:latin typeface="Comic Sans MS"/>
                <a:cs typeface="Comic Sans MS"/>
              </a:rPr>
              <a:t> Bi the portion of S between pivot s</a:t>
            </a:r>
            <a:r>
              <a:rPr lang="en-US" sz="1800" baseline="-25000" dirty="0" smtClean="0">
                <a:latin typeface="Comic Sans MS"/>
                <a:cs typeface="Comic Sans MS"/>
              </a:rPr>
              <a:t>i-1 </a:t>
            </a:r>
            <a:r>
              <a:rPr lang="en-US" sz="1800" dirty="0" smtClean="0">
                <a:latin typeface="Comic Sans MS"/>
                <a:cs typeface="Comic Sans MS"/>
              </a:rPr>
              <a:t>and </a:t>
            </a:r>
            <a:r>
              <a:rPr lang="en-US" sz="1800" dirty="0" err="1" smtClean="0">
                <a:latin typeface="Comic Sans MS"/>
                <a:cs typeface="Comic Sans MS"/>
              </a:rPr>
              <a:t>s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. </a:t>
            </a: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We want guarantee that |Bi|= </a:t>
            </a:r>
            <a:r>
              <a:rPr lang="en-US" sz="1800" dirty="0" err="1">
                <a:latin typeface="Comic Sans MS"/>
                <a:ea typeface="Lucida Grande"/>
                <a:cs typeface="Comic Sans MS"/>
              </a:rPr>
              <a:t>Θ</a:t>
            </a:r>
            <a:r>
              <a:rPr lang="en-US" sz="1800" dirty="0">
                <a:latin typeface="Comic Sans MS"/>
                <a:cs typeface="Comic Sans MS"/>
              </a:rPr>
              <a:t>(n/k) </a:t>
            </a:r>
            <a:r>
              <a:rPr lang="en-US" sz="1800" dirty="0" smtClean="0">
                <a:latin typeface="Comic Sans MS"/>
                <a:cs typeface="Comic Sans MS"/>
              </a:rPr>
              <a:t>for all buckets.</a:t>
            </a: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So,  at the first step of Multi-way </a:t>
            </a:r>
            <a:r>
              <a:rPr lang="en-US" sz="1800" dirty="0" err="1" smtClean="0">
                <a:latin typeface="Comic Sans MS"/>
                <a:cs typeface="Comic Sans MS"/>
              </a:rPr>
              <a:t>QuickSort</a:t>
            </a:r>
            <a:r>
              <a:rPr lang="en-US" sz="1800" dirty="0" smtClean="0">
                <a:latin typeface="Comic Sans MS"/>
                <a:cs typeface="Comic Sans MS"/>
              </a:rPr>
              <a:t>   size of portions n/k</a:t>
            </a:r>
          </a:p>
          <a:p>
            <a:pPr marL="0" indent="0">
              <a:buNone/>
            </a:pPr>
            <a:r>
              <a:rPr lang="en-US" sz="1800" dirty="0">
                <a:latin typeface="Comic Sans MS"/>
                <a:cs typeface="Comic Sans MS"/>
              </a:rPr>
              <a:t> </a:t>
            </a:r>
            <a:r>
              <a:rPr lang="en-US" sz="1800" dirty="0" smtClean="0">
                <a:latin typeface="Comic Sans MS"/>
                <a:cs typeface="Comic Sans MS"/>
              </a:rPr>
              <a:t>      at the second step the  size </a:t>
            </a:r>
            <a:r>
              <a:rPr lang="en-US" sz="1800" dirty="0">
                <a:latin typeface="Comic Sans MS"/>
                <a:cs typeface="Comic Sans MS"/>
              </a:rPr>
              <a:t>of portions n</a:t>
            </a:r>
            <a:r>
              <a:rPr lang="en-US" sz="1800" dirty="0" smtClean="0">
                <a:latin typeface="Comic Sans MS"/>
                <a:cs typeface="Comic Sans MS"/>
              </a:rPr>
              <a:t>/k</a:t>
            </a:r>
            <a:r>
              <a:rPr lang="en-US" sz="1800" baseline="30000" dirty="0" smtClean="0">
                <a:latin typeface="Comic Sans MS"/>
                <a:cs typeface="Comic Sans MS"/>
              </a:rPr>
              <a:t>2</a:t>
            </a: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baseline="30000" dirty="0" smtClean="0">
                <a:latin typeface="Comic Sans MS"/>
                <a:cs typeface="Comic Sans MS"/>
              </a:rPr>
              <a:t>         </a:t>
            </a:r>
            <a:r>
              <a:rPr lang="en-US" sz="1800" dirty="0">
                <a:latin typeface="Comic Sans MS"/>
                <a:cs typeface="Comic Sans MS"/>
              </a:rPr>
              <a:t> at the </a:t>
            </a:r>
            <a:r>
              <a:rPr lang="en-US" sz="1800" dirty="0" smtClean="0">
                <a:latin typeface="Comic Sans MS"/>
                <a:cs typeface="Comic Sans MS"/>
              </a:rPr>
              <a:t>third </a:t>
            </a:r>
            <a:r>
              <a:rPr lang="en-US" sz="1800" dirty="0">
                <a:latin typeface="Comic Sans MS"/>
                <a:cs typeface="Comic Sans MS"/>
              </a:rPr>
              <a:t>step </a:t>
            </a:r>
            <a:r>
              <a:rPr lang="en-US" sz="1800" dirty="0" smtClean="0">
                <a:latin typeface="Comic Sans MS"/>
                <a:cs typeface="Comic Sans MS"/>
              </a:rPr>
              <a:t>   the  </a:t>
            </a:r>
            <a:r>
              <a:rPr lang="en-US" sz="1800" dirty="0">
                <a:latin typeface="Comic Sans MS"/>
                <a:cs typeface="Comic Sans MS"/>
              </a:rPr>
              <a:t>size of portions </a:t>
            </a:r>
            <a:r>
              <a:rPr lang="en-US" sz="1800" dirty="0" smtClean="0">
                <a:latin typeface="Comic Sans MS"/>
                <a:cs typeface="Comic Sans MS"/>
              </a:rPr>
              <a:t> n</a:t>
            </a:r>
            <a:r>
              <a:rPr lang="en-US" sz="1800" dirty="0">
                <a:latin typeface="Comic Sans MS"/>
                <a:cs typeface="Comic Sans MS"/>
              </a:rPr>
              <a:t>/</a:t>
            </a:r>
            <a:r>
              <a:rPr lang="en-US" sz="1800" dirty="0" smtClean="0">
                <a:latin typeface="Comic Sans MS"/>
                <a:cs typeface="Comic Sans MS"/>
              </a:rPr>
              <a:t>k</a:t>
            </a:r>
            <a:r>
              <a:rPr lang="en-US" sz="1800" baseline="30000" dirty="0" smtClean="0">
                <a:latin typeface="Comic Sans MS"/>
                <a:cs typeface="Comic Sans MS"/>
              </a:rPr>
              <a:t>3</a:t>
            </a: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baseline="30000" dirty="0" smtClean="0">
                <a:latin typeface="Comic Sans MS"/>
                <a:cs typeface="Comic Sans MS"/>
              </a:rPr>
              <a:t>                                                </a:t>
            </a:r>
            <a:r>
              <a:rPr lang="en-US" sz="1800" dirty="0" smtClean="0">
                <a:latin typeface="Comic Sans MS"/>
                <a:cs typeface="Comic Sans MS"/>
              </a:rPr>
              <a:t>……….</a:t>
            </a: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Stop when n/</a:t>
            </a:r>
            <a:r>
              <a:rPr lang="en-US" sz="1800" dirty="0" err="1" smtClean="0">
                <a:latin typeface="Comic Sans MS"/>
                <a:cs typeface="Comic Sans MS"/>
              </a:rPr>
              <a:t>k</a:t>
            </a:r>
            <a:r>
              <a:rPr lang="en-US" sz="1800" baseline="300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≤ M:    n/M ≤ </a:t>
            </a:r>
            <a:r>
              <a:rPr lang="en-US" sz="1800" dirty="0" err="1" smtClean="0">
                <a:latin typeface="Comic Sans MS"/>
                <a:cs typeface="Comic Sans MS"/>
              </a:rPr>
              <a:t>k</a:t>
            </a:r>
            <a:r>
              <a:rPr lang="en-US" sz="1800" baseline="300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   , </a:t>
            </a:r>
            <a:r>
              <a:rPr lang="en-US" sz="18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is the number of steps</a:t>
            </a:r>
          </a:p>
          <a:p>
            <a:pPr marL="0" indent="0">
              <a:buNone/>
            </a:pPr>
            <a:r>
              <a:rPr lang="en-US" sz="1800" dirty="0">
                <a:latin typeface="Comic Sans MS"/>
                <a:cs typeface="Comic Sans MS"/>
              </a:rPr>
              <a:t> </a:t>
            </a:r>
            <a:r>
              <a:rPr lang="en-US" sz="1800" dirty="0" smtClean="0">
                <a:latin typeface="Comic Sans MS"/>
                <a:cs typeface="Comic Sans MS"/>
              </a:rPr>
              <a:t>                          </a:t>
            </a:r>
            <a:r>
              <a:rPr lang="en-US" sz="18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≥ </a:t>
            </a:r>
            <a:r>
              <a:rPr lang="en-US" sz="1800" dirty="0" err="1" smtClean="0">
                <a:latin typeface="Comic Sans MS"/>
                <a:cs typeface="Comic Sans MS"/>
              </a:rPr>
              <a:t>log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k</a:t>
            </a:r>
            <a:r>
              <a:rPr lang="en-US" sz="1800" dirty="0" smtClean="0">
                <a:latin typeface="Comic Sans MS"/>
                <a:cs typeface="Comic Sans MS"/>
              </a:rPr>
              <a:t> n/M  = </a:t>
            </a:r>
            <a:r>
              <a:rPr lang="en-US" sz="1800" dirty="0" err="1" smtClean="0">
                <a:latin typeface="Comic Sans MS"/>
                <a:cs typeface="Comic Sans MS"/>
              </a:rPr>
              <a:t>log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M</a:t>
            </a:r>
            <a:r>
              <a:rPr lang="en-US" sz="1800" baseline="-25000" dirty="0" smtClean="0">
                <a:latin typeface="Comic Sans MS"/>
                <a:cs typeface="Comic Sans MS"/>
              </a:rPr>
              <a:t>/B </a:t>
            </a:r>
            <a:r>
              <a:rPr lang="en-US" sz="1800" dirty="0" smtClean="0">
                <a:latin typeface="Comic Sans MS"/>
                <a:cs typeface="Comic Sans MS"/>
              </a:rPr>
              <a:t>n/M </a:t>
            </a: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This number of steps is enough to have portions shorter than M, and sorted in internal memory!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Partition</a:t>
            </a:r>
            <a:r>
              <a:rPr lang="en-US" sz="1800" dirty="0" smtClean="0">
                <a:latin typeface="Comic Sans MS"/>
                <a:cs typeface="Comic Sans MS"/>
              </a:rPr>
              <a:t> takes O(n/B) I/O’s (dual to MS) : 1 input block, k output blocks.</a:t>
            </a: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55896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686800" cy="5374132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2-level model: </a:t>
            </a:r>
            <a:r>
              <a:rPr lang="en-US" sz="1800" dirty="0" smtClean="0">
                <a:latin typeface="Comic Sans MS"/>
                <a:cs typeface="Comic Sans MS"/>
              </a:rPr>
              <a:t>M =internal memory size ; B = block size ;</a:t>
            </a:r>
          </a:p>
          <a:p>
            <a:r>
              <a:rPr lang="en-US" sz="1800" dirty="0" smtClean="0">
                <a:latin typeface="Comic Sans MS"/>
                <a:cs typeface="Comic Sans MS"/>
              </a:rPr>
              <a:t>Split the sequence S into k = </a:t>
            </a:r>
            <a:r>
              <a:rPr lang="en-US" sz="1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(M/B)</a:t>
            </a:r>
            <a:r>
              <a:rPr lang="en-US" sz="1800" dirty="0" smtClean="0">
                <a:latin typeface="Comic Sans MS"/>
                <a:cs typeface="Comic Sans MS"/>
              </a:rPr>
              <a:t> sub-sequences using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k-1 </a:t>
            </a:r>
            <a:r>
              <a:rPr lang="en-US" sz="1800" dirty="0" smtClean="0">
                <a:latin typeface="Comic Sans MS"/>
                <a:cs typeface="Comic Sans MS"/>
              </a:rPr>
              <a:t>pivots.</a:t>
            </a:r>
          </a:p>
          <a:p>
            <a:r>
              <a:rPr lang="en-US" sz="1800" dirty="0" smtClean="0">
                <a:latin typeface="Comic Sans MS"/>
                <a:cs typeface="Comic Sans MS"/>
              </a:rPr>
              <a:t>We would like balanced partitions, that is of </a:t>
            </a:r>
            <a:r>
              <a:rPr lang="en-US" sz="1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(n/k) items </a:t>
            </a:r>
            <a:r>
              <a:rPr lang="en-US" sz="1800" dirty="0" smtClean="0">
                <a:latin typeface="Comic Sans MS"/>
                <a:cs typeface="Comic Sans MS"/>
              </a:rPr>
              <a:t>each.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Select k-1</a:t>
            </a:r>
            <a:r>
              <a:rPr lang="en-US" sz="1800" dirty="0" smtClean="0">
                <a:latin typeface="Comic Sans MS"/>
                <a:cs typeface="Comic Sans MS"/>
              </a:rPr>
              <a:t>  s</a:t>
            </a:r>
            <a:r>
              <a:rPr lang="en-US" sz="1800" baseline="-25000" dirty="0" smtClean="0">
                <a:latin typeface="Comic Sans MS"/>
                <a:cs typeface="Comic Sans MS"/>
              </a:rPr>
              <a:t>1</a:t>
            </a:r>
            <a:r>
              <a:rPr lang="en-US" sz="1800" dirty="0" smtClean="0">
                <a:latin typeface="Comic Sans MS"/>
                <a:cs typeface="Comic Sans MS"/>
              </a:rPr>
              <a:t>, s</a:t>
            </a:r>
            <a:r>
              <a:rPr lang="en-US" sz="1800" baseline="-25000" dirty="0" smtClean="0">
                <a:latin typeface="Comic Sans MS"/>
                <a:cs typeface="Comic Sans MS"/>
              </a:rPr>
              <a:t>2</a:t>
            </a:r>
            <a:r>
              <a:rPr lang="en-US" sz="1800" dirty="0" smtClean="0">
                <a:latin typeface="Comic Sans MS"/>
                <a:cs typeface="Comic Sans MS"/>
              </a:rPr>
              <a:t>, …s</a:t>
            </a:r>
            <a:r>
              <a:rPr lang="en-US" sz="1800" baseline="-25000" dirty="0" smtClean="0">
                <a:latin typeface="Comic Sans MS"/>
                <a:cs typeface="Comic Sans MS"/>
              </a:rPr>
              <a:t>k-1  </a:t>
            </a:r>
            <a:r>
              <a:rPr lang="en-US" sz="1800" dirty="0" smtClean="0">
                <a:latin typeface="Comic Sans MS"/>
                <a:cs typeface="Comic Sans MS"/>
              </a:rPr>
              <a:t>“good pivots” is not a trivial task!</a:t>
            </a:r>
          </a:p>
          <a:p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Let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bucket</a:t>
            </a:r>
            <a:r>
              <a:rPr lang="en-US" sz="1800" dirty="0" smtClean="0">
                <a:latin typeface="Comic Sans MS"/>
                <a:cs typeface="Comic Sans MS"/>
              </a:rPr>
              <a:t> Bi the portion of S between pivot s</a:t>
            </a:r>
            <a:r>
              <a:rPr lang="en-US" sz="1800" baseline="-25000" dirty="0" smtClean="0">
                <a:latin typeface="Comic Sans MS"/>
                <a:cs typeface="Comic Sans MS"/>
              </a:rPr>
              <a:t>i-1 </a:t>
            </a:r>
            <a:r>
              <a:rPr lang="en-US" sz="1800" dirty="0" smtClean="0">
                <a:latin typeface="Comic Sans MS"/>
                <a:cs typeface="Comic Sans MS"/>
              </a:rPr>
              <a:t>and </a:t>
            </a:r>
            <a:r>
              <a:rPr lang="en-US" sz="1800" dirty="0" err="1" smtClean="0">
                <a:latin typeface="Comic Sans MS"/>
                <a:cs typeface="Comic Sans MS"/>
              </a:rPr>
              <a:t>s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. </a:t>
            </a: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We want guarantee that |Bi|= </a:t>
            </a:r>
            <a:r>
              <a:rPr lang="en-US" sz="1800" dirty="0" err="1">
                <a:latin typeface="Comic Sans MS"/>
                <a:ea typeface="Lucida Grande"/>
                <a:cs typeface="Comic Sans MS"/>
              </a:rPr>
              <a:t>Θ</a:t>
            </a:r>
            <a:r>
              <a:rPr lang="en-US" sz="1800" dirty="0">
                <a:latin typeface="Comic Sans MS"/>
                <a:cs typeface="Comic Sans MS"/>
              </a:rPr>
              <a:t>(n/k) </a:t>
            </a:r>
            <a:r>
              <a:rPr lang="en-US" sz="1800" dirty="0" smtClean="0">
                <a:latin typeface="Comic Sans MS"/>
                <a:cs typeface="Comic Sans MS"/>
              </a:rPr>
              <a:t>for all buckets.</a:t>
            </a: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So,  at the first step of Multi-way </a:t>
            </a:r>
            <a:r>
              <a:rPr lang="en-US" sz="1800" dirty="0" err="1" smtClean="0">
                <a:latin typeface="Comic Sans MS"/>
                <a:cs typeface="Comic Sans MS"/>
              </a:rPr>
              <a:t>QuickSort</a:t>
            </a:r>
            <a:r>
              <a:rPr lang="en-US" sz="1800" dirty="0" smtClean="0">
                <a:latin typeface="Comic Sans MS"/>
                <a:cs typeface="Comic Sans MS"/>
              </a:rPr>
              <a:t>   size of portions n/k</a:t>
            </a:r>
          </a:p>
          <a:p>
            <a:pPr marL="0" indent="0">
              <a:buNone/>
            </a:pPr>
            <a:r>
              <a:rPr lang="en-US" sz="1800" dirty="0">
                <a:latin typeface="Comic Sans MS"/>
                <a:cs typeface="Comic Sans MS"/>
              </a:rPr>
              <a:t> </a:t>
            </a:r>
            <a:r>
              <a:rPr lang="en-US" sz="1800" dirty="0" smtClean="0">
                <a:latin typeface="Comic Sans MS"/>
                <a:cs typeface="Comic Sans MS"/>
              </a:rPr>
              <a:t>      at the second step the  size </a:t>
            </a:r>
            <a:r>
              <a:rPr lang="en-US" sz="1800" dirty="0">
                <a:latin typeface="Comic Sans MS"/>
                <a:cs typeface="Comic Sans MS"/>
              </a:rPr>
              <a:t>of portions n</a:t>
            </a:r>
            <a:r>
              <a:rPr lang="en-US" sz="1800" dirty="0" smtClean="0">
                <a:latin typeface="Comic Sans MS"/>
                <a:cs typeface="Comic Sans MS"/>
              </a:rPr>
              <a:t>/k</a:t>
            </a:r>
            <a:r>
              <a:rPr lang="en-US" sz="1800" baseline="30000" dirty="0" smtClean="0">
                <a:latin typeface="Comic Sans MS"/>
                <a:cs typeface="Comic Sans MS"/>
              </a:rPr>
              <a:t>2</a:t>
            </a: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baseline="30000" dirty="0" smtClean="0">
                <a:latin typeface="Comic Sans MS"/>
                <a:cs typeface="Comic Sans MS"/>
              </a:rPr>
              <a:t>         </a:t>
            </a:r>
            <a:r>
              <a:rPr lang="en-US" sz="1800" dirty="0">
                <a:latin typeface="Comic Sans MS"/>
                <a:cs typeface="Comic Sans MS"/>
              </a:rPr>
              <a:t> at the </a:t>
            </a:r>
            <a:r>
              <a:rPr lang="en-US" sz="1800" dirty="0" smtClean="0">
                <a:latin typeface="Comic Sans MS"/>
                <a:cs typeface="Comic Sans MS"/>
              </a:rPr>
              <a:t>third </a:t>
            </a:r>
            <a:r>
              <a:rPr lang="en-US" sz="1800" dirty="0">
                <a:latin typeface="Comic Sans MS"/>
                <a:cs typeface="Comic Sans MS"/>
              </a:rPr>
              <a:t>step </a:t>
            </a:r>
            <a:r>
              <a:rPr lang="en-US" sz="1800" dirty="0" smtClean="0">
                <a:latin typeface="Comic Sans MS"/>
                <a:cs typeface="Comic Sans MS"/>
              </a:rPr>
              <a:t>   the  </a:t>
            </a:r>
            <a:r>
              <a:rPr lang="en-US" sz="1800" dirty="0">
                <a:latin typeface="Comic Sans MS"/>
                <a:cs typeface="Comic Sans MS"/>
              </a:rPr>
              <a:t>size of portions </a:t>
            </a:r>
            <a:r>
              <a:rPr lang="en-US" sz="1800" dirty="0" smtClean="0">
                <a:latin typeface="Comic Sans MS"/>
                <a:cs typeface="Comic Sans MS"/>
              </a:rPr>
              <a:t> n</a:t>
            </a:r>
            <a:r>
              <a:rPr lang="en-US" sz="1800" dirty="0">
                <a:latin typeface="Comic Sans MS"/>
                <a:cs typeface="Comic Sans MS"/>
              </a:rPr>
              <a:t>/</a:t>
            </a:r>
            <a:r>
              <a:rPr lang="en-US" sz="1800" dirty="0" smtClean="0">
                <a:latin typeface="Comic Sans MS"/>
                <a:cs typeface="Comic Sans MS"/>
              </a:rPr>
              <a:t>k</a:t>
            </a:r>
            <a:r>
              <a:rPr lang="en-US" sz="1800" baseline="30000" dirty="0" smtClean="0">
                <a:latin typeface="Comic Sans MS"/>
                <a:cs typeface="Comic Sans MS"/>
              </a:rPr>
              <a:t>3</a:t>
            </a: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baseline="30000" dirty="0" smtClean="0">
                <a:latin typeface="Comic Sans MS"/>
                <a:cs typeface="Comic Sans MS"/>
              </a:rPr>
              <a:t>                                                </a:t>
            </a:r>
            <a:r>
              <a:rPr lang="en-US" sz="1800" dirty="0" smtClean="0">
                <a:latin typeface="Comic Sans MS"/>
                <a:cs typeface="Comic Sans MS"/>
              </a:rPr>
              <a:t>……….</a:t>
            </a: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Stop when n/</a:t>
            </a:r>
            <a:r>
              <a:rPr lang="en-US" sz="1800" dirty="0" err="1" smtClean="0">
                <a:latin typeface="Comic Sans MS"/>
                <a:cs typeface="Comic Sans MS"/>
              </a:rPr>
              <a:t>k</a:t>
            </a:r>
            <a:r>
              <a:rPr lang="en-US" sz="1800" baseline="300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≤ M:    n/M ≤ </a:t>
            </a:r>
            <a:r>
              <a:rPr lang="en-US" sz="1800" dirty="0" err="1" smtClean="0">
                <a:latin typeface="Comic Sans MS"/>
                <a:cs typeface="Comic Sans MS"/>
              </a:rPr>
              <a:t>k</a:t>
            </a:r>
            <a:r>
              <a:rPr lang="en-US" sz="1800" baseline="300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   , </a:t>
            </a:r>
            <a:r>
              <a:rPr lang="en-US" sz="18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is the number of steps</a:t>
            </a:r>
          </a:p>
          <a:p>
            <a:pPr marL="0" indent="0">
              <a:buNone/>
            </a:pPr>
            <a:r>
              <a:rPr lang="en-US" sz="1800" dirty="0">
                <a:latin typeface="Comic Sans MS"/>
                <a:cs typeface="Comic Sans MS"/>
              </a:rPr>
              <a:t> </a:t>
            </a:r>
            <a:r>
              <a:rPr lang="en-US" sz="1800" dirty="0" smtClean="0">
                <a:latin typeface="Comic Sans MS"/>
                <a:cs typeface="Comic Sans MS"/>
              </a:rPr>
              <a:t>                          </a:t>
            </a:r>
            <a:r>
              <a:rPr lang="en-US" sz="1800" dirty="0" err="1" smtClean="0">
                <a:latin typeface="Comic Sans MS"/>
                <a:cs typeface="Comic Sans MS"/>
              </a:rPr>
              <a:t>i</a:t>
            </a:r>
            <a:r>
              <a:rPr lang="en-US" sz="1800" dirty="0" smtClean="0">
                <a:latin typeface="Comic Sans MS"/>
                <a:cs typeface="Comic Sans MS"/>
              </a:rPr>
              <a:t> ≥ </a:t>
            </a:r>
            <a:r>
              <a:rPr lang="en-US" sz="1800" dirty="0" err="1" smtClean="0">
                <a:latin typeface="Comic Sans MS"/>
                <a:cs typeface="Comic Sans MS"/>
              </a:rPr>
              <a:t>log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k</a:t>
            </a:r>
            <a:r>
              <a:rPr lang="en-US" sz="1800" dirty="0" smtClean="0">
                <a:latin typeface="Comic Sans MS"/>
                <a:cs typeface="Comic Sans MS"/>
              </a:rPr>
              <a:t> n/M  = </a:t>
            </a:r>
            <a:r>
              <a:rPr lang="en-US" sz="1800" dirty="0" err="1" smtClean="0">
                <a:latin typeface="Comic Sans MS"/>
                <a:cs typeface="Comic Sans MS"/>
              </a:rPr>
              <a:t>log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M</a:t>
            </a:r>
            <a:r>
              <a:rPr lang="en-US" sz="1800" baseline="-25000" dirty="0" smtClean="0">
                <a:latin typeface="Comic Sans MS"/>
                <a:cs typeface="Comic Sans MS"/>
              </a:rPr>
              <a:t>/B </a:t>
            </a:r>
            <a:r>
              <a:rPr lang="en-US" sz="1800" dirty="0" smtClean="0">
                <a:latin typeface="Comic Sans MS"/>
                <a:cs typeface="Comic Sans MS"/>
              </a:rPr>
              <a:t>n/M </a:t>
            </a: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This number of steps is enough to have portions shorter than M, and sorted in internal memory!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Partition</a:t>
            </a:r>
            <a:r>
              <a:rPr lang="en-US" sz="1800" dirty="0" smtClean="0">
                <a:latin typeface="Comic Sans MS"/>
                <a:cs typeface="Comic Sans MS"/>
              </a:rPr>
              <a:t> takes O(n/B) I/O’s (dual to MS) : 1 input block, k output blocks.</a:t>
            </a: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7473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686800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Find k good pivots efficiently.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Randomized strategy called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oversampling.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Θ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ak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000" dirty="0" smtClean="0">
                <a:latin typeface="Comic Sans MS"/>
                <a:cs typeface="Comic Sans MS"/>
              </a:rPr>
              <a:t>items are sampled,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a≥0 </a:t>
            </a:r>
            <a:r>
              <a:rPr lang="en-US" sz="2000" dirty="0" smtClean="0">
                <a:latin typeface="Comic Sans MS"/>
                <a:cs typeface="Comic Sans MS"/>
              </a:rPr>
              <a:t>parameter of the oversampling.</a:t>
            </a:r>
          </a:p>
          <a:p>
            <a:pPr marL="0" indent="0"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Balanced selection of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=A[(a+1)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]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should provide good pivots!!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80" y="2597295"/>
            <a:ext cx="5303853" cy="23648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90422" y="3138313"/>
            <a:ext cx="2126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ak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dirty="0" smtClean="0">
                <a:latin typeface="Comic Sans MS"/>
                <a:cs typeface="Comic Sans MS"/>
              </a:rPr>
              <a:t>candidates</a:t>
            </a:r>
          </a:p>
          <a:p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Θ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ak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)log(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ak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dirty="0" smtClean="0">
                <a:latin typeface="Comic Sans MS"/>
                <a:cs typeface="Comic Sans MS"/>
              </a:rPr>
              <a:t>time</a:t>
            </a:r>
          </a:p>
          <a:p>
            <a:r>
              <a:rPr lang="en-US" dirty="0" smtClean="0">
                <a:latin typeface="Comic Sans MS"/>
                <a:cs typeface="Comic Sans MS"/>
              </a:rPr>
              <a:t>Select k-1 pivots evenly distributed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22385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520680" cy="5374132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Comic Sans MS"/>
                <a:cs typeface="Comic Sans MS"/>
              </a:rPr>
              <a:t>K=5    </a:t>
            </a:r>
            <a:endParaRPr lang="en-US" sz="18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sz="18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642779" y="2346975"/>
            <a:ext cx="60603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2581511" y="2291752"/>
            <a:ext cx="124244" cy="110446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1 7"/>
          <p:cNvCxnSpPr/>
          <p:nvPr/>
        </p:nvCxnSpPr>
        <p:spPr>
          <a:xfrm>
            <a:off x="2774780" y="2264678"/>
            <a:ext cx="0" cy="1380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3921130" y="2264678"/>
            <a:ext cx="0" cy="1380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5206624" y="2278484"/>
            <a:ext cx="0" cy="1380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6434708" y="2277946"/>
            <a:ext cx="0" cy="1380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1642779" y="2816370"/>
            <a:ext cx="6060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a+1                a+1                    a+1                a+1                         </a:t>
            </a:r>
            <a:endParaRPr lang="it-IT" dirty="0"/>
          </a:p>
        </p:txBody>
      </p:sp>
      <p:sp>
        <p:nvSpPr>
          <p:cNvPr id="20" name="Ovale 19"/>
          <p:cNvSpPr/>
          <p:nvPr/>
        </p:nvSpPr>
        <p:spPr>
          <a:xfrm>
            <a:off x="5082380" y="2292289"/>
            <a:ext cx="124244" cy="110446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3949287" y="2292825"/>
            <a:ext cx="124244" cy="110446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6284494" y="2292825"/>
            <a:ext cx="124244" cy="110446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Ovale 24"/>
          <p:cNvSpPr/>
          <p:nvPr/>
        </p:nvSpPr>
        <p:spPr>
          <a:xfrm>
            <a:off x="2347921" y="3812531"/>
            <a:ext cx="124244" cy="110446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774780" y="3738311"/>
            <a:ext cx="243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sample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235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Multi-way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520680" cy="5374132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Comic Sans MS"/>
                <a:cs typeface="Comic Sans MS"/>
              </a:rPr>
              <a:t>The larger is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a </a:t>
            </a:r>
            <a:r>
              <a:rPr lang="en-US" sz="1800" dirty="0" smtClean="0">
                <a:latin typeface="Comic Sans MS"/>
                <a:cs typeface="Comic Sans MS"/>
              </a:rPr>
              <a:t>the closer to </a:t>
            </a:r>
            <a:r>
              <a:rPr lang="en-US" sz="1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/k) 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If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a=n/k 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elements of set A cannot be sorted in M !</a:t>
            </a:r>
          </a:p>
          <a:p>
            <a:r>
              <a:rPr lang="en-US" sz="1800" dirty="0">
                <a:solidFill>
                  <a:srgbClr val="000000"/>
                </a:solidFill>
                <a:latin typeface="Comic Sans MS"/>
                <a:cs typeface="Comic Sans MS"/>
              </a:rPr>
              <a:t>If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a = 0 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selection is fast, but unbalanced partitions are </a:t>
            </a:r>
            <a:r>
              <a:rPr lang="en-US" sz="1800" dirty="0">
                <a:solidFill>
                  <a:srgbClr val="000000"/>
                </a:solidFill>
                <a:latin typeface="Comic Sans MS"/>
                <a:cs typeface="Comic Sans MS"/>
              </a:rPr>
              <a:t>is more 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probable.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Good choice for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:  </a:t>
            </a:r>
            <a:r>
              <a:rPr lang="en-US" sz="1800" dirty="0" err="1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(log k)</a:t>
            </a:r>
            <a:r>
              <a:rPr lang="en-US" sz="1800" dirty="0" smtClean="0">
                <a:latin typeface="Comic Sans MS"/>
                <a:cs typeface="Comic Sans MS"/>
              </a:rPr>
              <a:t>. Pivot-selection costs </a:t>
            </a:r>
            <a:r>
              <a:rPr lang="en-US" sz="1800" dirty="0" err="1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1800" smtClean="0">
                <a:solidFill>
                  <a:srgbClr val="FF0000"/>
                </a:solidFill>
                <a:latin typeface="Comic Sans MS"/>
                <a:cs typeface="Comic Sans MS"/>
              </a:rPr>
              <a:t>(klog</a:t>
            </a:r>
            <a:r>
              <a:rPr lang="en-US" sz="1800" baseline="3000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sz="1800" smtClean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</a:p>
          <a:p>
            <a:endParaRPr lang="en-US" sz="18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Lemma. 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Let k ≥ 2,   a + 1 =12 </a:t>
            </a:r>
            <a:r>
              <a:rPr lang="en-US" sz="18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ln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 k. A sample of (a+1)k-1 suffices to ensure that all buckets receive less than 4n/k elements, with probability at least ½.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Proof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. We find un upper bound to complement event: there exists 1 bucket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containing more than </a:t>
            </a:r>
            <a:r>
              <a:rPr lang="en-US" sz="1800" dirty="0">
                <a:solidFill>
                  <a:srgbClr val="000000"/>
                </a:solidFill>
                <a:latin typeface="Comic Sans MS"/>
                <a:cs typeface="Comic Sans MS"/>
              </a:rPr>
              <a:t>4n/k elements 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with probability at most ½.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cs typeface="Comic Sans MS"/>
              </a:rPr>
              <a:t>Failure sampling.</a:t>
            </a:r>
          </a:p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Consider the sorted version of S, S’. Logically split S’ in k/2 segments (t</a:t>
            </a:r>
            <a:r>
              <a:rPr lang="en-US" sz="1800" baseline="-25000" dirty="0" smtClean="0">
                <a:latin typeface="Comic Sans MS"/>
                <a:cs typeface="Comic Sans MS"/>
              </a:rPr>
              <a:t>1</a:t>
            </a:r>
            <a:r>
              <a:rPr lang="en-US" sz="1800" dirty="0" smtClean="0">
                <a:latin typeface="Comic Sans MS"/>
                <a:cs typeface="Comic Sans MS"/>
              </a:rPr>
              <a:t>, t</a:t>
            </a:r>
            <a:r>
              <a:rPr lang="en-US" sz="1800" baseline="-25000" dirty="0" smtClean="0">
                <a:latin typeface="Comic Sans MS"/>
                <a:cs typeface="Comic Sans MS"/>
              </a:rPr>
              <a:t>2</a:t>
            </a:r>
            <a:r>
              <a:rPr lang="en-US" sz="1800" dirty="0" smtClean="0">
                <a:latin typeface="Comic Sans MS"/>
                <a:cs typeface="Comic Sans MS"/>
              </a:rPr>
              <a:t>, …, </a:t>
            </a:r>
            <a:r>
              <a:rPr lang="en-US" sz="1800" dirty="0" err="1" smtClean="0">
                <a:latin typeface="Comic Sans MS"/>
                <a:cs typeface="Comic Sans MS"/>
              </a:rPr>
              <a:t>t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k</a:t>
            </a:r>
            <a:r>
              <a:rPr lang="en-US" sz="1800" baseline="-25000" dirty="0" smtClean="0">
                <a:latin typeface="Comic Sans MS"/>
                <a:cs typeface="Comic Sans MS"/>
              </a:rPr>
              <a:t>/2</a:t>
            </a:r>
            <a:r>
              <a:rPr lang="en-US" sz="1800" dirty="0" smtClean="0">
                <a:latin typeface="Comic Sans MS"/>
                <a:cs typeface="Comic Sans MS"/>
              </a:rPr>
              <a:t>) of 2n/k elements each.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endParaRPr lang="en-US" sz="1800" dirty="0">
              <a:latin typeface="Comic Sans MS"/>
              <a:cs typeface="Comic Sans MS"/>
            </a:endParaRPr>
          </a:p>
          <a:p>
            <a:endParaRPr lang="en-US" sz="18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85560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1730</Words>
  <Application>Microsoft Macintosh PowerPoint</Application>
  <PresentationFormat>Presentazione su schermo (4:3)</PresentationFormat>
  <Paragraphs>222</Paragraphs>
  <Slides>16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Office Theme</vt:lpstr>
      <vt:lpstr>Sorting atomic items </vt:lpstr>
      <vt:lpstr>The distribution-based sorting</vt:lpstr>
      <vt:lpstr>Algorithm Bounded(S, I, j)</vt:lpstr>
      <vt:lpstr>Algorithm Bounded(S, I, j)</vt:lpstr>
      <vt:lpstr>Multi-way QuickSort</vt:lpstr>
      <vt:lpstr>Multi-way QuickSort</vt:lpstr>
      <vt:lpstr>Multi-way QuickSort</vt:lpstr>
      <vt:lpstr>Multi-way QuickSort</vt:lpstr>
      <vt:lpstr>Multi-way QuickSort</vt:lpstr>
      <vt:lpstr>Multi-way QuickSort</vt:lpstr>
      <vt:lpstr>Multi-way QuickSort</vt:lpstr>
      <vt:lpstr>Multi-way QuickSort</vt:lpstr>
      <vt:lpstr>Dual Pivot QuickSort</vt:lpstr>
      <vt:lpstr>Dual Pivot QuickSort</vt:lpstr>
      <vt:lpstr>Dual Pivot Partition</vt:lpstr>
      <vt:lpstr>Dual Pivot QuickSort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</cp:lastModifiedBy>
  <cp:revision>175</cp:revision>
  <cp:lastPrinted>2017-02-16T16:00:54Z</cp:lastPrinted>
  <dcterms:created xsi:type="dcterms:W3CDTF">2017-01-24T16:57:38Z</dcterms:created>
  <dcterms:modified xsi:type="dcterms:W3CDTF">2017-03-10T11:40:21Z</dcterms:modified>
</cp:coreProperties>
</file>