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4" r:id="rId4"/>
    <p:sldId id="275" r:id="rId5"/>
    <p:sldId id="259" r:id="rId6"/>
    <p:sldId id="278" r:id="rId7"/>
    <p:sldId id="279" r:id="rId8"/>
    <p:sldId id="280" r:id="rId9"/>
    <p:sldId id="284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524FF-B902-8A4F-9ACB-AF2C96526A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1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14/03/17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Introduction to Graphs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22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Cormen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Leiserson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Rivest&amp;Stein</a:t>
            </a:r>
            <a:r>
              <a:rPr lang="en-US" sz="3200" dirty="0" smtClean="0">
                <a:latin typeface="Comic Sans MS"/>
                <a:cs typeface="Comic Sans MS"/>
              </a:rPr>
              <a:t>:</a:t>
            </a:r>
          </a:p>
          <a:p>
            <a:r>
              <a:rPr lang="en-US" sz="3600" dirty="0" smtClean="0">
                <a:latin typeface="Comic Sans MS"/>
                <a:cs typeface="Comic Sans MS"/>
              </a:rPr>
              <a:t>Introduction to Algorithms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DFS-forest and </a:t>
            </a:r>
            <a:r>
              <a:rPr lang="en-US" sz="2800" dirty="0" smtClean="0">
                <a:latin typeface="Comic Sans MS"/>
                <a:cs typeface="Comic Sans MS"/>
              </a:rPr>
              <a:t>edge classification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294"/>
            <a:ext cx="7880202" cy="5751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663" y="1340717"/>
            <a:ext cx="4329046" cy="1404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1374" y="2929631"/>
            <a:ext cx="5508568" cy="30784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18829" y="1176821"/>
            <a:ext cx="3175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>
                <a:latin typeface="Comic Sans MS"/>
                <a:cs typeface="Comic Sans MS"/>
              </a:rPr>
              <a:t>B</a:t>
            </a:r>
          </a:p>
          <a:p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latin typeface="Comic Sans MS"/>
                <a:cs typeface="Comic Sans MS"/>
              </a:rPr>
              <a:t>F  (if </a:t>
            </a:r>
            <a:r>
              <a:rPr lang="en-US" sz="2000" dirty="0" err="1" smtClean="0">
                <a:latin typeface="Comic Sans MS"/>
                <a:cs typeface="Comic Sans MS"/>
              </a:rPr>
              <a:t>u.d</a:t>
            </a:r>
            <a:r>
              <a:rPr lang="en-US" sz="2000" dirty="0" smtClean="0">
                <a:latin typeface="Comic Sans MS"/>
                <a:cs typeface="Comic Sans MS"/>
              </a:rPr>
              <a:t> &lt; </a:t>
            </a:r>
            <a:r>
              <a:rPr lang="en-US" sz="2000" dirty="0" err="1" smtClean="0">
                <a:latin typeface="Comic Sans MS"/>
                <a:cs typeface="Comic Sans MS"/>
              </a:rPr>
              <a:t>v.d</a:t>
            </a:r>
            <a:r>
              <a:rPr lang="en-US" sz="2000" dirty="0" smtClean="0">
                <a:latin typeface="Comic Sans MS"/>
                <a:cs typeface="Comic Sans MS"/>
              </a:rPr>
              <a:t>)  or C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663" y="5859262"/>
            <a:ext cx="6561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Each tree is a connected component of G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8209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Topological Sort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8829" y="1176821"/>
            <a:ext cx="3175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50" y="1823152"/>
            <a:ext cx="8726618" cy="42614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036" y="1454572"/>
            <a:ext cx="7558971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The graph is a DAG   Directed Acyclic graph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r>
              <a:rPr lang="en-US" sz="2800" dirty="0" smtClean="0">
                <a:latin typeface="Comic Sans MS"/>
                <a:cs typeface="Comic Sans MS"/>
              </a:rPr>
              <a:t>Find a sequence of operations respecting all the </a:t>
            </a:r>
            <a:r>
              <a:rPr lang="en-US" sz="2800" dirty="0" err="1" smtClean="0">
                <a:latin typeface="Comic Sans MS"/>
                <a:cs typeface="Comic Sans MS"/>
              </a:rPr>
              <a:t>precedences</a:t>
            </a:r>
            <a:r>
              <a:rPr lang="en-US" sz="2800" dirty="0" smtClean="0">
                <a:latin typeface="Comic Sans MS"/>
                <a:cs typeface="Comic Sans MS"/>
              </a:rPr>
              <a:t> = Topological Sort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09035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Topological Sort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18829" y="1176821"/>
            <a:ext cx="3175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-1290862"/>
            <a:ext cx="755897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endParaRPr lang="en-US" sz="2800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52137"/>
            <a:ext cx="8870012" cy="26610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013200"/>
            <a:ext cx="9143999" cy="213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1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Representation of graphs in memory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1510"/>
            <a:ext cx="82296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9585"/>
            <a:ext cx="9144000" cy="3441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90" y="4941389"/>
            <a:ext cx="86663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Graph G =(V, E)                      Adjacency-list                                          </a:t>
            </a:r>
            <a:r>
              <a:rPr lang="en-US" sz="2000" dirty="0" err="1" smtClean="0"/>
              <a:t>Ajacency</a:t>
            </a:r>
            <a:r>
              <a:rPr lang="en-US" sz="2000" dirty="0" smtClean="0"/>
              <a:t> matrix</a:t>
            </a:r>
          </a:p>
          <a:p>
            <a:endParaRPr lang="en-US" sz="2000" dirty="0"/>
          </a:p>
          <a:p>
            <a:r>
              <a:rPr lang="en-US" sz="2000" dirty="0" smtClean="0"/>
              <a:t>                                                        </a:t>
            </a:r>
            <a:r>
              <a:rPr lang="en-US" sz="2000" dirty="0" err="1" smtClean="0"/>
              <a:t>Θ</a:t>
            </a:r>
            <a:r>
              <a:rPr lang="en-US" sz="2000" dirty="0" smtClean="0"/>
              <a:t>(|V|+ |E|)                                                 </a:t>
            </a:r>
            <a:r>
              <a:rPr lang="en-US" sz="2000" dirty="0" err="1" smtClean="0"/>
              <a:t>Θ</a:t>
            </a:r>
            <a:r>
              <a:rPr lang="en-US" sz="2000" dirty="0" smtClean="0"/>
              <a:t>(|V|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204756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44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Algorithm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BFS(G, s)</a:t>
            </a:r>
            <a:endParaRPr lang="en-US" sz="32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8081"/>
            <a:ext cx="9144000" cy="60392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46" y="1244599"/>
            <a:ext cx="5530956" cy="539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4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44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Algorithm </a:t>
            </a:r>
            <a:r>
              <a:rPr lang="en-US" sz="3200" dirty="0" smtClean="0">
                <a:solidFill>
                  <a:srgbClr val="FF0000"/>
                </a:solidFill>
                <a:latin typeface="Comic Sans MS"/>
                <a:cs typeface="Comic Sans MS"/>
              </a:rPr>
              <a:t>BFS(G,s)</a:t>
            </a:r>
            <a:endParaRPr lang="en-US" sz="32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rcRect l="7910" r="79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1053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BFS tree of a graph from s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6868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1800" dirty="0" smtClean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53609" y="1761876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88338" y="3370328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3398038" y="2455928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58309" y="2455928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72859" y="3370328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82559" y="4548553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25649" y="3370328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15799" y="4548553"/>
            <a:ext cx="409700" cy="368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84678" y="1648395"/>
            <a:ext cx="4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398038" y="2237319"/>
            <a:ext cx="2317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  </a:t>
            </a:r>
            <a:r>
              <a:rPr lang="en-US" sz="2400" dirty="0" smtClean="0"/>
              <a:t>           </a:t>
            </a:r>
            <a:r>
              <a:rPr lang="en-US" sz="2800" dirty="0" smtClean="0"/>
              <a:t>v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811399" y="3277428"/>
            <a:ext cx="2903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</a:t>
            </a:r>
            <a:r>
              <a:rPr lang="en-US" sz="2800" dirty="0" smtClean="0"/>
              <a:t>v</a:t>
            </a:r>
            <a:r>
              <a:rPr lang="en-US" sz="2400" dirty="0" smtClean="0"/>
              <a:t>             </a:t>
            </a:r>
            <a:r>
              <a:rPr lang="en-US" sz="2800" dirty="0" smtClean="0"/>
              <a:t>t </a:t>
            </a:r>
            <a:r>
              <a:rPr lang="en-US" sz="2400" dirty="0" smtClean="0"/>
              <a:t>           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803474" y="4435526"/>
            <a:ext cx="2741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800" dirty="0" smtClean="0"/>
              <a:t>u                  </a:t>
            </a:r>
            <a:r>
              <a:rPr lang="en-US" sz="2800" dirty="0"/>
              <a:t>y</a:t>
            </a:r>
          </a:p>
          <a:p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3700706" y="1961997"/>
            <a:ext cx="430185" cy="5506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82945" y="2826716"/>
            <a:ext cx="430185" cy="5506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220256" y="2806229"/>
            <a:ext cx="430185" cy="5506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4" idx="2"/>
          </p:cNvCxnSpPr>
          <p:nvPr/>
        </p:nvCxnSpPr>
        <p:spPr>
          <a:xfrm>
            <a:off x="4221494" y="2171615"/>
            <a:ext cx="236815" cy="284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50441" y="2806229"/>
            <a:ext cx="422418" cy="5506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025649" y="3739093"/>
            <a:ext cx="105242" cy="809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26105" y="3739093"/>
            <a:ext cx="389215" cy="8094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59254" y="5389633"/>
            <a:ext cx="7727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BFS tree gives the shortest paths from s to all the other nodes for uniform weight = 1 of the edges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55896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Theorem</a:t>
            </a:r>
            <a:r>
              <a:rPr lang="en-US" sz="2800" dirty="0" smtClean="0">
                <a:latin typeface="Comic Sans MS"/>
                <a:cs typeface="Comic Sans MS"/>
              </a:rPr>
              <a:t>: the shortest path between v and s equals the depth of v on the BFS tree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686800" cy="5374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Depth of v = distance from 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By induction.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Base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: the only node at depth 0 is the source node 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Inductive step: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Assume that for each node u at distance p’&lt; p from s the depth is equal to p’. By contradiction assume there exists node v at distance d from s at depth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p≠d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in the BFS tree, That is the shortest path from s to v in the BFS tree has length d.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Let us consider node v’ preceding v the path and consider node u parent of v in BFS tree at depth p-1.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p&lt;d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is impossible otherwise the path from s to v passing through u would be shorter against the hypothesis that d is the length of the shortest path.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d&lt;p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is impossible otherwise the BFS visit would have reached v from v’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And v would have depth=d. It must be p=d.  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2238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Depth First Search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294"/>
            <a:ext cx="7880202" cy="5751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263" y="1117599"/>
            <a:ext cx="4732038" cy="55611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89472" y="37695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44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Depth First </a:t>
            </a:r>
            <a:r>
              <a:rPr lang="en-US" sz="2800" dirty="0" smtClean="0">
                <a:latin typeface="Comic Sans MS"/>
                <a:cs typeface="Comic Sans MS"/>
              </a:rPr>
              <a:t>Search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294"/>
            <a:ext cx="7880202" cy="5751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496" y="1400741"/>
            <a:ext cx="4752524" cy="31678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2011" y="5060555"/>
            <a:ext cx="50802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In each node: </a:t>
            </a:r>
            <a:r>
              <a:rPr lang="en-US" sz="2000" dirty="0" err="1" smtClean="0">
                <a:latin typeface="Comic Sans MS"/>
                <a:cs typeface="Comic Sans MS"/>
              </a:rPr>
              <a:t>u.d</a:t>
            </a:r>
            <a:r>
              <a:rPr lang="en-US" sz="2000" dirty="0" smtClean="0">
                <a:latin typeface="Comic Sans MS"/>
                <a:cs typeface="Comic Sans MS"/>
              </a:rPr>
              <a:t>/</a:t>
            </a:r>
            <a:r>
              <a:rPr lang="en-US" sz="2000" dirty="0" err="1" smtClean="0">
                <a:latin typeface="Comic Sans MS"/>
                <a:cs typeface="Comic Sans MS"/>
              </a:rPr>
              <a:t>u.f</a:t>
            </a:r>
            <a:r>
              <a:rPr lang="en-US" sz="2000" dirty="0" smtClean="0">
                <a:latin typeface="Comic Sans MS"/>
                <a:cs typeface="Comic Sans MS"/>
              </a:rPr>
              <a:t>.   Color, 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π, d, f.</a:t>
            </a:r>
          </a:p>
          <a:p>
            <a:endParaRPr lang="en-US" sz="2000" dirty="0" smtClean="0">
              <a:latin typeface="Lucida Grande"/>
              <a:ea typeface="Lucida Grande"/>
              <a:cs typeface="Lucida Grande"/>
            </a:endParaRP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Global variable: time.</a:t>
            </a:r>
          </a:p>
          <a:p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DFS visits all the nodes of the graph.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3699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1656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Depth First </a:t>
            </a:r>
            <a:r>
              <a:rPr lang="en-US" sz="2800" dirty="0" smtClean="0">
                <a:latin typeface="Comic Sans MS"/>
                <a:cs typeface="Comic Sans MS"/>
              </a:rPr>
              <a:t>Search</a:t>
            </a:r>
            <a:br>
              <a:rPr lang="en-US" sz="2800" dirty="0" smtClean="0">
                <a:latin typeface="Comic Sans MS"/>
                <a:cs typeface="Comic Sans MS"/>
              </a:rPr>
            </a:br>
            <a:r>
              <a:rPr lang="en-US" sz="2800" dirty="0" smtClean="0">
                <a:latin typeface="Comic Sans MS"/>
                <a:cs typeface="Comic Sans MS"/>
              </a:rPr>
              <a:t>edge classification and timing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6294"/>
            <a:ext cx="7880202" cy="5751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714" y="1851230"/>
            <a:ext cx="7329688" cy="355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82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387</Words>
  <Application>Microsoft Macintosh PowerPoint</Application>
  <PresentationFormat>On-screen Show (4:3)</PresentationFormat>
  <Paragraphs>64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 to Graphs </vt:lpstr>
      <vt:lpstr>Representation of graphs in memory</vt:lpstr>
      <vt:lpstr>Algorithm BFS(G, s)</vt:lpstr>
      <vt:lpstr>Algorithm BFS(G,s)</vt:lpstr>
      <vt:lpstr>BFS tree of a graph from s</vt:lpstr>
      <vt:lpstr>Theorem: the shortest path between v and s equals the depth of v on the BFS tree</vt:lpstr>
      <vt:lpstr>Depth First Search</vt:lpstr>
      <vt:lpstr>Depth First Search</vt:lpstr>
      <vt:lpstr>Depth First Search edge classification and timing</vt:lpstr>
      <vt:lpstr>DFS-forest and edge classification</vt:lpstr>
      <vt:lpstr>Topological Sort</vt:lpstr>
      <vt:lpstr>Topological Sort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 Pagli</cp:lastModifiedBy>
  <cp:revision>182</cp:revision>
  <cp:lastPrinted>2017-03-13T16:39:11Z</cp:lastPrinted>
  <dcterms:created xsi:type="dcterms:W3CDTF">2017-01-24T16:57:38Z</dcterms:created>
  <dcterms:modified xsi:type="dcterms:W3CDTF">2017-03-14T14:04:14Z</dcterms:modified>
</cp:coreProperties>
</file>