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1449" r:id="rId2"/>
    <p:sldId id="1382" r:id="rId3"/>
    <p:sldId id="1448" r:id="rId4"/>
    <p:sldId id="1383" r:id="rId5"/>
    <p:sldId id="1384" r:id="rId6"/>
    <p:sldId id="1385" r:id="rId7"/>
    <p:sldId id="1386" r:id="rId8"/>
    <p:sldId id="1387" r:id="rId9"/>
    <p:sldId id="1441" r:id="rId10"/>
    <p:sldId id="1389" r:id="rId11"/>
    <p:sldId id="1390" r:id="rId12"/>
    <p:sldId id="1442" r:id="rId13"/>
    <p:sldId id="1440" r:id="rId14"/>
    <p:sldId id="1392" r:id="rId15"/>
    <p:sldId id="1394" r:id="rId16"/>
    <p:sldId id="1454" r:id="rId17"/>
    <p:sldId id="1396" r:id="rId18"/>
    <p:sldId id="1430" r:id="rId19"/>
    <p:sldId id="1455" r:id="rId20"/>
    <p:sldId id="1456" r:id="rId21"/>
    <p:sldId id="1457" r:id="rId22"/>
    <p:sldId id="1431" r:id="rId23"/>
    <p:sldId id="1432" r:id="rId24"/>
    <p:sldId id="1433" r:id="rId25"/>
    <p:sldId id="1458" r:id="rId26"/>
    <p:sldId id="1459" r:id="rId27"/>
    <p:sldId id="1460" r:id="rId28"/>
    <p:sldId id="1461" r:id="rId29"/>
    <p:sldId id="1397" r:id="rId30"/>
    <p:sldId id="1398" r:id="rId31"/>
    <p:sldId id="1401" r:id="rId32"/>
    <p:sldId id="1402" r:id="rId33"/>
    <p:sldId id="1403" r:id="rId34"/>
    <p:sldId id="1404" r:id="rId35"/>
    <p:sldId id="1405" r:id="rId36"/>
    <p:sldId id="1406" r:id="rId37"/>
    <p:sldId id="1407" r:id="rId38"/>
    <p:sldId id="1408" r:id="rId39"/>
    <p:sldId id="1409" r:id="rId40"/>
    <p:sldId id="1410" r:id="rId41"/>
    <p:sldId id="1411" r:id="rId42"/>
    <p:sldId id="1412" r:id="rId43"/>
    <p:sldId id="1413" r:id="rId44"/>
    <p:sldId id="1414" r:id="rId45"/>
    <p:sldId id="1415" r:id="rId4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A000"/>
    <a:srgbClr val="FF0000"/>
    <a:srgbClr val="FF7C80"/>
    <a:srgbClr val="FF3300"/>
    <a:srgbClr val="CC3300"/>
    <a:srgbClr val="777777"/>
    <a:srgbClr val="F4F3EB"/>
    <a:srgbClr val="F0EEEB"/>
    <a:srgbClr val="A40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1" autoAdjust="0"/>
    <p:restoredTop sz="94557" autoAdjust="0"/>
  </p:normalViewPr>
  <p:slideViewPr>
    <p:cSldViewPr>
      <p:cViewPr>
        <p:scale>
          <a:sx n="80" d="100"/>
          <a:sy n="80" d="100"/>
        </p:scale>
        <p:origin x="1368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7538"/>
    </p:cViewPr>
  </p:sorterViewPr>
  <p:notesViewPr>
    <p:cSldViewPr>
      <p:cViewPr varScale="1">
        <p:scale>
          <a:sx n="77" d="100"/>
          <a:sy n="77" d="100"/>
        </p:scale>
        <p:origin x="-3258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Relationship Id="rId2" Type="http://schemas.openxmlformats.org/officeDocument/2006/relationships/slide" Target="slides/slide20.xml"/><Relationship Id="rId3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13.wmf"/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Relationship Id="rId3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Relationship Id="rId3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Prof. Paolo Ferragina, Algoritmi per "Information Retrieval"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7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7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52ABCA2-6003-4441-9F8E-5D7FDCAEDF5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7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/>
            </a:lvl1pPr>
          </a:lstStyle>
          <a:p>
            <a:pPr>
              <a:defRPr/>
            </a:pPr>
            <a:fld id="{0684B6CF-207A-4320-97B8-8300FFC57FE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8" name="Segnaposto intestazione 7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575" cy="51117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r>
              <a:rPr lang="it-IT" dirty="0" smtClean="0"/>
              <a:t>Prof. Paolo Ferragina, </a:t>
            </a:r>
            <a:r>
              <a:rPr lang="it-IT" dirty="0" err="1" smtClean="0"/>
              <a:t>Univ</a:t>
            </a:r>
            <a:r>
              <a:rPr lang="it-IT" dirty="0" smtClean="0"/>
              <a:t>. Pisa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It might seem like we cannot do better than this.</a:t>
            </a:r>
          </a:p>
          <a:p>
            <a:r>
              <a:rPr lang="en-US" smtClean="0">
                <a:latin typeface="Arial" charset="0"/>
              </a:rPr>
              <a:t>Assuming Huffman codes, how could we improve this?</a:t>
            </a:r>
          </a:p>
          <a:p>
            <a:r>
              <a:rPr lang="en-US" smtClean="0">
                <a:latin typeface="Arial" charset="0"/>
              </a:rPr>
              <a:t>Assuming there is only one possible other message (with prob. .001), what would the</a:t>
            </a:r>
          </a:p>
          <a:p>
            <a:r>
              <a:rPr lang="en-US" smtClean="0">
                <a:latin typeface="Arial" charset="0"/>
              </a:rPr>
              <a:t>Expected length be for sending 1000 messages picked from this distribution?   (about 10bits + 1.44 bits = 11.44 bits)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4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Basically we are running the coding example but instead of paying attention to the symbol names,</a:t>
            </a:r>
          </a:p>
          <a:p>
            <a:r>
              <a:rPr lang="en-US" smtClean="0">
                <a:latin typeface="Arial" charset="0"/>
              </a:rPr>
              <a:t>We pay attention to the number.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4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It is not a prefix code.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4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It is not a prefix code.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Prof. Paolo Ferragina, Algoritmi per "Information Retrieval"</a:t>
            </a:r>
          </a:p>
        </p:txBody>
      </p:sp>
      <p:sp>
        <p:nvSpPr>
          <p:cNvPr id="143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43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not a prefix code.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6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The 1 + log s is from previous slide based on truncating to -log(s/2) bits.</a:t>
            </a:r>
          </a:p>
          <a:p>
            <a:r>
              <a:rPr lang="en-US" smtClean="0">
                <a:latin typeface="Arial" charset="0"/>
              </a:rPr>
              <a:t>Note that s is overloaded (size of sequence interval, and self information of message).   I apologize.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5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9" y="768350"/>
            <a:ext cx="5114925" cy="3836988"/>
          </a:xfrm>
          <a:ln/>
        </p:spPr>
      </p:sp>
      <p:sp>
        <p:nvSpPr>
          <p:cNvPr id="96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0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234" y="765957"/>
            <a:ext cx="5214175" cy="383962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6"/>
            <a:ext cx="5207000" cy="4606925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It might seem like we cannot do better than this.</a:t>
            </a:r>
          </a:p>
          <a:p>
            <a:r>
              <a:rPr lang="en-US" dirty="0" smtClean="0">
                <a:latin typeface="Arial" charset="0"/>
              </a:rPr>
              <a:t>Assuming Huffman codes, how could we improve this?</a:t>
            </a:r>
          </a:p>
          <a:p>
            <a:r>
              <a:rPr lang="en-US" dirty="0" smtClean="0">
                <a:latin typeface="Arial" charset="0"/>
              </a:rPr>
              <a:t>Assuming there is only one possible other message (with prob. .001), what would the</a:t>
            </a:r>
          </a:p>
          <a:p>
            <a:r>
              <a:rPr lang="en-US" dirty="0" smtClean="0">
                <a:latin typeface="Arial" charset="0"/>
              </a:rPr>
              <a:t>Expected length be for sending 1000 messages picked from this distribution?   (about 10bits + 1.44 bits = 11.44 bits)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234" y="765957"/>
            <a:ext cx="5214175" cy="383962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6"/>
            <a:ext cx="5207000" cy="4606925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234" y="765957"/>
            <a:ext cx="5214175" cy="383962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6"/>
            <a:ext cx="5207000" cy="4606925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274" y="768273"/>
            <a:ext cx="4655834" cy="3836288"/>
          </a:xfrm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274" y="768273"/>
            <a:ext cx="4655834" cy="3836288"/>
          </a:xfrm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it-IT"/>
              <a:t>Prof. Paolo Ferragina, Algoritmi per "Information Retrieval"</a:t>
            </a:r>
          </a:p>
        </p:txBody>
      </p:sp>
      <p:sp>
        <p:nvSpPr>
          <p:cNvPr id="148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48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2838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it-IT"/>
              <a:t>Prof. Paolo Ferragina, Algoritmi per "Information Retrieval"</a:t>
            </a:r>
          </a:p>
        </p:txBody>
      </p:sp>
      <p:sp>
        <p:nvSpPr>
          <p:cNvPr id="149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96061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it-IT"/>
              <a:t>Prof. Paolo Ferragina, Algoritmi per "Information Retrieval"</a:t>
            </a:r>
          </a:p>
        </p:txBody>
      </p:sp>
      <p:sp>
        <p:nvSpPr>
          <p:cNvPr id="149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49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966167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it-IT"/>
              <a:t>Prof. Paolo Ferragina, Algoritmi per "Information Retrieval"</a:t>
            </a:r>
          </a:p>
        </p:txBody>
      </p:sp>
      <p:sp>
        <p:nvSpPr>
          <p:cNvPr id="149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110468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2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Normal huffman codes are static.</a:t>
            </a:r>
          </a:p>
          <a:p>
            <a:r>
              <a:rPr lang="en-US" smtClean="0">
                <a:latin typeface="Arial" charset="0"/>
              </a:rPr>
              <a:t>To be applied in a dynamic model, we need a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3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Should each character have its own frequency distribution, or the same for all of them?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5" y="4860925"/>
            <a:ext cx="5680075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4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3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5" y="4860925"/>
            <a:ext cx="5680075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5" y="4860925"/>
            <a:ext cx="5680075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8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9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9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8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3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We are going to make a distinction between </a:t>
            </a:r>
            <a:r>
              <a:rPr lang="en-US" b="1" smtClean="0">
                <a:latin typeface="Arial" charset="0"/>
              </a:rPr>
              <a:t>message</a:t>
            </a:r>
            <a:r>
              <a:rPr lang="en-US" smtClean="0">
                <a:latin typeface="Arial" charset="0"/>
              </a:rPr>
              <a:t>,  </a:t>
            </a:r>
            <a:r>
              <a:rPr lang="en-US" b="1" smtClean="0">
                <a:latin typeface="Arial" charset="0"/>
              </a:rPr>
              <a:t>sequence</a:t>
            </a:r>
            <a:r>
              <a:rPr lang="en-US" smtClean="0">
                <a:latin typeface="Arial" charset="0"/>
              </a:rPr>
              <a:t>, and </a:t>
            </a:r>
            <a:r>
              <a:rPr lang="en-US" b="1" smtClean="0">
                <a:latin typeface="Arial" charset="0"/>
              </a:rPr>
              <a:t>code </a:t>
            </a:r>
            <a:r>
              <a:rPr lang="en-US" smtClean="0">
                <a:latin typeface="Arial" charset="0"/>
              </a:rPr>
              <a:t>intervals.</a:t>
            </a:r>
          </a:p>
          <a:p>
            <a:r>
              <a:rPr lang="en-US" smtClean="0">
                <a:latin typeface="Arial" charset="0"/>
              </a:rPr>
              <a:t>It is important to keep them straight.</a:t>
            </a:r>
          </a:p>
          <a:p>
            <a:r>
              <a:rPr lang="en-US" smtClean="0">
                <a:latin typeface="Arial" charset="0"/>
              </a:rPr>
              <a:t>Also I will give different meanings to p(I) and p</a:t>
            </a:r>
            <a:r>
              <a:rPr lang="en-US" baseline="-25000" smtClean="0">
                <a:latin typeface="Arial" charset="0"/>
              </a:rPr>
              <a:t>i</a:t>
            </a:r>
            <a:r>
              <a:rPr lang="en-US" smtClean="0">
                <a:latin typeface="Arial" charset="0"/>
              </a:rPr>
              <a:t> and it is important to keep these straight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0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If the notation gets confusing, the intuition is still clear, as shown by this example.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4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How does the interval size relate to the probability of that message sequence?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4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How does the interval size relate to the probability of that message sequence?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9E2352D-1421-4798-A1C2-B77AC718ECA1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BF1C-12BA-41D5-A972-88B36E1305C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E150-A1BD-4BAA-8870-99F718FCE65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49FA-2ECB-4CEE-AC04-3D1C27D2E23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DD06-9F9F-4A89-A04A-FCE8947EF69A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7EC04-EF5D-4F8D-A5A8-09FE5081BB5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66CEC-D8E6-419B-9DBF-80FDDE2550D8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E18D-4B99-4A0D-BD23-833633619E0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9735-E4EB-4C8E-9FBA-A4C56D84F84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7E8FD-59C7-4016-9559-51AA152E7FD4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22CA-892D-4355-A22C-633AE1A058C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3FAA-00F1-442D-8C7B-80BC0DB5955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FD45C-6696-4D9E-98E1-DE0D9093FDE4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D27-083E-4131-9F30-077C358AE1A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E9AF-BF6E-40DC-9170-18221D49E66A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8878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4E97561-AB35-4B93-900A-F718B223415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63" r:id="rId13"/>
    <p:sldLayoutId id="2147483676" r:id="rId14"/>
    <p:sldLayoutId id="2147483677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1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17.wmf"/><Relationship Id="rId8" Type="http://schemas.openxmlformats.org/officeDocument/2006/relationships/oleObject" Target="../embeddings/oleObject19.bin"/><Relationship Id="rId9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19.w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20.wmf"/><Relationship Id="rId8" Type="http://schemas.openxmlformats.org/officeDocument/2006/relationships/oleObject" Target="../embeddings/oleObject22.bin"/><Relationship Id="rId9" Type="http://schemas.openxmlformats.org/officeDocument/2006/relationships/image" Target="../media/image21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24.wmf"/><Relationship Id="rId6" Type="http://schemas.openxmlformats.org/officeDocument/2006/relationships/oleObject" Target="../embeddings/oleObject25.bin"/><Relationship Id="rId7" Type="http://schemas.openxmlformats.org/officeDocument/2006/relationships/image" Target="../media/image25.wmf"/><Relationship Id="rId8" Type="http://schemas.openxmlformats.org/officeDocument/2006/relationships/oleObject" Target="../embeddings/oleObject26.bin"/><Relationship Id="rId9" Type="http://schemas.openxmlformats.org/officeDocument/2006/relationships/image" Target="../media/image26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7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9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3" Type="http://schemas.openxmlformats.org/officeDocument/2006/relationships/image" Target="../media/image9.wmf"/><Relationship Id="rId14" Type="http://schemas.openxmlformats.org/officeDocument/2006/relationships/oleObject" Target="../embeddings/oleObject10.bin"/><Relationship Id="rId15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w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7.wmf"/><Relationship Id="rId10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14.bin"/><Relationship Id="rId11" Type="http://schemas.openxmlformats.org/officeDocument/2006/relationships/image" Target="../media/image1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with Huffman Coding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can prove that (n=|T|): </a:t>
            </a:r>
          </a:p>
          <a:p>
            <a:pPr algn="ctr" eaLnBrk="1" hangingPunct="1">
              <a:buNone/>
            </a:pPr>
            <a:r>
              <a:rPr lang="en-US" dirty="0" smtClean="0"/>
              <a:t>n H(T) </a:t>
            </a:r>
            <a:r>
              <a:rPr lang="en-US" b="1" dirty="0" smtClean="0">
                <a:solidFill>
                  <a:srgbClr val="FF0000"/>
                </a:solidFill>
              </a:rPr>
              <a:t>≤</a:t>
            </a:r>
            <a:r>
              <a:rPr lang="en-US" dirty="0" smtClean="0"/>
              <a:t>   |Huff(T)|  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n H(T) </a:t>
            </a:r>
            <a:r>
              <a:rPr lang="en-US" dirty="0" smtClean="0">
                <a:solidFill>
                  <a:srgbClr val="C00000"/>
                </a:solidFill>
              </a:rPr>
              <a:t>+ n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it-IT" dirty="0" smtClean="0"/>
              <a:t>which looses 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&lt; </a:t>
            </a:r>
            <a:r>
              <a:rPr lang="en-US" dirty="0" smtClean="0">
                <a:solidFill>
                  <a:srgbClr val="CC0000"/>
                </a:solidFill>
              </a:rPr>
              <a:t>1 bit </a:t>
            </a:r>
            <a:r>
              <a:rPr lang="en-US" dirty="0" smtClean="0"/>
              <a:t>per symbol on </a:t>
            </a:r>
            <a:r>
              <a:rPr lang="en-US" dirty="0" err="1" smtClean="0"/>
              <a:t>avg</a:t>
            </a:r>
            <a:r>
              <a:rPr lang="en-US" dirty="0" smtClean="0"/>
              <a:t>!!	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This loss is good/bad depending on H(T)</a:t>
            </a:r>
          </a:p>
          <a:p>
            <a:pPr lvl="1" eaLnBrk="1" hangingPunct="1"/>
            <a:r>
              <a:rPr lang="en-US" sz="2000" dirty="0" smtClean="0"/>
              <a:t>Take a two symbol alphabet </a:t>
            </a:r>
            <a:r>
              <a:rPr lang="en-US" sz="2000" dirty="0" smtClean="0">
                <a:sym typeface="Symbol"/>
              </a:rPr>
              <a:t> = {</a:t>
            </a:r>
            <a:r>
              <a:rPr lang="en-US" sz="2000" dirty="0" err="1" smtClean="0">
                <a:sym typeface="Symbol"/>
              </a:rPr>
              <a:t>a,b</a:t>
            </a:r>
            <a:r>
              <a:rPr lang="en-US" sz="2000" dirty="0" smtClean="0">
                <a:sym typeface="Symbol"/>
              </a:rPr>
              <a:t>}</a:t>
            </a:r>
            <a:r>
              <a:rPr lang="en-US" sz="2000" dirty="0" smtClean="0"/>
              <a:t>.</a:t>
            </a:r>
          </a:p>
          <a:p>
            <a:pPr lvl="1" eaLnBrk="1" hangingPunct="1"/>
            <a:r>
              <a:rPr lang="en-US" sz="2000" dirty="0" smtClean="0"/>
              <a:t>Whichever is their probability, Huffman uses 1 bit for each symbol and thus takes </a:t>
            </a:r>
            <a:r>
              <a:rPr lang="en-US" sz="2000" i="1" dirty="0" smtClean="0"/>
              <a:t>n</a:t>
            </a:r>
            <a:r>
              <a:rPr lang="en-US" sz="2000" dirty="0" smtClean="0"/>
              <a:t> bits to encode 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 smtClean="0"/>
              <a:t>If </a:t>
            </a:r>
            <a:r>
              <a:rPr lang="en-US" sz="2000" i="1" dirty="0" smtClean="0"/>
              <a:t>p(a)</a:t>
            </a:r>
            <a:r>
              <a:rPr lang="en-US" sz="2000" dirty="0" smtClean="0"/>
              <a:t> = .999,</a:t>
            </a:r>
            <a:r>
              <a:rPr lang="en-US" sz="2000" dirty="0" smtClean="0">
                <a:sym typeface="Wingdings" pitchFamily="2" charset="2"/>
              </a:rPr>
              <a:t> self-information is:</a:t>
            </a: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                                                            bits &lt;&lt; 1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143240" y="5878533"/>
          <a:ext cx="27797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1264" name="Equation" r:id="rId4" imgW="1091880" imgH="190440" progId="Equation.3">
                  <p:embed/>
                </p:oleObj>
              </mc:Choice>
              <mc:Fallback>
                <p:oleObj name="Equation" r:id="rId4" imgW="109188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5878533"/>
                        <a:ext cx="2779713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Decoding Example</a:t>
            </a:r>
          </a:p>
        </p:txBody>
      </p:sp>
      <p:sp>
        <p:nvSpPr>
          <p:cNvPr id="945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Decoding the number .49, </a:t>
            </a:r>
            <a:r>
              <a:rPr lang="en-US" b="1" dirty="0" smtClean="0">
                <a:solidFill>
                  <a:schemeClr val="hlink"/>
                </a:solidFill>
              </a:rPr>
              <a:t>knowing the message is of length 3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The message is </a:t>
            </a:r>
            <a:r>
              <a:rPr lang="en-US" b="1" dirty="0" err="1" smtClean="0"/>
              <a:t>bbc</a:t>
            </a:r>
            <a:r>
              <a:rPr lang="en-US" b="1" dirty="0" smtClean="0"/>
              <a:t>.</a:t>
            </a:r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636838"/>
            <a:ext cx="6213475" cy="2819400"/>
            <a:chOff x="892" y="1584"/>
            <a:chExt cx="3914" cy="1776"/>
          </a:xfrm>
        </p:grpSpPr>
        <p:sp>
          <p:nvSpPr>
            <p:cNvPr id="945156" name="Line 5"/>
            <p:cNvSpPr>
              <a:spLocks noChangeShapeType="1"/>
            </p:cNvSpPr>
            <p:nvPr/>
          </p:nvSpPr>
          <p:spPr bwMode="auto">
            <a:xfrm flipV="1">
              <a:off x="1584" y="1740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57" name="Line 6"/>
            <p:cNvSpPr>
              <a:spLocks noChangeShapeType="1"/>
            </p:cNvSpPr>
            <p:nvPr/>
          </p:nvSpPr>
          <p:spPr bwMode="auto">
            <a:xfrm flipH="1">
              <a:off x="1488" y="316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58" name="Line 7"/>
            <p:cNvSpPr>
              <a:spLocks noChangeShapeType="1"/>
            </p:cNvSpPr>
            <p:nvPr/>
          </p:nvSpPr>
          <p:spPr bwMode="auto">
            <a:xfrm flipH="1">
              <a:off x="1488" y="28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59" name="Line 8"/>
            <p:cNvSpPr>
              <a:spLocks noChangeShapeType="1"/>
            </p:cNvSpPr>
            <p:nvPr/>
          </p:nvSpPr>
          <p:spPr bwMode="auto">
            <a:xfrm flipH="1">
              <a:off x="1488" y="21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60" name="Line 9"/>
            <p:cNvSpPr>
              <a:spLocks noChangeShapeType="1"/>
            </p:cNvSpPr>
            <p:nvPr/>
          </p:nvSpPr>
          <p:spPr bwMode="auto">
            <a:xfrm flipH="1">
              <a:off x="1488" y="17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61" name="Text Box 10"/>
            <p:cNvSpPr txBox="1">
              <a:spLocks noChangeArrowheads="1"/>
            </p:cNvSpPr>
            <p:nvPr/>
          </p:nvSpPr>
          <p:spPr bwMode="auto">
            <a:xfrm>
              <a:off x="1584" y="2918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945162" name="Text Box 11"/>
            <p:cNvSpPr txBox="1">
              <a:spLocks noChangeArrowheads="1"/>
            </p:cNvSpPr>
            <p:nvPr/>
          </p:nvSpPr>
          <p:spPr bwMode="auto">
            <a:xfrm>
              <a:off x="1584" y="1795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945163" name="Text Box 12"/>
            <p:cNvSpPr txBox="1">
              <a:spLocks noChangeArrowheads="1"/>
            </p:cNvSpPr>
            <p:nvPr/>
          </p:nvSpPr>
          <p:spPr bwMode="auto">
            <a:xfrm>
              <a:off x="1584" y="2371"/>
              <a:ext cx="4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945164" name="Text Box 13"/>
            <p:cNvSpPr txBox="1">
              <a:spLocks noChangeArrowheads="1"/>
            </p:cNvSpPr>
            <p:nvPr/>
          </p:nvSpPr>
          <p:spPr bwMode="auto">
            <a:xfrm>
              <a:off x="1124" y="3043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0.0</a:t>
              </a:r>
            </a:p>
          </p:txBody>
        </p:sp>
        <p:sp>
          <p:nvSpPr>
            <p:cNvPr id="945165" name="Text Box 14"/>
            <p:cNvSpPr txBox="1">
              <a:spLocks noChangeArrowheads="1"/>
            </p:cNvSpPr>
            <p:nvPr/>
          </p:nvSpPr>
          <p:spPr bwMode="auto">
            <a:xfrm>
              <a:off x="1124" y="275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0.2</a:t>
              </a:r>
            </a:p>
          </p:txBody>
        </p:sp>
        <p:sp>
          <p:nvSpPr>
            <p:cNvPr id="945166" name="Text Box 15"/>
            <p:cNvSpPr txBox="1">
              <a:spLocks noChangeArrowheads="1"/>
            </p:cNvSpPr>
            <p:nvPr/>
          </p:nvSpPr>
          <p:spPr bwMode="auto">
            <a:xfrm>
              <a:off x="1124" y="203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0.7</a:t>
              </a:r>
            </a:p>
          </p:txBody>
        </p:sp>
        <p:sp>
          <p:nvSpPr>
            <p:cNvPr id="945167" name="Text Box 16"/>
            <p:cNvSpPr txBox="1">
              <a:spLocks noChangeArrowheads="1"/>
            </p:cNvSpPr>
            <p:nvPr/>
          </p:nvSpPr>
          <p:spPr bwMode="auto">
            <a:xfrm>
              <a:off x="1124" y="1651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1.0</a:t>
              </a:r>
            </a:p>
          </p:txBody>
        </p:sp>
        <p:sp>
          <p:nvSpPr>
            <p:cNvPr id="945168" name="Line 17"/>
            <p:cNvSpPr>
              <a:spLocks noChangeShapeType="1"/>
            </p:cNvSpPr>
            <p:nvPr/>
          </p:nvSpPr>
          <p:spPr bwMode="auto">
            <a:xfrm flipV="1">
              <a:off x="2976" y="1740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69" name="Line 18"/>
            <p:cNvSpPr>
              <a:spLocks noChangeShapeType="1"/>
            </p:cNvSpPr>
            <p:nvPr/>
          </p:nvSpPr>
          <p:spPr bwMode="auto">
            <a:xfrm flipH="1">
              <a:off x="2880" y="316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70" name="Line 19"/>
            <p:cNvSpPr>
              <a:spLocks noChangeShapeType="1"/>
            </p:cNvSpPr>
            <p:nvPr/>
          </p:nvSpPr>
          <p:spPr bwMode="auto">
            <a:xfrm flipH="1">
              <a:off x="2880" y="28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71" name="Line 20"/>
            <p:cNvSpPr>
              <a:spLocks noChangeShapeType="1"/>
            </p:cNvSpPr>
            <p:nvPr/>
          </p:nvSpPr>
          <p:spPr bwMode="auto">
            <a:xfrm flipH="1">
              <a:off x="2880" y="21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72" name="Line 21"/>
            <p:cNvSpPr>
              <a:spLocks noChangeShapeType="1"/>
            </p:cNvSpPr>
            <p:nvPr/>
          </p:nvSpPr>
          <p:spPr bwMode="auto">
            <a:xfrm flipH="1">
              <a:off x="2880" y="17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73" name="Text Box 22"/>
            <p:cNvSpPr txBox="1">
              <a:spLocks noChangeArrowheads="1"/>
            </p:cNvSpPr>
            <p:nvPr/>
          </p:nvSpPr>
          <p:spPr bwMode="auto">
            <a:xfrm>
              <a:off x="2976" y="2928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945174" name="Text Box 23"/>
            <p:cNvSpPr txBox="1">
              <a:spLocks noChangeArrowheads="1"/>
            </p:cNvSpPr>
            <p:nvPr/>
          </p:nvSpPr>
          <p:spPr bwMode="auto">
            <a:xfrm>
              <a:off x="2976" y="1795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945175" name="Text Box 24"/>
            <p:cNvSpPr txBox="1">
              <a:spLocks noChangeArrowheads="1"/>
            </p:cNvSpPr>
            <p:nvPr/>
          </p:nvSpPr>
          <p:spPr bwMode="auto">
            <a:xfrm>
              <a:off x="2976" y="2371"/>
              <a:ext cx="4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945176" name="Text Box 25"/>
            <p:cNvSpPr txBox="1">
              <a:spLocks noChangeArrowheads="1"/>
            </p:cNvSpPr>
            <p:nvPr/>
          </p:nvSpPr>
          <p:spPr bwMode="auto">
            <a:xfrm>
              <a:off x="2516" y="3043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0.2</a:t>
              </a:r>
            </a:p>
          </p:txBody>
        </p:sp>
        <p:sp>
          <p:nvSpPr>
            <p:cNvPr id="945177" name="Text Box 26"/>
            <p:cNvSpPr txBox="1">
              <a:spLocks noChangeArrowheads="1"/>
            </p:cNvSpPr>
            <p:nvPr/>
          </p:nvSpPr>
          <p:spPr bwMode="auto">
            <a:xfrm>
              <a:off x="2516" y="275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0.3</a:t>
              </a:r>
            </a:p>
          </p:txBody>
        </p:sp>
        <p:sp>
          <p:nvSpPr>
            <p:cNvPr id="945178" name="Text Box 27"/>
            <p:cNvSpPr txBox="1">
              <a:spLocks noChangeArrowheads="1"/>
            </p:cNvSpPr>
            <p:nvPr/>
          </p:nvSpPr>
          <p:spPr bwMode="auto">
            <a:xfrm>
              <a:off x="2476" y="2035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0.55</a:t>
              </a:r>
            </a:p>
          </p:txBody>
        </p:sp>
        <p:sp>
          <p:nvSpPr>
            <p:cNvPr id="945179" name="Text Box 28"/>
            <p:cNvSpPr txBox="1">
              <a:spLocks noChangeArrowheads="1"/>
            </p:cNvSpPr>
            <p:nvPr/>
          </p:nvSpPr>
          <p:spPr bwMode="auto">
            <a:xfrm>
              <a:off x="2564" y="1584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0.7</a:t>
              </a:r>
            </a:p>
          </p:txBody>
        </p:sp>
        <p:sp>
          <p:nvSpPr>
            <p:cNvPr id="945180" name="Line 29"/>
            <p:cNvSpPr>
              <a:spLocks noChangeShapeType="1"/>
            </p:cNvSpPr>
            <p:nvPr/>
          </p:nvSpPr>
          <p:spPr bwMode="auto">
            <a:xfrm flipV="1">
              <a:off x="4320" y="1740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81" name="Line 30"/>
            <p:cNvSpPr>
              <a:spLocks noChangeShapeType="1"/>
            </p:cNvSpPr>
            <p:nvPr/>
          </p:nvSpPr>
          <p:spPr bwMode="auto">
            <a:xfrm flipH="1">
              <a:off x="4224" y="316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82" name="Line 31"/>
            <p:cNvSpPr>
              <a:spLocks noChangeShapeType="1"/>
            </p:cNvSpPr>
            <p:nvPr/>
          </p:nvSpPr>
          <p:spPr bwMode="auto">
            <a:xfrm flipH="1">
              <a:off x="4224" y="28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83" name="Line 32"/>
            <p:cNvSpPr>
              <a:spLocks noChangeShapeType="1"/>
            </p:cNvSpPr>
            <p:nvPr/>
          </p:nvSpPr>
          <p:spPr bwMode="auto">
            <a:xfrm flipH="1">
              <a:off x="4224" y="21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84" name="Line 33"/>
            <p:cNvSpPr>
              <a:spLocks noChangeShapeType="1"/>
            </p:cNvSpPr>
            <p:nvPr/>
          </p:nvSpPr>
          <p:spPr bwMode="auto">
            <a:xfrm flipH="1">
              <a:off x="4224" y="17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85" name="Text Box 34"/>
            <p:cNvSpPr txBox="1">
              <a:spLocks noChangeArrowheads="1"/>
            </p:cNvSpPr>
            <p:nvPr/>
          </p:nvSpPr>
          <p:spPr bwMode="auto">
            <a:xfrm>
              <a:off x="4320" y="2899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945186" name="Text Box 35"/>
            <p:cNvSpPr txBox="1">
              <a:spLocks noChangeArrowheads="1"/>
            </p:cNvSpPr>
            <p:nvPr/>
          </p:nvSpPr>
          <p:spPr bwMode="auto">
            <a:xfrm>
              <a:off x="4320" y="1795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945187" name="Text Box 36"/>
            <p:cNvSpPr txBox="1">
              <a:spLocks noChangeArrowheads="1"/>
            </p:cNvSpPr>
            <p:nvPr/>
          </p:nvSpPr>
          <p:spPr bwMode="auto">
            <a:xfrm>
              <a:off x="4320" y="2371"/>
              <a:ext cx="4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945188" name="Text Box 37"/>
            <p:cNvSpPr txBox="1">
              <a:spLocks noChangeArrowheads="1"/>
            </p:cNvSpPr>
            <p:nvPr/>
          </p:nvSpPr>
          <p:spPr bwMode="auto">
            <a:xfrm>
              <a:off x="3860" y="3110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0.3</a:t>
              </a:r>
            </a:p>
          </p:txBody>
        </p:sp>
        <p:sp>
          <p:nvSpPr>
            <p:cNvPr id="945189" name="Text Box 38"/>
            <p:cNvSpPr txBox="1">
              <a:spLocks noChangeArrowheads="1"/>
            </p:cNvSpPr>
            <p:nvPr/>
          </p:nvSpPr>
          <p:spPr bwMode="auto">
            <a:xfrm>
              <a:off x="3820" y="2755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0.35</a:t>
              </a:r>
            </a:p>
          </p:txBody>
        </p:sp>
        <p:sp>
          <p:nvSpPr>
            <p:cNvPr id="945190" name="Text Box 39"/>
            <p:cNvSpPr txBox="1">
              <a:spLocks noChangeArrowheads="1"/>
            </p:cNvSpPr>
            <p:nvPr/>
          </p:nvSpPr>
          <p:spPr bwMode="auto">
            <a:xfrm>
              <a:off x="3780" y="2035"/>
              <a:ext cx="4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0.475</a:t>
              </a:r>
            </a:p>
          </p:txBody>
        </p:sp>
        <p:sp>
          <p:nvSpPr>
            <p:cNvPr id="945191" name="Text Box 40"/>
            <p:cNvSpPr txBox="1">
              <a:spLocks noChangeArrowheads="1"/>
            </p:cNvSpPr>
            <p:nvPr/>
          </p:nvSpPr>
          <p:spPr bwMode="auto">
            <a:xfrm>
              <a:off x="3828" y="1584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0.55</a:t>
              </a:r>
            </a:p>
          </p:txBody>
        </p:sp>
        <p:sp>
          <p:nvSpPr>
            <p:cNvPr id="945192" name="Line 41"/>
            <p:cNvSpPr>
              <a:spLocks noChangeShapeType="1"/>
            </p:cNvSpPr>
            <p:nvPr/>
          </p:nvSpPr>
          <p:spPr bwMode="auto">
            <a:xfrm>
              <a:off x="1584" y="2880"/>
              <a:ext cx="13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93" name="Line 42"/>
            <p:cNvSpPr>
              <a:spLocks noChangeShapeType="1"/>
            </p:cNvSpPr>
            <p:nvPr/>
          </p:nvSpPr>
          <p:spPr bwMode="auto">
            <a:xfrm flipV="1">
              <a:off x="1584" y="1728"/>
              <a:ext cx="13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94" name="Line 43"/>
            <p:cNvSpPr>
              <a:spLocks noChangeShapeType="1"/>
            </p:cNvSpPr>
            <p:nvPr/>
          </p:nvSpPr>
          <p:spPr bwMode="auto">
            <a:xfrm>
              <a:off x="2976" y="2880"/>
              <a:ext cx="12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95" name="Line 44"/>
            <p:cNvSpPr>
              <a:spLocks noChangeShapeType="1"/>
            </p:cNvSpPr>
            <p:nvPr/>
          </p:nvSpPr>
          <p:spPr bwMode="auto">
            <a:xfrm flipV="1">
              <a:off x="1584" y="2160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96" name="Line 45"/>
            <p:cNvSpPr>
              <a:spLocks noChangeShapeType="1"/>
            </p:cNvSpPr>
            <p:nvPr/>
          </p:nvSpPr>
          <p:spPr bwMode="auto">
            <a:xfrm flipV="1">
              <a:off x="2976" y="2160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45197" name="Line 46"/>
            <p:cNvSpPr>
              <a:spLocks noChangeShapeType="1"/>
            </p:cNvSpPr>
            <p:nvPr/>
          </p:nvSpPr>
          <p:spPr bwMode="auto">
            <a:xfrm flipV="1">
              <a:off x="4320" y="172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892" y="2323"/>
              <a:ext cx="644" cy="250"/>
              <a:chOff x="556" y="2467"/>
              <a:chExt cx="644" cy="250"/>
            </a:xfrm>
          </p:grpSpPr>
          <p:sp>
            <p:nvSpPr>
              <p:cNvPr id="945206" name="Line 48"/>
              <p:cNvSpPr>
                <a:spLocks noChangeShapeType="1"/>
              </p:cNvSpPr>
              <p:nvPr/>
            </p:nvSpPr>
            <p:spPr bwMode="auto">
              <a:xfrm>
                <a:off x="960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45207" name="Text Box 49"/>
              <p:cNvSpPr txBox="1">
                <a:spLocks noChangeArrowheads="1"/>
              </p:cNvSpPr>
              <p:nvPr/>
            </p:nvSpPr>
            <p:spPr bwMode="auto">
              <a:xfrm>
                <a:off x="556" y="2467"/>
                <a:ext cx="3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pitchFamily="18" charset="0"/>
                  </a:rPr>
                  <a:t>0.49</a:t>
                </a:r>
                <a:endParaRPr lang="en-US">
                  <a:latin typeface="Times New Roman" pitchFamily="18" charset="0"/>
                </a:endParaRP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2332" y="2227"/>
              <a:ext cx="644" cy="250"/>
              <a:chOff x="556" y="2467"/>
              <a:chExt cx="644" cy="250"/>
            </a:xfrm>
          </p:grpSpPr>
          <p:sp>
            <p:nvSpPr>
              <p:cNvPr id="945204" name="Line 51"/>
              <p:cNvSpPr>
                <a:spLocks noChangeShapeType="1"/>
              </p:cNvSpPr>
              <p:nvPr/>
            </p:nvSpPr>
            <p:spPr bwMode="auto">
              <a:xfrm>
                <a:off x="960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45205" name="Text Box 52"/>
              <p:cNvSpPr txBox="1">
                <a:spLocks noChangeArrowheads="1"/>
              </p:cNvSpPr>
              <p:nvPr/>
            </p:nvSpPr>
            <p:spPr bwMode="auto">
              <a:xfrm>
                <a:off x="556" y="2467"/>
                <a:ext cx="3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pitchFamily="18" charset="0"/>
                  </a:rPr>
                  <a:t>0.49</a:t>
                </a:r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945200" name="Line 53"/>
            <p:cNvSpPr>
              <a:spLocks noChangeShapeType="1"/>
            </p:cNvSpPr>
            <p:nvPr/>
          </p:nvSpPr>
          <p:spPr bwMode="auto">
            <a:xfrm flipV="1">
              <a:off x="2976" y="1728"/>
              <a:ext cx="13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5" name="Group 54"/>
            <p:cNvGrpSpPr>
              <a:grpSpLocks/>
            </p:cNvGrpSpPr>
            <p:nvPr/>
          </p:nvGrpSpPr>
          <p:grpSpPr bwMode="auto">
            <a:xfrm>
              <a:off x="3628" y="1891"/>
              <a:ext cx="644" cy="250"/>
              <a:chOff x="556" y="2467"/>
              <a:chExt cx="644" cy="250"/>
            </a:xfrm>
          </p:grpSpPr>
          <p:sp>
            <p:nvSpPr>
              <p:cNvPr id="945202" name="Line 55"/>
              <p:cNvSpPr>
                <a:spLocks noChangeShapeType="1"/>
              </p:cNvSpPr>
              <p:nvPr/>
            </p:nvSpPr>
            <p:spPr bwMode="auto">
              <a:xfrm>
                <a:off x="960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45203" name="Text Box 56"/>
              <p:cNvSpPr txBox="1">
                <a:spLocks noChangeArrowheads="1"/>
              </p:cNvSpPr>
              <p:nvPr/>
            </p:nvSpPr>
            <p:spPr bwMode="auto">
              <a:xfrm>
                <a:off x="556" y="2467"/>
                <a:ext cx="3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b="1">
                    <a:latin typeface="Times New Roman" pitchFamily="18" charset="0"/>
                  </a:rPr>
                  <a:t>0.49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57" name="Rettangolo 56"/>
          <p:cNvSpPr/>
          <p:nvPr/>
        </p:nvSpPr>
        <p:spPr bwMode="auto">
          <a:xfrm>
            <a:off x="3357554" y="2643182"/>
            <a:ext cx="2071702" cy="27860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8" name="Rettangolo 57"/>
          <p:cNvSpPr/>
          <p:nvPr/>
        </p:nvSpPr>
        <p:spPr bwMode="auto">
          <a:xfrm>
            <a:off x="5429256" y="2500306"/>
            <a:ext cx="2714644" cy="30718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45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do we encode that number?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876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If x = v/2</a:t>
            </a:r>
            <a:r>
              <a:rPr lang="en-US" sz="2800" baseline="30000" dirty="0" smtClean="0"/>
              <a:t>k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dyadic fraction) </a:t>
            </a:r>
            <a:r>
              <a:rPr lang="en-US" sz="2800" dirty="0" smtClean="0"/>
              <a:t>then the encoding is equal to bin(x) over k digits (possibly pad with 0s in front)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sz="2200" dirty="0" smtClean="0"/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444754" y="3429013"/>
          <a:ext cx="269875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09" name="Equazione" r:id="rId4" imgW="977760" imgH="672840" progId="Equation.3">
                  <p:embed/>
                </p:oleObj>
              </mc:Choice>
              <mc:Fallback>
                <p:oleObj name="Equazione" r:id="rId4" imgW="977760" imgH="6728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4" y="3429013"/>
                        <a:ext cx="2698750" cy="185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387" name="Object 2"/>
          <p:cNvGraphicFramePr>
            <a:graphicFrameLocks noChangeAspect="1"/>
          </p:cNvGraphicFramePr>
          <p:nvPr/>
        </p:nvGraphicFramePr>
        <p:xfrm>
          <a:off x="6067425" y="5214950"/>
          <a:ext cx="2278063" cy="192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10" name="Equazione" r:id="rId6" imgW="825480" imgH="698400" progId="Equation.3">
                  <p:embed/>
                </p:oleObj>
              </mc:Choice>
              <mc:Fallback>
                <p:oleObj name="Equazione" r:id="rId6" imgW="825480" imgH="698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425" y="5214950"/>
                        <a:ext cx="2278063" cy="192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 bwMode="auto">
          <a:xfrm>
            <a:off x="5786446" y="5143512"/>
            <a:ext cx="2714644" cy="71438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40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0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40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do we encode that number?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Binary fractional representation: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sz="2200" dirty="0" smtClean="0"/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14282" y="4214818"/>
            <a:ext cx="3214710" cy="171451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/>
            <a:r>
              <a:rPr lang="it-IT" b="1" u="sng" dirty="0" err="1" smtClean="0"/>
              <a:t>FractionalEncode</a:t>
            </a:r>
            <a:r>
              <a:rPr lang="it-IT" b="1" u="sng" dirty="0" smtClean="0"/>
              <a:t>(x)</a:t>
            </a:r>
            <a:endParaRPr lang="it-IT" b="1" u="sng" dirty="0"/>
          </a:p>
          <a:p>
            <a:pPr marL="457200" indent="-457200">
              <a:lnSpc>
                <a:spcPct val="120000"/>
              </a:lnSpc>
              <a:buFontTx/>
              <a:buAutoNum type="arabicPeriod"/>
            </a:pPr>
            <a:r>
              <a:rPr lang="it-IT" b="1" dirty="0"/>
              <a:t>x = 2 </a:t>
            </a:r>
            <a:r>
              <a:rPr lang="it-IT" b="1" dirty="0" smtClean="0"/>
              <a:t>* x</a:t>
            </a:r>
            <a:endParaRPr lang="it-IT" b="1" dirty="0"/>
          </a:p>
          <a:p>
            <a:pPr marL="457200" indent="-457200">
              <a:lnSpc>
                <a:spcPct val="120000"/>
              </a:lnSpc>
              <a:buFontTx/>
              <a:buAutoNum type="arabicPeriod"/>
            </a:pPr>
            <a:r>
              <a:rPr lang="it-IT" b="1" dirty="0"/>
              <a:t>If x &lt; 1 output 0</a:t>
            </a:r>
          </a:p>
          <a:p>
            <a:pPr marL="457200" indent="-457200">
              <a:lnSpc>
                <a:spcPct val="120000"/>
              </a:lnSpc>
              <a:buFontTx/>
              <a:buAutoNum type="arabicPeriod"/>
            </a:pPr>
            <a:r>
              <a:rPr lang="it-IT" b="1" dirty="0"/>
              <a:t>x = x - 1; output 1</a:t>
            </a:r>
          </a:p>
        </p:txBody>
      </p:sp>
      <p:graphicFrame>
        <p:nvGraphicFramePr>
          <p:cNvPr id="1040387" name="Object 2"/>
          <p:cNvGraphicFramePr>
            <a:graphicFrameLocks noChangeAspect="1"/>
          </p:cNvGraphicFramePr>
          <p:nvPr/>
        </p:nvGraphicFramePr>
        <p:xfrm>
          <a:off x="2071669" y="2285992"/>
          <a:ext cx="3670867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19" name="Equazione" r:id="rId4" imgW="977760" imgH="228600" progId="Equation.3">
                  <p:embed/>
                </p:oleObj>
              </mc:Choice>
              <mc:Fallback>
                <p:oleObj name="Equazione" r:id="rId4" imgW="9777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69" y="2285992"/>
                        <a:ext cx="3670867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4388" name="Object 4"/>
          <p:cNvGraphicFramePr>
            <a:graphicFrameLocks noChangeAspect="1"/>
          </p:cNvGraphicFramePr>
          <p:nvPr/>
        </p:nvGraphicFramePr>
        <p:xfrm>
          <a:off x="547688" y="3286125"/>
          <a:ext cx="72898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20" name="Equazione" r:id="rId6" imgW="2641320" imgH="241200" progId="Equation.3">
                  <p:embed/>
                </p:oleObj>
              </mc:Choice>
              <mc:Fallback>
                <p:oleObj name="Equazione" r:id="rId6" imgW="264132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3286125"/>
                        <a:ext cx="7289800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uppo 10"/>
          <p:cNvGrpSpPr/>
          <p:nvPr/>
        </p:nvGrpSpPr>
        <p:grpSpPr>
          <a:xfrm>
            <a:off x="5357818" y="4071942"/>
            <a:ext cx="2714644" cy="2000246"/>
            <a:chOff x="5786446" y="5143512"/>
            <a:chExt cx="2714644" cy="2000246"/>
          </a:xfrm>
        </p:grpSpPr>
        <p:sp>
          <p:nvSpPr>
            <p:cNvPr id="9" name="Rettangolo 8"/>
            <p:cNvSpPr/>
            <p:nvPr/>
          </p:nvSpPr>
          <p:spPr bwMode="auto">
            <a:xfrm>
              <a:off x="5786446" y="5143512"/>
              <a:ext cx="2714644" cy="71438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graphicFrame>
          <p:nvGraphicFramePr>
            <p:cNvPr id="1424389" name="Object 5"/>
            <p:cNvGraphicFramePr>
              <a:graphicFrameLocks noChangeAspect="1"/>
            </p:cNvGraphicFramePr>
            <p:nvPr/>
          </p:nvGraphicFramePr>
          <p:xfrm>
            <a:off x="6276978" y="5214945"/>
            <a:ext cx="1857375" cy="1928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4421" name="Equazione" r:id="rId8" imgW="672840" imgH="698400" progId="Equation.3">
                    <p:embed/>
                  </p:oleObj>
                </mc:Choice>
                <mc:Fallback>
                  <p:oleObj name="Equazione" r:id="rId8" imgW="672840" imgH="6984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76978" y="5214945"/>
                          <a:ext cx="1857375" cy="1928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4357686" y="4929198"/>
            <a:ext cx="4000528" cy="71438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2 * (1/3) = 2/3 &lt; 1, output 0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357686" y="5715016"/>
            <a:ext cx="4071966" cy="857256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2 * (</a:t>
            </a:r>
            <a:r>
              <a:rPr lang="it-IT" b="1" dirty="0" err="1" smtClean="0">
                <a:solidFill>
                  <a:schemeClr val="bg1"/>
                </a:solidFill>
              </a:rPr>
              <a:t>2</a:t>
            </a:r>
            <a:r>
              <a:rPr lang="it-IT" b="1" dirty="0" smtClean="0">
                <a:solidFill>
                  <a:schemeClr val="bg1"/>
                </a:solidFill>
              </a:rPr>
              <a:t>/3) = 4/3 &gt; 1, output 1</a:t>
            </a:r>
          </a:p>
          <a:p>
            <a:pPr marL="457200" indent="-457200">
              <a:lnSpc>
                <a:spcPct val="12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               </a:t>
            </a:r>
            <a:r>
              <a:rPr lang="it-IT" b="1" dirty="0" smtClean="0">
                <a:solidFill>
                  <a:schemeClr val="bg1"/>
                </a:solidFill>
                <a:sym typeface="Wingdings" pitchFamily="2" charset="2"/>
              </a:rPr>
              <a:t> 4/3 – 1 = </a:t>
            </a:r>
            <a:r>
              <a:rPr lang="it-IT" b="1" dirty="0" err="1" smtClean="0">
                <a:solidFill>
                  <a:schemeClr val="bg1"/>
                </a:solidFill>
                <a:sym typeface="Wingdings" pitchFamily="2" charset="2"/>
              </a:rPr>
              <a:t>1</a:t>
            </a:r>
            <a:r>
              <a:rPr lang="it-IT" b="1" dirty="0" smtClean="0">
                <a:solidFill>
                  <a:schemeClr val="bg1"/>
                </a:solidFill>
                <a:sym typeface="Wingdings" pitchFamily="2" charset="2"/>
              </a:rPr>
              <a:t>/3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285720" y="6072206"/>
            <a:ext cx="3357586" cy="71438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it-IT" b="1" dirty="0" err="1" smtClean="0">
                <a:solidFill>
                  <a:schemeClr val="bg1"/>
                </a:solidFill>
              </a:rPr>
              <a:t>Incremental</a:t>
            </a:r>
            <a:r>
              <a:rPr lang="it-IT" b="1" dirty="0" smtClean="0">
                <a:solidFill>
                  <a:schemeClr val="bg1"/>
                </a:solidFill>
              </a:rPr>
              <a:t> Generation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1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Which number do we encode?</a:t>
            </a:r>
            <a:endParaRPr lang="en-US" sz="3600" dirty="0"/>
          </a:p>
        </p:txBody>
      </p:sp>
      <p:sp>
        <p:nvSpPr>
          <p:cNvPr id="143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773988" cy="4876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lnSpc>
                <a:spcPct val="150000"/>
              </a:lnSpc>
              <a:buNone/>
            </a:pPr>
            <a:endParaRPr lang="en-US" sz="1800" dirty="0" smtClean="0">
              <a:solidFill>
                <a:srgbClr val="CC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Truncate the encoding to the first </a:t>
            </a:r>
            <a:r>
              <a:rPr lang="en-US" sz="2000" dirty="0" smtClean="0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CC0000"/>
                </a:solidFill>
                <a:sym typeface="Symbol" pitchFamily="18" charset="2"/>
              </a:rPr>
              <a:t>d </a:t>
            </a:r>
            <a:r>
              <a:rPr lang="en-US" sz="2800" dirty="0" smtClean="0">
                <a:solidFill>
                  <a:srgbClr val="CC0000"/>
                </a:solidFill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rgbClr val="CC0000"/>
                </a:solidFill>
                <a:sym typeface="Symbol" pitchFamily="18" charset="2"/>
              </a:rPr>
              <a:t> </a:t>
            </a:r>
            <a:r>
              <a:rPr lang="en-US" sz="2400" dirty="0" smtClean="0">
                <a:solidFill>
                  <a:srgbClr val="CC0000"/>
                </a:solidFill>
              </a:rPr>
              <a:t>log (2/</a:t>
            </a:r>
            <a:r>
              <a:rPr lang="en-US" sz="2400" dirty="0" err="1" smtClean="0">
                <a:solidFill>
                  <a:srgbClr val="CC0000"/>
                </a:solidFill>
              </a:rPr>
              <a:t>s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r>
              <a:rPr lang="en-US" sz="2400" dirty="0" smtClean="0">
                <a:solidFill>
                  <a:srgbClr val="CC0000"/>
                </a:solidFill>
                <a:sym typeface="Symbol" pitchFamily="18" charset="2"/>
              </a:rPr>
              <a:t>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CC0000"/>
                </a:solidFill>
              </a:rPr>
              <a:t>bits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folHlink"/>
                </a:solidFill>
              </a:rPr>
              <a:t>Truncation </a:t>
            </a:r>
            <a:r>
              <a:rPr lang="en-US" sz="2000" dirty="0" smtClean="0">
                <a:solidFill>
                  <a:schemeClr val="folHlink"/>
                </a:solidFill>
                <a:sym typeface="Wingdings" pitchFamily="2" charset="2"/>
              </a:rPr>
              <a:t>gets a smaller number… how much smaller?</a:t>
            </a:r>
          </a:p>
          <a:p>
            <a:pPr>
              <a:buFont typeface="Wingdings" pitchFamily="2" charset="2"/>
              <a:buNone/>
            </a:pPr>
            <a:endParaRPr lang="en-US" sz="2200" dirty="0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3786209" y="2714620"/>
            <a:ext cx="378618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Compression = Truncation</a:t>
            </a:r>
          </a:p>
        </p:txBody>
      </p:sp>
      <p:grpSp>
        <p:nvGrpSpPr>
          <p:cNvPr id="26" name="Gruppo 25"/>
          <p:cNvGrpSpPr/>
          <p:nvPr/>
        </p:nvGrpSpPr>
        <p:grpSpPr>
          <a:xfrm>
            <a:off x="-32" y="5214950"/>
            <a:ext cx="5357850" cy="1143008"/>
            <a:chOff x="214282" y="5500702"/>
            <a:chExt cx="5857916" cy="1143008"/>
          </a:xfrm>
        </p:grpSpPr>
        <p:graphicFrame>
          <p:nvGraphicFramePr>
            <p:cNvPr id="1435658" name="Object 10"/>
            <p:cNvGraphicFramePr>
              <a:graphicFrameLocks noGrp="1" noChangeAspect="1"/>
            </p:cNvGraphicFramePr>
            <p:nvPr>
              <p:ph sz="half" idx="2"/>
            </p:nvPr>
          </p:nvGraphicFramePr>
          <p:xfrm>
            <a:off x="357158" y="5519197"/>
            <a:ext cx="5559425" cy="10418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4724" name="Equazione" r:id="rId4" imgW="2286000" imgH="431640" progId="Equation.3">
                    <p:embed/>
                  </p:oleObj>
                </mc:Choice>
                <mc:Fallback>
                  <p:oleObj name="Equazione" r:id="rId4" imgW="2286000" imgH="431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58" y="5519197"/>
                          <a:ext cx="5559425" cy="10418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ttangolo 15"/>
            <p:cNvSpPr/>
            <p:nvPr/>
          </p:nvSpPr>
          <p:spPr bwMode="auto">
            <a:xfrm>
              <a:off x="214282" y="5500702"/>
              <a:ext cx="5857916" cy="1143008"/>
            </a:xfrm>
            <a:prstGeom prst="rect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5429256" y="5715016"/>
            <a:ext cx="3643338" cy="1071570"/>
            <a:chOff x="5072066" y="5643578"/>
            <a:chExt cx="3929090" cy="1071570"/>
          </a:xfrm>
        </p:grpSpPr>
        <p:graphicFrame>
          <p:nvGraphicFramePr>
            <p:cNvPr id="1394693" name="Object 5"/>
            <p:cNvGraphicFramePr>
              <a:graphicFrameLocks noChangeAspect="1"/>
            </p:cNvGraphicFramePr>
            <p:nvPr/>
          </p:nvGraphicFramePr>
          <p:xfrm>
            <a:off x="5268913" y="5741988"/>
            <a:ext cx="3487737" cy="879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4725" name="Equazione" r:id="rId6" imgW="1612800" imgH="406080" progId="Equation.3">
                    <p:embed/>
                  </p:oleObj>
                </mc:Choice>
                <mc:Fallback>
                  <p:oleObj name="Equazione" r:id="rId6" imgW="1612800" imgH="4060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8913" y="5741988"/>
                          <a:ext cx="3487737" cy="879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ttangolo 16"/>
            <p:cNvSpPr/>
            <p:nvPr/>
          </p:nvSpPr>
          <p:spPr bwMode="auto">
            <a:xfrm>
              <a:off x="5072066" y="5643578"/>
              <a:ext cx="3929090" cy="1071570"/>
            </a:xfrm>
            <a:prstGeom prst="rect">
              <a:avLst/>
            </a:prstGeom>
            <a:noFill/>
            <a:ln w="57150" cap="flat" cmpd="sng" algn="ctr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23" name="Gruppo 22"/>
          <p:cNvGrpSpPr/>
          <p:nvPr/>
        </p:nvGrpSpPr>
        <p:grpSpPr>
          <a:xfrm>
            <a:off x="1357290" y="1714488"/>
            <a:ext cx="2428892" cy="1543118"/>
            <a:chOff x="5214942" y="1857364"/>
            <a:chExt cx="2428892" cy="1543118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V="1">
              <a:off x="6253898" y="1857364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6147520" y="3228964"/>
              <a:ext cx="106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6147520" y="2162164"/>
              <a:ext cx="106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5214942" y="1962109"/>
              <a:ext cx="86754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 err="1" smtClean="0">
                  <a:latin typeface="Leelawadee" pitchFamily="34" charset="-34"/>
                  <a:cs typeface="Leelawadee" pitchFamily="34" charset="-34"/>
                </a:rPr>
                <a:t>l</a:t>
              </a:r>
              <a:r>
                <a:rPr lang="en-US" baseline="-25000" dirty="0" err="1" smtClean="0">
                  <a:latin typeface="Leelawadee" pitchFamily="34" charset="-34"/>
                  <a:cs typeface="Leelawadee" pitchFamily="34" charset="-34"/>
                </a:rPr>
                <a:t>n</a:t>
              </a:r>
              <a:r>
                <a:rPr lang="en-US" dirty="0" smtClean="0">
                  <a:latin typeface="Leelawadee" pitchFamily="34" charset="-34"/>
                  <a:cs typeface="Leelawadee" pitchFamily="34" charset="-34"/>
                </a:rPr>
                <a:t> + </a:t>
              </a:r>
              <a:r>
                <a:rPr lang="en-US" dirty="0" err="1" smtClean="0">
                  <a:latin typeface="Leelawadee" pitchFamily="34" charset="-34"/>
                  <a:cs typeface="Leelawadee" pitchFamily="34" charset="-34"/>
                </a:rPr>
                <a:t>s</a:t>
              </a:r>
              <a:r>
                <a:rPr lang="en-US" baseline="-25000" dirty="0" err="1" smtClean="0">
                  <a:latin typeface="Leelawadee" pitchFamily="34" charset="-34"/>
                  <a:cs typeface="Leelawadee" pitchFamily="34" charset="-34"/>
                </a:rPr>
                <a:t>n</a:t>
              </a:r>
              <a:endParaRPr lang="en-US" dirty="0">
                <a:latin typeface="Leelawadee" pitchFamily="34" charset="-34"/>
                <a:cs typeface="Leelawadee" pitchFamily="34" charset="-34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6253898" y="2743189"/>
              <a:ext cx="2127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5797067" y="3000372"/>
              <a:ext cx="3465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 err="1" smtClean="0">
                  <a:latin typeface="Leelawadee" pitchFamily="34" charset="-34"/>
                  <a:cs typeface="Leelawadee" pitchFamily="34" charset="-34"/>
                </a:rPr>
                <a:t>l</a:t>
              </a:r>
              <a:r>
                <a:rPr lang="en-US" baseline="-25000" dirty="0" err="1" smtClean="0">
                  <a:latin typeface="Leelawadee" pitchFamily="34" charset="-34"/>
                  <a:cs typeface="Leelawadee" pitchFamily="34" charset="-34"/>
                </a:rPr>
                <a:t>n</a:t>
              </a:r>
              <a:endParaRPr lang="en-US" dirty="0">
                <a:latin typeface="Leelawadee" pitchFamily="34" charset="-34"/>
                <a:cs typeface="Leelawadee" pitchFamily="34" charset="-34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6539043" y="2428868"/>
              <a:ext cx="11047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 err="1" smtClean="0">
                  <a:latin typeface="Leelawadee" pitchFamily="34" charset="-34"/>
                  <a:cs typeface="Leelawadee" pitchFamily="34" charset="-34"/>
                </a:rPr>
                <a:t>l</a:t>
              </a:r>
              <a:r>
                <a:rPr lang="en-US" baseline="-25000" dirty="0" err="1" smtClean="0">
                  <a:latin typeface="Leelawadee" pitchFamily="34" charset="-34"/>
                  <a:cs typeface="Leelawadee" pitchFamily="34" charset="-34"/>
                </a:rPr>
                <a:t>n</a:t>
              </a:r>
              <a:r>
                <a:rPr lang="en-US" dirty="0" smtClean="0">
                  <a:latin typeface="Leelawadee" pitchFamily="34" charset="-34"/>
                  <a:cs typeface="Leelawadee" pitchFamily="34" charset="-34"/>
                </a:rPr>
                <a:t> + </a:t>
              </a:r>
              <a:r>
                <a:rPr lang="en-US" dirty="0" err="1" smtClean="0">
                  <a:latin typeface="Leelawadee" pitchFamily="34" charset="-34"/>
                  <a:cs typeface="Leelawadee" pitchFamily="34" charset="-34"/>
                </a:rPr>
                <a:t>s</a:t>
              </a:r>
              <a:r>
                <a:rPr lang="en-US" baseline="-25000" dirty="0" err="1" smtClean="0">
                  <a:latin typeface="Leelawadee" pitchFamily="34" charset="-34"/>
                  <a:cs typeface="Leelawadee" pitchFamily="34" charset="-34"/>
                </a:rPr>
                <a:t>n</a:t>
              </a:r>
              <a:r>
                <a:rPr lang="en-US" dirty="0" smtClean="0">
                  <a:latin typeface="Leelawadee" pitchFamily="34" charset="-34"/>
                  <a:cs typeface="Leelawadee" pitchFamily="34" charset="-34"/>
                </a:rPr>
                <a:t>/2</a:t>
              </a:r>
              <a:endParaRPr lang="en-US" dirty="0">
                <a:latin typeface="Leelawadee" pitchFamily="34" charset="-34"/>
                <a:cs typeface="Leelawadee" pitchFamily="34" charset="-34"/>
              </a:endParaRPr>
            </a:p>
          </p:txBody>
        </p:sp>
      </p:grpSp>
      <p:graphicFrame>
        <p:nvGraphicFramePr>
          <p:cNvPr id="1394694" name="Object 6"/>
          <p:cNvGraphicFramePr>
            <a:graphicFrameLocks noChangeAspect="1"/>
          </p:cNvGraphicFramePr>
          <p:nvPr/>
        </p:nvGraphicFramePr>
        <p:xfrm>
          <a:off x="755674" y="4500570"/>
          <a:ext cx="6510648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726" name="Equazione" r:id="rId8" imgW="1892160" imgH="228600" progId="Equation.3">
                  <p:embed/>
                </p:oleObj>
              </mc:Choice>
              <mc:Fallback>
                <p:oleObj name="Equazione" r:id="rId8" imgW="18921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74" y="4500570"/>
                        <a:ext cx="6510648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ttangolo 24"/>
          <p:cNvSpPr/>
          <p:nvPr/>
        </p:nvSpPr>
        <p:spPr bwMode="auto">
          <a:xfrm>
            <a:off x="4500562" y="4572008"/>
            <a:ext cx="2286016" cy="64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=0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9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9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9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Bound on code length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52600"/>
            <a:ext cx="7772400" cy="48768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 i="1" dirty="0" smtClean="0"/>
              <a:t>Theorem:</a:t>
            </a:r>
            <a:r>
              <a:rPr lang="en-US" sz="2400" i="1" dirty="0" smtClean="0"/>
              <a:t> For a text of length n, the Arithmetic encoder generates at most </a:t>
            </a:r>
          </a:p>
          <a:p>
            <a:pPr>
              <a:lnSpc>
                <a:spcPct val="130000"/>
              </a:lnSpc>
              <a:buNone/>
            </a:pP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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 (2/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</a:t>
            </a:r>
            <a:r>
              <a:rPr lang="en-US" dirty="0" smtClean="0"/>
              <a:t> &lt; 1 + log</a:t>
            </a:r>
            <a:r>
              <a:rPr lang="en-US" baseline="-25000" dirty="0" smtClean="0"/>
              <a:t>2</a:t>
            </a:r>
            <a:r>
              <a:rPr lang="en-US" dirty="0" smtClean="0"/>
              <a:t> 2/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>
                <a:sym typeface="Symbol" pitchFamily="18" charset="2"/>
              </a:rPr>
              <a:t> = </a:t>
            </a:r>
            <a:r>
              <a:rPr lang="en-US" dirty="0" smtClean="0"/>
              <a:t>1 + (1 - 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>
              <a:lnSpc>
                <a:spcPct val="130000"/>
              </a:lnSpc>
              <a:buNone/>
            </a:pPr>
            <a:r>
              <a:rPr lang="en-US" dirty="0" smtClean="0">
                <a:sym typeface="Symbol" pitchFamily="18" charset="2"/>
              </a:rPr>
              <a:t>		= </a:t>
            </a:r>
            <a:r>
              <a:rPr lang="en-US" dirty="0" smtClean="0"/>
              <a:t>2 - </a:t>
            </a:r>
            <a:r>
              <a:rPr lang="en-US" dirty="0" smtClean="0">
                <a:sym typeface="Symbol" pitchFamily="18" charset="2"/>
              </a:rPr>
              <a:t>log</a:t>
            </a:r>
            <a:r>
              <a:rPr lang="en-US" baseline="-25000" dirty="0" smtClean="0"/>
              <a:t>2</a:t>
            </a:r>
            <a:r>
              <a:rPr lang="en-US" dirty="0" smtClean="0">
                <a:sym typeface="Symbol" pitchFamily="18" charset="2"/>
              </a:rPr>
              <a:t>  </a:t>
            </a:r>
            <a:r>
              <a:rPr lang="en-US" sz="3200" dirty="0" smtClean="0">
                <a:sym typeface="Symbol" pitchFamily="18" charset="2"/>
              </a:rPr>
              <a:t>(∏</a:t>
            </a:r>
            <a:r>
              <a:rPr lang="en-US" baseline="-25000" dirty="0" smtClean="0">
                <a:sym typeface="Symbol" pitchFamily="18" charset="2"/>
              </a:rPr>
              <a:t> </a:t>
            </a:r>
            <a:r>
              <a:rPr lang="en-US" baseline="-25000" dirty="0" err="1" smtClean="0">
                <a:sym typeface="Symbol" pitchFamily="18" charset="2"/>
              </a:rPr>
              <a:t>i</a:t>
            </a:r>
            <a:r>
              <a:rPr lang="en-US" baseline="-25000" dirty="0" smtClean="0">
                <a:sym typeface="Symbol" pitchFamily="18" charset="2"/>
              </a:rPr>
              <a:t>=1,n</a:t>
            </a:r>
            <a:r>
              <a:rPr lang="en-US" dirty="0" smtClean="0">
                <a:sym typeface="Symbol" pitchFamily="18" charset="2"/>
              </a:rPr>
              <a:t> p(T</a:t>
            </a:r>
            <a:r>
              <a:rPr lang="en-US" baseline="-25000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sz="3200" dirty="0" smtClean="0">
                <a:sym typeface="Symbol" pitchFamily="18" charset="2"/>
              </a:rPr>
              <a:t>)</a:t>
            </a:r>
            <a:r>
              <a:rPr lang="en-US" dirty="0" smtClean="0">
                <a:sym typeface="Symbol" pitchFamily="18" charset="2"/>
              </a:rPr>
              <a:t>  </a:t>
            </a:r>
          </a:p>
          <a:p>
            <a:pPr>
              <a:lnSpc>
                <a:spcPct val="130000"/>
              </a:lnSpc>
              <a:buNone/>
            </a:pPr>
            <a:r>
              <a:rPr lang="en-US" dirty="0" smtClean="0">
                <a:sym typeface="Symbol" pitchFamily="18" charset="2"/>
              </a:rPr>
              <a:t>		= </a:t>
            </a:r>
            <a:r>
              <a:rPr lang="en-US" dirty="0" smtClean="0"/>
              <a:t>2 -</a:t>
            </a:r>
            <a:r>
              <a:rPr lang="en-US" dirty="0" smtClean="0">
                <a:sym typeface="Symbol" pitchFamily="18" charset="2"/>
              </a:rPr>
              <a:t> ∑ </a:t>
            </a:r>
            <a:r>
              <a:rPr lang="en-US" baseline="-25000" dirty="0" err="1" smtClean="0">
                <a:sym typeface="Symbol" pitchFamily="18" charset="2"/>
              </a:rPr>
              <a:t>i</a:t>
            </a:r>
            <a:r>
              <a:rPr lang="en-US" baseline="-25000" dirty="0" smtClean="0">
                <a:sym typeface="Symbol" pitchFamily="18" charset="2"/>
              </a:rPr>
              <a:t>=1,n</a:t>
            </a:r>
            <a:r>
              <a:rPr lang="en-US" dirty="0" smtClean="0">
                <a:sym typeface="Symbol" pitchFamily="18" charset="2"/>
              </a:rPr>
              <a:t>  </a:t>
            </a:r>
            <a:r>
              <a:rPr lang="en-US" sz="2800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log</a:t>
            </a:r>
            <a:r>
              <a:rPr lang="en-US" baseline="-25000" dirty="0" smtClean="0"/>
              <a:t>2</a:t>
            </a:r>
            <a:r>
              <a:rPr lang="en-US" dirty="0" smtClean="0">
                <a:sym typeface="Symbol" pitchFamily="18" charset="2"/>
              </a:rPr>
              <a:t> p(T</a:t>
            </a:r>
            <a:r>
              <a:rPr lang="en-US" baseline="-25000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sz="2800" dirty="0" smtClean="0">
                <a:sym typeface="Symbol" pitchFamily="18" charset="2"/>
              </a:rPr>
              <a:t>)</a:t>
            </a:r>
            <a:endParaRPr lang="en-US" dirty="0" smtClean="0">
              <a:sym typeface="Symbol" pitchFamily="18" charset="2"/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ym typeface="Symbol" pitchFamily="18" charset="2"/>
              </a:rPr>
              <a:t>		= 2 - ∑</a:t>
            </a:r>
            <a:r>
              <a:rPr lang="en-US" baseline="-25000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baseline="-25000" dirty="0" smtClean="0">
                <a:sym typeface="Symbol" pitchFamily="18" charset="2"/>
              </a:rPr>
              <a:t>=1,||</a:t>
            </a:r>
            <a:r>
              <a:rPr lang="en-US" dirty="0" smtClean="0">
                <a:sym typeface="Symbol" pitchFamily="18" charset="2"/>
              </a:rPr>
              <a:t>  n*p(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) log p(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)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ym typeface="Symbol" pitchFamily="18" charset="2"/>
              </a:rPr>
              <a:t>		= 2 + n * ∑</a:t>
            </a:r>
            <a:r>
              <a:rPr lang="en-US" baseline="-25000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baseline="-25000" dirty="0" smtClean="0">
                <a:sym typeface="Symbol" pitchFamily="18" charset="2"/>
              </a:rPr>
              <a:t>=1,||</a:t>
            </a:r>
            <a:r>
              <a:rPr lang="en-US" dirty="0" smtClean="0">
                <a:sym typeface="Symbol" pitchFamily="18" charset="2"/>
              </a:rPr>
              <a:t>  p(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) log (1/p(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))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ym typeface="Symbol" pitchFamily="18" charset="2"/>
              </a:rPr>
              <a:t>	     = 2 + n H(T)</a:t>
            </a:r>
            <a:r>
              <a:rPr lang="en-US" baseline="-25000" dirty="0" smtClean="0">
                <a:sym typeface="Symbol" pitchFamily="18" charset="2"/>
              </a:rPr>
              <a:t> </a:t>
            </a:r>
            <a:r>
              <a:rPr lang="en-US" dirty="0" smtClean="0"/>
              <a:t>bits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4514850" y="3327400"/>
          <a:ext cx="112713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424" name="Equation" r:id="rId4" imgW="114120" imgH="203040" progId="Equation.2">
                  <p:embed/>
                </p:oleObj>
              </mc:Choice>
              <mc:Fallback>
                <p:oleObj name="Equation" r:id="rId4" imgW="114120" imgH="203040" progId="Equation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7400"/>
                        <a:ext cx="112713" cy="201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o 7"/>
          <p:cNvGrpSpPr/>
          <p:nvPr/>
        </p:nvGrpSpPr>
        <p:grpSpPr>
          <a:xfrm>
            <a:off x="5429256" y="6000768"/>
            <a:ext cx="3643338" cy="857256"/>
            <a:chOff x="4859338" y="5734050"/>
            <a:chExt cx="3744912" cy="935038"/>
          </a:xfrm>
        </p:grpSpPr>
        <p:sp>
          <p:nvSpPr>
            <p:cNvPr id="9219" name="AutoShape 10"/>
            <p:cNvSpPr>
              <a:spLocks noChangeArrowheads="1"/>
            </p:cNvSpPr>
            <p:nvPr/>
          </p:nvSpPr>
          <p:spPr bwMode="auto">
            <a:xfrm>
              <a:off x="4859338" y="5734050"/>
              <a:ext cx="3744912" cy="93503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222" name="Rectangle 9"/>
            <p:cNvSpPr>
              <a:spLocks noChangeArrowheads="1"/>
            </p:cNvSpPr>
            <p:nvPr/>
          </p:nvSpPr>
          <p:spPr bwMode="auto">
            <a:xfrm>
              <a:off x="4859338" y="5857892"/>
              <a:ext cx="36322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nH</a:t>
              </a:r>
              <a:r>
                <a:rPr lang="en-US" baseline="-25000"/>
                <a:t>0 </a:t>
              </a:r>
              <a:r>
                <a:rPr lang="en-US"/>
                <a:t>+ 0.02 n bits in practice</a:t>
              </a:r>
            </a:p>
            <a:p>
              <a:r>
                <a:rPr lang="en-US"/>
                <a:t>because of rounding</a:t>
              </a:r>
              <a:endParaRPr lang="en-US">
                <a:latin typeface="Arial" charset="0"/>
              </a:endParaRPr>
            </a:p>
          </p:txBody>
        </p:sp>
      </p:grpSp>
      <p:sp>
        <p:nvSpPr>
          <p:cNvPr id="7" name="Rettangolo arrotondato 6"/>
          <p:cNvSpPr/>
          <p:nvPr/>
        </p:nvSpPr>
        <p:spPr bwMode="auto">
          <a:xfrm>
            <a:off x="5000628" y="3357562"/>
            <a:ext cx="4071966" cy="150019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T =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aaba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dirty="0" err="1" smtClean="0"/>
              <a:t>s</a:t>
            </a:r>
            <a:r>
              <a:rPr lang="it-IT" sz="1800" baseline="-25000" dirty="0" err="1" smtClean="0"/>
              <a:t>n</a:t>
            </a:r>
            <a:r>
              <a:rPr lang="it-IT" sz="1800" dirty="0" smtClean="0"/>
              <a:t> = p(a) * p(a) * p(b) * p(a)</a:t>
            </a:r>
          </a:p>
          <a:p>
            <a:pPr>
              <a:lnSpc>
                <a:spcPct val="150000"/>
              </a:lnSpc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log</a:t>
            </a:r>
            <a:r>
              <a:rPr kumimoji="0" lang="it-IT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2 </a:t>
            </a:r>
            <a:r>
              <a:rPr lang="it-IT" sz="1800" dirty="0" err="1" smtClean="0"/>
              <a:t>s</a:t>
            </a:r>
            <a:r>
              <a:rPr lang="it-IT" sz="1800" baseline="-25000" dirty="0" err="1" smtClean="0"/>
              <a:t>n</a:t>
            </a:r>
            <a:r>
              <a:rPr lang="it-IT" sz="1800" dirty="0" smtClean="0"/>
              <a:t> = 3 * log p(a) + 1 * log p(b)</a:t>
            </a:r>
            <a:endParaRPr kumimoji="0" lang="it-IT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Data Compression</a:t>
            </a:r>
            <a:endParaRPr lang="en-US" sz="5400" dirty="0" smtClean="0"/>
          </a:p>
        </p:txBody>
      </p:sp>
      <p:sp>
        <p:nvSpPr>
          <p:cNvPr id="95744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Dictionary-based compressors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LZ77</a:t>
            </a:r>
          </a:p>
        </p:txBody>
      </p:sp>
      <p:sp>
        <p:nvSpPr>
          <p:cNvPr id="260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Algorithm’s step: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Output </a:t>
            </a:r>
            <a:r>
              <a:rPr lang="en-US" sz="2000" dirty="0" smtClean="0">
                <a:solidFill>
                  <a:schemeClr val="tx2"/>
                </a:solidFill>
              </a:rPr>
              <a:t>&lt;dist, </a:t>
            </a:r>
            <a:r>
              <a:rPr lang="en-US" sz="2000" dirty="0" err="1" smtClean="0">
                <a:solidFill>
                  <a:schemeClr val="tx2"/>
                </a:solidFill>
              </a:rPr>
              <a:t>len</a:t>
            </a:r>
            <a:r>
              <a:rPr lang="en-US" sz="2000" dirty="0" smtClean="0">
                <a:solidFill>
                  <a:schemeClr val="tx2"/>
                </a:solidFill>
              </a:rPr>
              <a:t>, next-char&gt;</a:t>
            </a:r>
            <a:endParaRPr lang="en-US" sz="1600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Advance by </a:t>
            </a:r>
            <a:r>
              <a:rPr lang="en-US" sz="2000" dirty="0" err="1" smtClean="0"/>
              <a:t>len</a:t>
            </a:r>
            <a:r>
              <a:rPr lang="en-US" sz="2000" dirty="0" smtClean="0"/>
              <a:t> + 1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en-US" sz="2000" dirty="0" smtClean="0"/>
              <a:t>A buffer “window” has fixed length and moves</a:t>
            </a:r>
          </a:p>
        </p:txBody>
      </p:sp>
      <p:sp>
        <p:nvSpPr>
          <p:cNvPr id="961539" name="Rectangle 5"/>
          <p:cNvSpPr>
            <a:spLocks noChangeArrowheads="1"/>
          </p:cNvSpPr>
          <p:nvPr/>
        </p:nvSpPr>
        <p:spPr bwMode="auto">
          <a:xfrm>
            <a:off x="571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0" name="Rectangle 6"/>
          <p:cNvSpPr>
            <a:spLocks noChangeArrowheads="1"/>
          </p:cNvSpPr>
          <p:nvPr/>
        </p:nvSpPr>
        <p:spPr bwMode="auto">
          <a:xfrm>
            <a:off x="952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1" name="Rectangle 7"/>
          <p:cNvSpPr>
            <a:spLocks noChangeArrowheads="1"/>
          </p:cNvSpPr>
          <p:nvPr/>
        </p:nvSpPr>
        <p:spPr bwMode="auto">
          <a:xfrm>
            <a:off x="1333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42" name="Rectangle 8"/>
          <p:cNvSpPr>
            <a:spLocks noChangeArrowheads="1"/>
          </p:cNvSpPr>
          <p:nvPr/>
        </p:nvSpPr>
        <p:spPr bwMode="auto">
          <a:xfrm>
            <a:off x="1714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3" name="Rectangle 9"/>
          <p:cNvSpPr>
            <a:spLocks noChangeArrowheads="1"/>
          </p:cNvSpPr>
          <p:nvPr/>
        </p:nvSpPr>
        <p:spPr bwMode="auto">
          <a:xfrm>
            <a:off x="2095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4" name="Rectangle 10"/>
          <p:cNvSpPr>
            <a:spLocks noChangeArrowheads="1"/>
          </p:cNvSpPr>
          <p:nvPr/>
        </p:nvSpPr>
        <p:spPr bwMode="auto">
          <a:xfrm>
            <a:off x="2476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45" name="Rectangle 11"/>
          <p:cNvSpPr>
            <a:spLocks noChangeArrowheads="1"/>
          </p:cNvSpPr>
          <p:nvPr/>
        </p:nvSpPr>
        <p:spPr bwMode="auto">
          <a:xfrm>
            <a:off x="2857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6" name="Rectangle 12"/>
          <p:cNvSpPr>
            <a:spLocks noChangeArrowheads="1"/>
          </p:cNvSpPr>
          <p:nvPr/>
        </p:nvSpPr>
        <p:spPr bwMode="auto">
          <a:xfrm>
            <a:off x="3238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b</a:t>
            </a:r>
          </a:p>
        </p:txBody>
      </p:sp>
      <p:sp>
        <p:nvSpPr>
          <p:cNvPr id="961547" name="Rectangle 13"/>
          <p:cNvSpPr>
            <a:spLocks noChangeArrowheads="1"/>
          </p:cNvSpPr>
          <p:nvPr/>
        </p:nvSpPr>
        <p:spPr bwMode="auto">
          <a:xfrm>
            <a:off x="3619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48" name="Rectangle 14"/>
          <p:cNvSpPr>
            <a:spLocks noChangeArrowheads="1"/>
          </p:cNvSpPr>
          <p:nvPr/>
        </p:nvSpPr>
        <p:spPr bwMode="auto">
          <a:xfrm>
            <a:off x="4000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9" name="Rectangle 15"/>
          <p:cNvSpPr>
            <a:spLocks noChangeArrowheads="1"/>
          </p:cNvSpPr>
          <p:nvPr/>
        </p:nvSpPr>
        <p:spPr bwMode="auto">
          <a:xfrm>
            <a:off x="4381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0" name="Rectangle 16"/>
          <p:cNvSpPr>
            <a:spLocks noChangeArrowheads="1"/>
          </p:cNvSpPr>
          <p:nvPr/>
        </p:nvSpPr>
        <p:spPr bwMode="auto">
          <a:xfrm>
            <a:off x="4762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1" name="Rectangle 17"/>
          <p:cNvSpPr>
            <a:spLocks noChangeArrowheads="1"/>
          </p:cNvSpPr>
          <p:nvPr/>
        </p:nvSpPr>
        <p:spPr bwMode="auto">
          <a:xfrm>
            <a:off x="5143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2" name="Rectangle 18"/>
          <p:cNvSpPr>
            <a:spLocks noChangeArrowheads="1"/>
          </p:cNvSpPr>
          <p:nvPr/>
        </p:nvSpPr>
        <p:spPr bwMode="auto">
          <a:xfrm>
            <a:off x="5524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3" name="Rectangle 19"/>
          <p:cNvSpPr>
            <a:spLocks noChangeArrowheads="1"/>
          </p:cNvSpPr>
          <p:nvPr/>
        </p:nvSpPr>
        <p:spPr bwMode="auto">
          <a:xfrm>
            <a:off x="5905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Courier New" pitchFamily="49" charset="0"/>
              </a:rPr>
              <a:t>a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961554" name="Line 20"/>
          <p:cNvSpPr>
            <a:spLocks noChangeShapeType="1"/>
          </p:cNvSpPr>
          <p:nvPr/>
        </p:nvSpPr>
        <p:spPr bwMode="auto">
          <a:xfrm>
            <a:off x="3643313" y="1749425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55" name="Text Box 21"/>
          <p:cNvSpPr txBox="1">
            <a:spLocks noChangeArrowheads="1"/>
          </p:cNvSpPr>
          <p:nvPr/>
        </p:nvSpPr>
        <p:spPr bwMode="auto">
          <a:xfrm>
            <a:off x="1319213" y="2247900"/>
            <a:ext cx="2743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Dictionary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1800" dirty="0">
                <a:latin typeface="Times New Roman" pitchFamily="18" charset="0"/>
              </a:rPr>
              <a:t>(all substrings starting here)</a:t>
            </a:r>
          </a:p>
        </p:txBody>
      </p:sp>
      <p:sp>
        <p:nvSpPr>
          <p:cNvPr id="961556" name="Text Box 22"/>
          <p:cNvSpPr txBox="1">
            <a:spLocks noChangeArrowheads="1"/>
          </p:cNvSpPr>
          <p:nvPr/>
        </p:nvSpPr>
        <p:spPr bwMode="auto">
          <a:xfrm>
            <a:off x="5502275" y="2324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it-IT" sz="2400">
              <a:latin typeface="Times New Roman" pitchFamily="18" charset="0"/>
            </a:endParaRPr>
          </a:p>
        </p:txBody>
      </p:sp>
      <p:sp>
        <p:nvSpPr>
          <p:cNvPr id="2605087" name="Text Box 31"/>
          <p:cNvSpPr txBox="1">
            <a:spLocks noChangeArrowheads="1"/>
          </p:cNvSpPr>
          <p:nvPr/>
        </p:nvSpPr>
        <p:spPr bwMode="auto">
          <a:xfrm>
            <a:off x="3786182" y="2214563"/>
            <a:ext cx="1325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hlink"/>
                </a:solidFill>
              </a:rPr>
              <a:t>&lt;6,3,a&gt;</a:t>
            </a:r>
          </a:p>
        </p:txBody>
      </p:sp>
      <p:sp>
        <p:nvSpPr>
          <p:cNvPr id="2605091" name="Rectangle 35"/>
          <p:cNvSpPr>
            <a:spLocks noChangeArrowheads="1"/>
          </p:cNvSpPr>
          <p:nvPr/>
        </p:nvSpPr>
        <p:spPr bwMode="auto">
          <a:xfrm>
            <a:off x="3643313" y="1893888"/>
            <a:ext cx="1143000" cy="320675"/>
          </a:xfrm>
          <a:prstGeom prst="rect">
            <a:avLst/>
          </a:prstGeom>
          <a:solidFill>
            <a:schemeClr val="hlink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05092" name="Rectangle 36"/>
          <p:cNvSpPr>
            <a:spLocks noChangeArrowheads="1"/>
          </p:cNvSpPr>
          <p:nvPr/>
        </p:nvSpPr>
        <p:spPr bwMode="auto">
          <a:xfrm>
            <a:off x="1357313" y="1714500"/>
            <a:ext cx="1079500" cy="1444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60" name="Text Box 22"/>
          <p:cNvSpPr txBox="1">
            <a:spLocks noChangeArrowheads="1"/>
          </p:cNvSpPr>
          <p:nvPr/>
        </p:nvSpPr>
        <p:spPr bwMode="auto">
          <a:xfrm>
            <a:off x="5573713" y="3916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it-IT" sz="2400">
              <a:latin typeface="Times New Roman" pitchFamily="18" charset="0"/>
            </a:endParaRP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5500694" y="3786188"/>
            <a:ext cx="1313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smtClean="0">
                <a:solidFill>
                  <a:schemeClr val="hlink"/>
                </a:solidFill>
              </a:rPr>
              <a:t>&lt;3,4,c</a:t>
            </a:r>
            <a:r>
              <a:rPr lang="it-IT" sz="2400" dirty="0">
                <a:solidFill>
                  <a:schemeClr val="hlink"/>
                </a:solidFill>
              </a:rPr>
              <a:t>&gt;</a:t>
            </a:r>
          </a:p>
        </p:txBody>
      </p:sp>
      <p:sp>
        <p:nvSpPr>
          <p:cNvPr id="59" name="Rectangle 36"/>
          <p:cNvSpPr>
            <a:spLocks noChangeArrowheads="1"/>
          </p:cNvSpPr>
          <p:nvPr/>
        </p:nvSpPr>
        <p:spPr bwMode="auto">
          <a:xfrm>
            <a:off x="4071938" y="3214688"/>
            <a:ext cx="1508125" cy="1651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65" name="Rectangle 5"/>
          <p:cNvSpPr>
            <a:spLocks noChangeArrowheads="1"/>
          </p:cNvSpPr>
          <p:nvPr/>
        </p:nvSpPr>
        <p:spPr bwMode="auto">
          <a:xfrm>
            <a:off x="642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66" name="Rectangle 6"/>
          <p:cNvSpPr>
            <a:spLocks noChangeArrowheads="1"/>
          </p:cNvSpPr>
          <p:nvPr/>
        </p:nvSpPr>
        <p:spPr bwMode="auto">
          <a:xfrm>
            <a:off x="1023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67" name="Rectangle 7"/>
          <p:cNvSpPr>
            <a:spLocks noChangeArrowheads="1"/>
          </p:cNvSpPr>
          <p:nvPr/>
        </p:nvSpPr>
        <p:spPr bwMode="auto">
          <a:xfrm>
            <a:off x="1404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68" name="Rectangle 8"/>
          <p:cNvSpPr>
            <a:spLocks noChangeArrowheads="1"/>
          </p:cNvSpPr>
          <p:nvPr/>
        </p:nvSpPr>
        <p:spPr bwMode="auto">
          <a:xfrm>
            <a:off x="1785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69" name="Rectangle 9"/>
          <p:cNvSpPr>
            <a:spLocks noChangeArrowheads="1"/>
          </p:cNvSpPr>
          <p:nvPr/>
        </p:nvSpPr>
        <p:spPr bwMode="auto">
          <a:xfrm>
            <a:off x="2166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0" name="Rectangle 10"/>
          <p:cNvSpPr>
            <a:spLocks noChangeArrowheads="1"/>
          </p:cNvSpPr>
          <p:nvPr/>
        </p:nvSpPr>
        <p:spPr bwMode="auto">
          <a:xfrm>
            <a:off x="2547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71" name="Rectangle 11"/>
          <p:cNvSpPr>
            <a:spLocks noChangeArrowheads="1"/>
          </p:cNvSpPr>
          <p:nvPr/>
        </p:nvSpPr>
        <p:spPr bwMode="auto">
          <a:xfrm>
            <a:off x="2928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2" name="Rectangle 12"/>
          <p:cNvSpPr>
            <a:spLocks noChangeArrowheads="1"/>
          </p:cNvSpPr>
          <p:nvPr/>
        </p:nvSpPr>
        <p:spPr bwMode="auto">
          <a:xfrm>
            <a:off x="3309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b</a:t>
            </a:r>
          </a:p>
        </p:txBody>
      </p:sp>
      <p:sp>
        <p:nvSpPr>
          <p:cNvPr id="961573" name="Rectangle 13"/>
          <p:cNvSpPr>
            <a:spLocks noChangeArrowheads="1"/>
          </p:cNvSpPr>
          <p:nvPr/>
        </p:nvSpPr>
        <p:spPr bwMode="auto">
          <a:xfrm>
            <a:off x="3690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74" name="Rectangle 14"/>
          <p:cNvSpPr>
            <a:spLocks noChangeArrowheads="1"/>
          </p:cNvSpPr>
          <p:nvPr/>
        </p:nvSpPr>
        <p:spPr bwMode="auto">
          <a:xfrm>
            <a:off x="4071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5" name="Rectangle 15"/>
          <p:cNvSpPr>
            <a:spLocks noChangeArrowheads="1"/>
          </p:cNvSpPr>
          <p:nvPr/>
        </p:nvSpPr>
        <p:spPr bwMode="auto">
          <a:xfrm>
            <a:off x="4452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6" name="Rectangle 16"/>
          <p:cNvSpPr>
            <a:spLocks noChangeArrowheads="1"/>
          </p:cNvSpPr>
          <p:nvPr/>
        </p:nvSpPr>
        <p:spPr bwMode="auto">
          <a:xfrm>
            <a:off x="4833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7" name="Rectangle 17"/>
          <p:cNvSpPr>
            <a:spLocks noChangeArrowheads="1"/>
          </p:cNvSpPr>
          <p:nvPr/>
        </p:nvSpPr>
        <p:spPr bwMode="auto">
          <a:xfrm>
            <a:off x="5214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8" name="Rectangle 18"/>
          <p:cNvSpPr>
            <a:spLocks noChangeArrowheads="1"/>
          </p:cNvSpPr>
          <p:nvPr/>
        </p:nvSpPr>
        <p:spPr bwMode="auto">
          <a:xfrm>
            <a:off x="5595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9" name="Rectangle 19"/>
          <p:cNvSpPr>
            <a:spLocks noChangeArrowheads="1"/>
          </p:cNvSpPr>
          <p:nvPr/>
        </p:nvSpPr>
        <p:spPr bwMode="auto">
          <a:xfrm>
            <a:off x="5976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80" name="Line 20"/>
          <p:cNvSpPr>
            <a:spLocks noChangeShapeType="1"/>
          </p:cNvSpPr>
          <p:nvPr/>
        </p:nvSpPr>
        <p:spPr bwMode="auto">
          <a:xfrm>
            <a:off x="5214942" y="3341688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81" name="Rectangle 19"/>
          <p:cNvSpPr>
            <a:spLocks noChangeArrowheads="1"/>
          </p:cNvSpPr>
          <p:nvPr/>
        </p:nvSpPr>
        <p:spPr bwMode="auto">
          <a:xfrm>
            <a:off x="6357938" y="350043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>
            <a:off x="5143504" y="1714488"/>
            <a:ext cx="0" cy="7620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" name="Rectangle 35"/>
          <p:cNvSpPr>
            <a:spLocks noChangeArrowheads="1"/>
          </p:cNvSpPr>
          <p:nvPr/>
        </p:nvSpPr>
        <p:spPr bwMode="auto">
          <a:xfrm>
            <a:off x="4786314" y="1857364"/>
            <a:ext cx="357190" cy="357190"/>
          </a:xfrm>
          <a:prstGeom prst="rect">
            <a:avLst/>
          </a:prstGeom>
          <a:solidFill>
            <a:schemeClr val="accent5">
              <a:lumMod val="50000"/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6286512" y="1909754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Courier New" pitchFamily="49" charset="0"/>
              </a:rPr>
              <a:t>a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6643702" y="1909754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Courier New" pitchFamily="49" charset="0"/>
              </a:rPr>
              <a:t>c</a:t>
            </a:r>
          </a:p>
        </p:txBody>
      </p:sp>
      <p:sp>
        <p:nvSpPr>
          <p:cNvPr id="51" name="Rectangle 19"/>
          <p:cNvSpPr>
            <a:spLocks noChangeArrowheads="1"/>
          </p:cNvSpPr>
          <p:nvPr/>
        </p:nvSpPr>
        <p:spPr bwMode="auto">
          <a:xfrm>
            <a:off x="6357950" y="348139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Courier New" pitchFamily="49" charset="0"/>
              </a:rPr>
              <a:t>a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2" name="Rectangle 19"/>
          <p:cNvSpPr>
            <a:spLocks noChangeArrowheads="1"/>
          </p:cNvSpPr>
          <p:nvPr/>
        </p:nvSpPr>
        <p:spPr bwMode="auto">
          <a:xfrm>
            <a:off x="6715140" y="348139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Courier New" pitchFamily="49" charset="0"/>
              </a:rPr>
              <a:t>c</a:t>
            </a:r>
          </a:p>
        </p:txBody>
      </p:sp>
      <p:sp>
        <p:nvSpPr>
          <p:cNvPr id="58" name="Rectangle 35"/>
          <p:cNvSpPr>
            <a:spLocks noChangeArrowheads="1"/>
          </p:cNvSpPr>
          <p:nvPr/>
        </p:nvSpPr>
        <p:spPr bwMode="auto">
          <a:xfrm>
            <a:off x="5214942" y="3500438"/>
            <a:ext cx="1500198" cy="285750"/>
          </a:xfrm>
          <a:prstGeom prst="rect">
            <a:avLst/>
          </a:prstGeom>
          <a:solidFill>
            <a:schemeClr val="hlink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0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5091" grpId="0" animBg="1"/>
      <p:bldP spid="2605092" grpId="0" animBg="1"/>
      <p:bldP spid="57" grpId="0"/>
      <p:bldP spid="59" grpId="0" animBg="1"/>
      <p:bldP spid="47" grpId="0" animBg="1"/>
      <p:bldP spid="48" grpId="0" animBg="1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LZ77 Decoding</a:t>
            </a:r>
          </a:p>
        </p:txBody>
      </p:sp>
      <p:sp>
        <p:nvSpPr>
          <p:cNvPr id="260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640763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Decoder keeps same dictionary window as encoder.</a:t>
            </a:r>
          </a:p>
          <a:p>
            <a:pPr lvl="1" eaLnBrk="1" hangingPunct="1"/>
            <a:r>
              <a:rPr lang="en-US" smtClean="0"/>
              <a:t>Finds substring and inserts a copy of it</a:t>
            </a:r>
          </a:p>
          <a:p>
            <a:pPr eaLnBrk="1" hangingPunct="1">
              <a:buFont typeface="Wingdings" pitchFamily="2" charset="2"/>
              <a:buNone/>
            </a:pPr>
            <a:endParaRPr lang="en-US" sz="2200" smtClean="0">
              <a:solidFill>
                <a:srgbClr val="CC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solidFill>
                  <a:srgbClr val="CC0000"/>
                </a:solidFill>
              </a:rPr>
              <a:t>What if l &gt; d?  (overlap with text to be compressed)</a:t>
            </a:r>
          </a:p>
          <a:p>
            <a:pPr eaLnBrk="1" hangingPunct="1"/>
            <a:r>
              <a:rPr lang="en-US" smtClean="0"/>
              <a:t>E.g. seen = </a:t>
            </a:r>
            <a:r>
              <a:rPr lang="en-US" smtClean="0">
                <a:latin typeface="Courier New" pitchFamily="49" charset="0"/>
              </a:rPr>
              <a:t>abcd</a:t>
            </a:r>
            <a:r>
              <a:rPr lang="en-US" smtClean="0"/>
              <a:t>, next codeword is </a:t>
            </a:r>
            <a:r>
              <a:rPr lang="en-US" smtClean="0">
                <a:latin typeface="Courier New" pitchFamily="49" charset="0"/>
              </a:rPr>
              <a:t>(2,</a:t>
            </a:r>
            <a:r>
              <a:rPr lang="en-US" b="1" smtClean="0">
                <a:solidFill>
                  <a:srgbClr val="CC0000"/>
                </a:solidFill>
                <a:latin typeface="Courier New" pitchFamily="49" charset="0"/>
              </a:rPr>
              <a:t>9</a:t>
            </a:r>
            <a:r>
              <a:rPr lang="en-US" smtClean="0">
                <a:latin typeface="Courier New" pitchFamily="49" charset="0"/>
              </a:rPr>
              <a:t>,e)</a:t>
            </a:r>
          </a:p>
          <a:p>
            <a:pPr eaLnBrk="1" hangingPunct="1"/>
            <a:r>
              <a:rPr lang="en-US" smtClean="0"/>
              <a:t>Simply copy starting at the cursor</a:t>
            </a:r>
            <a:br>
              <a:rPr lang="en-US" smtClean="0"/>
            </a:b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Courier New" pitchFamily="49" charset="0"/>
              </a:rPr>
              <a:t>	for (i = 0; i &lt; len; i++)</a:t>
            </a:r>
            <a:br>
              <a:rPr lang="en-US" sz="2000" smtClean="0">
                <a:latin typeface="Courier New" pitchFamily="49" charset="0"/>
              </a:rPr>
            </a:br>
            <a:r>
              <a:rPr lang="en-US" sz="2000" smtClean="0">
                <a:latin typeface="Courier New" pitchFamily="49" charset="0"/>
              </a:rPr>
              <a:t>  out[cursor+i] = out[cursor-d+i]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Output is correct: </a:t>
            </a:r>
            <a:r>
              <a:rPr lang="en-US" sz="2200" smtClean="0">
                <a:solidFill>
                  <a:srgbClr val="CC0000"/>
                </a:solidFill>
                <a:latin typeface="Courier New" pitchFamily="49" charset="0"/>
              </a:rPr>
              <a:t>abcd</a:t>
            </a:r>
            <a:r>
              <a:rPr lang="en-US" sz="2200" smtClean="0">
                <a:latin typeface="Courier New" pitchFamily="49" charset="0"/>
              </a:rPr>
              <a:t>cdcdcdcdce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LZ77 Optimizations used by </a:t>
            </a:r>
            <a:r>
              <a:rPr lang="en-US" sz="3600" smtClean="0">
                <a:latin typeface="Courier New" pitchFamily="49" charset="0"/>
              </a:rPr>
              <a:t>gzip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777240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LZSS: Output one of the following formats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(0</a:t>
            </a:r>
            <a:r>
              <a:rPr lang="en-US" sz="2000" smtClean="0">
                <a:latin typeface="Courier New" pitchFamily="49" charset="0"/>
              </a:rPr>
              <a:t>, </a:t>
            </a:r>
            <a:r>
              <a:rPr lang="en-US" sz="2000" smtClean="0">
                <a:latin typeface="Courier New" pitchFamily="49" charset="0"/>
              </a:rPr>
              <a:t>distance, </a:t>
            </a:r>
            <a:r>
              <a:rPr lang="en-US" sz="2000" smtClean="0">
                <a:latin typeface="Courier New" pitchFamily="49" charset="0"/>
              </a:rPr>
              <a:t>length)</a:t>
            </a:r>
            <a:r>
              <a:rPr lang="en-US" sz="2000" smtClean="0"/>
              <a:t> </a:t>
            </a:r>
            <a:r>
              <a:rPr lang="en-US" smtClean="0"/>
              <a:t>or</a:t>
            </a:r>
            <a:r>
              <a:rPr lang="en-US" sz="2000" smtClean="0"/>
              <a:t> </a:t>
            </a:r>
            <a:r>
              <a:rPr lang="en-US" sz="2000" smtClean="0">
                <a:latin typeface="Courier New" pitchFamily="49" charset="0"/>
              </a:rPr>
              <a:t>(1,char)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Typically uses the second format if length &lt; 3.</a:t>
            </a:r>
          </a:p>
        </p:txBody>
      </p:sp>
      <p:sp>
        <p:nvSpPr>
          <p:cNvPr id="140292" name="Rectangle 73"/>
          <p:cNvSpPr>
            <a:spLocks noChangeArrowheads="1"/>
          </p:cNvSpPr>
          <p:nvPr/>
        </p:nvSpPr>
        <p:spPr bwMode="auto">
          <a:xfrm>
            <a:off x="395288" y="3287713"/>
            <a:ext cx="81375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600" b="0">
                <a:solidFill>
                  <a:srgbClr val="FF0000"/>
                </a:solidFill>
              </a:rPr>
              <a:t>Special greedy</a:t>
            </a:r>
            <a:r>
              <a:rPr lang="en-US" sz="2600" b="0"/>
              <a:t>: possibly use shorter match so that next match is better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600" b="0">
                <a:solidFill>
                  <a:srgbClr val="FF0000"/>
                </a:solidFill>
              </a:rPr>
              <a:t>Hash Table</a:t>
            </a:r>
            <a:r>
              <a:rPr lang="en-US" sz="2600" b="0"/>
              <a:t> for speed-up searches on triplets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600" b="0">
                <a:solidFill>
                  <a:schemeClr val="hlink"/>
                </a:solidFill>
              </a:rPr>
              <a:t>Triples</a:t>
            </a:r>
            <a:r>
              <a:rPr lang="en-US" sz="2600" b="0"/>
              <a:t> are coded with Huffman’s code</a:t>
            </a:r>
          </a:p>
          <a:p>
            <a:pPr marL="342900" indent="-342900" eaLnBrk="0" hangingPunct="0"/>
            <a:endParaRPr lang="en-US" sz="2400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1 2   4   </a:t>
            </a:r>
            <a:r>
              <a:rPr lang="it-IT" sz="1400" b="0" dirty="0">
                <a:latin typeface="Comic Sans MS" pitchFamily="66" charset="0"/>
              </a:rPr>
              <a:t>6   8  </a:t>
            </a:r>
            <a:r>
              <a:rPr lang="it-IT" sz="1400" b="0" dirty="0" smtClean="0">
                <a:latin typeface="Comic Sans MS" pitchFamily="66" charset="0"/>
              </a:rPr>
              <a:t> 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2843213" y="2636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7003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5639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4140200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46434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5070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9388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6443663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70913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75231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82438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86756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5435600" y="1773238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2987675" y="2206625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2916238" y="3213100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3708400" y="3213100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4572000" y="38608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4283075" y="4292600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3924300" y="32131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4787900" y="4292600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4767263" y="1989138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4535488" y="2341563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3684588" y="381158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4284663" y="3213100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5722938" y="2206625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5091113" y="3294063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62277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5722938" y="2206625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6043613" y="2774950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6011863" y="4222750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6372225" y="4222750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5867400" y="4438650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6443663" y="45608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5722938" y="2206625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6875463" y="35734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7091363" y="4005263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7091363" y="4005263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6588125" y="24939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6804025" y="29257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6083300" y="198913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6875463" y="2990850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6659563" y="4200525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7092950" y="4276725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8316913" y="314007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6804025" y="29257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7369175" y="2636838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8459788" y="3571875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8532813" y="3571875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8389938" y="384175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7956550" y="37163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3779838" y="27813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4211638" y="2205038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2916238" y="4221163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3995738" y="4508500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4484688" y="4595813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325121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&lt;m&gt;&lt;i&gt;&lt;s&gt;&lt;si&gt;&lt;</a:t>
            </a:r>
            <a:r>
              <a:rPr lang="it-IT" sz="2400" b="0" dirty="0" err="1" smtClean="0">
                <a:solidFill>
                  <a:srgbClr val="FF0000"/>
                </a:solidFill>
                <a:latin typeface="Comic Sans MS" pitchFamily="66" charset="0"/>
              </a:rPr>
              <a:t>ssip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&gt;&lt;pi&gt;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we do?</a:t>
            </a:r>
          </a:p>
        </p:txBody>
      </p:sp>
      <p:sp>
        <p:nvSpPr>
          <p:cNvPr id="189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569325" cy="47005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dirty="0" smtClean="0"/>
              <a:t>Macro-symbol</a:t>
            </a:r>
            <a:r>
              <a:rPr lang="en-US" sz="2400" dirty="0" smtClean="0"/>
              <a:t> = </a:t>
            </a:r>
            <a:r>
              <a:rPr lang="en-US" sz="2400" b="1" dirty="0" smtClean="0"/>
              <a:t>block</a:t>
            </a:r>
            <a:r>
              <a:rPr lang="en-US" sz="2400" dirty="0" smtClean="0"/>
              <a:t> of k symbols</a:t>
            </a:r>
          </a:p>
          <a:p>
            <a:pPr lvl="1" eaLnBrk="1" hangingPunct="1">
              <a:lnSpc>
                <a:spcPct val="120000"/>
              </a:lnSpc>
              <a:buSzTx/>
              <a:buFont typeface="Wingdings" pitchFamily="2" charset="2"/>
              <a:buChar char="J"/>
            </a:pPr>
            <a:r>
              <a:rPr lang="en-US" sz="2000" dirty="0" smtClean="0"/>
              <a:t>1 extra bit per macro-symbol = 1/k extra-bits per symbol</a:t>
            </a:r>
          </a:p>
          <a:p>
            <a:pPr lvl="1" eaLnBrk="1" hangingPunct="1">
              <a:lnSpc>
                <a:spcPct val="140000"/>
              </a:lnSpc>
              <a:buSzTx/>
              <a:buFont typeface="Wingdings" pitchFamily="2" charset="2"/>
              <a:buChar char="L"/>
            </a:pPr>
            <a:r>
              <a:rPr lang="en-US" sz="2000" dirty="0" smtClean="0"/>
              <a:t>Larger model to be transmitted: |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dirty="0" err="1" smtClean="0"/>
              <a:t>|</a:t>
            </a:r>
            <a:r>
              <a:rPr lang="en-US" sz="2000" baseline="30000" dirty="0" err="1" smtClean="0"/>
              <a:t>k</a:t>
            </a:r>
            <a:r>
              <a:rPr lang="en-US" sz="2000" baseline="30000" dirty="0" smtClean="0"/>
              <a:t>  </a:t>
            </a:r>
            <a:r>
              <a:rPr lang="en-US" sz="2000" dirty="0" smtClean="0"/>
              <a:t>(k * log |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dirty="0" smtClean="0"/>
              <a:t>|) + </a:t>
            </a:r>
            <a:r>
              <a:rPr lang="en-US" sz="1800" dirty="0" smtClean="0"/>
              <a:t>h</a:t>
            </a:r>
            <a:r>
              <a:rPr lang="en-US" sz="1800" baseline="30000" dirty="0" smtClean="0"/>
              <a:t>2    </a:t>
            </a:r>
            <a:r>
              <a:rPr lang="en-US" sz="1800" dirty="0" smtClean="0"/>
              <a:t>bits (where h is the height of the Huffman tree and might be |</a:t>
            </a:r>
            <a:r>
              <a:rPr lang="en-US" sz="1800" dirty="0" smtClean="0">
                <a:latin typeface="Symbol" pitchFamily="18" charset="2"/>
              </a:rPr>
              <a:t>S</a:t>
            </a:r>
            <a:r>
              <a:rPr lang="en-US" sz="1800" dirty="0" smtClean="0"/>
              <a:t>|)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CC33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CC3300"/>
                </a:solidFill>
              </a:rPr>
              <a:t>Shannon took infinite sequences, and k </a:t>
            </a:r>
            <a:r>
              <a:rPr lang="en-US" sz="2400" dirty="0" smtClean="0">
                <a:solidFill>
                  <a:srgbClr val="CC3300"/>
                </a:solidFill>
                <a:sym typeface="Wingdings" pitchFamily="2" charset="2"/>
              </a:rPr>
              <a:t> </a:t>
            </a:r>
            <a:r>
              <a:rPr lang="en-US" sz="3000" dirty="0" smtClean="0">
                <a:solidFill>
                  <a:srgbClr val="CC3300"/>
                </a:solidFill>
              </a:rPr>
              <a:t>∞</a:t>
            </a:r>
            <a:r>
              <a:rPr lang="en-US" sz="2400" dirty="0" smtClean="0">
                <a:solidFill>
                  <a:srgbClr val="CC3300"/>
                </a:solidFill>
              </a:rPr>
              <a:t> !!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1 2   4   </a:t>
            </a:r>
            <a:r>
              <a:rPr lang="it-IT" sz="1400" b="0" dirty="0">
                <a:latin typeface="Comic Sans MS" pitchFamily="66" charset="0"/>
              </a:rPr>
              <a:t>6   8 </a:t>
            </a:r>
            <a:r>
              <a:rPr lang="it-IT" sz="1400" b="0" dirty="0" smtClean="0">
                <a:latin typeface="Comic Sans MS" pitchFamily="66" charset="0"/>
              </a:rPr>
              <a:t>  </a:t>
            </a:r>
            <a:r>
              <a:rPr lang="it-IT" sz="1400" b="0" dirty="0">
                <a:latin typeface="Comic Sans MS" pitchFamily="66" charset="0"/>
              </a:rPr>
              <a:t>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342883" y="24939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00008" y="4870449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1063608" y="4870449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1639870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1431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30067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34385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3943333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4591033" y="47990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5022833" y="47990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5743558" y="42211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6175358" y="42211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2935270" y="1630362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487345" y="2063749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415908" y="3070224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1208070" y="3070224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2071670" y="3717924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1782745" y="4149724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1423970" y="3070224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2287570" y="414972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2266933" y="1846262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2035158" y="2198687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1184258" y="3668712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1784333" y="3070224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3222608" y="2063749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2590783" y="3151187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3727433" y="36464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3222608" y="2063749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3543283" y="2632074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3511533" y="4079874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3871895" y="4079874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3367070" y="4295774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3943333" y="4418012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3222608" y="2063749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4375133" y="34305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4591033" y="3862387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4591033" y="3862387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4087795" y="23510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4303695" y="2782887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3582970" y="1846262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4375133" y="2847974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4159233" y="4057649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4592620" y="4133849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5816583" y="2997199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4303695" y="2782887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4643438" y="2776536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dirty="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5959458" y="3428999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6032483" y="3428999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5889608" y="3698874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dirty="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5456220" y="3573462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1279508" y="2638424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1711308" y="2062162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415908" y="4078287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1495408" y="4365624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1984358" y="4452937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785918" y="5572140"/>
            <a:ext cx="968535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&lt;ssip&gt;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 rot="5400000">
            <a:off x="1429095" y="6247103"/>
            <a:ext cx="817472" cy="3905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3286116" y="5884151"/>
            <a:ext cx="5883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Longest repeated prefix of T[6,...]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Repeat is on the left of 6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4" name="Rectangle 25"/>
          <p:cNvSpPr>
            <a:spLocks noChangeArrowheads="1"/>
          </p:cNvSpPr>
          <p:nvPr/>
        </p:nvSpPr>
        <p:spPr bwMode="auto">
          <a:xfrm>
            <a:off x="5715008" y="4214818"/>
            <a:ext cx="360362" cy="3603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65" name="Line 51"/>
          <p:cNvSpPr>
            <a:spLocks noChangeShapeType="1"/>
          </p:cNvSpPr>
          <p:nvPr/>
        </p:nvSpPr>
        <p:spPr bwMode="auto">
          <a:xfrm>
            <a:off x="3286116" y="2071678"/>
            <a:ext cx="936625" cy="287337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62"/>
          <p:cNvSpPr>
            <a:spLocks noChangeShapeType="1"/>
          </p:cNvSpPr>
          <p:nvPr/>
        </p:nvSpPr>
        <p:spPr bwMode="auto">
          <a:xfrm>
            <a:off x="4357686" y="2786058"/>
            <a:ext cx="1655762" cy="215900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 flipH="1">
            <a:off x="5929322" y="3429000"/>
            <a:ext cx="73025" cy="792162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Oval 67"/>
          <p:cNvSpPr/>
          <p:nvPr/>
        </p:nvSpPr>
        <p:spPr bwMode="auto">
          <a:xfrm>
            <a:off x="4143372" y="1428736"/>
            <a:ext cx="4929222" cy="71438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It is on the path to 6</a:t>
            </a:r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6643702" y="2714620"/>
            <a:ext cx="2428892" cy="857256"/>
          </a:xfrm>
          <a:prstGeom prst="wedgeRoundRectCallout">
            <a:avLst>
              <a:gd name="adj1" fmla="val -139786"/>
              <a:gd name="adj2" fmla="val -73499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Leftmost occ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</a:rPr>
              <a:t>= 3 &lt; 6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6715108" y="4000504"/>
            <a:ext cx="2428892" cy="857256"/>
          </a:xfrm>
          <a:prstGeom prst="wedgeRoundRectCallout">
            <a:avLst>
              <a:gd name="adj1" fmla="val -69199"/>
              <a:gd name="adj2" fmla="val -126832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Leftmost occ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</a:rPr>
              <a:t>= 3 &lt; 6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4643438" y="2000240"/>
            <a:ext cx="4500594" cy="571504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By maximality check only nodes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63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072003" name="AutoShape 3"/>
          <p:cNvSpPr>
            <a:spLocks noChangeArrowheads="1"/>
          </p:cNvSpPr>
          <p:nvPr/>
        </p:nvSpPr>
        <p:spPr bwMode="auto">
          <a:xfrm rot="-7121518">
            <a:off x="7154077" y="2026804"/>
            <a:ext cx="408009" cy="591071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 </a:t>
            </a:r>
            <a:r>
              <a:rPr lang="it-IT" sz="1400" b="0" dirty="0">
                <a:latin typeface="Comic Sans MS" pitchFamily="66" charset="0"/>
              </a:rPr>
              <a:t>2  4   6   8  10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2843213" y="2636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7003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5639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4140200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46434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5070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9388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6443663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70913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75231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82438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86756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5435600" y="1773238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2987675" y="2206625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2916238" y="3213100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3708400" y="3213100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4572000" y="38608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4283075" y="4292600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3924300" y="32131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4787900" y="4292600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4767263" y="1989138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4535488" y="2341563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3684588" y="381158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4284663" y="3213100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5722938" y="2206625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5091113" y="3294063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62277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5722938" y="2206625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6043613" y="2774950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6011863" y="4222750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6372225" y="4222750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5867400" y="4438650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6443663" y="45608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5722938" y="2206625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6875463" y="35734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7091363" y="4005263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7091363" y="4005263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6588125" y="24939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6804025" y="29257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6083300" y="198913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6875463" y="2990850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6659563" y="4200525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7092950" y="4276725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8316913" y="314007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6804025" y="29257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7369175" y="2636838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8459788" y="3571875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8532813" y="3571875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8389938" y="384175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7956550" y="37163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3779838" y="27813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4211638" y="2205038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2916238" y="4221163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3995738" y="4508500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4484688" y="4595813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325121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&lt;m&gt;&lt;i&gt;&lt;s&gt;&lt;si&gt;&lt;</a:t>
            </a:r>
            <a:r>
              <a:rPr lang="it-IT" sz="2400" b="0" dirty="0" err="1" smtClean="0">
                <a:solidFill>
                  <a:srgbClr val="FF0000"/>
                </a:solidFill>
                <a:latin typeface="Comic Sans MS" pitchFamily="66" charset="0"/>
              </a:rPr>
              <a:t>ssip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&gt;&lt;pi&gt;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3428992" y="2714620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 Box 16"/>
          <p:cNvSpPr txBox="1">
            <a:spLocks noChangeArrowheads="1"/>
          </p:cNvSpPr>
          <p:nvPr/>
        </p:nvSpPr>
        <p:spPr bwMode="auto">
          <a:xfrm>
            <a:off x="4786314" y="3571876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6369476" y="3395963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9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 Box 16"/>
          <p:cNvSpPr txBox="1">
            <a:spLocks noChangeArrowheads="1"/>
          </p:cNvSpPr>
          <p:nvPr/>
        </p:nvSpPr>
        <p:spPr bwMode="auto">
          <a:xfrm>
            <a:off x="6786578" y="2214554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7072330" y="3253087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8572528" y="2867020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7429520" y="1435230"/>
            <a:ext cx="17363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600" b="0" dirty="0" err="1" smtClean="0">
                <a:solidFill>
                  <a:srgbClr val="FF0000"/>
                </a:solidFill>
                <a:latin typeface="Comic Sans MS" pitchFamily="66" charset="0"/>
              </a:rPr>
              <a:t>min-leaf</a:t>
            </a:r>
            <a:endParaRPr lang="it-IT" sz="1600" b="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0" hangingPunct="0"/>
            <a:r>
              <a:rPr lang="it-IT" sz="16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 </a:t>
            </a:r>
            <a:r>
              <a:rPr lang="it-IT" sz="1600" dirty="0" err="1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Leftmost</a:t>
            </a:r>
            <a:r>
              <a:rPr lang="it-IT" sz="16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 copy</a:t>
            </a:r>
            <a:endParaRPr lang="it-IT" sz="16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16"/>
          <p:cNvSpPr txBox="1">
            <a:spLocks noChangeArrowheads="1"/>
          </p:cNvSpPr>
          <p:nvPr/>
        </p:nvSpPr>
        <p:spPr bwMode="auto">
          <a:xfrm>
            <a:off x="214282" y="2786058"/>
            <a:ext cx="2922595" cy="18312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b="0" dirty="0" err="1" smtClean="0">
                <a:solidFill>
                  <a:schemeClr val="tx2"/>
                </a:solidFill>
                <a:latin typeface="+mn-lt"/>
              </a:rPr>
              <a:t>Parsing</a:t>
            </a:r>
            <a:r>
              <a:rPr lang="it-IT" b="0" dirty="0" smtClean="0">
                <a:solidFill>
                  <a:schemeClr val="tx2"/>
                </a:solidFill>
                <a:latin typeface="+mn-lt"/>
              </a:rPr>
              <a:t>:</a:t>
            </a: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it-IT" sz="1600" dirty="0" err="1" smtClean="0">
                <a:solidFill>
                  <a:schemeClr val="tx2"/>
                </a:solidFill>
                <a:latin typeface="+mn-lt"/>
              </a:rPr>
              <a:t>Scan</a:t>
            </a: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 T</a:t>
            </a: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Visit ST and stop when</a:t>
            </a:r>
          </a:p>
          <a:p>
            <a:pPr marL="228600" indent="-228600"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        min-leaf ≥ current pos</a:t>
            </a:r>
            <a:endParaRPr lang="en-US" sz="1100" dirty="0" smtClean="0">
              <a:solidFill>
                <a:srgbClr val="00A000"/>
              </a:solidFill>
              <a:latin typeface="+mn-lt"/>
            </a:endParaRP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endParaRPr lang="it-IT" sz="14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9" name="AutoShape 12"/>
          <p:cNvSpPr>
            <a:spLocks noChangeArrowheads="1"/>
          </p:cNvSpPr>
          <p:nvPr/>
        </p:nvSpPr>
        <p:spPr bwMode="auto">
          <a:xfrm>
            <a:off x="4892677" y="5776913"/>
            <a:ext cx="4251323" cy="1081087"/>
          </a:xfrm>
          <a:prstGeom prst="roundRect">
            <a:avLst>
              <a:gd name="adj" fmla="val 16667"/>
            </a:avLst>
          </a:prstGeom>
          <a:solidFill>
            <a:srgbClr val="00FF00">
              <a:alpha val="60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it-IT" sz="1800" dirty="0" smtClean="0">
                <a:latin typeface="Tahoma" pitchFamily="34" charset="0"/>
              </a:rPr>
              <a:t>Precompute the min descending leaf </a:t>
            </a:r>
          </a:p>
          <a:p>
            <a:r>
              <a:rPr lang="it-IT" sz="1800" dirty="0" smtClean="0">
                <a:latin typeface="Tahoma" pitchFamily="34" charset="0"/>
              </a:rPr>
              <a:t>at every node in O(n) time.</a:t>
            </a:r>
            <a:endParaRPr lang="it-IT" sz="1800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03" grpId="0" animBg="1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LZ78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</a:rPr>
              <a:t>Dictionary: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substrings stored in a trie (each has an </a:t>
            </a:r>
            <a:r>
              <a:rPr lang="en-US" i="1" smtClean="0"/>
              <a:t>id</a:t>
            </a:r>
            <a:r>
              <a:rPr lang="en-US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</a:rPr>
              <a:t>Coding loop: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find the longest match </a:t>
            </a:r>
            <a:r>
              <a:rPr lang="en-US" b="1" i="1" smtClean="0">
                <a:solidFill>
                  <a:srgbClr val="A40508"/>
                </a:solidFill>
              </a:rPr>
              <a:t>S</a:t>
            </a:r>
            <a:r>
              <a:rPr lang="en-US" smtClean="0"/>
              <a:t> in the dictionary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Output its </a:t>
            </a:r>
            <a:r>
              <a:rPr lang="en-US" b="1" i="1" smtClean="0">
                <a:solidFill>
                  <a:srgbClr val="A40508"/>
                </a:solidFill>
              </a:rPr>
              <a:t>id</a:t>
            </a:r>
            <a:r>
              <a:rPr lang="en-US" smtClean="0"/>
              <a:t> and the next character </a:t>
            </a:r>
            <a:r>
              <a:rPr lang="en-US" b="1" i="1" smtClean="0">
                <a:solidFill>
                  <a:srgbClr val="A40508"/>
                </a:solidFill>
              </a:rPr>
              <a:t>c</a:t>
            </a:r>
            <a:r>
              <a:rPr lang="en-US" smtClean="0"/>
              <a:t> after the match in the input string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2"/>
                </a:solidFill>
              </a:rPr>
              <a:t>Add the substring </a:t>
            </a:r>
            <a:r>
              <a:rPr lang="en-US" b="1" i="1" smtClean="0">
                <a:solidFill>
                  <a:schemeClr val="tx2"/>
                </a:solidFill>
              </a:rPr>
              <a:t>Sc</a:t>
            </a:r>
            <a:r>
              <a:rPr lang="en-US" b="1" smtClean="0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to the dictionary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</a:rPr>
              <a:t>Decoding: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builds the same dictionary and looks at </a:t>
            </a:r>
            <a:r>
              <a:rPr lang="en-US" i="1" smtClean="0"/>
              <a:t>id</a:t>
            </a:r>
            <a:r>
              <a:rPr lang="en-US" smtClean="0"/>
              <a:t>s</a:t>
            </a:r>
          </a:p>
        </p:txBody>
      </p:sp>
      <p:sp>
        <p:nvSpPr>
          <p:cNvPr id="4" name="Rettangolo arrotondato 3"/>
          <p:cNvSpPr/>
          <p:nvPr/>
        </p:nvSpPr>
        <p:spPr bwMode="auto">
          <a:xfrm>
            <a:off x="4572000" y="214290"/>
            <a:ext cx="4357718" cy="10001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Possibly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better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for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cache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effects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LZ78: Coding Example</a:t>
            </a: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9906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371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52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2133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2514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2895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3276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657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4038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4419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4800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181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5562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6065838" y="19812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(0,a)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7224713" y="1971675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1 = a</a:t>
            </a:r>
          </a:p>
        </p:txBody>
      </p:sp>
      <p:sp>
        <p:nvSpPr>
          <p:cNvPr id="142354" name="Text Box 18"/>
          <p:cNvSpPr txBox="1">
            <a:spLocks noChangeArrowheads="1"/>
          </p:cNvSpPr>
          <p:nvPr/>
        </p:nvSpPr>
        <p:spPr bwMode="auto">
          <a:xfrm>
            <a:off x="7369175" y="1447800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Dict.</a:t>
            </a: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6116638" y="1447800"/>
            <a:ext cx="103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Output</a:t>
            </a:r>
          </a:p>
        </p:txBody>
      </p:sp>
      <p:sp>
        <p:nvSpPr>
          <p:cNvPr id="2617364" name="Rectangle 20"/>
          <p:cNvSpPr>
            <a:spLocks noChangeArrowheads="1"/>
          </p:cNvSpPr>
          <p:nvPr/>
        </p:nvSpPr>
        <p:spPr bwMode="auto">
          <a:xfrm>
            <a:off x="990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5" name="Rectangle 21"/>
          <p:cNvSpPr>
            <a:spLocks noChangeArrowheads="1"/>
          </p:cNvSpPr>
          <p:nvPr/>
        </p:nvSpPr>
        <p:spPr bwMode="auto">
          <a:xfrm>
            <a:off x="1371600" y="25908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6" name="Rectangle 22"/>
          <p:cNvSpPr>
            <a:spLocks noChangeArrowheads="1"/>
          </p:cNvSpPr>
          <p:nvPr/>
        </p:nvSpPr>
        <p:spPr bwMode="auto">
          <a:xfrm>
            <a:off x="1752600" y="25908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67" name="Rectangle 23"/>
          <p:cNvSpPr>
            <a:spLocks noChangeArrowheads="1"/>
          </p:cNvSpPr>
          <p:nvPr/>
        </p:nvSpPr>
        <p:spPr bwMode="auto">
          <a:xfrm>
            <a:off x="2133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8" name="Rectangle 24"/>
          <p:cNvSpPr>
            <a:spLocks noChangeArrowheads="1"/>
          </p:cNvSpPr>
          <p:nvPr/>
        </p:nvSpPr>
        <p:spPr bwMode="auto">
          <a:xfrm>
            <a:off x="2514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9" name="Rectangle 25"/>
          <p:cNvSpPr>
            <a:spLocks noChangeArrowheads="1"/>
          </p:cNvSpPr>
          <p:nvPr/>
        </p:nvSpPr>
        <p:spPr bwMode="auto">
          <a:xfrm>
            <a:off x="2895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70" name="Rectangle 26"/>
          <p:cNvSpPr>
            <a:spLocks noChangeArrowheads="1"/>
          </p:cNvSpPr>
          <p:nvPr/>
        </p:nvSpPr>
        <p:spPr bwMode="auto">
          <a:xfrm>
            <a:off x="3276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71" name="Rectangle 27"/>
          <p:cNvSpPr>
            <a:spLocks noChangeArrowheads="1"/>
          </p:cNvSpPr>
          <p:nvPr/>
        </p:nvSpPr>
        <p:spPr bwMode="auto">
          <a:xfrm>
            <a:off x="3657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72" name="Rectangle 28"/>
          <p:cNvSpPr>
            <a:spLocks noChangeArrowheads="1"/>
          </p:cNvSpPr>
          <p:nvPr/>
        </p:nvSpPr>
        <p:spPr bwMode="auto">
          <a:xfrm>
            <a:off x="4038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73" name="Rectangle 29"/>
          <p:cNvSpPr>
            <a:spLocks noChangeArrowheads="1"/>
          </p:cNvSpPr>
          <p:nvPr/>
        </p:nvSpPr>
        <p:spPr bwMode="auto">
          <a:xfrm>
            <a:off x="4419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74" name="Rectangle 30"/>
          <p:cNvSpPr>
            <a:spLocks noChangeArrowheads="1"/>
          </p:cNvSpPr>
          <p:nvPr/>
        </p:nvSpPr>
        <p:spPr bwMode="auto">
          <a:xfrm>
            <a:off x="4800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75" name="Rectangle 31"/>
          <p:cNvSpPr>
            <a:spLocks noChangeArrowheads="1"/>
          </p:cNvSpPr>
          <p:nvPr/>
        </p:nvSpPr>
        <p:spPr bwMode="auto">
          <a:xfrm>
            <a:off x="5181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76" name="Rectangle 32"/>
          <p:cNvSpPr>
            <a:spLocks noChangeArrowheads="1"/>
          </p:cNvSpPr>
          <p:nvPr/>
        </p:nvSpPr>
        <p:spPr bwMode="auto">
          <a:xfrm>
            <a:off x="5562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77" name="Text Box 33"/>
          <p:cNvSpPr txBox="1">
            <a:spLocks noChangeArrowheads="1"/>
          </p:cNvSpPr>
          <p:nvPr/>
        </p:nvSpPr>
        <p:spPr bwMode="auto">
          <a:xfrm>
            <a:off x="6065838" y="25146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(1,b)</a:t>
            </a:r>
          </a:p>
        </p:txBody>
      </p:sp>
      <p:sp>
        <p:nvSpPr>
          <p:cNvPr id="2617378" name="Text Box 34"/>
          <p:cNvSpPr txBox="1">
            <a:spLocks noChangeArrowheads="1"/>
          </p:cNvSpPr>
          <p:nvPr/>
        </p:nvSpPr>
        <p:spPr bwMode="auto">
          <a:xfrm>
            <a:off x="7224713" y="2505075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2 = ab</a:t>
            </a:r>
          </a:p>
        </p:txBody>
      </p:sp>
      <p:sp>
        <p:nvSpPr>
          <p:cNvPr id="2617379" name="Rectangle 35"/>
          <p:cNvSpPr>
            <a:spLocks noChangeArrowheads="1"/>
          </p:cNvSpPr>
          <p:nvPr/>
        </p:nvSpPr>
        <p:spPr bwMode="auto">
          <a:xfrm>
            <a:off x="990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0" name="Rectangle 36"/>
          <p:cNvSpPr>
            <a:spLocks noChangeArrowheads="1"/>
          </p:cNvSpPr>
          <p:nvPr/>
        </p:nvSpPr>
        <p:spPr bwMode="auto">
          <a:xfrm>
            <a:off x="1371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1" name="Rectangle 37"/>
          <p:cNvSpPr>
            <a:spLocks noChangeArrowheads="1"/>
          </p:cNvSpPr>
          <p:nvPr/>
        </p:nvSpPr>
        <p:spPr bwMode="auto">
          <a:xfrm>
            <a:off x="1752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82" name="Rectangle 38"/>
          <p:cNvSpPr>
            <a:spLocks noChangeArrowheads="1"/>
          </p:cNvSpPr>
          <p:nvPr/>
        </p:nvSpPr>
        <p:spPr bwMode="auto">
          <a:xfrm>
            <a:off x="2133600" y="31242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3" name="Rectangle 39"/>
          <p:cNvSpPr>
            <a:spLocks noChangeArrowheads="1"/>
          </p:cNvSpPr>
          <p:nvPr/>
        </p:nvSpPr>
        <p:spPr bwMode="auto">
          <a:xfrm>
            <a:off x="2514600" y="3124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4" name="Rectangle 40"/>
          <p:cNvSpPr>
            <a:spLocks noChangeArrowheads="1"/>
          </p:cNvSpPr>
          <p:nvPr/>
        </p:nvSpPr>
        <p:spPr bwMode="auto">
          <a:xfrm>
            <a:off x="2895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85" name="Rectangle 41"/>
          <p:cNvSpPr>
            <a:spLocks noChangeArrowheads="1"/>
          </p:cNvSpPr>
          <p:nvPr/>
        </p:nvSpPr>
        <p:spPr bwMode="auto">
          <a:xfrm>
            <a:off x="3276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6" name="Rectangle 42"/>
          <p:cNvSpPr>
            <a:spLocks noChangeArrowheads="1"/>
          </p:cNvSpPr>
          <p:nvPr/>
        </p:nvSpPr>
        <p:spPr bwMode="auto">
          <a:xfrm>
            <a:off x="3657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87" name="Rectangle 43"/>
          <p:cNvSpPr>
            <a:spLocks noChangeArrowheads="1"/>
          </p:cNvSpPr>
          <p:nvPr/>
        </p:nvSpPr>
        <p:spPr bwMode="auto">
          <a:xfrm>
            <a:off x="4038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88" name="Rectangle 44"/>
          <p:cNvSpPr>
            <a:spLocks noChangeArrowheads="1"/>
          </p:cNvSpPr>
          <p:nvPr/>
        </p:nvSpPr>
        <p:spPr bwMode="auto">
          <a:xfrm>
            <a:off x="4419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9" name="Rectangle 45"/>
          <p:cNvSpPr>
            <a:spLocks noChangeArrowheads="1"/>
          </p:cNvSpPr>
          <p:nvPr/>
        </p:nvSpPr>
        <p:spPr bwMode="auto">
          <a:xfrm>
            <a:off x="4800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90" name="Rectangle 46"/>
          <p:cNvSpPr>
            <a:spLocks noChangeArrowheads="1"/>
          </p:cNvSpPr>
          <p:nvPr/>
        </p:nvSpPr>
        <p:spPr bwMode="auto">
          <a:xfrm>
            <a:off x="5181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91" name="Rectangle 47"/>
          <p:cNvSpPr>
            <a:spLocks noChangeArrowheads="1"/>
          </p:cNvSpPr>
          <p:nvPr/>
        </p:nvSpPr>
        <p:spPr bwMode="auto">
          <a:xfrm>
            <a:off x="5562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92" name="Text Box 48"/>
          <p:cNvSpPr txBox="1">
            <a:spLocks noChangeArrowheads="1"/>
          </p:cNvSpPr>
          <p:nvPr/>
        </p:nvSpPr>
        <p:spPr bwMode="auto">
          <a:xfrm>
            <a:off x="6065838" y="30480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(1,a)</a:t>
            </a:r>
          </a:p>
        </p:txBody>
      </p:sp>
      <p:sp>
        <p:nvSpPr>
          <p:cNvPr id="2617393" name="Text Box 49"/>
          <p:cNvSpPr txBox="1">
            <a:spLocks noChangeArrowheads="1"/>
          </p:cNvSpPr>
          <p:nvPr/>
        </p:nvSpPr>
        <p:spPr bwMode="auto">
          <a:xfrm>
            <a:off x="7224713" y="3038475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3 = aa</a:t>
            </a:r>
          </a:p>
        </p:txBody>
      </p:sp>
      <p:sp>
        <p:nvSpPr>
          <p:cNvPr id="2617394" name="Rectangle 50"/>
          <p:cNvSpPr>
            <a:spLocks noChangeArrowheads="1"/>
          </p:cNvSpPr>
          <p:nvPr/>
        </p:nvSpPr>
        <p:spPr bwMode="auto">
          <a:xfrm>
            <a:off x="990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5" name="Rectangle 51"/>
          <p:cNvSpPr>
            <a:spLocks noChangeArrowheads="1"/>
          </p:cNvSpPr>
          <p:nvPr/>
        </p:nvSpPr>
        <p:spPr bwMode="auto">
          <a:xfrm>
            <a:off x="1371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6" name="Rectangle 52"/>
          <p:cNvSpPr>
            <a:spLocks noChangeArrowheads="1"/>
          </p:cNvSpPr>
          <p:nvPr/>
        </p:nvSpPr>
        <p:spPr bwMode="auto">
          <a:xfrm>
            <a:off x="1752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97" name="Rectangle 53"/>
          <p:cNvSpPr>
            <a:spLocks noChangeArrowheads="1"/>
          </p:cNvSpPr>
          <p:nvPr/>
        </p:nvSpPr>
        <p:spPr bwMode="auto">
          <a:xfrm>
            <a:off x="2133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8" name="Rectangle 54"/>
          <p:cNvSpPr>
            <a:spLocks noChangeArrowheads="1"/>
          </p:cNvSpPr>
          <p:nvPr/>
        </p:nvSpPr>
        <p:spPr bwMode="auto">
          <a:xfrm>
            <a:off x="2514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9" name="Rectangle 55"/>
          <p:cNvSpPr>
            <a:spLocks noChangeArrowheads="1"/>
          </p:cNvSpPr>
          <p:nvPr/>
        </p:nvSpPr>
        <p:spPr bwMode="auto">
          <a:xfrm>
            <a:off x="2895600" y="36576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00" name="Rectangle 56"/>
          <p:cNvSpPr>
            <a:spLocks noChangeArrowheads="1"/>
          </p:cNvSpPr>
          <p:nvPr/>
        </p:nvSpPr>
        <p:spPr bwMode="auto">
          <a:xfrm>
            <a:off x="3276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01" name="Rectangle 57"/>
          <p:cNvSpPr>
            <a:spLocks noChangeArrowheads="1"/>
          </p:cNvSpPr>
          <p:nvPr/>
        </p:nvSpPr>
        <p:spPr bwMode="auto">
          <a:xfrm>
            <a:off x="3657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02" name="Rectangle 58"/>
          <p:cNvSpPr>
            <a:spLocks noChangeArrowheads="1"/>
          </p:cNvSpPr>
          <p:nvPr/>
        </p:nvSpPr>
        <p:spPr bwMode="auto">
          <a:xfrm>
            <a:off x="4038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03" name="Rectangle 59"/>
          <p:cNvSpPr>
            <a:spLocks noChangeArrowheads="1"/>
          </p:cNvSpPr>
          <p:nvPr/>
        </p:nvSpPr>
        <p:spPr bwMode="auto">
          <a:xfrm>
            <a:off x="4419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04" name="Rectangle 60"/>
          <p:cNvSpPr>
            <a:spLocks noChangeArrowheads="1"/>
          </p:cNvSpPr>
          <p:nvPr/>
        </p:nvSpPr>
        <p:spPr bwMode="auto">
          <a:xfrm>
            <a:off x="4800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05" name="Rectangle 61"/>
          <p:cNvSpPr>
            <a:spLocks noChangeArrowheads="1"/>
          </p:cNvSpPr>
          <p:nvPr/>
        </p:nvSpPr>
        <p:spPr bwMode="auto">
          <a:xfrm>
            <a:off x="5181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06" name="Rectangle 62"/>
          <p:cNvSpPr>
            <a:spLocks noChangeArrowheads="1"/>
          </p:cNvSpPr>
          <p:nvPr/>
        </p:nvSpPr>
        <p:spPr bwMode="auto">
          <a:xfrm>
            <a:off x="5562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07" name="Text Box 63"/>
          <p:cNvSpPr txBox="1">
            <a:spLocks noChangeArrowheads="1"/>
          </p:cNvSpPr>
          <p:nvPr/>
        </p:nvSpPr>
        <p:spPr bwMode="auto">
          <a:xfrm>
            <a:off x="6065838" y="35814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(0,c)</a:t>
            </a:r>
          </a:p>
        </p:txBody>
      </p:sp>
      <p:sp>
        <p:nvSpPr>
          <p:cNvPr id="2617408" name="Text Box 64"/>
          <p:cNvSpPr txBox="1">
            <a:spLocks noChangeArrowheads="1"/>
          </p:cNvSpPr>
          <p:nvPr/>
        </p:nvSpPr>
        <p:spPr bwMode="auto">
          <a:xfrm>
            <a:off x="7224713" y="3571875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4 = c</a:t>
            </a:r>
          </a:p>
        </p:txBody>
      </p:sp>
      <p:sp>
        <p:nvSpPr>
          <p:cNvPr id="2617409" name="Rectangle 65"/>
          <p:cNvSpPr>
            <a:spLocks noChangeArrowheads="1"/>
          </p:cNvSpPr>
          <p:nvPr/>
        </p:nvSpPr>
        <p:spPr bwMode="auto">
          <a:xfrm>
            <a:off x="990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0" name="Rectangle 66"/>
          <p:cNvSpPr>
            <a:spLocks noChangeArrowheads="1"/>
          </p:cNvSpPr>
          <p:nvPr/>
        </p:nvSpPr>
        <p:spPr bwMode="auto">
          <a:xfrm>
            <a:off x="1371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1" name="Rectangle 67"/>
          <p:cNvSpPr>
            <a:spLocks noChangeArrowheads="1"/>
          </p:cNvSpPr>
          <p:nvPr/>
        </p:nvSpPr>
        <p:spPr bwMode="auto">
          <a:xfrm>
            <a:off x="1752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12" name="Rectangle 68"/>
          <p:cNvSpPr>
            <a:spLocks noChangeArrowheads="1"/>
          </p:cNvSpPr>
          <p:nvPr/>
        </p:nvSpPr>
        <p:spPr bwMode="auto">
          <a:xfrm>
            <a:off x="2133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3" name="Rectangle 69"/>
          <p:cNvSpPr>
            <a:spLocks noChangeArrowheads="1"/>
          </p:cNvSpPr>
          <p:nvPr/>
        </p:nvSpPr>
        <p:spPr bwMode="auto">
          <a:xfrm>
            <a:off x="2514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4" name="Rectangle 70"/>
          <p:cNvSpPr>
            <a:spLocks noChangeArrowheads="1"/>
          </p:cNvSpPr>
          <p:nvPr/>
        </p:nvSpPr>
        <p:spPr bwMode="auto">
          <a:xfrm>
            <a:off x="2895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15" name="Rectangle 71"/>
          <p:cNvSpPr>
            <a:spLocks noChangeArrowheads="1"/>
          </p:cNvSpPr>
          <p:nvPr/>
        </p:nvSpPr>
        <p:spPr bwMode="auto">
          <a:xfrm>
            <a:off x="3276600" y="41910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6" name="Rectangle 72"/>
          <p:cNvSpPr>
            <a:spLocks noChangeArrowheads="1"/>
          </p:cNvSpPr>
          <p:nvPr/>
        </p:nvSpPr>
        <p:spPr bwMode="auto">
          <a:xfrm>
            <a:off x="3657600" y="41910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17" name="Rectangle 73"/>
          <p:cNvSpPr>
            <a:spLocks noChangeArrowheads="1"/>
          </p:cNvSpPr>
          <p:nvPr/>
        </p:nvSpPr>
        <p:spPr bwMode="auto">
          <a:xfrm>
            <a:off x="4038600" y="4191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18" name="Rectangle 74"/>
          <p:cNvSpPr>
            <a:spLocks noChangeArrowheads="1"/>
          </p:cNvSpPr>
          <p:nvPr/>
        </p:nvSpPr>
        <p:spPr bwMode="auto">
          <a:xfrm>
            <a:off x="4419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9" name="Rectangle 75"/>
          <p:cNvSpPr>
            <a:spLocks noChangeArrowheads="1"/>
          </p:cNvSpPr>
          <p:nvPr/>
        </p:nvSpPr>
        <p:spPr bwMode="auto">
          <a:xfrm>
            <a:off x="4800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20" name="Rectangle 76"/>
          <p:cNvSpPr>
            <a:spLocks noChangeArrowheads="1"/>
          </p:cNvSpPr>
          <p:nvPr/>
        </p:nvSpPr>
        <p:spPr bwMode="auto">
          <a:xfrm>
            <a:off x="5181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21" name="Rectangle 77"/>
          <p:cNvSpPr>
            <a:spLocks noChangeArrowheads="1"/>
          </p:cNvSpPr>
          <p:nvPr/>
        </p:nvSpPr>
        <p:spPr bwMode="auto">
          <a:xfrm>
            <a:off x="5562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22" name="Text Box 78"/>
          <p:cNvSpPr txBox="1">
            <a:spLocks noChangeArrowheads="1"/>
          </p:cNvSpPr>
          <p:nvPr/>
        </p:nvSpPr>
        <p:spPr bwMode="auto">
          <a:xfrm>
            <a:off x="6065838" y="41148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(2,c)</a:t>
            </a:r>
          </a:p>
        </p:txBody>
      </p:sp>
      <p:sp>
        <p:nvSpPr>
          <p:cNvPr id="2617423" name="Text Box 79"/>
          <p:cNvSpPr txBox="1">
            <a:spLocks noChangeArrowheads="1"/>
          </p:cNvSpPr>
          <p:nvPr/>
        </p:nvSpPr>
        <p:spPr bwMode="auto">
          <a:xfrm>
            <a:off x="7224713" y="4105275"/>
            <a:ext cx="1462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5 = abc</a:t>
            </a:r>
          </a:p>
        </p:txBody>
      </p:sp>
      <p:sp>
        <p:nvSpPr>
          <p:cNvPr id="2617424" name="Rectangle 80"/>
          <p:cNvSpPr>
            <a:spLocks noChangeArrowheads="1"/>
          </p:cNvSpPr>
          <p:nvPr/>
        </p:nvSpPr>
        <p:spPr bwMode="auto">
          <a:xfrm>
            <a:off x="990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5" name="Rectangle 81"/>
          <p:cNvSpPr>
            <a:spLocks noChangeArrowheads="1"/>
          </p:cNvSpPr>
          <p:nvPr/>
        </p:nvSpPr>
        <p:spPr bwMode="auto">
          <a:xfrm>
            <a:off x="1371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6" name="Rectangle 82"/>
          <p:cNvSpPr>
            <a:spLocks noChangeArrowheads="1"/>
          </p:cNvSpPr>
          <p:nvPr/>
        </p:nvSpPr>
        <p:spPr bwMode="auto">
          <a:xfrm>
            <a:off x="1752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27" name="Rectangle 83"/>
          <p:cNvSpPr>
            <a:spLocks noChangeArrowheads="1"/>
          </p:cNvSpPr>
          <p:nvPr/>
        </p:nvSpPr>
        <p:spPr bwMode="auto">
          <a:xfrm>
            <a:off x="2133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8" name="Rectangle 84"/>
          <p:cNvSpPr>
            <a:spLocks noChangeArrowheads="1"/>
          </p:cNvSpPr>
          <p:nvPr/>
        </p:nvSpPr>
        <p:spPr bwMode="auto">
          <a:xfrm>
            <a:off x="2514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9" name="Rectangle 85"/>
          <p:cNvSpPr>
            <a:spLocks noChangeArrowheads="1"/>
          </p:cNvSpPr>
          <p:nvPr/>
        </p:nvSpPr>
        <p:spPr bwMode="auto">
          <a:xfrm>
            <a:off x="2895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30" name="Rectangle 86"/>
          <p:cNvSpPr>
            <a:spLocks noChangeArrowheads="1"/>
          </p:cNvSpPr>
          <p:nvPr/>
        </p:nvSpPr>
        <p:spPr bwMode="auto">
          <a:xfrm>
            <a:off x="3276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31" name="Rectangle 87"/>
          <p:cNvSpPr>
            <a:spLocks noChangeArrowheads="1"/>
          </p:cNvSpPr>
          <p:nvPr/>
        </p:nvSpPr>
        <p:spPr bwMode="auto">
          <a:xfrm>
            <a:off x="3657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32" name="Rectangle 88"/>
          <p:cNvSpPr>
            <a:spLocks noChangeArrowheads="1"/>
          </p:cNvSpPr>
          <p:nvPr/>
        </p:nvSpPr>
        <p:spPr bwMode="auto">
          <a:xfrm>
            <a:off x="4038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33" name="Rectangle 89"/>
          <p:cNvSpPr>
            <a:spLocks noChangeArrowheads="1"/>
          </p:cNvSpPr>
          <p:nvPr/>
        </p:nvSpPr>
        <p:spPr bwMode="auto">
          <a:xfrm>
            <a:off x="4419600" y="47244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34" name="Rectangle 90"/>
          <p:cNvSpPr>
            <a:spLocks noChangeArrowheads="1"/>
          </p:cNvSpPr>
          <p:nvPr/>
        </p:nvSpPr>
        <p:spPr bwMode="auto">
          <a:xfrm>
            <a:off x="4800600" y="47244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35" name="Rectangle 91"/>
          <p:cNvSpPr>
            <a:spLocks noChangeArrowheads="1"/>
          </p:cNvSpPr>
          <p:nvPr/>
        </p:nvSpPr>
        <p:spPr bwMode="auto">
          <a:xfrm>
            <a:off x="5181600" y="47244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36" name="Rectangle 92"/>
          <p:cNvSpPr>
            <a:spLocks noChangeArrowheads="1"/>
          </p:cNvSpPr>
          <p:nvPr/>
        </p:nvSpPr>
        <p:spPr bwMode="auto">
          <a:xfrm>
            <a:off x="5562600" y="4724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37" name="Text Box 93"/>
          <p:cNvSpPr txBox="1">
            <a:spLocks noChangeArrowheads="1"/>
          </p:cNvSpPr>
          <p:nvPr/>
        </p:nvSpPr>
        <p:spPr bwMode="auto">
          <a:xfrm>
            <a:off x="6065838" y="46482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(5,b)</a:t>
            </a:r>
          </a:p>
        </p:txBody>
      </p:sp>
      <p:sp>
        <p:nvSpPr>
          <p:cNvPr id="2617438" name="Text Box 94"/>
          <p:cNvSpPr txBox="1">
            <a:spLocks noChangeArrowheads="1"/>
          </p:cNvSpPr>
          <p:nvPr/>
        </p:nvSpPr>
        <p:spPr bwMode="auto">
          <a:xfrm>
            <a:off x="7224713" y="4638675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6 = abcb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7364" grpId="0" animBg="1"/>
      <p:bldP spid="2617365" grpId="0" animBg="1"/>
      <p:bldP spid="2617366" grpId="0" animBg="1"/>
      <p:bldP spid="2617367" grpId="0" animBg="1"/>
      <p:bldP spid="2617368" grpId="0" animBg="1"/>
      <p:bldP spid="2617369" grpId="0" animBg="1"/>
      <p:bldP spid="2617370" grpId="0" animBg="1"/>
      <p:bldP spid="2617371" grpId="0" animBg="1"/>
      <p:bldP spid="2617372" grpId="0" animBg="1"/>
      <p:bldP spid="2617373" grpId="0" animBg="1"/>
      <p:bldP spid="2617374" grpId="0" animBg="1"/>
      <p:bldP spid="2617375" grpId="0" animBg="1"/>
      <p:bldP spid="2617376" grpId="0" animBg="1"/>
      <p:bldP spid="2617377" grpId="0"/>
      <p:bldP spid="2617378" grpId="0"/>
      <p:bldP spid="2617379" grpId="0" animBg="1"/>
      <p:bldP spid="2617380" grpId="0" animBg="1"/>
      <p:bldP spid="2617381" grpId="0" animBg="1"/>
      <p:bldP spid="2617382" grpId="0" animBg="1"/>
      <p:bldP spid="2617383" grpId="0" animBg="1"/>
      <p:bldP spid="2617384" grpId="0" animBg="1"/>
      <p:bldP spid="2617385" grpId="0" animBg="1"/>
      <p:bldP spid="2617386" grpId="0" animBg="1"/>
      <p:bldP spid="2617387" grpId="0" animBg="1"/>
      <p:bldP spid="2617388" grpId="0" animBg="1"/>
      <p:bldP spid="2617389" grpId="0" animBg="1"/>
      <p:bldP spid="2617390" grpId="0" animBg="1"/>
      <p:bldP spid="2617391" grpId="0" animBg="1"/>
      <p:bldP spid="2617392" grpId="0"/>
      <p:bldP spid="2617393" grpId="0"/>
      <p:bldP spid="2617394" grpId="0" animBg="1"/>
      <p:bldP spid="2617395" grpId="0" animBg="1"/>
      <p:bldP spid="2617396" grpId="0" animBg="1"/>
      <p:bldP spid="2617397" grpId="0" animBg="1"/>
      <p:bldP spid="2617398" grpId="0" animBg="1"/>
      <p:bldP spid="2617399" grpId="0" animBg="1"/>
      <p:bldP spid="2617400" grpId="0" animBg="1"/>
      <p:bldP spid="2617401" grpId="0" animBg="1"/>
      <p:bldP spid="2617402" grpId="0" animBg="1"/>
      <p:bldP spid="2617403" grpId="0" animBg="1"/>
      <p:bldP spid="2617404" grpId="0" animBg="1"/>
      <p:bldP spid="2617405" grpId="0" animBg="1"/>
      <p:bldP spid="2617406" grpId="0" animBg="1"/>
      <p:bldP spid="2617407" grpId="0"/>
      <p:bldP spid="2617408" grpId="0"/>
      <p:bldP spid="2617409" grpId="0" animBg="1"/>
      <p:bldP spid="2617410" grpId="0" animBg="1"/>
      <p:bldP spid="2617411" grpId="0" animBg="1"/>
      <p:bldP spid="2617412" grpId="0" animBg="1"/>
      <p:bldP spid="2617413" grpId="0" animBg="1"/>
      <p:bldP spid="2617414" grpId="0" animBg="1"/>
      <p:bldP spid="2617415" grpId="0" animBg="1"/>
      <p:bldP spid="2617416" grpId="0" animBg="1"/>
      <p:bldP spid="2617417" grpId="0" animBg="1"/>
      <p:bldP spid="2617418" grpId="0" animBg="1"/>
      <p:bldP spid="2617419" grpId="0" animBg="1"/>
      <p:bldP spid="2617420" grpId="0" animBg="1"/>
      <p:bldP spid="2617421" grpId="0" animBg="1"/>
      <p:bldP spid="2617422" grpId="0"/>
      <p:bldP spid="2617423" grpId="0"/>
      <p:bldP spid="2617424" grpId="0" animBg="1"/>
      <p:bldP spid="2617425" grpId="0" animBg="1"/>
      <p:bldP spid="2617426" grpId="0" animBg="1"/>
      <p:bldP spid="2617427" grpId="0" animBg="1"/>
      <p:bldP spid="2617428" grpId="0" animBg="1"/>
      <p:bldP spid="2617429" grpId="0" animBg="1"/>
      <p:bldP spid="2617430" grpId="0" animBg="1"/>
      <p:bldP spid="2617431" grpId="0" animBg="1"/>
      <p:bldP spid="2617432" grpId="0" animBg="1"/>
      <p:bldP spid="2617433" grpId="0" animBg="1"/>
      <p:bldP spid="2617434" grpId="0" animBg="1"/>
      <p:bldP spid="2617435" grpId="0" animBg="1"/>
      <p:bldP spid="2617436" grpId="0" animBg="1"/>
      <p:bldP spid="2617437" grpId="0"/>
      <p:bldP spid="26174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LZ78: Decoding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81200" y="2057400"/>
            <a:ext cx="4953000" cy="304800"/>
            <a:chOff x="624" y="1296"/>
            <a:chExt cx="3120" cy="192"/>
          </a:xfrm>
        </p:grpSpPr>
        <p:sp>
          <p:nvSpPr>
            <p:cNvPr id="143453" name="Rectangle 4"/>
            <p:cNvSpPr>
              <a:spLocks noChangeArrowheads="1"/>
            </p:cNvSpPr>
            <p:nvPr/>
          </p:nvSpPr>
          <p:spPr bwMode="auto">
            <a:xfrm>
              <a:off x="624" y="1296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a</a:t>
              </a:r>
            </a:p>
          </p:txBody>
        </p:sp>
        <p:sp>
          <p:nvSpPr>
            <p:cNvPr id="143454" name="Rectangle 5"/>
            <p:cNvSpPr>
              <a:spLocks noChangeArrowheads="1"/>
            </p:cNvSpPr>
            <p:nvPr/>
          </p:nvSpPr>
          <p:spPr bwMode="auto">
            <a:xfrm>
              <a:off x="8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5" name="Rectangle 6"/>
            <p:cNvSpPr>
              <a:spLocks noChangeArrowheads="1"/>
            </p:cNvSpPr>
            <p:nvPr/>
          </p:nvSpPr>
          <p:spPr bwMode="auto">
            <a:xfrm>
              <a:off x="11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6" name="Rectangle 7"/>
            <p:cNvSpPr>
              <a:spLocks noChangeArrowheads="1"/>
            </p:cNvSpPr>
            <p:nvPr/>
          </p:nvSpPr>
          <p:spPr bwMode="auto">
            <a:xfrm>
              <a:off x="13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7" name="Rectangle 8"/>
            <p:cNvSpPr>
              <a:spLocks noChangeArrowheads="1"/>
            </p:cNvSpPr>
            <p:nvPr/>
          </p:nvSpPr>
          <p:spPr bwMode="auto">
            <a:xfrm>
              <a:off x="15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8" name="Rectangle 9"/>
            <p:cNvSpPr>
              <a:spLocks noChangeArrowheads="1"/>
            </p:cNvSpPr>
            <p:nvPr/>
          </p:nvSpPr>
          <p:spPr bwMode="auto">
            <a:xfrm>
              <a:off x="18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9" name="Rectangle 10"/>
            <p:cNvSpPr>
              <a:spLocks noChangeArrowheads="1"/>
            </p:cNvSpPr>
            <p:nvPr/>
          </p:nvSpPr>
          <p:spPr bwMode="auto">
            <a:xfrm>
              <a:off x="20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0" name="Rectangle 11"/>
            <p:cNvSpPr>
              <a:spLocks noChangeArrowheads="1"/>
            </p:cNvSpPr>
            <p:nvPr/>
          </p:nvSpPr>
          <p:spPr bwMode="auto">
            <a:xfrm>
              <a:off x="23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1" name="Rectangle 12"/>
            <p:cNvSpPr>
              <a:spLocks noChangeArrowheads="1"/>
            </p:cNvSpPr>
            <p:nvPr/>
          </p:nvSpPr>
          <p:spPr bwMode="auto">
            <a:xfrm>
              <a:off x="25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2" name="Rectangle 13"/>
            <p:cNvSpPr>
              <a:spLocks noChangeArrowheads="1"/>
            </p:cNvSpPr>
            <p:nvPr/>
          </p:nvSpPr>
          <p:spPr bwMode="auto">
            <a:xfrm>
              <a:off x="27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3" name="Rectangle 14"/>
            <p:cNvSpPr>
              <a:spLocks noChangeArrowheads="1"/>
            </p:cNvSpPr>
            <p:nvPr/>
          </p:nvSpPr>
          <p:spPr bwMode="auto">
            <a:xfrm>
              <a:off x="30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4" name="Rectangle 15"/>
            <p:cNvSpPr>
              <a:spLocks noChangeArrowheads="1"/>
            </p:cNvSpPr>
            <p:nvPr/>
          </p:nvSpPr>
          <p:spPr bwMode="auto">
            <a:xfrm>
              <a:off x="32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5" name="Rectangle 16"/>
            <p:cNvSpPr>
              <a:spLocks noChangeArrowheads="1"/>
            </p:cNvSpPr>
            <p:nvPr/>
          </p:nvSpPr>
          <p:spPr bwMode="auto">
            <a:xfrm>
              <a:off x="35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</p:grpSp>
      <p:sp>
        <p:nvSpPr>
          <p:cNvPr id="143364" name="Text Box 17"/>
          <p:cNvSpPr txBox="1">
            <a:spLocks noChangeArrowheads="1"/>
          </p:cNvSpPr>
          <p:nvPr/>
        </p:nvSpPr>
        <p:spPr bwMode="auto">
          <a:xfrm>
            <a:off x="838200" y="19812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(0,a)</a:t>
            </a:r>
          </a:p>
        </p:txBody>
      </p:sp>
      <p:sp>
        <p:nvSpPr>
          <p:cNvPr id="143365" name="Text Box 18"/>
          <p:cNvSpPr txBox="1">
            <a:spLocks noChangeArrowheads="1"/>
          </p:cNvSpPr>
          <p:nvPr/>
        </p:nvSpPr>
        <p:spPr bwMode="auto">
          <a:xfrm>
            <a:off x="7224713" y="1971675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1 = a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838200" y="2505075"/>
            <a:ext cx="7666038" cy="466725"/>
            <a:chOff x="528" y="1578"/>
            <a:chExt cx="4829" cy="294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1248" y="1632"/>
              <a:ext cx="3120" cy="192"/>
              <a:chOff x="624" y="1632"/>
              <a:chExt cx="3120" cy="192"/>
            </a:xfrm>
          </p:grpSpPr>
          <p:sp>
            <p:nvSpPr>
              <p:cNvPr id="143440" name="Rectangle 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41" name="Rectangle 2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42" name="Rectangle 23"/>
              <p:cNvSpPr>
                <a:spLocks noChangeArrowheads="1"/>
              </p:cNvSpPr>
              <p:nvPr/>
            </p:nvSpPr>
            <p:spPr bwMode="auto">
              <a:xfrm>
                <a:off x="1104" y="1632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43" name="Rectangle 24"/>
              <p:cNvSpPr>
                <a:spLocks noChangeArrowheads="1"/>
              </p:cNvSpPr>
              <p:nvPr/>
            </p:nvSpPr>
            <p:spPr bwMode="auto">
              <a:xfrm>
                <a:off x="134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4" name="Rectangle 25"/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5" name="Rectangle 26"/>
              <p:cNvSpPr>
                <a:spLocks noChangeArrowheads="1"/>
              </p:cNvSpPr>
              <p:nvPr/>
            </p:nvSpPr>
            <p:spPr bwMode="auto">
              <a:xfrm>
                <a:off x="182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6" name="Rectangle 27"/>
              <p:cNvSpPr>
                <a:spLocks noChangeArrowheads="1"/>
              </p:cNvSpPr>
              <p:nvPr/>
            </p:nvSpPr>
            <p:spPr bwMode="auto">
              <a:xfrm>
                <a:off x="206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7" name="Rectangle 28"/>
              <p:cNvSpPr>
                <a:spLocks noChangeArrowheads="1"/>
              </p:cNvSpPr>
              <p:nvPr/>
            </p:nvSpPr>
            <p:spPr bwMode="auto">
              <a:xfrm>
                <a:off x="230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8" name="Rectangle 29"/>
              <p:cNvSpPr>
                <a:spLocks noChangeArrowheads="1"/>
              </p:cNvSpPr>
              <p:nvPr/>
            </p:nvSpPr>
            <p:spPr bwMode="auto">
              <a:xfrm>
                <a:off x="254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9" name="Rectangle 30"/>
              <p:cNvSpPr>
                <a:spLocks noChangeArrowheads="1"/>
              </p:cNvSpPr>
              <p:nvPr/>
            </p:nvSpPr>
            <p:spPr bwMode="auto">
              <a:xfrm>
                <a:off x="278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50" name="Rectangle 31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51" name="Rectangle 32"/>
              <p:cNvSpPr>
                <a:spLocks noChangeArrowheads="1"/>
              </p:cNvSpPr>
              <p:nvPr/>
            </p:nvSpPr>
            <p:spPr bwMode="auto">
              <a:xfrm>
                <a:off x="326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52" name="Rectangle 33"/>
              <p:cNvSpPr>
                <a:spLocks noChangeArrowheads="1"/>
              </p:cNvSpPr>
              <p:nvPr/>
            </p:nvSpPr>
            <p:spPr bwMode="auto">
              <a:xfrm>
                <a:off x="350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438" name="Text Box 34"/>
            <p:cNvSpPr txBox="1">
              <a:spLocks noChangeArrowheads="1"/>
            </p:cNvSpPr>
            <p:nvPr/>
          </p:nvSpPr>
          <p:spPr bwMode="auto">
            <a:xfrm>
              <a:off x="528" y="1584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(1,b)</a:t>
              </a:r>
            </a:p>
          </p:txBody>
        </p:sp>
        <p:sp>
          <p:nvSpPr>
            <p:cNvPr id="143439" name="Text Box 35"/>
            <p:cNvSpPr txBox="1">
              <a:spLocks noChangeArrowheads="1"/>
            </p:cNvSpPr>
            <p:nvPr/>
          </p:nvSpPr>
          <p:spPr bwMode="auto">
            <a:xfrm>
              <a:off x="4551" y="1578"/>
              <a:ext cx="8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2 = ab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838200" y="3038475"/>
            <a:ext cx="7666038" cy="466725"/>
            <a:chOff x="528" y="1914"/>
            <a:chExt cx="4829" cy="294"/>
          </a:xfrm>
        </p:grpSpPr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1248" y="1968"/>
              <a:ext cx="3120" cy="192"/>
              <a:chOff x="624" y="1968"/>
              <a:chExt cx="3120" cy="192"/>
            </a:xfrm>
          </p:grpSpPr>
          <p:sp>
            <p:nvSpPr>
              <p:cNvPr id="143424" name="Rectangle 38"/>
              <p:cNvSpPr>
                <a:spLocks noChangeArrowheads="1"/>
              </p:cNvSpPr>
              <p:nvPr/>
            </p:nvSpPr>
            <p:spPr bwMode="auto">
              <a:xfrm>
                <a:off x="62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5" name="Rectangle 39"/>
              <p:cNvSpPr>
                <a:spLocks noChangeArrowheads="1"/>
              </p:cNvSpPr>
              <p:nvPr/>
            </p:nvSpPr>
            <p:spPr bwMode="auto">
              <a:xfrm>
                <a:off x="86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6" name="Rectangle 40"/>
              <p:cNvSpPr>
                <a:spLocks noChangeArrowheads="1"/>
              </p:cNvSpPr>
              <p:nvPr/>
            </p:nvSpPr>
            <p:spPr bwMode="auto">
              <a:xfrm>
                <a:off x="110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27" name="Rectangle 41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8" name="Rectangle 42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9" name="Rectangle 43"/>
              <p:cNvSpPr>
                <a:spLocks noChangeArrowheads="1"/>
              </p:cNvSpPr>
              <p:nvPr/>
            </p:nvSpPr>
            <p:spPr bwMode="auto">
              <a:xfrm>
                <a:off x="182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0" name="Rectangle 44"/>
              <p:cNvSpPr>
                <a:spLocks noChangeArrowheads="1"/>
              </p:cNvSpPr>
              <p:nvPr/>
            </p:nvSpPr>
            <p:spPr bwMode="auto">
              <a:xfrm>
                <a:off x="206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1" name="Rectangle 45"/>
              <p:cNvSpPr>
                <a:spLocks noChangeArrowheads="1"/>
              </p:cNvSpPr>
              <p:nvPr/>
            </p:nvSpPr>
            <p:spPr bwMode="auto">
              <a:xfrm>
                <a:off x="230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2" name="Rectangle 46"/>
              <p:cNvSpPr>
                <a:spLocks noChangeArrowheads="1"/>
              </p:cNvSpPr>
              <p:nvPr/>
            </p:nvSpPr>
            <p:spPr bwMode="auto">
              <a:xfrm>
                <a:off x="254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3" name="Rectangle 47"/>
              <p:cNvSpPr>
                <a:spLocks noChangeArrowheads="1"/>
              </p:cNvSpPr>
              <p:nvPr/>
            </p:nvSpPr>
            <p:spPr bwMode="auto">
              <a:xfrm>
                <a:off x="278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4" name="Rectangle 48"/>
              <p:cNvSpPr>
                <a:spLocks noChangeArrowheads="1"/>
              </p:cNvSpPr>
              <p:nvPr/>
            </p:nvSpPr>
            <p:spPr bwMode="auto">
              <a:xfrm>
                <a:off x="302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5" name="Rectangle 49"/>
              <p:cNvSpPr>
                <a:spLocks noChangeArrowheads="1"/>
              </p:cNvSpPr>
              <p:nvPr/>
            </p:nvSpPr>
            <p:spPr bwMode="auto">
              <a:xfrm>
                <a:off x="326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6" name="Rectangle 50"/>
              <p:cNvSpPr>
                <a:spLocks noChangeArrowheads="1"/>
              </p:cNvSpPr>
              <p:nvPr/>
            </p:nvSpPr>
            <p:spPr bwMode="auto">
              <a:xfrm>
                <a:off x="350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422" name="Text Box 51"/>
            <p:cNvSpPr txBox="1">
              <a:spLocks noChangeArrowheads="1"/>
            </p:cNvSpPr>
            <p:nvPr/>
          </p:nvSpPr>
          <p:spPr bwMode="auto">
            <a:xfrm>
              <a:off x="528" y="1920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(1,a)</a:t>
              </a:r>
            </a:p>
          </p:txBody>
        </p:sp>
        <p:sp>
          <p:nvSpPr>
            <p:cNvPr id="143423" name="Text Box 52"/>
            <p:cNvSpPr txBox="1">
              <a:spLocks noChangeArrowheads="1"/>
            </p:cNvSpPr>
            <p:nvPr/>
          </p:nvSpPr>
          <p:spPr bwMode="auto">
            <a:xfrm>
              <a:off x="4551" y="1914"/>
              <a:ext cx="8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3 = aa</a:t>
              </a:r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838200" y="3571875"/>
            <a:ext cx="7483475" cy="466725"/>
            <a:chOff x="528" y="2250"/>
            <a:chExt cx="4714" cy="294"/>
          </a:xfrm>
        </p:grpSpPr>
        <p:grpSp>
          <p:nvGrpSpPr>
            <p:cNvPr id="8" name="Group 54"/>
            <p:cNvGrpSpPr>
              <a:grpSpLocks/>
            </p:cNvGrpSpPr>
            <p:nvPr/>
          </p:nvGrpSpPr>
          <p:grpSpPr bwMode="auto">
            <a:xfrm>
              <a:off x="1248" y="2304"/>
              <a:ext cx="3120" cy="192"/>
              <a:chOff x="624" y="2304"/>
              <a:chExt cx="3120" cy="192"/>
            </a:xfrm>
          </p:grpSpPr>
          <p:sp>
            <p:nvSpPr>
              <p:cNvPr id="143408" name="Rectangle 55"/>
              <p:cNvSpPr>
                <a:spLocks noChangeArrowheads="1"/>
              </p:cNvSpPr>
              <p:nvPr/>
            </p:nvSpPr>
            <p:spPr bwMode="auto">
              <a:xfrm>
                <a:off x="62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09" name="Rectangle 5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10" name="Rectangle 57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11" name="Rectangle 58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12" name="Rectangle 59"/>
              <p:cNvSpPr>
                <a:spLocks noChangeArrowheads="1"/>
              </p:cNvSpPr>
              <p:nvPr/>
            </p:nvSpPr>
            <p:spPr bwMode="auto">
              <a:xfrm>
                <a:off x="158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13" name="Rectangle 60"/>
              <p:cNvSpPr>
                <a:spLocks noChangeArrowheads="1"/>
              </p:cNvSpPr>
              <p:nvPr/>
            </p:nvSpPr>
            <p:spPr bwMode="auto">
              <a:xfrm>
                <a:off x="1824" y="2304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414" name="Rectangle 61"/>
              <p:cNvSpPr>
                <a:spLocks noChangeArrowheads="1"/>
              </p:cNvSpPr>
              <p:nvPr/>
            </p:nvSpPr>
            <p:spPr bwMode="auto">
              <a:xfrm>
                <a:off x="206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5" name="Rectangle 62"/>
              <p:cNvSpPr>
                <a:spLocks noChangeArrowheads="1"/>
              </p:cNvSpPr>
              <p:nvPr/>
            </p:nvSpPr>
            <p:spPr bwMode="auto">
              <a:xfrm>
                <a:off x="230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6" name="Rectangle 63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7" name="Rectangle 64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8" name="Rectangle 65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9" name="Rectangle 66"/>
              <p:cNvSpPr>
                <a:spLocks noChangeArrowheads="1"/>
              </p:cNvSpPr>
              <p:nvPr/>
            </p:nvSpPr>
            <p:spPr bwMode="auto">
              <a:xfrm>
                <a:off x="326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20" name="Rectangle 67"/>
              <p:cNvSpPr>
                <a:spLocks noChangeArrowheads="1"/>
              </p:cNvSpPr>
              <p:nvPr/>
            </p:nvSpPr>
            <p:spPr bwMode="auto">
              <a:xfrm>
                <a:off x="350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406" name="Text Box 68"/>
            <p:cNvSpPr txBox="1">
              <a:spLocks noChangeArrowheads="1"/>
            </p:cNvSpPr>
            <p:nvPr/>
          </p:nvSpPr>
          <p:spPr bwMode="auto">
            <a:xfrm>
              <a:off x="528" y="2256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(0,c)</a:t>
              </a:r>
            </a:p>
          </p:txBody>
        </p:sp>
        <p:sp>
          <p:nvSpPr>
            <p:cNvPr id="143407" name="Text Box 69"/>
            <p:cNvSpPr txBox="1">
              <a:spLocks noChangeArrowheads="1"/>
            </p:cNvSpPr>
            <p:nvPr/>
          </p:nvSpPr>
          <p:spPr bwMode="auto">
            <a:xfrm>
              <a:off x="4551" y="2250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4 = c</a:t>
              </a:r>
            </a:p>
          </p:txBody>
        </p: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838200" y="4105275"/>
            <a:ext cx="7848600" cy="466725"/>
            <a:chOff x="528" y="2586"/>
            <a:chExt cx="4944" cy="294"/>
          </a:xfrm>
        </p:grpSpPr>
        <p:grpSp>
          <p:nvGrpSpPr>
            <p:cNvPr id="10" name="Group 71"/>
            <p:cNvGrpSpPr>
              <a:grpSpLocks/>
            </p:cNvGrpSpPr>
            <p:nvPr/>
          </p:nvGrpSpPr>
          <p:grpSpPr bwMode="auto">
            <a:xfrm>
              <a:off x="1248" y="2640"/>
              <a:ext cx="3120" cy="192"/>
              <a:chOff x="624" y="2640"/>
              <a:chExt cx="3120" cy="192"/>
            </a:xfrm>
          </p:grpSpPr>
          <p:sp>
            <p:nvSpPr>
              <p:cNvPr id="143392" name="Rectangle 72"/>
              <p:cNvSpPr>
                <a:spLocks noChangeArrowheads="1"/>
              </p:cNvSpPr>
              <p:nvPr/>
            </p:nvSpPr>
            <p:spPr bwMode="auto">
              <a:xfrm>
                <a:off x="62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3" name="Rectangle 73"/>
              <p:cNvSpPr>
                <a:spLocks noChangeArrowheads="1"/>
              </p:cNvSpPr>
              <p:nvPr/>
            </p:nvSpPr>
            <p:spPr bwMode="auto">
              <a:xfrm>
                <a:off x="86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4" name="Rectangle 74"/>
              <p:cNvSpPr>
                <a:spLocks noChangeArrowheads="1"/>
              </p:cNvSpPr>
              <p:nvPr/>
            </p:nvSpPr>
            <p:spPr bwMode="auto">
              <a:xfrm>
                <a:off x="110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95" name="Rectangle 75"/>
              <p:cNvSpPr>
                <a:spLocks noChangeArrowheads="1"/>
              </p:cNvSpPr>
              <p:nvPr/>
            </p:nvSpPr>
            <p:spPr bwMode="auto">
              <a:xfrm>
                <a:off x="134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6" name="Rectangle 7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7" name="Rectangle 77"/>
              <p:cNvSpPr>
                <a:spLocks noChangeArrowheads="1"/>
              </p:cNvSpPr>
              <p:nvPr/>
            </p:nvSpPr>
            <p:spPr bwMode="auto">
              <a:xfrm>
                <a:off x="182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98" name="Rectangle 78"/>
              <p:cNvSpPr>
                <a:spLocks noChangeArrowheads="1"/>
              </p:cNvSpPr>
              <p:nvPr/>
            </p:nvSpPr>
            <p:spPr bwMode="auto">
              <a:xfrm>
                <a:off x="2064" y="2640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9" name="Rectangle 79"/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00" name="Rectangle 80"/>
              <p:cNvSpPr>
                <a:spLocks noChangeArrowheads="1"/>
              </p:cNvSpPr>
              <p:nvPr/>
            </p:nvSpPr>
            <p:spPr bwMode="auto">
              <a:xfrm>
                <a:off x="2544" y="2640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401" name="Rectangle 81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02" name="Rectangle 82"/>
              <p:cNvSpPr>
                <a:spLocks noChangeArrowheads="1"/>
              </p:cNvSpPr>
              <p:nvPr/>
            </p:nvSpPr>
            <p:spPr bwMode="auto">
              <a:xfrm>
                <a:off x="302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03" name="Rectangle 83"/>
              <p:cNvSpPr>
                <a:spLocks noChangeArrowheads="1"/>
              </p:cNvSpPr>
              <p:nvPr/>
            </p:nvSpPr>
            <p:spPr bwMode="auto">
              <a:xfrm>
                <a:off x="326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04" name="Rectangle 84"/>
              <p:cNvSpPr>
                <a:spLocks noChangeArrowheads="1"/>
              </p:cNvSpPr>
              <p:nvPr/>
            </p:nvSpPr>
            <p:spPr bwMode="auto">
              <a:xfrm>
                <a:off x="350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390" name="Text Box 85"/>
            <p:cNvSpPr txBox="1">
              <a:spLocks noChangeArrowheads="1"/>
            </p:cNvSpPr>
            <p:nvPr/>
          </p:nvSpPr>
          <p:spPr bwMode="auto">
            <a:xfrm>
              <a:off x="528" y="2592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(2,c)</a:t>
              </a:r>
            </a:p>
          </p:txBody>
        </p:sp>
        <p:sp>
          <p:nvSpPr>
            <p:cNvPr id="143391" name="Text Box 86"/>
            <p:cNvSpPr txBox="1">
              <a:spLocks noChangeArrowheads="1"/>
            </p:cNvSpPr>
            <p:nvPr/>
          </p:nvSpPr>
          <p:spPr bwMode="auto">
            <a:xfrm>
              <a:off x="4551" y="2586"/>
              <a:ext cx="9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5 = abc</a:t>
              </a:r>
            </a:p>
          </p:txBody>
        </p:sp>
      </p:grpSp>
      <p:grpSp>
        <p:nvGrpSpPr>
          <p:cNvPr id="11" name="Group 87"/>
          <p:cNvGrpSpPr>
            <a:grpSpLocks/>
          </p:cNvGrpSpPr>
          <p:nvPr/>
        </p:nvGrpSpPr>
        <p:grpSpPr bwMode="auto">
          <a:xfrm>
            <a:off x="838200" y="4638675"/>
            <a:ext cx="8031163" cy="466725"/>
            <a:chOff x="528" y="2922"/>
            <a:chExt cx="5059" cy="294"/>
          </a:xfrm>
        </p:grpSpPr>
        <p:grpSp>
          <p:nvGrpSpPr>
            <p:cNvPr id="12" name="Group 88"/>
            <p:cNvGrpSpPr>
              <a:grpSpLocks/>
            </p:cNvGrpSpPr>
            <p:nvPr/>
          </p:nvGrpSpPr>
          <p:grpSpPr bwMode="auto">
            <a:xfrm>
              <a:off x="1248" y="2976"/>
              <a:ext cx="3120" cy="192"/>
              <a:chOff x="1248" y="2976"/>
              <a:chExt cx="3120" cy="192"/>
            </a:xfrm>
          </p:grpSpPr>
          <p:sp>
            <p:nvSpPr>
              <p:cNvPr id="143376" name="Rectangle 89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77" name="Rectangle 90"/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78" name="Rectangle 91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79" name="Rectangle 92"/>
              <p:cNvSpPr>
                <a:spLocks noChangeArrowheads="1"/>
              </p:cNvSpPr>
              <p:nvPr/>
            </p:nvSpPr>
            <p:spPr bwMode="auto">
              <a:xfrm>
                <a:off x="196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0" name="Rectangle 93"/>
              <p:cNvSpPr>
                <a:spLocks noChangeArrowheads="1"/>
              </p:cNvSpPr>
              <p:nvPr/>
            </p:nvSpPr>
            <p:spPr bwMode="auto">
              <a:xfrm>
                <a:off x="220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1" name="Rectangle 94"/>
              <p:cNvSpPr>
                <a:spLocks noChangeArrowheads="1"/>
              </p:cNvSpPr>
              <p:nvPr/>
            </p:nvSpPr>
            <p:spPr bwMode="auto">
              <a:xfrm>
                <a:off x="244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82" name="Rectangle 95"/>
              <p:cNvSpPr>
                <a:spLocks noChangeArrowheads="1"/>
              </p:cNvSpPr>
              <p:nvPr/>
            </p:nvSpPr>
            <p:spPr bwMode="auto">
              <a:xfrm>
                <a:off x="268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3" name="Rectangle 96"/>
              <p:cNvSpPr>
                <a:spLocks noChangeArrowheads="1"/>
              </p:cNvSpPr>
              <p:nvPr/>
            </p:nvSpPr>
            <p:spPr bwMode="auto">
              <a:xfrm>
                <a:off x="292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84" name="Rectangle 97"/>
              <p:cNvSpPr>
                <a:spLocks noChangeArrowheads="1"/>
              </p:cNvSpPr>
              <p:nvPr/>
            </p:nvSpPr>
            <p:spPr bwMode="auto">
              <a:xfrm>
                <a:off x="316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85" name="Rectangle 98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6" name="Rectangle 99"/>
              <p:cNvSpPr>
                <a:spLocks noChangeArrowheads="1"/>
              </p:cNvSpPr>
              <p:nvPr/>
            </p:nvSpPr>
            <p:spPr bwMode="auto">
              <a:xfrm>
                <a:off x="3648" y="2976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87" name="Rectangle 100"/>
              <p:cNvSpPr>
                <a:spLocks noChangeArrowheads="1"/>
              </p:cNvSpPr>
              <p:nvPr/>
            </p:nvSpPr>
            <p:spPr bwMode="auto">
              <a:xfrm>
                <a:off x="3888" y="2976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88" name="Rectangle 101"/>
              <p:cNvSpPr>
                <a:spLocks noChangeArrowheads="1"/>
              </p:cNvSpPr>
              <p:nvPr/>
            </p:nvSpPr>
            <p:spPr bwMode="auto">
              <a:xfrm>
                <a:off x="4128" y="2976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</p:grpSp>
        <p:sp>
          <p:nvSpPr>
            <p:cNvPr id="143374" name="Text Box 102"/>
            <p:cNvSpPr txBox="1">
              <a:spLocks noChangeArrowheads="1"/>
            </p:cNvSpPr>
            <p:nvPr/>
          </p:nvSpPr>
          <p:spPr bwMode="auto">
            <a:xfrm>
              <a:off x="528" y="2928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(5,b)</a:t>
              </a:r>
            </a:p>
          </p:txBody>
        </p:sp>
        <p:sp>
          <p:nvSpPr>
            <p:cNvPr id="143375" name="Text Box 103"/>
            <p:cNvSpPr txBox="1">
              <a:spLocks noChangeArrowheads="1"/>
            </p:cNvSpPr>
            <p:nvPr/>
          </p:nvSpPr>
          <p:spPr bwMode="auto">
            <a:xfrm>
              <a:off x="4551" y="2922"/>
              <a:ext cx="10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6 = abcb</a:t>
              </a:r>
            </a:p>
          </p:txBody>
        </p:sp>
      </p:grpSp>
      <p:sp>
        <p:nvSpPr>
          <p:cNvPr id="143371" name="Text Box 104"/>
          <p:cNvSpPr txBox="1">
            <a:spLocks noChangeArrowheads="1"/>
          </p:cNvSpPr>
          <p:nvPr/>
        </p:nvSpPr>
        <p:spPr bwMode="auto">
          <a:xfrm>
            <a:off x="1077913" y="1524000"/>
            <a:ext cx="82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Input</a:t>
            </a:r>
          </a:p>
        </p:txBody>
      </p:sp>
      <p:sp>
        <p:nvSpPr>
          <p:cNvPr id="143372" name="Text Box 105"/>
          <p:cNvSpPr txBox="1">
            <a:spLocks noChangeArrowheads="1"/>
          </p:cNvSpPr>
          <p:nvPr/>
        </p:nvSpPr>
        <p:spPr bwMode="auto">
          <a:xfrm>
            <a:off x="7369175" y="1447800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Dict.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LZW (Lempel-Ziv-Welch) [‘84]</a:t>
            </a:r>
          </a:p>
        </p:txBody>
      </p:sp>
      <p:sp>
        <p:nvSpPr>
          <p:cNvPr id="148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07375" cy="4876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it-IT" dirty="0"/>
              <a:t>Don’t send </a:t>
            </a:r>
            <a:r>
              <a:rPr lang="en-US" altLang="it-IT" dirty="0" smtClean="0"/>
              <a:t>next character </a:t>
            </a:r>
            <a:r>
              <a:rPr lang="en-US" altLang="it-IT" i="1" dirty="0"/>
              <a:t>c</a:t>
            </a:r>
            <a:r>
              <a:rPr lang="en-US" altLang="it-IT" dirty="0"/>
              <a:t>, but still add </a:t>
            </a:r>
            <a:r>
              <a:rPr lang="en-US" altLang="it-IT" i="1" dirty="0" err="1"/>
              <a:t>Sc</a:t>
            </a:r>
            <a:r>
              <a:rPr lang="en-US" altLang="it-IT" dirty="0"/>
              <a:t> to the dictionary.</a:t>
            </a:r>
          </a:p>
          <a:p>
            <a:pPr>
              <a:buFont typeface="Wingdings" charset="2"/>
              <a:buNone/>
            </a:pPr>
            <a:endParaRPr lang="en-US" altLang="it-IT" dirty="0"/>
          </a:p>
          <a:p>
            <a:pPr>
              <a:buFont typeface="Wingdings" charset="2"/>
              <a:buNone/>
            </a:pPr>
            <a:r>
              <a:rPr lang="en-US" altLang="it-IT" dirty="0"/>
              <a:t>The dictionary is initialized with byte values being the first 256 entries (e.g. </a:t>
            </a:r>
            <a:r>
              <a:rPr lang="en-US" altLang="it-IT" dirty="0">
                <a:latin typeface="Courier New" charset="0"/>
              </a:rPr>
              <a:t>a = 112</a:t>
            </a:r>
            <a:r>
              <a:rPr lang="en-US" altLang="it-IT" dirty="0"/>
              <a:t>, </a:t>
            </a:r>
            <a:r>
              <a:rPr lang="en-US" altLang="it-IT" dirty="0" err="1"/>
              <a:t>ascii</a:t>
            </a:r>
            <a:r>
              <a:rPr lang="en-US" altLang="it-IT" dirty="0"/>
              <a:t>), otherwise there is no way to start it up.</a:t>
            </a:r>
          </a:p>
          <a:p>
            <a:pPr>
              <a:buFont typeface="Wingdings" charset="2"/>
              <a:buNone/>
            </a:pPr>
            <a:endParaRPr lang="en-US" altLang="it-IT" dirty="0"/>
          </a:p>
          <a:p>
            <a:pPr>
              <a:buFont typeface="Wingdings" charset="2"/>
              <a:buNone/>
            </a:pPr>
            <a:r>
              <a:rPr lang="en-US" altLang="it-IT" dirty="0"/>
              <a:t>The decoder is </a:t>
            </a:r>
            <a:r>
              <a:rPr lang="en-US" altLang="it-IT" b="1" dirty="0">
                <a:solidFill>
                  <a:srgbClr val="CC0000"/>
                </a:solidFill>
              </a:rPr>
              <a:t>one step behind</a:t>
            </a:r>
            <a:r>
              <a:rPr lang="en-US" altLang="it-IT" dirty="0"/>
              <a:t> the coder since it does not know c</a:t>
            </a:r>
          </a:p>
          <a:p>
            <a:r>
              <a:rPr lang="en-US" altLang="it-IT" sz="2200" dirty="0">
                <a:solidFill>
                  <a:schemeClr val="folHlink"/>
                </a:solidFill>
              </a:rPr>
              <a:t>There is an issue for strings of the form </a:t>
            </a:r>
            <a:br>
              <a:rPr lang="en-US" altLang="it-IT" sz="2200" dirty="0">
                <a:solidFill>
                  <a:schemeClr val="folHlink"/>
                </a:solidFill>
              </a:rPr>
            </a:br>
            <a:r>
              <a:rPr lang="en-US" altLang="it-IT" sz="2200" i="1" dirty="0" err="1">
                <a:solidFill>
                  <a:schemeClr val="folHlink"/>
                </a:solidFill>
              </a:rPr>
              <a:t>SSc</a:t>
            </a:r>
            <a:r>
              <a:rPr lang="en-US" altLang="it-IT" sz="2200" i="1" dirty="0">
                <a:solidFill>
                  <a:schemeClr val="folHlink"/>
                </a:solidFill>
              </a:rPr>
              <a:t> </a:t>
            </a:r>
            <a:r>
              <a:rPr lang="en-US" altLang="it-IT" sz="2200" dirty="0">
                <a:solidFill>
                  <a:schemeClr val="folHlink"/>
                </a:solidFill>
              </a:rPr>
              <a:t>where </a:t>
            </a:r>
            <a:r>
              <a:rPr lang="en-US" altLang="it-IT" sz="2200" i="1" dirty="0">
                <a:solidFill>
                  <a:schemeClr val="folHlink"/>
                </a:solidFill>
              </a:rPr>
              <a:t>S[0] = c, </a:t>
            </a:r>
            <a:r>
              <a:rPr lang="en-US" altLang="it-IT" sz="2200" dirty="0">
                <a:solidFill>
                  <a:schemeClr val="folHlink"/>
                </a:solidFill>
              </a:rPr>
              <a:t>and these are handled specially!!!</a:t>
            </a:r>
          </a:p>
        </p:txBody>
      </p:sp>
    </p:spTree>
    <p:extLst>
      <p:ext uri="{BB962C8B-B14F-4D97-AF65-F5344CB8AC3E}">
        <p14:creationId xmlns:p14="http://schemas.microsoft.com/office/powerpoint/2010/main" val="1160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LZW: Encoding Example</a:t>
            </a:r>
          </a:p>
        </p:txBody>
      </p:sp>
      <p:grpSp>
        <p:nvGrpSpPr>
          <p:cNvPr id="1491055" name="Group 111"/>
          <p:cNvGrpSpPr>
            <a:grpSpLocks/>
          </p:cNvGrpSpPr>
          <p:nvPr/>
        </p:nvGrpSpPr>
        <p:grpSpPr bwMode="auto">
          <a:xfrm>
            <a:off x="990600" y="2057400"/>
            <a:ext cx="4953000" cy="304800"/>
            <a:chOff x="624" y="1296"/>
            <a:chExt cx="3120" cy="192"/>
          </a:xfrm>
        </p:grpSpPr>
        <p:sp>
          <p:nvSpPr>
            <p:cNvPr id="1490948" name="Rectangle 4"/>
            <p:cNvSpPr>
              <a:spLocks noChangeArrowheads="1"/>
            </p:cNvSpPr>
            <p:nvPr/>
          </p:nvSpPr>
          <p:spPr bwMode="auto">
            <a:xfrm>
              <a:off x="624" y="1296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49" name="Rectangle 5"/>
            <p:cNvSpPr>
              <a:spLocks noChangeArrowheads="1"/>
            </p:cNvSpPr>
            <p:nvPr/>
          </p:nvSpPr>
          <p:spPr bwMode="auto">
            <a:xfrm>
              <a:off x="864" y="1296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50" name="Rectangle 6"/>
            <p:cNvSpPr>
              <a:spLocks noChangeArrowheads="1"/>
            </p:cNvSpPr>
            <p:nvPr/>
          </p:nvSpPr>
          <p:spPr bwMode="auto">
            <a:xfrm>
              <a:off x="11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51" name="Rectangle 7"/>
            <p:cNvSpPr>
              <a:spLocks noChangeArrowheads="1"/>
            </p:cNvSpPr>
            <p:nvPr/>
          </p:nvSpPr>
          <p:spPr bwMode="auto">
            <a:xfrm>
              <a:off x="13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52" name="Rectangle 8"/>
            <p:cNvSpPr>
              <a:spLocks noChangeArrowheads="1"/>
            </p:cNvSpPr>
            <p:nvPr/>
          </p:nvSpPr>
          <p:spPr bwMode="auto">
            <a:xfrm>
              <a:off x="15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53" name="Rectangle 9"/>
            <p:cNvSpPr>
              <a:spLocks noChangeArrowheads="1"/>
            </p:cNvSpPr>
            <p:nvPr/>
          </p:nvSpPr>
          <p:spPr bwMode="auto">
            <a:xfrm>
              <a:off x="18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0954" name="Rectangle 10"/>
            <p:cNvSpPr>
              <a:spLocks noChangeArrowheads="1"/>
            </p:cNvSpPr>
            <p:nvPr/>
          </p:nvSpPr>
          <p:spPr bwMode="auto">
            <a:xfrm>
              <a:off x="20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55" name="Rectangle 11"/>
            <p:cNvSpPr>
              <a:spLocks noChangeArrowheads="1"/>
            </p:cNvSpPr>
            <p:nvPr/>
          </p:nvSpPr>
          <p:spPr bwMode="auto">
            <a:xfrm>
              <a:off x="23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56" name="Rectangle 12"/>
            <p:cNvSpPr>
              <a:spLocks noChangeArrowheads="1"/>
            </p:cNvSpPr>
            <p:nvPr/>
          </p:nvSpPr>
          <p:spPr bwMode="auto">
            <a:xfrm>
              <a:off x="25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57" name="Rectangle 13"/>
            <p:cNvSpPr>
              <a:spLocks noChangeArrowheads="1"/>
            </p:cNvSpPr>
            <p:nvPr/>
          </p:nvSpPr>
          <p:spPr bwMode="auto">
            <a:xfrm>
              <a:off x="27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58" name="Rectangle 14"/>
            <p:cNvSpPr>
              <a:spLocks noChangeArrowheads="1"/>
            </p:cNvSpPr>
            <p:nvPr/>
          </p:nvSpPr>
          <p:spPr bwMode="auto">
            <a:xfrm>
              <a:off x="30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59" name="Rectangle 15"/>
            <p:cNvSpPr>
              <a:spLocks noChangeArrowheads="1"/>
            </p:cNvSpPr>
            <p:nvPr/>
          </p:nvSpPr>
          <p:spPr bwMode="auto">
            <a:xfrm>
              <a:off x="32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0960" name="Rectangle 16"/>
            <p:cNvSpPr>
              <a:spLocks noChangeArrowheads="1"/>
            </p:cNvSpPr>
            <p:nvPr/>
          </p:nvSpPr>
          <p:spPr bwMode="auto">
            <a:xfrm>
              <a:off x="35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0961" name="Text Box 17"/>
          <p:cNvSpPr txBox="1">
            <a:spLocks noChangeArrowheads="1"/>
          </p:cNvSpPr>
          <p:nvPr/>
        </p:nvSpPr>
        <p:spPr bwMode="auto">
          <a:xfrm>
            <a:off x="6096000" y="1981200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it-IT">
                <a:latin typeface="Courier New" charset="0"/>
              </a:rPr>
              <a:t>112</a:t>
            </a:r>
          </a:p>
        </p:txBody>
      </p:sp>
      <p:sp>
        <p:nvSpPr>
          <p:cNvPr id="1490962" name="Text Box 18"/>
          <p:cNvSpPr txBox="1">
            <a:spLocks noChangeArrowheads="1"/>
          </p:cNvSpPr>
          <p:nvPr/>
        </p:nvSpPr>
        <p:spPr bwMode="auto">
          <a:xfrm>
            <a:off x="6919913" y="1971675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256=aa</a:t>
            </a:r>
          </a:p>
        </p:txBody>
      </p:sp>
      <p:sp>
        <p:nvSpPr>
          <p:cNvPr id="1490963" name="Text Box 19"/>
          <p:cNvSpPr txBox="1">
            <a:spLocks noChangeArrowheads="1"/>
          </p:cNvSpPr>
          <p:nvPr/>
        </p:nvSpPr>
        <p:spPr bwMode="auto">
          <a:xfrm>
            <a:off x="7369175" y="1447800"/>
            <a:ext cx="784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it-IT">
                <a:latin typeface="Times New Roman" charset="0"/>
              </a:rPr>
              <a:t>Dict.</a:t>
            </a:r>
          </a:p>
        </p:txBody>
      </p:sp>
      <p:sp>
        <p:nvSpPr>
          <p:cNvPr id="1490964" name="Text Box 20"/>
          <p:cNvSpPr txBox="1">
            <a:spLocks noChangeArrowheads="1"/>
          </p:cNvSpPr>
          <p:nvPr/>
        </p:nvSpPr>
        <p:spPr bwMode="auto">
          <a:xfrm>
            <a:off x="5943600" y="1447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it-IT">
                <a:latin typeface="Times New Roman" charset="0"/>
              </a:rPr>
              <a:t>Output</a:t>
            </a:r>
          </a:p>
        </p:txBody>
      </p:sp>
      <p:grpSp>
        <p:nvGrpSpPr>
          <p:cNvPr id="1491056" name="Group 112"/>
          <p:cNvGrpSpPr>
            <a:grpSpLocks/>
          </p:cNvGrpSpPr>
          <p:nvPr/>
        </p:nvGrpSpPr>
        <p:grpSpPr bwMode="auto">
          <a:xfrm>
            <a:off x="990600" y="2590800"/>
            <a:ext cx="4953000" cy="304800"/>
            <a:chOff x="624" y="1632"/>
            <a:chExt cx="3120" cy="192"/>
          </a:xfrm>
        </p:grpSpPr>
        <p:sp>
          <p:nvSpPr>
            <p:cNvPr id="1490965" name="Rectangle 21"/>
            <p:cNvSpPr>
              <a:spLocks noChangeArrowheads="1"/>
            </p:cNvSpPr>
            <p:nvPr/>
          </p:nvSpPr>
          <p:spPr bwMode="auto">
            <a:xfrm>
              <a:off x="62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66" name="Rectangle 22"/>
            <p:cNvSpPr>
              <a:spLocks noChangeArrowheads="1"/>
            </p:cNvSpPr>
            <p:nvPr/>
          </p:nvSpPr>
          <p:spPr bwMode="auto">
            <a:xfrm>
              <a:off x="864" y="1632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67" name="Rectangle 23"/>
            <p:cNvSpPr>
              <a:spLocks noChangeArrowheads="1"/>
            </p:cNvSpPr>
            <p:nvPr/>
          </p:nvSpPr>
          <p:spPr bwMode="auto">
            <a:xfrm>
              <a:off x="1104" y="1632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68" name="Rectangle 24"/>
            <p:cNvSpPr>
              <a:spLocks noChangeArrowheads="1"/>
            </p:cNvSpPr>
            <p:nvPr/>
          </p:nvSpPr>
          <p:spPr bwMode="auto">
            <a:xfrm>
              <a:off x="134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69" name="Rectangle 25"/>
            <p:cNvSpPr>
              <a:spLocks noChangeArrowheads="1"/>
            </p:cNvSpPr>
            <p:nvPr/>
          </p:nvSpPr>
          <p:spPr bwMode="auto">
            <a:xfrm>
              <a:off x="158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70" name="Rectangle 26"/>
            <p:cNvSpPr>
              <a:spLocks noChangeArrowheads="1"/>
            </p:cNvSpPr>
            <p:nvPr/>
          </p:nvSpPr>
          <p:spPr bwMode="auto">
            <a:xfrm>
              <a:off x="182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0971" name="Rectangle 27"/>
            <p:cNvSpPr>
              <a:spLocks noChangeArrowheads="1"/>
            </p:cNvSpPr>
            <p:nvPr/>
          </p:nvSpPr>
          <p:spPr bwMode="auto">
            <a:xfrm>
              <a:off x="206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72" name="Rectangle 28"/>
            <p:cNvSpPr>
              <a:spLocks noChangeArrowheads="1"/>
            </p:cNvSpPr>
            <p:nvPr/>
          </p:nvSpPr>
          <p:spPr bwMode="auto">
            <a:xfrm>
              <a:off x="230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73" name="Rectangle 29"/>
            <p:cNvSpPr>
              <a:spLocks noChangeArrowheads="1"/>
            </p:cNvSpPr>
            <p:nvPr/>
          </p:nvSpPr>
          <p:spPr bwMode="auto">
            <a:xfrm>
              <a:off x="254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74" name="Rectangle 30"/>
            <p:cNvSpPr>
              <a:spLocks noChangeArrowheads="1"/>
            </p:cNvSpPr>
            <p:nvPr/>
          </p:nvSpPr>
          <p:spPr bwMode="auto">
            <a:xfrm>
              <a:off x="278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75" name="Rectangle 31"/>
            <p:cNvSpPr>
              <a:spLocks noChangeArrowheads="1"/>
            </p:cNvSpPr>
            <p:nvPr/>
          </p:nvSpPr>
          <p:spPr bwMode="auto">
            <a:xfrm>
              <a:off x="302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76" name="Rectangle 32"/>
            <p:cNvSpPr>
              <a:spLocks noChangeArrowheads="1"/>
            </p:cNvSpPr>
            <p:nvPr/>
          </p:nvSpPr>
          <p:spPr bwMode="auto">
            <a:xfrm>
              <a:off x="326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0977" name="Rectangle 33"/>
            <p:cNvSpPr>
              <a:spLocks noChangeArrowheads="1"/>
            </p:cNvSpPr>
            <p:nvPr/>
          </p:nvSpPr>
          <p:spPr bwMode="auto">
            <a:xfrm>
              <a:off x="350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0978" name="Text Box 34"/>
          <p:cNvSpPr txBox="1">
            <a:spLocks noChangeArrowheads="1"/>
          </p:cNvSpPr>
          <p:nvPr/>
        </p:nvSpPr>
        <p:spPr bwMode="auto">
          <a:xfrm>
            <a:off x="6934200" y="2505075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257=ab</a:t>
            </a:r>
          </a:p>
        </p:txBody>
      </p:sp>
      <p:grpSp>
        <p:nvGrpSpPr>
          <p:cNvPr id="1491057" name="Group 113"/>
          <p:cNvGrpSpPr>
            <a:grpSpLocks/>
          </p:cNvGrpSpPr>
          <p:nvPr/>
        </p:nvGrpSpPr>
        <p:grpSpPr bwMode="auto">
          <a:xfrm>
            <a:off x="990600" y="3124200"/>
            <a:ext cx="4953000" cy="304800"/>
            <a:chOff x="624" y="1968"/>
            <a:chExt cx="3120" cy="192"/>
          </a:xfrm>
        </p:grpSpPr>
        <p:sp>
          <p:nvSpPr>
            <p:cNvPr id="1490979" name="Rectangle 35"/>
            <p:cNvSpPr>
              <a:spLocks noChangeArrowheads="1"/>
            </p:cNvSpPr>
            <p:nvPr/>
          </p:nvSpPr>
          <p:spPr bwMode="auto">
            <a:xfrm>
              <a:off x="62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80" name="Rectangle 36"/>
            <p:cNvSpPr>
              <a:spLocks noChangeArrowheads="1"/>
            </p:cNvSpPr>
            <p:nvPr/>
          </p:nvSpPr>
          <p:spPr bwMode="auto">
            <a:xfrm>
              <a:off x="86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81" name="Rectangle 37"/>
            <p:cNvSpPr>
              <a:spLocks noChangeArrowheads="1"/>
            </p:cNvSpPr>
            <p:nvPr/>
          </p:nvSpPr>
          <p:spPr bwMode="auto">
            <a:xfrm>
              <a:off x="1104" y="1968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82" name="Rectangle 38"/>
            <p:cNvSpPr>
              <a:spLocks noChangeArrowheads="1"/>
            </p:cNvSpPr>
            <p:nvPr/>
          </p:nvSpPr>
          <p:spPr bwMode="auto">
            <a:xfrm>
              <a:off x="1344" y="1968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83" name="Rectangle 39"/>
            <p:cNvSpPr>
              <a:spLocks noChangeArrowheads="1"/>
            </p:cNvSpPr>
            <p:nvPr/>
          </p:nvSpPr>
          <p:spPr bwMode="auto">
            <a:xfrm>
              <a:off x="158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84" name="Rectangle 40"/>
            <p:cNvSpPr>
              <a:spLocks noChangeArrowheads="1"/>
            </p:cNvSpPr>
            <p:nvPr/>
          </p:nvSpPr>
          <p:spPr bwMode="auto">
            <a:xfrm>
              <a:off x="182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0985" name="Rectangle 41"/>
            <p:cNvSpPr>
              <a:spLocks noChangeArrowheads="1"/>
            </p:cNvSpPr>
            <p:nvPr/>
          </p:nvSpPr>
          <p:spPr bwMode="auto">
            <a:xfrm>
              <a:off x="206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86" name="Rectangle 42"/>
            <p:cNvSpPr>
              <a:spLocks noChangeArrowheads="1"/>
            </p:cNvSpPr>
            <p:nvPr/>
          </p:nvSpPr>
          <p:spPr bwMode="auto">
            <a:xfrm>
              <a:off x="230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87" name="Rectangle 43"/>
            <p:cNvSpPr>
              <a:spLocks noChangeArrowheads="1"/>
            </p:cNvSpPr>
            <p:nvPr/>
          </p:nvSpPr>
          <p:spPr bwMode="auto">
            <a:xfrm>
              <a:off x="254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88" name="Rectangle 44"/>
            <p:cNvSpPr>
              <a:spLocks noChangeArrowheads="1"/>
            </p:cNvSpPr>
            <p:nvPr/>
          </p:nvSpPr>
          <p:spPr bwMode="auto">
            <a:xfrm>
              <a:off x="278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89" name="Rectangle 45"/>
            <p:cNvSpPr>
              <a:spLocks noChangeArrowheads="1"/>
            </p:cNvSpPr>
            <p:nvPr/>
          </p:nvSpPr>
          <p:spPr bwMode="auto">
            <a:xfrm>
              <a:off x="302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90" name="Rectangle 46"/>
            <p:cNvSpPr>
              <a:spLocks noChangeArrowheads="1"/>
            </p:cNvSpPr>
            <p:nvPr/>
          </p:nvSpPr>
          <p:spPr bwMode="auto">
            <a:xfrm>
              <a:off x="326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0991" name="Rectangle 47"/>
            <p:cNvSpPr>
              <a:spLocks noChangeArrowheads="1"/>
            </p:cNvSpPr>
            <p:nvPr/>
          </p:nvSpPr>
          <p:spPr bwMode="auto">
            <a:xfrm>
              <a:off x="350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0992" name="Text Box 48"/>
          <p:cNvSpPr txBox="1">
            <a:spLocks noChangeArrowheads="1"/>
          </p:cNvSpPr>
          <p:nvPr/>
        </p:nvSpPr>
        <p:spPr bwMode="auto">
          <a:xfrm>
            <a:off x="6065838" y="30480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113</a:t>
            </a:r>
          </a:p>
        </p:txBody>
      </p:sp>
      <p:sp>
        <p:nvSpPr>
          <p:cNvPr id="1490993" name="Text Box 49"/>
          <p:cNvSpPr txBox="1">
            <a:spLocks noChangeArrowheads="1"/>
          </p:cNvSpPr>
          <p:nvPr/>
        </p:nvSpPr>
        <p:spPr bwMode="auto">
          <a:xfrm>
            <a:off x="6934200" y="3038475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258=ba</a:t>
            </a:r>
          </a:p>
        </p:txBody>
      </p:sp>
      <p:grpSp>
        <p:nvGrpSpPr>
          <p:cNvPr id="1491058" name="Group 114"/>
          <p:cNvGrpSpPr>
            <a:grpSpLocks/>
          </p:cNvGrpSpPr>
          <p:nvPr/>
        </p:nvGrpSpPr>
        <p:grpSpPr bwMode="auto">
          <a:xfrm>
            <a:off x="990600" y="3657600"/>
            <a:ext cx="4953000" cy="304800"/>
            <a:chOff x="624" y="2304"/>
            <a:chExt cx="3120" cy="192"/>
          </a:xfrm>
        </p:grpSpPr>
        <p:sp>
          <p:nvSpPr>
            <p:cNvPr id="1490994" name="Rectangle 50"/>
            <p:cNvSpPr>
              <a:spLocks noChangeArrowheads="1"/>
            </p:cNvSpPr>
            <p:nvPr/>
          </p:nvSpPr>
          <p:spPr bwMode="auto">
            <a:xfrm>
              <a:off x="62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95" name="Rectangle 51"/>
            <p:cNvSpPr>
              <a:spLocks noChangeArrowheads="1"/>
            </p:cNvSpPr>
            <p:nvPr/>
          </p:nvSpPr>
          <p:spPr bwMode="auto">
            <a:xfrm>
              <a:off x="86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96" name="Rectangle 52"/>
            <p:cNvSpPr>
              <a:spLocks noChangeArrowheads="1"/>
            </p:cNvSpPr>
            <p:nvPr/>
          </p:nvSpPr>
          <p:spPr bwMode="auto">
            <a:xfrm>
              <a:off x="110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0997" name="Rectangle 53"/>
            <p:cNvSpPr>
              <a:spLocks noChangeArrowheads="1"/>
            </p:cNvSpPr>
            <p:nvPr/>
          </p:nvSpPr>
          <p:spPr bwMode="auto">
            <a:xfrm>
              <a:off x="1344" y="2304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98" name="Rectangle 54"/>
            <p:cNvSpPr>
              <a:spLocks noChangeArrowheads="1"/>
            </p:cNvSpPr>
            <p:nvPr/>
          </p:nvSpPr>
          <p:spPr bwMode="auto">
            <a:xfrm>
              <a:off x="1584" y="2304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0999" name="Rectangle 55"/>
            <p:cNvSpPr>
              <a:spLocks noChangeArrowheads="1"/>
            </p:cNvSpPr>
            <p:nvPr/>
          </p:nvSpPr>
          <p:spPr bwMode="auto">
            <a:xfrm>
              <a:off x="1824" y="2304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00" name="Rectangle 56"/>
            <p:cNvSpPr>
              <a:spLocks noChangeArrowheads="1"/>
            </p:cNvSpPr>
            <p:nvPr/>
          </p:nvSpPr>
          <p:spPr bwMode="auto">
            <a:xfrm>
              <a:off x="206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01" name="Rectangle 57"/>
            <p:cNvSpPr>
              <a:spLocks noChangeArrowheads="1"/>
            </p:cNvSpPr>
            <p:nvPr/>
          </p:nvSpPr>
          <p:spPr bwMode="auto">
            <a:xfrm>
              <a:off x="230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02" name="Rectangle 58"/>
            <p:cNvSpPr>
              <a:spLocks noChangeArrowheads="1"/>
            </p:cNvSpPr>
            <p:nvPr/>
          </p:nvSpPr>
          <p:spPr bwMode="auto">
            <a:xfrm>
              <a:off x="254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03" name="Rectangle 59"/>
            <p:cNvSpPr>
              <a:spLocks noChangeArrowheads="1"/>
            </p:cNvSpPr>
            <p:nvPr/>
          </p:nvSpPr>
          <p:spPr bwMode="auto">
            <a:xfrm>
              <a:off x="278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04" name="Rectangle 60"/>
            <p:cNvSpPr>
              <a:spLocks noChangeArrowheads="1"/>
            </p:cNvSpPr>
            <p:nvPr/>
          </p:nvSpPr>
          <p:spPr bwMode="auto">
            <a:xfrm>
              <a:off x="302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05" name="Rectangle 61"/>
            <p:cNvSpPr>
              <a:spLocks noChangeArrowheads="1"/>
            </p:cNvSpPr>
            <p:nvPr/>
          </p:nvSpPr>
          <p:spPr bwMode="auto">
            <a:xfrm>
              <a:off x="326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06" name="Rectangle 62"/>
            <p:cNvSpPr>
              <a:spLocks noChangeArrowheads="1"/>
            </p:cNvSpPr>
            <p:nvPr/>
          </p:nvSpPr>
          <p:spPr bwMode="auto">
            <a:xfrm>
              <a:off x="350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1007" name="Text Box 63"/>
          <p:cNvSpPr txBox="1">
            <a:spLocks noChangeArrowheads="1"/>
          </p:cNvSpPr>
          <p:nvPr/>
        </p:nvSpPr>
        <p:spPr bwMode="auto">
          <a:xfrm>
            <a:off x="6065838" y="35814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256</a:t>
            </a:r>
          </a:p>
        </p:txBody>
      </p:sp>
      <p:sp>
        <p:nvSpPr>
          <p:cNvPr id="1491008" name="Text Box 64"/>
          <p:cNvSpPr txBox="1">
            <a:spLocks noChangeArrowheads="1"/>
          </p:cNvSpPr>
          <p:nvPr/>
        </p:nvSpPr>
        <p:spPr bwMode="auto">
          <a:xfrm>
            <a:off x="6934200" y="3571875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259=aac</a:t>
            </a:r>
          </a:p>
        </p:txBody>
      </p:sp>
      <p:grpSp>
        <p:nvGrpSpPr>
          <p:cNvPr id="1491059" name="Group 115"/>
          <p:cNvGrpSpPr>
            <a:grpSpLocks/>
          </p:cNvGrpSpPr>
          <p:nvPr/>
        </p:nvGrpSpPr>
        <p:grpSpPr bwMode="auto">
          <a:xfrm>
            <a:off x="990600" y="4191000"/>
            <a:ext cx="4953000" cy="304800"/>
            <a:chOff x="624" y="2640"/>
            <a:chExt cx="3120" cy="192"/>
          </a:xfrm>
        </p:grpSpPr>
        <p:sp>
          <p:nvSpPr>
            <p:cNvPr id="1491009" name="Rectangle 65"/>
            <p:cNvSpPr>
              <a:spLocks noChangeArrowheads="1"/>
            </p:cNvSpPr>
            <p:nvPr/>
          </p:nvSpPr>
          <p:spPr bwMode="auto">
            <a:xfrm>
              <a:off x="62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10" name="Rectangle 66"/>
            <p:cNvSpPr>
              <a:spLocks noChangeArrowheads="1"/>
            </p:cNvSpPr>
            <p:nvPr/>
          </p:nvSpPr>
          <p:spPr bwMode="auto">
            <a:xfrm>
              <a:off x="86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11" name="Rectangle 67"/>
            <p:cNvSpPr>
              <a:spLocks noChangeArrowheads="1"/>
            </p:cNvSpPr>
            <p:nvPr/>
          </p:nvSpPr>
          <p:spPr bwMode="auto">
            <a:xfrm>
              <a:off x="110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12" name="Rectangle 68"/>
            <p:cNvSpPr>
              <a:spLocks noChangeArrowheads="1"/>
            </p:cNvSpPr>
            <p:nvPr/>
          </p:nvSpPr>
          <p:spPr bwMode="auto">
            <a:xfrm>
              <a:off x="134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13" name="Rectangle 69"/>
            <p:cNvSpPr>
              <a:spLocks noChangeArrowheads="1"/>
            </p:cNvSpPr>
            <p:nvPr/>
          </p:nvSpPr>
          <p:spPr bwMode="auto">
            <a:xfrm>
              <a:off x="158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14" name="Rectangle 70"/>
            <p:cNvSpPr>
              <a:spLocks noChangeArrowheads="1"/>
            </p:cNvSpPr>
            <p:nvPr/>
          </p:nvSpPr>
          <p:spPr bwMode="auto">
            <a:xfrm>
              <a:off x="1824" y="264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15" name="Rectangle 71"/>
            <p:cNvSpPr>
              <a:spLocks noChangeArrowheads="1"/>
            </p:cNvSpPr>
            <p:nvPr/>
          </p:nvSpPr>
          <p:spPr bwMode="auto">
            <a:xfrm>
              <a:off x="2064" y="2640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16" name="Rectangle 72"/>
            <p:cNvSpPr>
              <a:spLocks noChangeArrowheads="1"/>
            </p:cNvSpPr>
            <p:nvPr/>
          </p:nvSpPr>
          <p:spPr bwMode="auto">
            <a:xfrm>
              <a:off x="230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17" name="Rectangle 73"/>
            <p:cNvSpPr>
              <a:spLocks noChangeArrowheads="1"/>
            </p:cNvSpPr>
            <p:nvPr/>
          </p:nvSpPr>
          <p:spPr bwMode="auto">
            <a:xfrm>
              <a:off x="254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18" name="Rectangle 74"/>
            <p:cNvSpPr>
              <a:spLocks noChangeArrowheads="1"/>
            </p:cNvSpPr>
            <p:nvPr/>
          </p:nvSpPr>
          <p:spPr bwMode="auto">
            <a:xfrm>
              <a:off x="278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19" name="Rectangle 75"/>
            <p:cNvSpPr>
              <a:spLocks noChangeArrowheads="1"/>
            </p:cNvSpPr>
            <p:nvPr/>
          </p:nvSpPr>
          <p:spPr bwMode="auto">
            <a:xfrm>
              <a:off x="302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20" name="Rectangle 76"/>
            <p:cNvSpPr>
              <a:spLocks noChangeArrowheads="1"/>
            </p:cNvSpPr>
            <p:nvPr/>
          </p:nvSpPr>
          <p:spPr bwMode="auto">
            <a:xfrm>
              <a:off x="326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21" name="Rectangle 77"/>
            <p:cNvSpPr>
              <a:spLocks noChangeArrowheads="1"/>
            </p:cNvSpPr>
            <p:nvPr/>
          </p:nvSpPr>
          <p:spPr bwMode="auto">
            <a:xfrm>
              <a:off x="350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1022" name="Text Box 78"/>
          <p:cNvSpPr txBox="1">
            <a:spLocks noChangeArrowheads="1"/>
          </p:cNvSpPr>
          <p:nvPr/>
        </p:nvSpPr>
        <p:spPr bwMode="auto">
          <a:xfrm>
            <a:off x="6065838" y="41148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114</a:t>
            </a:r>
          </a:p>
        </p:txBody>
      </p:sp>
      <p:sp>
        <p:nvSpPr>
          <p:cNvPr id="1491023" name="Text Box 79"/>
          <p:cNvSpPr txBox="1">
            <a:spLocks noChangeArrowheads="1"/>
          </p:cNvSpPr>
          <p:nvPr/>
        </p:nvSpPr>
        <p:spPr bwMode="auto">
          <a:xfrm>
            <a:off x="6934200" y="4105275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260=ca</a:t>
            </a:r>
          </a:p>
        </p:txBody>
      </p:sp>
      <p:grpSp>
        <p:nvGrpSpPr>
          <p:cNvPr id="1491060" name="Group 116"/>
          <p:cNvGrpSpPr>
            <a:grpSpLocks/>
          </p:cNvGrpSpPr>
          <p:nvPr/>
        </p:nvGrpSpPr>
        <p:grpSpPr bwMode="auto">
          <a:xfrm>
            <a:off x="990600" y="4724400"/>
            <a:ext cx="4953000" cy="304800"/>
            <a:chOff x="624" y="2976"/>
            <a:chExt cx="3120" cy="192"/>
          </a:xfrm>
        </p:grpSpPr>
        <p:sp>
          <p:nvSpPr>
            <p:cNvPr id="1491024" name="Rectangle 80"/>
            <p:cNvSpPr>
              <a:spLocks noChangeArrowheads="1"/>
            </p:cNvSpPr>
            <p:nvPr/>
          </p:nvSpPr>
          <p:spPr bwMode="auto">
            <a:xfrm>
              <a:off x="62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25" name="Rectangle 81"/>
            <p:cNvSpPr>
              <a:spLocks noChangeArrowheads="1"/>
            </p:cNvSpPr>
            <p:nvPr/>
          </p:nvSpPr>
          <p:spPr bwMode="auto">
            <a:xfrm>
              <a:off x="86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26" name="Rectangle 82"/>
            <p:cNvSpPr>
              <a:spLocks noChangeArrowheads="1"/>
            </p:cNvSpPr>
            <p:nvPr/>
          </p:nvSpPr>
          <p:spPr bwMode="auto">
            <a:xfrm>
              <a:off x="110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27" name="Rectangle 83"/>
            <p:cNvSpPr>
              <a:spLocks noChangeArrowheads="1"/>
            </p:cNvSpPr>
            <p:nvPr/>
          </p:nvSpPr>
          <p:spPr bwMode="auto">
            <a:xfrm>
              <a:off x="134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28" name="Rectangle 84"/>
            <p:cNvSpPr>
              <a:spLocks noChangeArrowheads="1"/>
            </p:cNvSpPr>
            <p:nvPr/>
          </p:nvSpPr>
          <p:spPr bwMode="auto">
            <a:xfrm>
              <a:off x="158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29" name="Rectangle 85"/>
            <p:cNvSpPr>
              <a:spLocks noChangeArrowheads="1"/>
            </p:cNvSpPr>
            <p:nvPr/>
          </p:nvSpPr>
          <p:spPr bwMode="auto">
            <a:xfrm>
              <a:off x="182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30" name="Rectangle 86"/>
            <p:cNvSpPr>
              <a:spLocks noChangeArrowheads="1"/>
            </p:cNvSpPr>
            <p:nvPr/>
          </p:nvSpPr>
          <p:spPr bwMode="auto">
            <a:xfrm>
              <a:off x="2064" y="2976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31" name="Rectangle 87"/>
            <p:cNvSpPr>
              <a:spLocks noChangeArrowheads="1"/>
            </p:cNvSpPr>
            <p:nvPr/>
          </p:nvSpPr>
          <p:spPr bwMode="auto">
            <a:xfrm>
              <a:off x="2304" y="2976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32" name="Rectangle 88"/>
            <p:cNvSpPr>
              <a:spLocks noChangeArrowheads="1"/>
            </p:cNvSpPr>
            <p:nvPr/>
          </p:nvSpPr>
          <p:spPr bwMode="auto">
            <a:xfrm>
              <a:off x="2544" y="2976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33" name="Rectangle 89"/>
            <p:cNvSpPr>
              <a:spLocks noChangeArrowheads="1"/>
            </p:cNvSpPr>
            <p:nvPr/>
          </p:nvSpPr>
          <p:spPr bwMode="auto">
            <a:xfrm>
              <a:off x="278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34" name="Rectangle 90"/>
            <p:cNvSpPr>
              <a:spLocks noChangeArrowheads="1"/>
            </p:cNvSpPr>
            <p:nvPr/>
          </p:nvSpPr>
          <p:spPr bwMode="auto">
            <a:xfrm>
              <a:off x="302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35" name="Rectangle 91"/>
            <p:cNvSpPr>
              <a:spLocks noChangeArrowheads="1"/>
            </p:cNvSpPr>
            <p:nvPr/>
          </p:nvSpPr>
          <p:spPr bwMode="auto">
            <a:xfrm>
              <a:off x="326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36" name="Rectangle 92"/>
            <p:cNvSpPr>
              <a:spLocks noChangeArrowheads="1"/>
            </p:cNvSpPr>
            <p:nvPr/>
          </p:nvSpPr>
          <p:spPr bwMode="auto">
            <a:xfrm>
              <a:off x="350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1037" name="Text Box 93"/>
          <p:cNvSpPr txBox="1">
            <a:spLocks noChangeArrowheads="1"/>
          </p:cNvSpPr>
          <p:nvPr/>
        </p:nvSpPr>
        <p:spPr bwMode="auto">
          <a:xfrm>
            <a:off x="6065838" y="46482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257</a:t>
            </a:r>
          </a:p>
        </p:txBody>
      </p:sp>
      <p:sp>
        <p:nvSpPr>
          <p:cNvPr id="1491038" name="Text Box 94"/>
          <p:cNvSpPr txBox="1">
            <a:spLocks noChangeArrowheads="1"/>
          </p:cNvSpPr>
          <p:nvPr/>
        </p:nvSpPr>
        <p:spPr bwMode="auto">
          <a:xfrm>
            <a:off x="6934200" y="4638675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261=aba</a:t>
            </a:r>
          </a:p>
        </p:txBody>
      </p:sp>
      <p:sp>
        <p:nvSpPr>
          <p:cNvPr id="1491039" name="Text Box 95"/>
          <p:cNvSpPr txBox="1">
            <a:spLocks noChangeArrowheads="1"/>
          </p:cNvSpPr>
          <p:nvPr/>
        </p:nvSpPr>
        <p:spPr bwMode="auto">
          <a:xfrm>
            <a:off x="6096000" y="2514600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112</a:t>
            </a:r>
          </a:p>
        </p:txBody>
      </p:sp>
      <p:grpSp>
        <p:nvGrpSpPr>
          <p:cNvPr id="1491061" name="Group 117"/>
          <p:cNvGrpSpPr>
            <a:grpSpLocks/>
          </p:cNvGrpSpPr>
          <p:nvPr/>
        </p:nvGrpSpPr>
        <p:grpSpPr bwMode="auto">
          <a:xfrm>
            <a:off x="990600" y="5334000"/>
            <a:ext cx="4953000" cy="304800"/>
            <a:chOff x="624" y="3360"/>
            <a:chExt cx="3120" cy="192"/>
          </a:xfrm>
        </p:grpSpPr>
        <p:sp>
          <p:nvSpPr>
            <p:cNvPr id="1491040" name="Rectangle 96"/>
            <p:cNvSpPr>
              <a:spLocks noChangeArrowheads="1"/>
            </p:cNvSpPr>
            <p:nvPr/>
          </p:nvSpPr>
          <p:spPr bwMode="auto">
            <a:xfrm>
              <a:off x="62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41" name="Rectangle 97"/>
            <p:cNvSpPr>
              <a:spLocks noChangeArrowheads="1"/>
            </p:cNvSpPr>
            <p:nvPr/>
          </p:nvSpPr>
          <p:spPr bwMode="auto">
            <a:xfrm>
              <a:off x="86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42" name="Rectangle 98"/>
            <p:cNvSpPr>
              <a:spLocks noChangeArrowheads="1"/>
            </p:cNvSpPr>
            <p:nvPr/>
          </p:nvSpPr>
          <p:spPr bwMode="auto">
            <a:xfrm>
              <a:off x="110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43" name="Rectangle 99"/>
            <p:cNvSpPr>
              <a:spLocks noChangeArrowheads="1"/>
            </p:cNvSpPr>
            <p:nvPr/>
          </p:nvSpPr>
          <p:spPr bwMode="auto">
            <a:xfrm>
              <a:off x="134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44" name="Rectangle 100"/>
            <p:cNvSpPr>
              <a:spLocks noChangeArrowheads="1"/>
            </p:cNvSpPr>
            <p:nvPr/>
          </p:nvSpPr>
          <p:spPr bwMode="auto">
            <a:xfrm>
              <a:off x="158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45" name="Rectangle 101"/>
            <p:cNvSpPr>
              <a:spLocks noChangeArrowheads="1"/>
            </p:cNvSpPr>
            <p:nvPr/>
          </p:nvSpPr>
          <p:spPr bwMode="auto">
            <a:xfrm>
              <a:off x="182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46" name="Rectangle 102"/>
            <p:cNvSpPr>
              <a:spLocks noChangeArrowheads="1"/>
            </p:cNvSpPr>
            <p:nvPr/>
          </p:nvSpPr>
          <p:spPr bwMode="auto">
            <a:xfrm>
              <a:off x="206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47" name="Rectangle 103"/>
            <p:cNvSpPr>
              <a:spLocks noChangeArrowheads="1"/>
            </p:cNvSpPr>
            <p:nvPr/>
          </p:nvSpPr>
          <p:spPr bwMode="auto">
            <a:xfrm>
              <a:off x="230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48" name="Rectangle 104"/>
            <p:cNvSpPr>
              <a:spLocks noChangeArrowheads="1"/>
            </p:cNvSpPr>
            <p:nvPr/>
          </p:nvSpPr>
          <p:spPr bwMode="auto">
            <a:xfrm>
              <a:off x="2544" y="336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49" name="Rectangle 105"/>
            <p:cNvSpPr>
              <a:spLocks noChangeArrowheads="1"/>
            </p:cNvSpPr>
            <p:nvPr/>
          </p:nvSpPr>
          <p:spPr bwMode="auto">
            <a:xfrm>
              <a:off x="2784" y="336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1050" name="Rectangle 106"/>
            <p:cNvSpPr>
              <a:spLocks noChangeArrowheads="1"/>
            </p:cNvSpPr>
            <p:nvPr/>
          </p:nvSpPr>
          <p:spPr bwMode="auto">
            <a:xfrm>
              <a:off x="3024" y="336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1051" name="Rectangle 107"/>
            <p:cNvSpPr>
              <a:spLocks noChangeArrowheads="1"/>
            </p:cNvSpPr>
            <p:nvPr/>
          </p:nvSpPr>
          <p:spPr bwMode="auto">
            <a:xfrm>
              <a:off x="3264" y="3360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1052" name="Rectangle 108"/>
            <p:cNvSpPr>
              <a:spLocks noChangeArrowheads="1"/>
            </p:cNvSpPr>
            <p:nvPr/>
          </p:nvSpPr>
          <p:spPr bwMode="auto">
            <a:xfrm>
              <a:off x="350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</p:grpSp>
      <p:sp>
        <p:nvSpPr>
          <p:cNvPr id="1491053" name="Text Box 109"/>
          <p:cNvSpPr txBox="1">
            <a:spLocks noChangeArrowheads="1"/>
          </p:cNvSpPr>
          <p:nvPr/>
        </p:nvSpPr>
        <p:spPr bwMode="auto">
          <a:xfrm>
            <a:off x="6065838" y="52578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261</a:t>
            </a:r>
          </a:p>
        </p:txBody>
      </p:sp>
      <p:sp>
        <p:nvSpPr>
          <p:cNvPr id="1491054" name="Text Box 110"/>
          <p:cNvSpPr txBox="1">
            <a:spLocks noChangeArrowheads="1"/>
          </p:cNvSpPr>
          <p:nvPr/>
        </p:nvSpPr>
        <p:spPr bwMode="auto">
          <a:xfrm>
            <a:off x="6934200" y="5248275"/>
            <a:ext cx="164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262=abac</a:t>
            </a:r>
          </a:p>
        </p:txBody>
      </p:sp>
      <p:sp>
        <p:nvSpPr>
          <p:cNvPr id="1491062" name="Oval 118"/>
          <p:cNvSpPr>
            <a:spLocks noChangeArrowheads="1"/>
          </p:cNvSpPr>
          <p:nvPr/>
        </p:nvSpPr>
        <p:spPr bwMode="auto">
          <a:xfrm>
            <a:off x="6011863" y="5157788"/>
            <a:ext cx="936625" cy="576262"/>
          </a:xfrm>
          <a:prstGeom prst="ellipse">
            <a:avLst/>
          </a:prstGeom>
          <a:noFill/>
          <a:ln w="889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91063" name="Oval 119"/>
          <p:cNvSpPr>
            <a:spLocks noChangeArrowheads="1"/>
          </p:cNvSpPr>
          <p:nvPr/>
        </p:nvSpPr>
        <p:spPr bwMode="auto">
          <a:xfrm>
            <a:off x="6877050" y="4508500"/>
            <a:ext cx="1584325" cy="649288"/>
          </a:xfrm>
          <a:prstGeom prst="ellipse">
            <a:avLst/>
          </a:prstGeom>
          <a:noFill/>
          <a:ln w="889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7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49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49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0961" grpId="0"/>
      <p:bldP spid="1490962" grpId="0"/>
      <p:bldP spid="1490978" grpId="0"/>
      <p:bldP spid="1490992" grpId="0"/>
      <p:bldP spid="1490993" grpId="0"/>
      <p:bldP spid="1491007" grpId="0"/>
      <p:bldP spid="1491008" grpId="0"/>
      <p:bldP spid="1491022" grpId="0"/>
      <p:bldP spid="1491023" grpId="0"/>
      <p:bldP spid="1491037" grpId="0"/>
      <p:bldP spid="1491038" grpId="0"/>
      <p:bldP spid="1491039" grpId="0"/>
      <p:bldP spid="1491053" grpId="0"/>
      <p:bldP spid="1491054" grpId="0"/>
      <p:bldP spid="1491062" grpId="0" animBg="1"/>
      <p:bldP spid="14910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LZW: Decoding Example</a:t>
            </a:r>
          </a:p>
        </p:txBody>
      </p:sp>
      <p:grpSp>
        <p:nvGrpSpPr>
          <p:cNvPr id="1495044" name="Group 4"/>
          <p:cNvGrpSpPr>
            <a:grpSpLocks/>
          </p:cNvGrpSpPr>
          <p:nvPr/>
        </p:nvGrpSpPr>
        <p:grpSpPr bwMode="auto">
          <a:xfrm>
            <a:off x="1752600" y="2057400"/>
            <a:ext cx="4953000" cy="304800"/>
            <a:chOff x="624" y="1296"/>
            <a:chExt cx="3120" cy="192"/>
          </a:xfrm>
        </p:grpSpPr>
        <p:sp>
          <p:nvSpPr>
            <p:cNvPr id="1495045" name="Rectangle 5"/>
            <p:cNvSpPr>
              <a:spLocks noChangeArrowheads="1"/>
            </p:cNvSpPr>
            <p:nvPr/>
          </p:nvSpPr>
          <p:spPr bwMode="auto">
            <a:xfrm>
              <a:off x="624" y="1296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46" name="Rectangle 6"/>
            <p:cNvSpPr>
              <a:spLocks noChangeArrowheads="1"/>
            </p:cNvSpPr>
            <p:nvPr/>
          </p:nvSpPr>
          <p:spPr bwMode="auto">
            <a:xfrm>
              <a:off x="8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47" name="Rectangle 7"/>
            <p:cNvSpPr>
              <a:spLocks noChangeArrowheads="1"/>
            </p:cNvSpPr>
            <p:nvPr/>
          </p:nvSpPr>
          <p:spPr bwMode="auto">
            <a:xfrm>
              <a:off x="11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48" name="Rectangle 8"/>
            <p:cNvSpPr>
              <a:spLocks noChangeArrowheads="1"/>
            </p:cNvSpPr>
            <p:nvPr/>
          </p:nvSpPr>
          <p:spPr bwMode="auto">
            <a:xfrm>
              <a:off x="13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49" name="Rectangle 9"/>
            <p:cNvSpPr>
              <a:spLocks noChangeArrowheads="1"/>
            </p:cNvSpPr>
            <p:nvPr/>
          </p:nvSpPr>
          <p:spPr bwMode="auto">
            <a:xfrm>
              <a:off x="15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0" name="Rectangle 10"/>
            <p:cNvSpPr>
              <a:spLocks noChangeArrowheads="1"/>
            </p:cNvSpPr>
            <p:nvPr/>
          </p:nvSpPr>
          <p:spPr bwMode="auto">
            <a:xfrm>
              <a:off x="18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1" name="Rectangle 11"/>
            <p:cNvSpPr>
              <a:spLocks noChangeArrowheads="1"/>
            </p:cNvSpPr>
            <p:nvPr/>
          </p:nvSpPr>
          <p:spPr bwMode="auto">
            <a:xfrm>
              <a:off x="20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2" name="Rectangle 12"/>
            <p:cNvSpPr>
              <a:spLocks noChangeArrowheads="1"/>
            </p:cNvSpPr>
            <p:nvPr/>
          </p:nvSpPr>
          <p:spPr bwMode="auto">
            <a:xfrm>
              <a:off x="23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3" name="Rectangle 13"/>
            <p:cNvSpPr>
              <a:spLocks noChangeArrowheads="1"/>
            </p:cNvSpPr>
            <p:nvPr/>
          </p:nvSpPr>
          <p:spPr bwMode="auto">
            <a:xfrm>
              <a:off x="25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4" name="Rectangle 14"/>
            <p:cNvSpPr>
              <a:spLocks noChangeArrowheads="1"/>
            </p:cNvSpPr>
            <p:nvPr/>
          </p:nvSpPr>
          <p:spPr bwMode="auto">
            <a:xfrm>
              <a:off x="27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5" name="Rectangle 15"/>
            <p:cNvSpPr>
              <a:spLocks noChangeArrowheads="1"/>
            </p:cNvSpPr>
            <p:nvPr/>
          </p:nvSpPr>
          <p:spPr bwMode="auto">
            <a:xfrm>
              <a:off x="30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6" name="Rectangle 16"/>
            <p:cNvSpPr>
              <a:spLocks noChangeArrowheads="1"/>
            </p:cNvSpPr>
            <p:nvPr/>
          </p:nvSpPr>
          <p:spPr bwMode="auto">
            <a:xfrm>
              <a:off x="32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57" name="Rectangle 17"/>
            <p:cNvSpPr>
              <a:spLocks noChangeArrowheads="1"/>
            </p:cNvSpPr>
            <p:nvPr/>
          </p:nvSpPr>
          <p:spPr bwMode="auto">
            <a:xfrm>
              <a:off x="35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</p:grpSp>
      <p:sp>
        <p:nvSpPr>
          <p:cNvPr id="1495058" name="Text Box 18"/>
          <p:cNvSpPr txBox="1">
            <a:spLocks noChangeArrowheads="1"/>
          </p:cNvSpPr>
          <p:nvPr/>
        </p:nvSpPr>
        <p:spPr bwMode="auto">
          <a:xfrm>
            <a:off x="838200" y="1981200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it-IT">
                <a:latin typeface="Courier New" charset="0"/>
              </a:rPr>
              <a:t>112</a:t>
            </a:r>
          </a:p>
        </p:txBody>
      </p:sp>
      <p:sp>
        <p:nvSpPr>
          <p:cNvPr id="1495059" name="Text Box 19"/>
          <p:cNvSpPr txBox="1">
            <a:spLocks noChangeArrowheads="1"/>
          </p:cNvSpPr>
          <p:nvPr/>
        </p:nvSpPr>
        <p:spPr bwMode="auto">
          <a:xfrm>
            <a:off x="6919913" y="25146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256=aa</a:t>
            </a:r>
          </a:p>
        </p:txBody>
      </p:sp>
      <p:grpSp>
        <p:nvGrpSpPr>
          <p:cNvPr id="1495151" name="Group 111"/>
          <p:cNvGrpSpPr>
            <a:grpSpLocks/>
          </p:cNvGrpSpPr>
          <p:nvPr/>
        </p:nvGrpSpPr>
        <p:grpSpPr bwMode="auto">
          <a:xfrm>
            <a:off x="1752600" y="2590800"/>
            <a:ext cx="4953000" cy="304800"/>
            <a:chOff x="1104" y="1632"/>
            <a:chExt cx="3120" cy="192"/>
          </a:xfrm>
        </p:grpSpPr>
        <p:sp>
          <p:nvSpPr>
            <p:cNvPr id="1495060" name="Rectangle 20"/>
            <p:cNvSpPr>
              <a:spLocks noChangeArrowheads="1"/>
            </p:cNvSpPr>
            <p:nvPr/>
          </p:nvSpPr>
          <p:spPr bwMode="auto">
            <a:xfrm>
              <a:off x="1104" y="1632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61" name="Rectangle 21"/>
            <p:cNvSpPr>
              <a:spLocks noChangeArrowheads="1"/>
            </p:cNvSpPr>
            <p:nvPr/>
          </p:nvSpPr>
          <p:spPr bwMode="auto">
            <a:xfrm>
              <a:off x="1344" y="1632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62" name="Rectangle 22"/>
            <p:cNvSpPr>
              <a:spLocks noChangeArrowheads="1"/>
            </p:cNvSpPr>
            <p:nvPr/>
          </p:nvSpPr>
          <p:spPr bwMode="auto">
            <a:xfrm>
              <a:off x="158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3" name="Rectangle 23"/>
            <p:cNvSpPr>
              <a:spLocks noChangeArrowheads="1"/>
            </p:cNvSpPr>
            <p:nvPr/>
          </p:nvSpPr>
          <p:spPr bwMode="auto">
            <a:xfrm>
              <a:off x="182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4" name="Rectangle 24"/>
            <p:cNvSpPr>
              <a:spLocks noChangeArrowheads="1"/>
            </p:cNvSpPr>
            <p:nvPr/>
          </p:nvSpPr>
          <p:spPr bwMode="auto">
            <a:xfrm>
              <a:off x="206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5" name="Rectangle 25"/>
            <p:cNvSpPr>
              <a:spLocks noChangeArrowheads="1"/>
            </p:cNvSpPr>
            <p:nvPr/>
          </p:nvSpPr>
          <p:spPr bwMode="auto">
            <a:xfrm>
              <a:off x="230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6" name="Rectangle 26"/>
            <p:cNvSpPr>
              <a:spLocks noChangeArrowheads="1"/>
            </p:cNvSpPr>
            <p:nvPr/>
          </p:nvSpPr>
          <p:spPr bwMode="auto">
            <a:xfrm>
              <a:off x="254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7" name="Rectangle 27"/>
            <p:cNvSpPr>
              <a:spLocks noChangeArrowheads="1"/>
            </p:cNvSpPr>
            <p:nvPr/>
          </p:nvSpPr>
          <p:spPr bwMode="auto">
            <a:xfrm>
              <a:off x="278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8" name="Rectangle 28"/>
            <p:cNvSpPr>
              <a:spLocks noChangeArrowheads="1"/>
            </p:cNvSpPr>
            <p:nvPr/>
          </p:nvSpPr>
          <p:spPr bwMode="auto">
            <a:xfrm>
              <a:off x="302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69" name="Rectangle 29"/>
            <p:cNvSpPr>
              <a:spLocks noChangeArrowheads="1"/>
            </p:cNvSpPr>
            <p:nvPr/>
          </p:nvSpPr>
          <p:spPr bwMode="auto">
            <a:xfrm>
              <a:off x="326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70" name="Rectangle 30"/>
            <p:cNvSpPr>
              <a:spLocks noChangeArrowheads="1"/>
            </p:cNvSpPr>
            <p:nvPr/>
          </p:nvSpPr>
          <p:spPr bwMode="auto">
            <a:xfrm>
              <a:off x="350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71" name="Rectangle 31"/>
            <p:cNvSpPr>
              <a:spLocks noChangeArrowheads="1"/>
            </p:cNvSpPr>
            <p:nvPr/>
          </p:nvSpPr>
          <p:spPr bwMode="auto">
            <a:xfrm>
              <a:off x="374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72" name="Rectangle 32"/>
            <p:cNvSpPr>
              <a:spLocks noChangeArrowheads="1"/>
            </p:cNvSpPr>
            <p:nvPr/>
          </p:nvSpPr>
          <p:spPr bwMode="auto">
            <a:xfrm>
              <a:off x="3984" y="1632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</p:grpSp>
      <p:sp>
        <p:nvSpPr>
          <p:cNvPr id="1495073" name="Text Box 33"/>
          <p:cNvSpPr txBox="1">
            <a:spLocks noChangeArrowheads="1"/>
          </p:cNvSpPr>
          <p:nvPr/>
        </p:nvSpPr>
        <p:spPr bwMode="auto">
          <a:xfrm>
            <a:off x="6934200" y="30480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257=ab</a:t>
            </a:r>
          </a:p>
        </p:txBody>
      </p:sp>
      <p:grpSp>
        <p:nvGrpSpPr>
          <p:cNvPr id="1495152" name="Group 112"/>
          <p:cNvGrpSpPr>
            <a:grpSpLocks/>
          </p:cNvGrpSpPr>
          <p:nvPr/>
        </p:nvGrpSpPr>
        <p:grpSpPr bwMode="auto">
          <a:xfrm>
            <a:off x="1752600" y="3124200"/>
            <a:ext cx="4953000" cy="304800"/>
            <a:chOff x="1104" y="1968"/>
            <a:chExt cx="3120" cy="192"/>
          </a:xfrm>
        </p:grpSpPr>
        <p:sp>
          <p:nvSpPr>
            <p:cNvPr id="1495074" name="Rectangle 34"/>
            <p:cNvSpPr>
              <a:spLocks noChangeArrowheads="1"/>
            </p:cNvSpPr>
            <p:nvPr/>
          </p:nvSpPr>
          <p:spPr bwMode="auto">
            <a:xfrm>
              <a:off x="110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75" name="Rectangle 35"/>
            <p:cNvSpPr>
              <a:spLocks noChangeArrowheads="1"/>
            </p:cNvSpPr>
            <p:nvPr/>
          </p:nvSpPr>
          <p:spPr bwMode="auto">
            <a:xfrm>
              <a:off x="1344" y="196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76" name="Rectangle 36"/>
            <p:cNvSpPr>
              <a:spLocks noChangeArrowheads="1"/>
            </p:cNvSpPr>
            <p:nvPr/>
          </p:nvSpPr>
          <p:spPr bwMode="auto">
            <a:xfrm>
              <a:off x="1584" y="1968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077" name="Rectangle 37"/>
            <p:cNvSpPr>
              <a:spLocks noChangeArrowheads="1"/>
            </p:cNvSpPr>
            <p:nvPr/>
          </p:nvSpPr>
          <p:spPr bwMode="auto">
            <a:xfrm>
              <a:off x="182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78" name="Rectangle 38"/>
            <p:cNvSpPr>
              <a:spLocks noChangeArrowheads="1"/>
            </p:cNvSpPr>
            <p:nvPr/>
          </p:nvSpPr>
          <p:spPr bwMode="auto">
            <a:xfrm>
              <a:off x="206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79" name="Rectangle 39"/>
            <p:cNvSpPr>
              <a:spLocks noChangeArrowheads="1"/>
            </p:cNvSpPr>
            <p:nvPr/>
          </p:nvSpPr>
          <p:spPr bwMode="auto">
            <a:xfrm>
              <a:off x="230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0" name="Rectangle 40"/>
            <p:cNvSpPr>
              <a:spLocks noChangeArrowheads="1"/>
            </p:cNvSpPr>
            <p:nvPr/>
          </p:nvSpPr>
          <p:spPr bwMode="auto">
            <a:xfrm>
              <a:off x="254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1" name="Rectangle 41"/>
            <p:cNvSpPr>
              <a:spLocks noChangeArrowheads="1"/>
            </p:cNvSpPr>
            <p:nvPr/>
          </p:nvSpPr>
          <p:spPr bwMode="auto">
            <a:xfrm>
              <a:off x="278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2" name="Rectangle 42"/>
            <p:cNvSpPr>
              <a:spLocks noChangeArrowheads="1"/>
            </p:cNvSpPr>
            <p:nvPr/>
          </p:nvSpPr>
          <p:spPr bwMode="auto">
            <a:xfrm>
              <a:off x="302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3" name="Rectangle 43"/>
            <p:cNvSpPr>
              <a:spLocks noChangeArrowheads="1"/>
            </p:cNvSpPr>
            <p:nvPr/>
          </p:nvSpPr>
          <p:spPr bwMode="auto">
            <a:xfrm>
              <a:off x="326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4" name="Rectangle 44"/>
            <p:cNvSpPr>
              <a:spLocks noChangeArrowheads="1"/>
            </p:cNvSpPr>
            <p:nvPr/>
          </p:nvSpPr>
          <p:spPr bwMode="auto">
            <a:xfrm>
              <a:off x="350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5" name="Rectangle 45"/>
            <p:cNvSpPr>
              <a:spLocks noChangeArrowheads="1"/>
            </p:cNvSpPr>
            <p:nvPr/>
          </p:nvSpPr>
          <p:spPr bwMode="auto">
            <a:xfrm>
              <a:off x="374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86" name="Rectangle 46"/>
            <p:cNvSpPr>
              <a:spLocks noChangeArrowheads="1"/>
            </p:cNvSpPr>
            <p:nvPr/>
          </p:nvSpPr>
          <p:spPr bwMode="auto">
            <a:xfrm>
              <a:off x="3984" y="196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</p:grpSp>
      <p:sp>
        <p:nvSpPr>
          <p:cNvPr id="1495087" name="Text Box 47"/>
          <p:cNvSpPr txBox="1">
            <a:spLocks noChangeArrowheads="1"/>
          </p:cNvSpPr>
          <p:nvPr/>
        </p:nvSpPr>
        <p:spPr bwMode="auto">
          <a:xfrm>
            <a:off x="838200" y="3048000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113</a:t>
            </a:r>
          </a:p>
        </p:txBody>
      </p:sp>
      <p:sp>
        <p:nvSpPr>
          <p:cNvPr id="1495088" name="Text Box 48"/>
          <p:cNvSpPr txBox="1">
            <a:spLocks noChangeArrowheads="1"/>
          </p:cNvSpPr>
          <p:nvPr/>
        </p:nvSpPr>
        <p:spPr bwMode="auto">
          <a:xfrm>
            <a:off x="6934200" y="35814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258=ba</a:t>
            </a:r>
          </a:p>
        </p:txBody>
      </p:sp>
      <p:grpSp>
        <p:nvGrpSpPr>
          <p:cNvPr id="1495153" name="Group 113"/>
          <p:cNvGrpSpPr>
            <a:grpSpLocks/>
          </p:cNvGrpSpPr>
          <p:nvPr/>
        </p:nvGrpSpPr>
        <p:grpSpPr bwMode="auto">
          <a:xfrm>
            <a:off x="1752600" y="3657600"/>
            <a:ext cx="4953000" cy="304800"/>
            <a:chOff x="1104" y="2304"/>
            <a:chExt cx="3120" cy="192"/>
          </a:xfrm>
        </p:grpSpPr>
        <p:sp>
          <p:nvSpPr>
            <p:cNvPr id="1495089" name="Rectangle 49"/>
            <p:cNvSpPr>
              <a:spLocks noChangeArrowheads="1"/>
            </p:cNvSpPr>
            <p:nvPr/>
          </p:nvSpPr>
          <p:spPr bwMode="auto">
            <a:xfrm>
              <a:off x="110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90" name="Rectangle 50"/>
            <p:cNvSpPr>
              <a:spLocks noChangeArrowheads="1"/>
            </p:cNvSpPr>
            <p:nvPr/>
          </p:nvSpPr>
          <p:spPr bwMode="auto">
            <a:xfrm>
              <a:off x="134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91" name="Rectangle 51"/>
            <p:cNvSpPr>
              <a:spLocks noChangeArrowheads="1"/>
            </p:cNvSpPr>
            <p:nvPr/>
          </p:nvSpPr>
          <p:spPr bwMode="auto">
            <a:xfrm>
              <a:off x="1584" y="2304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092" name="Rectangle 52"/>
            <p:cNvSpPr>
              <a:spLocks noChangeArrowheads="1"/>
            </p:cNvSpPr>
            <p:nvPr/>
          </p:nvSpPr>
          <p:spPr bwMode="auto">
            <a:xfrm>
              <a:off x="1824" y="2304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93" name="Rectangle 53"/>
            <p:cNvSpPr>
              <a:spLocks noChangeArrowheads="1"/>
            </p:cNvSpPr>
            <p:nvPr/>
          </p:nvSpPr>
          <p:spPr bwMode="auto">
            <a:xfrm>
              <a:off x="2064" y="2304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094" name="Rectangle 54"/>
            <p:cNvSpPr>
              <a:spLocks noChangeArrowheads="1"/>
            </p:cNvSpPr>
            <p:nvPr/>
          </p:nvSpPr>
          <p:spPr bwMode="auto">
            <a:xfrm>
              <a:off x="230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95" name="Rectangle 55"/>
            <p:cNvSpPr>
              <a:spLocks noChangeArrowheads="1"/>
            </p:cNvSpPr>
            <p:nvPr/>
          </p:nvSpPr>
          <p:spPr bwMode="auto">
            <a:xfrm>
              <a:off x="254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96" name="Rectangle 56"/>
            <p:cNvSpPr>
              <a:spLocks noChangeArrowheads="1"/>
            </p:cNvSpPr>
            <p:nvPr/>
          </p:nvSpPr>
          <p:spPr bwMode="auto">
            <a:xfrm>
              <a:off x="278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97" name="Rectangle 57"/>
            <p:cNvSpPr>
              <a:spLocks noChangeArrowheads="1"/>
            </p:cNvSpPr>
            <p:nvPr/>
          </p:nvSpPr>
          <p:spPr bwMode="auto">
            <a:xfrm>
              <a:off x="302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98" name="Rectangle 58"/>
            <p:cNvSpPr>
              <a:spLocks noChangeArrowheads="1"/>
            </p:cNvSpPr>
            <p:nvPr/>
          </p:nvSpPr>
          <p:spPr bwMode="auto">
            <a:xfrm>
              <a:off x="326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099" name="Rectangle 59"/>
            <p:cNvSpPr>
              <a:spLocks noChangeArrowheads="1"/>
            </p:cNvSpPr>
            <p:nvPr/>
          </p:nvSpPr>
          <p:spPr bwMode="auto">
            <a:xfrm>
              <a:off x="350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00" name="Rectangle 60"/>
            <p:cNvSpPr>
              <a:spLocks noChangeArrowheads="1"/>
            </p:cNvSpPr>
            <p:nvPr/>
          </p:nvSpPr>
          <p:spPr bwMode="auto">
            <a:xfrm>
              <a:off x="374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01" name="Rectangle 61"/>
            <p:cNvSpPr>
              <a:spLocks noChangeArrowheads="1"/>
            </p:cNvSpPr>
            <p:nvPr/>
          </p:nvSpPr>
          <p:spPr bwMode="auto">
            <a:xfrm>
              <a:off x="3984" y="2304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</p:grpSp>
      <p:sp>
        <p:nvSpPr>
          <p:cNvPr id="1495102" name="Text Box 62"/>
          <p:cNvSpPr txBox="1">
            <a:spLocks noChangeArrowheads="1"/>
          </p:cNvSpPr>
          <p:nvPr/>
        </p:nvSpPr>
        <p:spPr bwMode="auto">
          <a:xfrm>
            <a:off x="838200" y="3581400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256</a:t>
            </a:r>
          </a:p>
        </p:txBody>
      </p:sp>
      <p:sp>
        <p:nvSpPr>
          <p:cNvPr id="1495103" name="Text Box 63"/>
          <p:cNvSpPr txBox="1">
            <a:spLocks noChangeArrowheads="1"/>
          </p:cNvSpPr>
          <p:nvPr/>
        </p:nvSpPr>
        <p:spPr bwMode="auto">
          <a:xfrm>
            <a:off x="6934200" y="4114800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259=aac</a:t>
            </a:r>
          </a:p>
        </p:txBody>
      </p:sp>
      <p:grpSp>
        <p:nvGrpSpPr>
          <p:cNvPr id="1495154" name="Group 114"/>
          <p:cNvGrpSpPr>
            <a:grpSpLocks/>
          </p:cNvGrpSpPr>
          <p:nvPr/>
        </p:nvGrpSpPr>
        <p:grpSpPr bwMode="auto">
          <a:xfrm>
            <a:off x="1752600" y="4191000"/>
            <a:ext cx="4953000" cy="304800"/>
            <a:chOff x="1104" y="2640"/>
            <a:chExt cx="3120" cy="192"/>
          </a:xfrm>
        </p:grpSpPr>
        <p:sp>
          <p:nvSpPr>
            <p:cNvPr id="1495104" name="Rectangle 64"/>
            <p:cNvSpPr>
              <a:spLocks noChangeArrowheads="1"/>
            </p:cNvSpPr>
            <p:nvPr/>
          </p:nvSpPr>
          <p:spPr bwMode="auto">
            <a:xfrm>
              <a:off x="110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05" name="Rectangle 65"/>
            <p:cNvSpPr>
              <a:spLocks noChangeArrowheads="1"/>
            </p:cNvSpPr>
            <p:nvPr/>
          </p:nvSpPr>
          <p:spPr bwMode="auto">
            <a:xfrm>
              <a:off x="134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06" name="Rectangle 66"/>
            <p:cNvSpPr>
              <a:spLocks noChangeArrowheads="1"/>
            </p:cNvSpPr>
            <p:nvPr/>
          </p:nvSpPr>
          <p:spPr bwMode="auto">
            <a:xfrm>
              <a:off x="158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107" name="Rectangle 67"/>
            <p:cNvSpPr>
              <a:spLocks noChangeArrowheads="1"/>
            </p:cNvSpPr>
            <p:nvPr/>
          </p:nvSpPr>
          <p:spPr bwMode="auto">
            <a:xfrm>
              <a:off x="1824" y="264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08" name="Rectangle 68"/>
            <p:cNvSpPr>
              <a:spLocks noChangeArrowheads="1"/>
            </p:cNvSpPr>
            <p:nvPr/>
          </p:nvSpPr>
          <p:spPr bwMode="auto">
            <a:xfrm>
              <a:off x="2064" y="264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09" name="Rectangle 69"/>
            <p:cNvSpPr>
              <a:spLocks noChangeArrowheads="1"/>
            </p:cNvSpPr>
            <p:nvPr/>
          </p:nvSpPr>
          <p:spPr bwMode="auto">
            <a:xfrm>
              <a:off x="2304" y="264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5110" name="Rectangle 70"/>
            <p:cNvSpPr>
              <a:spLocks noChangeArrowheads="1"/>
            </p:cNvSpPr>
            <p:nvPr/>
          </p:nvSpPr>
          <p:spPr bwMode="auto">
            <a:xfrm>
              <a:off x="254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11" name="Rectangle 71"/>
            <p:cNvSpPr>
              <a:spLocks noChangeArrowheads="1"/>
            </p:cNvSpPr>
            <p:nvPr/>
          </p:nvSpPr>
          <p:spPr bwMode="auto">
            <a:xfrm>
              <a:off x="278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12" name="Rectangle 72"/>
            <p:cNvSpPr>
              <a:spLocks noChangeArrowheads="1"/>
            </p:cNvSpPr>
            <p:nvPr/>
          </p:nvSpPr>
          <p:spPr bwMode="auto">
            <a:xfrm>
              <a:off x="302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13" name="Rectangle 73"/>
            <p:cNvSpPr>
              <a:spLocks noChangeArrowheads="1"/>
            </p:cNvSpPr>
            <p:nvPr/>
          </p:nvSpPr>
          <p:spPr bwMode="auto">
            <a:xfrm>
              <a:off x="326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14" name="Rectangle 74"/>
            <p:cNvSpPr>
              <a:spLocks noChangeArrowheads="1"/>
            </p:cNvSpPr>
            <p:nvPr/>
          </p:nvSpPr>
          <p:spPr bwMode="auto">
            <a:xfrm>
              <a:off x="350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15" name="Rectangle 75"/>
            <p:cNvSpPr>
              <a:spLocks noChangeArrowheads="1"/>
            </p:cNvSpPr>
            <p:nvPr/>
          </p:nvSpPr>
          <p:spPr bwMode="auto">
            <a:xfrm>
              <a:off x="374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16" name="Rectangle 76"/>
            <p:cNvSpPr>
              <a:spLocks noChangeArrowheads="1"/>
            </p:cNvSpPr>
            <p:nvPr/>
          </p:nvSpPr>
          <p:spPr bwMode="auto">
            <a:xfrm>
              <a:off x="3984" y="264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</p:grpSp>
      <p:sp>
        <p:nvSpPr>
          <p:cNvPr id="1495117" name="Text Box 77"/>
          <p:cNvSpPr txBox="1">
            <a:spLocks noChangeArrowheads="1"/>
          </p:cNvSpPr>
          <p:nvPr/>
        </p:nvSpPr>
        <p:spPr bwMode="auto">
          <a:xfrm>
            <a:off x="792163" y="41148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114</a:t>
            </a:r>
          </a:p>
        </p:txBody>
      </p:sp>
      <p:sp>
        <p:nvSpPr>
          <p:cNvPr id="1495118" name="Text Box 78"/>
          <p:cNvSpPr txBox="1">
            <a:spLocks noChangeArrowheads="1"/>
          </p:cNvSpPr>
          <p:nvPr/>
        </p:nvSpPr>
        <p:spPr bwMode="auto">
          <a:xfrm>
            <a:off x="6934200" y="46482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260=ca</a:t>
            </a:r>
          </a:p>
        </p:txBody>
      </p:sp>
      <p:grpSp>
        <p:nvGrpSpPr>
          <p:cNvPr id="1495155" name="Group 115"/>
          <p:cNvGrpSpPr>
            <a:grpSpLocks/>
          </p:cNvGrpSpPr>
          <p:nvPr/>
        </p:nvGrpSpPr>
        <p:grpSpPr bwMode="auto">
          <a:xfrm>
            <a:off x="1752600" y="4724400"/>
            <a:ext cx="4953000" cy="304800"/>
            <a:chOff x="1104" y="2976"/>
            <a:chExt cx="3120" cy="192"/>
          </a:xfrm>
        </p:grpSpPr>
        <p:sp>
          <p:nvSpPr>
            <p:cNvPr id="1495119" name="Rectangle 79"/>
            <p:cNvSpPr>
              <a:spLocks noChangeArrowheads="1"/>
            </p:cNvSpPr>
            <p:nvPr/>
          </p:nvSpPr>
          <p:spPr bwMode="auto">
            <a:xfrm>
              <a:off x="110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20" name="Rectangle 80"/>
            <p:cNvSpPr>
              <a:spLocks noChangeArrowheads="1"/>
            </p:cNvSpPr>
            <p:nvPr/>
          </p:nvSpPr>
          <p:spPr bwMode="auto">
            <a:xfrm>
              <a:off x="134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21" name="Rectangle 81"/>
            <p:cNvSpPr>
              <a:spLocks noChangeArrowheads="1"/>
            </p:cNvSpPr>
            <p:nvPr/>
          </p:nvSpPr>
          <p:spPr bwMode="auto">
            <a:xfrm>
              <a:off x="158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122" name="Rectangle 82"/>
            <p:cNvSpPr>
              <a:spLocks noChangeArrowheads="1"/>
            </p:cNvSpPr>
            <p:nvPr/>
          </p:nvSpPr>
          <p:spPr bwMode="auto">
            <a:xfrm>
              <a:off x="182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23" name="Rectangle 83"/>
            <p:cNvSpPr>
              <a:spLocks noChangeArrowheads="1"/>
            </p:cNvSpPr>
            <p:nvPr/>
          </p:nvSpPr>
          <p:spPr bwMode="auto">
            <a:xfrm>
              <a:off x="206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24" name="Rectangle 84"/>
            <p:cNvSpPr>
              <a:spLocks noChangeArrowheads="1"/>
            </p:cNvSpPr>
            <p:nvPr/>
          </p:nvSpPr>
          <p:spPr bwMode="auto">
            <a:xfrm>
              <a:off x="2304" y="2976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5125" name="Rectangle 85"/>
            <p:cNvSpPr>
              <a:spLocks noChangeArrowheads="1"/>
            </p:cNvSpPr>
            <p:nvPr/>
          </p:nvSpPr>
          <p:spPr bwMode="auto">
            <a:xfrm>
              <a:off x="2544" y="2976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26" name="Rectangle 86"/>
            <p:cNvSpPr>
              <a:spLocks noChangeArrowheads="1"/>
            </p:cNvSpPr>
            <p:nvPr/>
          </p:nvSpPr>
          <p:spPr bwMode="auto">
            <a:xfrm>
              <a:off x="2784" y="2976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127" name="Rectangle 87"/>
            <p:cNvSpPr>
              <a:spLocks noChangeArrowheads="1"/>
            </p:cNvSpPr>
            <p:nvPr/>
          </p:nvSpPr>
          <p:spPr bwMode="auto">
            <a:xfrm>
              <a:off x="302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28" name="Rectangle 88"/>
            <p:cNvSpPr>
              <a:spLocks noChangeArrowheads="1"/>
            </p:cNvSpPr>
            <p:nvPr/>
          </p:nvSpPr>
          <p:spPr bwMode="auto">
            <a:xfrm>
              <a:off x="326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29" name="Rectangle 89"/>
            <p:cNvSpPr>
              <a:spLocks noChangeArrowheads="1"/>
            </p:cNvSpPr>
            <p:nvPr/>
          </p:nvSpPr>
          <p:spPr bwMode="auto">
            <a:xfrm>
              <a:off x="350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30" name="Rectangle 90"/>
            <p:cNvSpPr>
              <a:spLocks noChangeArrowheads="1"/>
            </p:cNvSpPr>
            <p:nvPr/>
          </p:nvSpPr>
          <p:spPr bwMode="auto">
            <a:xfrm>
              <a:off x="374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  <p:sp>
          <p:nvSpPr>
            <p:cNvPr id="1495131" name="Rectangle 91"/>
            <p:cNvSpPr>
              <a:spLocks noChangeArrowheads="1"/>
            </p:cNvSpPr>
            <p:nvPr/>
          </p:nvSpPr>
          <p:spPr bwMode="auto">
            <a:xfrm>
              <a:off x="3984" y="297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it-IT" dirty="0">
                <a:latin typeface="Courier New" charset="0"/>
              </a:endParaRPr>
            </a:p>
          </p:txBody>
        </p:sp>
      </p:grpSp>
      <p:sp>
        <p:nvSpPr>
          <p:cNvPr id="1495132" name="Text Box 92"/>
          <p:cNvSpPr txBox="1">
            <a:spLocks noChangeArrowheads="1"/>
          </p:cNvSpPr>
          <p:nvPr/>
        </p:nvSpPr>
        <p:spPr bwMode="auto">
          <a:xfrm>
            <a:off x="838200" y="4648200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257</a:t>
            </a:r>
          </a:p>
        </p:txBody>
      </p:sp>
      <p:sp>
        <p:nvSpPr>
          <p:cNvPr id="1495133" name="Text Box 93"/>
          <p:cNvSpPr txBox="1">
            <a:spLocks noChangeArrowheads="1"/>
          </p:cNvSpPr>
          <p:nvPr/>
        </p:nvSpPr>
        <p:spPr bwMode="auto">
          <a:xfrm>
            <a:off x="6945313" y="5584825"/>
            <a:ext cx="1462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 b="1">
                <a:solidFill>
                  <a:srgbClr val="CC0000"/>
                </a:solidFill>
                <a:latin typeface="Courier New" charset="0"/>
              </a:rPr>
              <a:t>261=aba</a:t>
            </a:r>
          </a:p>
        </p:txBody>
      </p:sp>
      <p:sp>
        <p:nvSpPr>
          <p:cNvPr id="1495134" name="Text Box 94"/>
          <p:cNvSpPr txBox="1">
            <a:spLocks noChangeArrowheads="1"/>
          </p:cNvSpPr>
          <p:nvPr/>
        </p:nvSpPr>
        <p:spPr bwMode="auto">
          <a:xfrm>
            <a:off x="868363" y="2514600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>
                <a:latin typeface="Courier New" charset="0"/>
              </a:rPr>
              <a:t>112</a:t>
            </a:r>
          </a:p>
        </p:txBody>
      </p:sp>
      <p:grpSp>
        <p:nvGrpSpPr>
          <p:cNvPr id="1495156" name="Group 116"/>
          <p:cNvGrpSpPr>
            <a:grpSpLocks/>
          </p:cNvGrpSpPr>
          <p:nvPr/>
        </p:nvGrpSpPr>
        <p:grpSpPr bwMode="auto">
          <a:xfrm>
            <a:off x="1763713" y="5661025"/>
            <a:ext cx="4953000" cy="304800"/>
            <a:chOff x="1104" y="3360"/>
            <a:chExt cx="3120" cy="192"/>
          </a:xfrm>
        </p:grpSpPr>
        <p:sp>
          <p:nvSpPr>
            <p:cNvPr id="1495135" name="Rectangle 95"/>
            <p:cNvSpPr>
              <a:spLocks noChangeArrowheads="1"/>
            </p:cNvSpPr>
            <p:nvPr/>
          </p:nvSpPr>
          <p:spPr bwMode="auto">
            <a:xfrm>
              <a:off x="110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36" name="Rectangle 96"/>
            <p:cNvSpPr>
              <a:spLocks noChangeArrowheads="1"/>
            </p:cNvSpPr>
            <p:nvPr/>
          </p:nvSpPr>
          <p:spPr bwMode="auto">
            <a:xfrm>
              <a:off x="134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37" name="Rectangle 97"/>
            <p:cNvSpPr>
              <a:spLocks noChangeArrowheads="1"/>
            </p:cNvSpPr>
            <p:nvPr/>
          </p:nvSpPr>
          <p:spPr bwMode="auto">
            <a:xfrm>
              <a:off x="158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138" name="Rectangle 98"/>
            <p:cNvSpPr>
              <a:spLocks noChangeArrowheads="1"/>
            </p:cNvSpPr>
            <p:nvPr/>
          </p:nvSpPr>
          <p:spPr bwMode="auto">
            <a:xfrm>
              <a:off x="182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39" name="Rectangle 99"/>
            <p:cNvSpPr>
              <a:spLocks noChangeArrowheads="1"/>
            </p:cNvSpPr>
            <p:nvPr/>
          </p:nvSpPr>
          <p:spPr bwMode="auto">
            <a:xfrm>
              <a:off x="206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40" name="Rectangle 100"/>
            <p:cNvSpPr>
              <a:spLocks noChangeArrowheads="1"/>
            </p:cNvSpPr>
            <p:nvPr/>
          </p:nvSpPr>
          <p:spPr bwMode="auto">
            <a:xfrm>
              <a:off x="230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c</a:t>
              </a:r>
            </a:p>
          </p:txBody>
        </p:sp>
        <p:sp>
          <p:nvSpPr>
            <p:cNvPr id="1495141" name="Rectangle 101"/>
            <p:cNvSpPr>
              <a:spLocks noChangeArrowheads="1"/>
            </p:cNvSpPr>
            <p:nvPr/>
          </p:nvSpPr>
          <p:spPr bwMode="auto">
            <a:xfrm>
              <a:off x="2544" y="336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a</a:t>
              </a:r>
            </a:p>
          </p:txBody>
        </p:sp>
        <p:sp>
          <p:nvSpPr>
            <p:cNvPr id="1495142" name="Rectangle 102"/>
            <p:cNvSpPr>
              <a:spLocks noChangeArrowheads="1"/>
            </p:cNvSpPr>
            <p:nvPr/>
          </p:nvSpPr>
          <p:spPr bwMode="auto">
            <a:xfrm>
              <a:off x="2784" y="336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it-IT">
                  <a:latin typeface="Courier New" charset="0"/>
                </a:rPr>
                <a:t>b</a:t>
              </a:r>
            </a:p>
          </p:txBody>
        </p:sp>
        <p:sp>
          <p:nvSpPr>
            <p:cNvPr id="1495143" name="Rectangle 103"/>
            <p:cNvSpPr>
              <a:spLocks noChangeArrowheads="1"/>
            </p:cNvSpPr>
            <p:nvPr/>
          </p:nvSpPr>
          <p:spPr bwMode="auto">
            <a:xfrm>
              <a:off x="3024" y="336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it-IT" altLang="it-IT">
                <a:latin typeface="Courier New" charset="0"/>
              </a:endParaRPr>
            </a:p>
          </p:txBody>
        </p:sp>
        <p:sp>
          <p:nvSpPr>
            <p:cNvPr id="1495144" name="Rectangle 104"/>
            <p:cNvSpPr>
              <a:spLocks noChangeArrowheads="1"/>
            </p:cNvSpPr>
            <p:nvPr/>
          </p:nvSpPr>
          <p:spPr bwMode="auto">
            <a:xfrm>
              <a:off x="3264" y="3360"/>
              <a:ext cx="240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it-IT" altLang="it-IT">
                <a:latin typeface="Courier New" charset="0"/>
              </a:endParaRPr>
            </a:p>
          </p:txBody>
        </p:sp>
        <p:sp>
          <p:nvSpPr>
            <p:cNvPr id="1495145" name="Rectangle 105"/>
            <p:cNvSpPr>
              <a:spLocks noChangeArrowheads="1"/>
            </p:cNvSpPr>
            <p:nvPr/>
          </p:nvSpPr>
          <p:spPr bwMode="auto">
            <a:xfrm>
              <a:off x="3504" y="3360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it-IT" altLang="it-IT">
                <a:latin typeface="Courier New" charset="0"/>
              </a:endParaRPr>
            </a:p>
          </p:txBody>
        </p:sp>
        <p:sp>
          <p:nvSpPr>
            <p:cNvPr id="1495146" name="Rectangle 106"/>
            <p:cNvSpPr>
              <a:spLocks noChangeArrowheads="1"/>
            </p:cNvSpPr>
            <p:nvPr/>
          </p:nvSpPr>
          <p:spPr bwMode="auto">
            <a:xfrm>
              <a:off x="374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it-IT" altLang="it-IT">
                <a:latin typeface="Courier New" charset="0"/>
              </a:endParaRPr>
            </a:p>
          </p:txBody>
        </p:sp>
        <p:sp>
          <p:nvSpPr>
            <p:cNvPr id="1495147" name="Rectangle 107"/>
            <p:cNvSpPr>
              <a:spLocks noChangeArrowheads="1"/>
            </p:cNvSpPr>
            <p:nvPr/>
          </p:nvSpPr>
          <p:spPr bwMode="auto">
            <a:xfrm>
              <a:off x="3984" y="3360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it-IT" altLang="it-IT">
                <a:latin typeface="Courier New" charset="0"/>
              </a:endParaRPr>
            </a:p>
          </p:txBody>
        </p:sp>
      </p:grpSp>
      <p:sp>
        <p:nvSpPr>
          <p:cNvPr id="1495148" name="Text Box 108"/>
          <p:cNvSpPr txBox="1">
            <a:spLocks noChangeArrowheads="1"/>
          </p:cNvSpPr>
          <p:nvPr/>
        </p:nvSpPr>
        <p:spPr bwMode="auto">
          <a:xfrm>
            <a:off x="849313" y="5584825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it-IT" b="1">
                <a:solidFill>
                  <a:srgbClr val="CC0000"/>
                </a:solidFill>
                <a:latin typeface="Courier New" charset="0"/>
              </a:rPr>
              <a:t>261</a:t>
            </a:r>
          </a:p>
        </p:txBody>
      </p:sp>
      <p:sp>
        <p:nvSpPr>
          <p:cNvPr id="1495149" name="Text Box 109"/>
          <p:cNvSpPr txBox="1">
            <a:spLocks noChangeArrowheads="1"/>
          </p:cNvSpPr>
          <p:nvPr/>
        </p:nvSpPr>
        <p:spPr bwMode="auto">
          <a:xfrm>
            <a:off x="773113" y="1524000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it-IT">
                <a:latin typeface="Times New Roman" charset="0"/>
              </a:rPr>
              <a:t>Input</a:t>
            </a:r>
          </a:p>
        </p:txBody>
      </p:sp>
      <p:sp>
        <p:nvSpPr>
          <p:cNvPr id="1495150" name="Text Box 110"/>
          <p:cNvSpPr txBox="1">
            <a:spLocks noChangeArrowheads="1"/>
          </p:cNvSpPr>
          <p:nvPr/>
        </p:nvSpPr>
        <p:spPr bwMode="auto">
          <a:xfrm>
            <a:off x="7140575" y="15240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it-IT">
                <a:latin typeface="Times New Roman" charset="0"/>
              </a:rPr>
              <a:t>Dict</a:t>
            </a:r>
          </a:p>
        </p:txBody>
      </p:sp>
      <p:sp>
        <p:nvSpPr>
          <p:cNvPr id="1495157" name="AutoShape 117"/>
          <p:cNvSpPr>
            <a:spLocks noChangeArrowheads="1"/>
          </p:cNvSpPr>
          <p:nvPr/>
        </p:nvSpPr>
        <p:spPr bwMode="auto">
          <a:xfrm>
            <a:off x="8101013" y="1989138"/>
            <a:ext cx="358775" cy="863600"/>
          </a:xfrm>
          <a:custGeom>
            <a:avLst/>
            <a:gdLst>
              <a:gd name="G0" fmla="+- 12538 0 0"/>
              <a:gd name="G1" fmla="+- 18514 0 0"/>
              <a:gd name="G2" fmla="+- 7200 0 0"/>
              <a:gd name="G3" fmla="*/ 12538 1 2"/>
              <a:gd name="G4" fmla="+- G3 10800 0"/>
              <a:gd name="G5" fmla="+- 21600 12538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7069 w 21600"/>
              <a:gd name="T1" fmla="*/ 0 h 21600"/>
              <a:gd name="T2" fmla="*/ 12538 w 21600"/>
              <a:gd name="T3" fmla="*/ 7200 h 21600"/>
              <a:gd name="T4" fmla="*/ 0 w 21600"/>
              <a:gd name="T5" fmla="*/ 19914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69" y="0"/>
                </a:moveTo>
                <a:lnTo>
                  <a:pt x="12538" y="7200"/>
                </a:lnTo>
                <a:lnTo>
                  <a:pt x="15624" y="7200"/>
                </a:lnTo>
                <a:lnTo>
                  <a:pt x="15624" y="18228"/>
                </a:lnTo>
                <a:lnTo>
                  <a:pt x="0" y="18228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95158" name="Text Box 118"/>
          <p:cNvSpPr txBox="1">
            <a:spLocks noChangeArrowheads="1"/>
          </p:cNvSpPr>
          <p:nvPr/>
        </p:nvSpPr>
        <p:spPr bwMode="auto">
          <a:xfrm>
            <a:off x="8440738" y="2103438"/>
            <a:ext cx="6270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chemeClr val="folHlink"/>
                </a:solidFill>
              </a:rPr>
              <a:t>one</a:t>
            </a:r>
          </a:p>
          <a:p>
            <a:r>
              <a:rPr lang="it-IT" altLang="it-IT" sz="1600">
                <a:solidFill>
                  <a:schemeClr val="folHlink"/>
                </a:solidFill>
              </a:rPr>
              <a:t>step</a:t>
            </a:r>
          </a:p>
          <a:p>
            <a:r>
              <a:rPr lang="it-IT" altLang="it-IT" sz="1600">
                <a:solidFill>
                  <a:schemeClr val="folHlink"/>
                </a:solidFill>
              </a:rPr>
              <a:t>later</a:t>
            </a:r>
          </a:p>
        </p:txBody>
      </p:sp>
      <p:sp>
        <p:nvSpPr>
          <p:cNvPr id="1495159" name="Line 119"/>
          <p:cNvSpPr>
            <a:spLocks noChangeShapeType="1"/>
          </p:cNvSpPr>
          <p:nvPr/>
        </p:nvSpPr>
        <p:spPr bwMode="auto">
          <a:xfrm>
            <a:off x="4787900" y="4581525"/>
            <a:ext cx="0" cy="1439863"/>
          </a:xfrm>
          <a:prstGeom prst="line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95160" name="Text Box 120"/>
          <p:cNvSpPr txBox="1">
            <a:spLocks noChangeArrowheads="1"/>
          </p:cNvSpPr>
          <p:nvPr/>
        </p:nvSpPr>
        <p:spPr bwMode="auto">
          <a:xfrm>
            <a:off x="4859338" y="5132388"/>
            <a:ext cx="334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FF33CC"/>
                </a:solidFill>
              </a:rPr>
              <a:t>?</a:t>
            </a:r>
          </a:p>
        </p:txBody>
      </p:sp>
      <p:sp>
        <p:nvSpPr>
          <p:cNvPr id="1495161" name="Rectangle 121"/>
          <p:cNvSpPr>
            <a:spLocks noChangeArrowheads="1"/>
          </p:cNvSpPr>
          <p:nvPr/>
        </p:nvSpPr>
        <p:spPr bwMode="auto">
          <a:xfrm>
            <a:off x="4067175" y="4581525"/>
            <a:ext cx="1152525" cy="576263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95162" name="Text Box 122"/>
          <p:cNvSpPr txBox="1">
            <a:spLocks noChangeArrowheads="1"/>
          </p:cNvSpPr>
          <p:nvPr/>
        </p:nvSpPr>
        <p:spPr bwMode="auto">
          <a:xfrm>
            <a:off x="3852863" y="5180013"/>
            <a:ext cx="574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 b="1">
                <a:solidFill>
                  <a:srgbClr val="CC3300"/>
                </a:solidFill>
              </a:rPr>
              <a:t>261</a:t>
            </a:r>
          </a:p>
        </p:txBody>
      </p:sp>
      <p:grpSp>
        <p:nvGrpSpPr>
          <p:cNvPr id="1495165" name="Group 125"/>
          <p:cNvGrpSpPr>
            <a:grpSpLocks/>
          </p:cNvGrpSpPr>
          <p:nvPr/>
        </p:nvGrpSpPr>
        <p:grpSpPr bwMode="auto">
          <a:xfrm>
            <a:off x="4859338" y="5583238"/>
            <a:ext cx="704850" cy="403225"/>
            <a:chOff x="3061" y="3517"/>
            <a:chExt cx="444" cy="254"/>
          </a:xfrm>
        </p:grpSpPr>
        <p:sp>
          <p:nvSpPr>
            <p:cNvPr id="1495163" name="Text Box 123"/>
            <p:cNvSpPr txBox="1">
              <a:spLocks noChangeArrowheads="1"/>
            </p:cNvSpPr>
            <p:nvPr/>
          </p:nvSpPr>
          <p:spPr bwMode="auto">
            <a:xfrm>
              <a:off x="3061" y="351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a</a:t>
              </a:r>
            </a:p>
          </p:txBody>
        </p:sp>
        <p:sp>
          <p:nvSpPr>
            <p:cNvPr id="1495164" name="Text Box 124"/>
            <p:cNvSpPr txBox="1">
              <a:spLocks noChangeArrowheads="1"/>
            </p:cNvSpPr>
            <p:nvPr/>
          </p:nvSpPr>
          <p:spPr bwMode="auto">
            <a:xfrm>
              <a:off x="3288" y="3521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b</a:t>
              </a:r>
            </a:p>
          </p:txBody>
        </p:sp>
      </p:grpSp>
      <p:sp>
        <p:nvSpPr>
          <p:cNvPr id="2" name="Rettangolo 1"/>
          <p:cNvSpPr/>
          <p:nvPr/>
        </p:nvSpPr>
        <p:spPr>
          <a:xfrm>
            <a:off x="1657495" y="6329333"/>
            <a:ext cx="6667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t-IT" dirty="0" smtClean="0"/>
              <a:t>Next phrase to add = Previous phrase + its first char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19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9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9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49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9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59" grpId="0"/>
      <p:bldP spid="1495073" grpId="0"/>
      <p:bldP spid="1495088" grpId="0"/>
      <p:bldP spid="1495103" grpId="0"/>
      <p:bldP spid="1495118" grpId="0"/>
      <p:bldP spid="1495133" grpId="0"/>
      <p:bldP spid="1495159" grpId="0" animBg="1"/>
      <p:bldP spid="1495160" grpId="0"/>
      <p:bldP spid="1495161" grpId="0" animBg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LZ78 and LZW issues</a:t>
            </a:r>
          </a:p>
        </p:txBody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it-IT" dirty="0"/>
              <a:t>How do we keep the dictionary small?</a:t>
            </a:r>
          </a:p>
          <a:p>
            <a:r>
              <a:rPr lang="en-US" altLang="it-IT" dirty="0"/>
              <a:t>Throw the dictionary away when it reaches a certain size (used in GIF)</a:t>
            </a:r>
          </a:p>
          <a:p>
            <a:pPr>
              <a:lnSpc>
                <a:spcPct val="120000"/>
              </a:lnSpc>
            </a:pPr>
            <a:r>
              <a:rPr lang="en-US" altLang="it-IT" dirty="0"/>
              <a:t>Throw the dictionary away when it is no longer effective at compressing (</a:t>
            </a:r>
            <a:r>
              <a:rPr lang="en-US" altLang="it-IT" sz="1800" dirty="0"/>
              <a:t>e.g. </a:t>
            </a:r>
            <a:r>
              <a:rPr lang="en-US" altLang="it-IT" sz="2200" dirty="0">
                <a:latin typeface="Courier New" charset="0"/>
              </a:rPr>
              <a:t>compress</a:t>
            </a:r>
            <a:r>
              <a:rPr lang="en-US" altLang="it-IT" dirty="0"/>
              <a:t>)</a:t>
            </a:r>
          </a:p>
          <a:p>
            <a:pPr>
              <a:lnSpc>
                <a:spcPct val="120000"/>
              </a:lnSpc>
            </a:pPr>
            <a:r>
              <a:rPr lang="en-US" altLang="it-IT" dirty="0"/>
              <a:t>Throw the least-recently-used (LRU) entry away when it reaches a certain size (used in BTLZ, the British Telecom standard)</a:t>
            </a:r>
          </a:p>
          <a:p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3371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Lempel-Ziv Algorithms</a:t>
            </a:r>
            <a:endParaRPr lang="en-US" sz="4400" smtClean="0"/>
          </a:p>
        </p:txBody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Keep a “dictionary” of recently-seen strings.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The differences are:</a:t>
            </a:r>
          </a:p>
          <a:p>
            <a:pPr eaLnBrk="1" hangingPunct="1"/>
            <a:r>
              <a:rPr lang="en-US" dirty="0" smtClean="0"/>
              <a:t>How the dictionary is stored</a:t>
            </a:r>
          </a:p>
          <a:p>
            <a:pPr eaLnBrk="1" hangingPunct="1"/>
            <a:r>
              <a:rPr lang="en-US" dirty="0" smtClean="0"/>
              <a:t>How it is extended</a:t>
            </a:r>
          </a:p>
          <a:p>
            <a:pPr eaLnBrk="1" hangingPunct="1"/>
            <a:r>
              <a:rPr lang="en-US" dirty="0" smtClean="0"/>
              <a:t>How it is indexed</a:t>
            </a:r>
          </a:p>
          <a:p>
            <a:pPr eaLnBrk="1" hangingPunct="1"/>
            <a:r>
              <a:rPr lang="en-US" dirty="0" smtClean="0"/>
              <a:t>How elements are removed</a:t>
            </a:r>
          </a:p>
          <a:p>
            <a:pPr eaLnBrk="1" hangingPunct="1"/>
            <a:r>
              <a:rPr lang="en-US" dirty="0" smtClean="0"/>
              <a:t>How phrases are encoded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</a:rPr>
              <a:t>LZ-</a:t>
            </a:r>
            <a:r>
              <a:rPr lang="en-US" dirty="0" err="1" smtClean="0">
                <a:solidFill>
                  <a:srgbClr val="CC0000"/>
                </a:solidFill>
              </a:rPr>
              <a:t>algos</a:t>
            </a:r>
            <a:r>
              <a:rPr lang="en-US" dirty="0" smtClean="0">
                <a:solidFill>
                  <a:srgbClr val="CC0000"/>
                </a:solidFill>
              </a:rPr>
              <a:t> are asymptotically optimal, i.e. their compression ratio goes to H(T) for n </a:t>
            </a:r>
            <a:r>
              <a:rPr lang="en-US" sz="2000" dirty="0" smtClean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CC0000"/>
                </a:solidFill>
                <a:sym typeface="Symbol" pitchFamily="18" charset="2"/>
              </a:rPr>
              <a:t>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 !!</a:t>
            </a:r>
          </a:p>
        </p:txBody>
      </p:sp>
      <p:sp>
        <p:nvSpPr>
          <p:cNvPr id="959491" name="Rectangle 4"/>
          <p:cNvSpPr>
            <a:spLocks noChangeArrowheads="1"/>
          </p:cNvSpPr>
          <p:nvPr/>
        </p:nvSpPr>
        <p:spPr bwMode="auto">
          <a:xfrm>
            <a:off x="6084888" y="2420938"/>
            <a:ext cx="2808287" cy="7191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No explicit</a:t>
            </a:r>
          </a:p>
          <a:p>
            <a:pPr algn="ctr"/>
            <a:r>
              <a:rPr lang="it-IT"/>
              <a:t>frequency estimation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Performance: </a:t>
            </a:r>
            <a:r>
              <a:rPr lang="en-US" sz="3600" dirty="0" smtClean="0"/>
              <a:t>Compression ratio</a:t>
            </a:r>
            <a:endParaRPr lang="en-US" dirty="0" smtClean="0"/>
          </a:p>
        </p:txBody>
      </p:sp>
      <p:sp>
        <p:nvSpPr>
          <p:cNvPr id="151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Compression ratio </a:t>
            </a:r>
            <a:r>
              <a:rPr lang="en-US" dirty="0" smtClean="0">
                <a:solidFill>
                  <a:schemeClr val="folHlink"/>
                </a:solidFill>
              </a:rPr>
              <a:t>=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#bits in output 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dirty="0" smtClean="0"/>
              <a:t> #bits in input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Compression performance</a:t>
            </a:r>
            <a:r>
              <a:rPr lang="en-US" dirty="0" smtClean="0">
                <a:solidFill>
                  <a:schemeClr val="folHlink"/>
                </a:solidFill>
              </a:rPr>
              <a:t>:</a:t>
            </a:r>
            <a:r>
              <a:rPr lang="en-US" dirty="0" smtClean="0"/>
              <a:t> We relate entropy against compression ratio.</a:t>
            </a:r>
          </a:p>
        </p:txBody>
      </p:sp>
      <p:grpSp>
        <p:nvGrpSpPr>
          <p:cNvPr id="2" name="Gruppo 7"/>
          <p:cNvGrpSpPr/>
          <p:nvPr/>
        </p:nvGrpSpPr>
        <p:grpSpPr>
          <a:xfrm>
            <a:off x="214314" y="5500702"/>
            <a:ext cx="4286248" cy="1200329"/>
            <a:chOff x="4857752" y="5500702"/>
            <a:chExt cx="4286248" cy="1200329"/>
          </a:xfrm>
        </p:grpSpPr>
        <p:sp>
          <p:nvSpPr>
            <p:cNvPr id="32" name="Rettangolo 5"/>
            <p:cNvSpPr/>
            <p:nvPr/>
          </p:nvSpPr>
          <p:spPr>
            <a:xfrm>
              <a:off x="4857752" y="5500702"/>
              <a:ext cx="428624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120000"/>
                </a:lnSpc>
                <a:buFont typeface="Wingdings" pitchFamily="2" charset="2"/>
                <a:buNone/>
                <a:defRPr/>
              </a:pPr>
              <a:r>
                <a:rPr lang="en-US" i="1" dirty="0" smtClean="0"/>
                <a:t>p(A) = .7,  p(B) = p(C) = p(D) = .1</a:t>
              </a:r>
              <a:endParaRPr lang="en-US" dirty="0" smtClean="0"/>
            </a:p>
            <a:p>
              <a:pPr algn="ctr" eaLnBrk="1" hangingPunct="1">
                <a:lnSpc>
                  <a:spcPct val="120000"/>
                </a:lnSpc>
                <a:buFont typeface="Wingdings" pitchFamily="2" charset="2"/>
                <a:buNone/>
                <a:defRPr/>
              </a:pPr>
              <a:r>
                <a:rPr lang="en-US" dirty="0" smtClean="0"/>
                <a:t>H</a:t>
              </a:r>
              <a:r>
                <a:rPr lang="en-US" baseline="-25000" dirty="0" smtClean="0"/>
                <a:t> </a:t>
              </a:r>
              <a:r>
                <a:rPr lang="en-US" dirty="0" smtClean="0"/>
                <a:t>≈ </a:t>
              </a:r>
              <a:r>
                <a:rPr lang="it-IT" dirty="0" smtClean="0"/>
                <a:t>1.36 bits</a:t>
              </a:r>
            </a:p>
            <a:p>
              <a:pPr algn="ctr" eaLnBrk="1" hangingPunct="1">
                <a:lnSpc>
                  <a:spcPct val="120000"/>
                </a:lnSpc>
                <a:buFont typeface="Wingdings" pitchFamily="2" charset="2"/>
                <a:buNone/>
                <a:defRPr/>
              </a:pPr>
              <a:r>
                <a:rPr lang="it-IT" dirty="0" smtClean="0"/>
                <a:t>Huffman ≈ 1.5 bits per symb</a:t>
              </a:r>
              <a:endParaRPr lang="en-US" dirty="0" smtClean="0"/>
            </a:p>
          </p:txBody>
        </p:sp>
        <p:sp>
          <p:nvSpPr>
            <p:cNvPr id="33" name="Rettangolo 6"/>
            <p:cNvSpPr/>
            <p:nvPr/>
          </p:nvSpPr>
          <p:spPr bwMode="auto">
            <a:xfrm>
              <a:off x="4929190" y="5572140"/>
              <a:ext cx="4071966" cy="1071570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aphicFrame>
        <p:nvGraphicFramePr>
          <p:cNvPr id="1459203" name="Object 4"/>
          <p:cNvGraphicFramePr>
            <a:graphicFrameLocks noChangeAspect="1"/>
          </p:cNvGraphicFramePr>
          <p:nvPr/>
        </p:nvGraphicFramePr>
        <p:xfrm>
          <a:off x="5581676" y="4451350"/>
          <a:ext cx="27051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58" name="Equation" r:id="rId4" imgW="1282680" imgH="419040" progId="Equation.3">
                  <p:embed/>
                </p:oleObj>
              </mc:Choice>
              <mc:Fallback>
                <p:oleObj name="Equation" r:id="rId4" imgW="12826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1676" y="4451350"/>
                        <a:ext cx="27051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Left-Right Arrow 36"/>
          <p:cNvSpPr/>
          <p:nvPr/>
        </p:nvSpPr>
        <p:spPr bwMode="auto">
          <a:xfrm>
            <a:off x="3898866" y="4594033"/>
            <a:ext cx="1428760" cy="571504"/>
          </a:xfrm>
          <a:prstGeom prst="leftRightArrow">
            <a:avLst>
              <a:gd name="adj1" fmla="val 25065"/>
              <a:gd name="adj2" fmla="val 47922"/>
            </a:avLst>
          </a:prstGeom>
          <a:solidFill>
            <a:schemeClr val="accent2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aphicFrame>
        <p:nvGraphicFramePr>
          <p:cNvPr id="1459205" name="Object 4"/>
          <p:cNvGraphicFramePr>
            <a:graphicFrameLocks noChangeAspect="1"/>
          </p:cNvGraphicFramePr>
          <p:nvPr/>
        </p:nvGraphicFramePr>
        <p:xfrm>
          <a:off x="528638" y="4646613"/>
          <a:ext cx="33543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59" name="Equation" r:id="rId6" imgW="1473120" imgH="342720" progId="Equation.3">
                  <p:embed/>
                </p:oleObj>
              </mc:Choice>
              <mc:Fallback>
                <p:oleObj name="Equation" r:id="rId6" imgW="147312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4646613"/>
                        <a:ext cx="335438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 rot="20447879">
            <a:off x="32970" y="4326322"/>
            <a:ext cx="1180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Shannon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99113" y="4326917"/>
            <a:ext cx="1257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In practice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26628" y="4348348"/>
            <a:ext cx="13452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Avg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cw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length</a:t>
            </a:r>
            <a:endParaRPr lang="it-IT" sz="1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99064" y="4143380"/>
            <a:ext cx="33970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Empirical H      </a:t>
            </a:r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vs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    Compression ratio</a:t>
            </a:r>
            <a:endParaRPr lang="it-IT" sz="1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aphicFrame>
        <p:nvGraphicFramePr>
          <p:cNvPr id="1459206" name="Object 4"/>
          <p:cNvGraphicFramePr>
            <a:graphicFrameLocks noChangeAspect="1"/>
          </p:cNvGraphicFramePr>
          <p:nvPr/>
        </p:nvGraphicFramePr>
        <p:xfrm>
          <a:off x="5041900" y="5680075"/>
          <a:ext cx="332263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60" name="Equation" r:id="rId8" imgW="1574640" imgH="228600" progId="Equation.3">
                  <p:embed/>
                </p:oleObj>
              </mc:Choice>
              <mc:Fallback>
                <p:oleObj name="Equation" r:id="rId8" imgW="15746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5680075"/>
                        <a:ext cx="3322638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45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5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5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/>
      <p:bldP spid="42" grpId="0"/>
      <p:bldP spid="43" grpId="0"/>
      <p:bldP spid="4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768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557338"/>
            <a:ext cx="8424862" cy="501332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9676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You find this at: www.gzip.org/zlib/</a:t>
            </a:r>
          </a:p>
        </p:txBody>
      </p:sp>
      <p:sp>
        <p:nvSpPr>
          <p:cNvPr id="967683" name="Text Box 4"/>
          <p:cNvSpPr txBox="1">
            <a:spLocks noChangeArrowheads="1"/>
          </p:cNvSpPr>
          <p:nvPr/>
        </p:nvSpPr>
        <p:spPr bwMode="auto">
          <a:xfrm>
            <a:off x="663575" y="1862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Simple compressors: too simple?</a:t>
            </a:r>
            <a:endParaRPr lang="en-US" dirty="0" smtClean="0"/>
          </a:p>
        </p:txBody>
      </p:sp>
      <p:sp>
        <p:nvSpPr>
          <p:cNvPr id="1670148" name="Rectangle 4"/>
          <p:cNvSpPr>
            <a:spLocks noChangeArrowheads="1"/>
          </p:cNvSpPr>
          <p:nvPr/>
        </p:nvSpPr>
        <p:spPr bwMode="auto">
          <a:xfrm>
            <a:off x="323850" y="1857364"/>
            <a:ext cx="82804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it-IT" sz="2600" b="1" dirty="0" err="1">
                <a:solidFill>
                  <a:srgbClr val="A40508"/>
                </a:solidFill>
              </a:rPr>
              <a:t>Move-to-Front</a:t>
            </a:r>
            <a:r>
              <a:rPr lang="it-IT" sz="2600" b="1" dirty="0">
                <a:solidFill>
                  <a:srgbClr val="A40508"/>
                </a:solidFill>
              </a:rPr>
              <a:t>  (MTF)</a:t>
            </a:r>
            <a:r>
              <a:rPr lang="it-IT" sz="2600" dirty="0"/>
              <a:t>: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As a </a:t>
            </a:r>
            <a:r>
              <a:rPr lang="it-IT" sz="2400" dirty="0" err="1"/>
              <a:t>freq-sorting</a:t>
            </a:r>
            <a:r>
              <a:rPr lang="it-IT" sz="2400" dirty="0"/>
              <a:t> </a:t>
            </a:r>
            <a:r>
              <a:rPr lang="it-IT" sz="2400" dirty="0" err="1"/>
              <a:t>approximator</a:t>
            </a:r>
            <a:endParaRPr lang="it-IT" sz="240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As a caching </a:t>
            </a:r>
            <a:r>
              <a:rPr lang="it-IT" sz="2400" dirty="0" err="1"/>
              <a:t>strategy</a:t>
            </a:r>
            <a:endParaRPr lang="it-IT" sz="240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As a </a:t>
            </a:r>
            <a:r>
              <a:rPr lang="it-IT" sz="2400" dirty="0" err="1"/>
              <a:t>compressor</a:t>
            </a:r>
            <a:endParaRPr lang="it-IT" sz="2400" dirty="0"/>
          </a:p>
        </p:txBody>
      </p:sp>
      <p:sp>
        <p:nvSpPr>
          <p:cNvPr id="1670149" name="Rectangle 5"/>
          <p:cNvSpPr>
            <a:spLocks noChangeArrowheads="1"/>
          </p:cNvSpPr>
          <p:nvPr/>
        </p:nvSpPr>
        <p:spPr bwMode="auto">
          <a:xfrm>
            <a:off x="323850" y="4275152"/>
            <a:ext cx="82804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it-IT" sz="2600" b="1" dirty="0" err="1">
                <a:solidFill>
                  <a:srgbClr val="A40508"/>
                </a:solidFill>
              </a:rPr>
              <a:t>Run-Length-Encoding</a:t>
            </a:r>
            <a:r>
              <a:rPr lang="it-IT" sz="2600" b="1" dirty="0">
                <a:solidFill>
                  <a:srgbClr val="A40508"/>
                </a:solidFill>
              </a:rPr>
              <a:t> (RLE)</a:t>
            </a:r>
            <a:r>
              <a:rPr lang="it-IT" sz="2600" dirty="0"/>
              <a:t>: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FAX </a:t>
            </a:r>
            <a:r>
              <a:rPr lang="it-IT" sz="2400" dirty="0" err="1"/>
              <a:t>compression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0148" grpId="0"/>
      <p:bldP spid="167014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Move to Front Coding</a:t>
            </a:r>
          </a:p>
        </p:txBody>
      </p:sp>
      <p:sp>
        <p:nvSpPr>
          <p:cNvPr id="166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876800"/>
          </a:xfrm>
        </p:spPr>
        <p:txBody>
          <a:bodyPr/>
          <a:lstStyle/>
          <a:p>
            <a:pPr marL="495300" indent="-495300" eaLnBrk="1" hangingPunct="1">
              <a:buFont typeface="Wingdings" pitchFamily="2" charset="2"/>
              <a:buNone/>
            </a:pPr>
            <a:r>
              <a:rPr lang="en-US" smtClean="0"/>
              <a:t>Transforms a </a:t>
            </a:r>
            <a:r>
              <a:rPr lang="en-US" b="1" smtClean="0">
                <a:solidFill>
                  <a:srgbClr val="A40508"/>
                </a:solidFill>
              </a:rPr>
              <a:t>char</a:t>
            </a:r>
            <a:r>
              <a:rPr lang="en-US" smtClean="0"/>
              <a:t> sequence into an </a:t>
            </a:r>
            <a:r>
              <a:rPr lang="en-US" b="1" smtClean="0">
                <a:solidFill>
                  <a:srgbClr val="A40508"/>
                </a:solidFill>
              </a:rPr>
              <a:t>integer</a:t>
            </a:r>
            <a:r>
              <a:rPr lang="en-US" b="1" smtClean="0"/>
              <a:t> </a:t>
            </a:r>
            <a:r>
              <a:rPr lang="en-US" smtClean="0"/>
              <a:t>sequence, that can then be </a:t>
            </a:r>
            <a:r>
              <a:rPr lang="en-US" i="1" smtClean="0"/>
              <a:t>var-length coded</a:t>
            </a:r>
          </a:p>
          <a:p>
            <a:pPr marL="495300" indent="-495300" eaLnBrk="1" hangingPunct="1">
              <a:spcBef>
                <a:spcPct val="70000"/>
              </a:spcBef>
            </a:pPr>
            <a:r>
              <a:rPr lang="en-US" smtClean="0"/>
              <a:t>Start with the list of symbols </a:t>
            </a:r>
            <a:r>
              <a:rPr lang="en-US" smtClean="0">
                <a:solidFill>
                  <a:srgbClr val="00A000"/>
                </a:solidFill>
              </a:rPr>
              <a:t>L=[a,b,c,d,…]</a:t>
            </a:r>
          </a:p>
          <a:p>
            <a:pPr marL="495300" indent="-495300" eaLnBrk="1" hangingPunct="1"/>
            <a:r>
              <a:rPr lang="en-US" smtClean="0"/>
              <a:t>For each input symbol </a:t>
            </a:r>
            <a:r>
              <a:rPr lang="en-US" i="1" smtClean="0"/>
              <a:t>s</a:t>
            </a:r>
            <a:r>
              <a:rPr lang="en-US" smtClean="0"/>
              <a:t> </a:t>
            </a:r>
          </a:p>
          <a:p>
            <a:pPr marL="914400" lvl="1" indent="-457200" eaLnBrk="1" hangingPunct="1">
              <a:buSzPct val="110000"/>
              <a:buFont typeface="Wingdings" pitchFamily="2" charset="2"/>
              <a:buAutoNum type="arabicParenR"/>
            </a:pPr>
            <a:r>
              <a:rPr lang="en-US" smtClean="0"/>
              <a:t>output the position of </a:t>
            </a:r>
            <a:r>
              <a:rPr lang="en-US" i="1" smtClean="0"/>
              <a:t>s</a:t>
            </a:r>
            <a:r>
              <a:rPr lang="en-US" smtClean="0"/>
              <a:t> in L </a:t>
            </a:r>
          </a:p>
          <a:p>
            <a:pPr marL="914400" lvl="1" indent="-457200" eaLnBrk="1" hangingPunct="1">
              <a:buSzPct val="110000"/>
              <a:buFont typeface="Wingdings" pitchFamily="2" charset="2"/>
              <a:buAutoNum type="arabicParenR"/>
            </a:pPr>
            <a:r>
              <a:rPr lang="en-US" smtClean="0"/>
              <a:t>move </a:t>
            </a:r>
            <a:r>
              <a:rPr lang="en-US" i="1" smtClean="0"/>
              <a:t>s</a:t>
            </a:r>
            <a:r>
              <a:rPr lang="en-US" smtClean="0"/>
              <a:t> to the front of L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en-US" smtClean="0">
              <a:solidFill>
                <a:srgbClr val="00A000"/>
              </a:solidFill>
            </a:endParaRP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Properties:</a:t>
            </a:r>
          </a:p>
          <a:p>
            <a:pPr marL="495300" indent="-495300" eaLnBrk="1" hangingPunct="1"/>
            <a:r>
              <a:rPr lang="en-US" smtClean="0"/>
              <a:t>Exploit </a:t>
            </a:r>
            <a:r>
              <a:rPr lang="en-US" i="1" smtClean="0">
                <a:solidFill>
                  <a:schemeClr val="folHlink"/>
                </a:solidFill>
              </a:rPr>
              <a:t>temporal locality</a:t>
            </a:r>
            <a:r>
              <a:rPr lang="en-US" smtClean="0"/>
              <a:t>, and it is</a:t>
            </a:r>
            <a:r>
              <a:rPr lang="en-US" i="1" smtClean="0">
                <a:solidFill>
                  <a:schemeClr val="folHlink"/>
                </a:solidFill>
              </a:rPr>
              <a:t> dynamic</a:t>
            </a:r>
          </a:p>
          <a:p>
            <a:pPr marL="495300" indent="-495300" eaLnBrk="1" hangingPunct="1">
              <a:lnSpc>
                <a:spcPct val="130000"/>
              </a:lnSpc>
            </a:pPr>
            <a:r>
              <a:rPr lang="en-US" sz="2200" smtClean="0">
                <a:solidFill>
                  <a:srgbClr val="A40508"/>
                </a:solidFill>
              </a:rPr>
              <a:t>X = 1</a:t>
            </a:r>
            <a:r>
              <a:rPr lang="en-US" sz="2100" baseline="30000" smtClean="0">
                <a:solidFill>
                  <a:srgbClr val="A40508"/>
                </a:solidFill>
              </a:rPr>
              <a:t>n </a:t>
            </a:r>
            <a:r>
              <a:rPr lang="en-US" sz="2200" smtClean="0">
                <a:solidFill>
                  <a:srgbClr val="A40508"/>
                </a:solidFill>
              </a:rPr>
              <a:t>2</a:t>
            </a:r>
            <a:r>
              <a:rPr lang="en-US" sz="2100" baseline="30000" smtClean="0">
                <a:solidFill>
                  <a:srgbClr val="A40508"/>
                </a:solidFill>
              </a:rPr>
              <a:t>n </a:t>
            </a:r>
            <a:r>
              <a:rPr lang="en-US" sz="2200" smtClean="0">
                <a:solidFill>
                  <a:srgbClr val="A40508"/>
                </a:solidFill>
              </a:rPr>
              <a:t>3</a:t>
            </a:r>
            <a:r>
              <a:rPr lang="en-US" sz="2100" baseline="30000" smtClean="0">
                <a:solidFill>
                  <a:srgbClr val="A40508"/>
                </a:solidFill>
              </a:rPr>
              <a:t>n… </a:t>
            </a:r>
            <a:r>
              <a:rPr lang="en-US" sz="2200" smtClean="0">
                <a:solidFill>
                  <a:srgbClr val="A40508"/>
                </a:solidFill>
              </a:rPr>
              <a:t>n</a:t>
            </a:r>
            <a:r>
              <a:rPr lang="en-US" sz="2100" baseline="30000" smtClean="0">
                <a:solidFill>
                  <a:srgbClr val="A40508"/>
                </a:solidFill>
              </a:rPr>
              <a:t>n </a:t>
            </a:r>
            <a:r>
              <a:rPr lang="en-US" sz="2200" smtClean="0">
                <a:solidFill>
                  <a:srgbClr val="A40508"/>
                </a:solidFill>
                <a:sym typeface="Wingdings" pitchFamily="2" charset="2"/>
              </a:rPr>
              <a:t></a:t>
            </a:r>
            <a:r>
              <a:rPr lang="en-US" sz="2200" smtClean="0">
                <a:solidFill>
                  <a:srgbClr val="A40508"/>
                </a:solidFill>
              </a:rPr>
              <a:t> Huff = O(n</a:t>
            </a:r>
            <a:r>
              <a:rPr lang="en-US" sz="2100" baseline="30000" smtClean="0">
                <a:solidFill>
                  <a:srgbClr val="A40508"/>
                </a:solidFill>
              </a:rPr>
              <a:t>2</a:t>
            </a:r>
            <a:r>
              <a:rPr lang="en-US" sz="2200" smtClean="0">
                <a:solidFill>
                  <a:srgbClr val="A40508"/>
                </a:solidFill>
              </a:rPr>
              <a:t> log n), MTF = O(n log n) + n</a:t>
            </a:r>
            <a:r>
              <a:rPr lang="en-US" sz="2200" baseline="30000" smtClean="0">
                <a:solidFill>
                  <a:srgbClr val="A40508"/>
                </a:solidFill>
              </a:rPr>
              <a:t>2</a:t>
            </a:r>
          </a:p>
        </p:txBody>
      </p:sp>
      <p:sp>
        <p:nvSpPr>
          <p:cNvPr id="1666052" name="Rectangle 4"/>
          <p:cNvSpPr>
            <a:spLocks noChangeArrowheads="1"/>
          </p:cNvSpPr>
          <p:nvPr/>
        </p:nvSpPr>
        <p:spPr bwMode="auto">
          <a:xfrm>
            <a:off x="5364163" y="4292600"/>
            <a:ext cx="3529012" cy="360363"/>
          </a:xfrm>
          <a:prstGeom prst="rect">
            <a:avLst/>
          </a:prstGeom>
          <a:solidFill>
            <a:srgbClr val="F4F3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66053" name="Rectangle 5"/>
          <p:cNvSpPr>
            <a:spLocks noChangeArrowheads="1"/>
          </p:cNvSpPr>
          <p:nvPr/>
        </p:nvSpPr>
        <p:spPr bwMode="auto">
          <a:xfrm>
            <a:off x="6551613" y="5157788"/>
            <a:ext cx="2592387" cy="3603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latin typeface="Comic Sans MS" pitchFamily="66" charset="0"/>
              </a:rPr>
              <a:t>There is a memory</a:t>
            </a:r>
          </a:p>
        </p:txBody>
      </p:sp>
      <p:sp>
        <p:nvSpPr>
          <p:cNvPr id="1666055" name="AutoShape 7"/>
          <p:cNvSpPr>
            <a:spLocks noChangeArrowheads="1"/>
          </p:cNvSpPr>
          <p:nvPr/>
        </p:nvSpPr>
        <p:spPr bwMode="auto">
          <a:xfrm>
            <a:off x="7885113" y="5516563"/>
            <a:ext cx="792162" cy="6492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6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6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6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6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66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6052" grpId="0" animBg="1"/>
      <p:bldP spid="1666053" grpId="0" animBg="1"/>
      <p:bldP spid="166605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MTF: how good is it ?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989888" cy="4876800"/>
          </a:xfrm>
        </p:spPr>
        <p:txBody>
          <a:bodyPr/>
          <a:lstStyle/>
          <a:p>
            <a:pPr marL="495300" indent="-495300" eaLnBrk="1" hangingPunct="1">
              <a:buNone/>
            </a:pPr>
            <a:r>
              <a:rPr lang="en-US" sz="2200" dirty="0" smtClean="0"/>
              <a:t>Encode the integers via </a:t>
            </a:r>
            <a:r>
              <a:rPr lang="en-US" sz="2200" dirty="0">
                <a:latin typeface="Symbol" pitchFamily="18" charset="2"/>
              </a:rPr>
              <a:t>g</a:t>
            </a:r>
            <a:r>
              <a:rPr lang="en-US" sz="2200" dirty="0" smtClean="0"/>
              <a:t>-coding:</a:t>
            </a:r>
          </a:p>
          <a:p>
            <a:pPr marL="495300" indent="-495300" algn="ctr" eaLnBrk="1" hangingPunct="1">
              <a:buFont typeface="Wingdings" pitchFamily="2" charset="2"/>
              <a:buNone/>
            </a:pPr>
            <a:r>
              <a:rPr lang="en-US" sz="2200" dirty="0" smtClean="0">
                <a:latin typeface="Tahoma" pitchFamily="34" charset="0"/>
              </a:rPr>
              <a:t>|</a:t>
            </a:r>
            <a:r>
              <a:rPr lang="en-US" sz="2200" dirty="0" smtClean="0">
                <a:latin typeface="Symbol" pitchFamily="18" charset="2"/>
              </a:rPr>
              <a:t>g</a:t>
            </a:r>
            <a:r>
              <a:rPr lang="en-US" sz="2200" dirty="0" smtClean="0"/>
              <a:t>(</a:t>
            </a:r>
            <a:r>
              <a:rPr lang="en-US" sz="2200" dirty="0" err="1" smtClean="0"/>
              <a:t>i</a:t>
            </a:r>
            <a:r>
              <a:rPr lang="en-US" sz="2200" dirty="0" smtClean="0"/>
              <a:t>)|  </a:t>
            </a:r>
            <a:r>
              <a:rPr lang="en-US" sz="2800" dirty="0" smtClean="0">
                <a:sym typeface="Symbol"/>
              </a:rPr>
              <a:t></a:t>
            </a:r>
            <a:r>
              <a:rPr lang="en-US" sz="2200" dirty="0" smtClean="0"/>
              <a:t>  2 * log </a:t>
            </a:r>
            <a:r>
              <a:rPr lang="en-US" sz="2200" dirty="0" err="1" smtClean="0"/>
              <a:t>i</a:t>
            </a:r>
            <a:r>
              <a:rPr lang="en-US" sz="2200" dirty="0" smtClean="0"/>
              <a:t> + 1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en-US" sz="2200" dirty="0" smtClean="0"/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en-US" sz="2200" dirty="0" smtClean="0"/>
              <a:t>Put </a:t>
            </a:r>
            <a:r>
              <a:rPr lang="en-US" sz="2200" dirty="0" smtClean="0">
                <a:latin typeface="Symbol" pitchFamily="18" charset="2"/>
              </a:rPr>
              <a:t>S</a:t>
            </a:r>
            <a:r>
              <a:rPr lang="en-US" sz="2200" dirty="0" smtClean="0"/>
              <a:t> in the front and consider the cost of encoding:</a:t>
            </a: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en-US" sz="2200" dirty="0" smtClean="0"/>
              <a:t> </a:t>
            </a:r>
          </a:p>
        </p:txBody>
      </p:sp>
      <p:graphicFrame>
        <p:nvGraphicFramePr>
          <p:cNvPr id="166810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40013" y="3429000"/>
          <a:ext cx="39068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66" name="Equation" r:id="rId4" imgW="1879560" imgH="444240" progId="Equation.3">
                  <p:embed/>
                </p:oleObj>
              </mc:Choice>
              <mc:Fallback>
                <p:oleObj name="Equation" r:id="rId4" imgW="18795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3429000"/>
                        <a:ext cx="39068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810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40025" y="4437063"/>
          <a:ext cx="42545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67" name="Equation" r:id="rId6" imgW="2082600" imgH="444240" progId="Equation.3">
                  <p:embed/>
                </p:oleObj>
              </mc:Choice>
              <mc:Fallback>
                <p:oleObj name="Equation" r:id="rId6" imgW="20826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0025" y="4437063"/>
                        <a:ext cx="42545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8103" name="Object 7"/>
          <p:cNvGraphicFramePr>
            <a:graphicFrameLocks noChangeAspect="1"/>
          </p:cNvGraphicFramePr>
          <p:nvPr/>
        </p:nvGraphicFramePr>
        <p:xfrm>
          <a:off x="2165350" y="5424488"/>
          <a:ext cx="497681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68" name="Equazione" r:id="rId8" imgW="2044440" imgH="228600" progId="Equation.3">
                  <p:embed/>
                </p:oleObj>
              </mc:Choice>
              <mc:Fallback>
                <p:oleObj name="Equazione" r:id="rId8" imgW="2044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5424488"/>
                        <a:ext cx="4976813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8105" name="AutoShape 9"/>
          <p:cNvSpPr>
            <a:spLocks noChangeArrowheads="1"/>
          </p:cNvSpPr>
          <p:nvPr/>
        </p:nvSpPr>
        <p:spPr bwMode="auto">
          <a:xfrm>
            <a:off x="5759450" y="0"/>
            <a:ext cx="3384550" cy="83661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No much worse than Huffman</a:t>
            </a:r>
          </a:p>
          <a:p>
            <a:pPr algn="ctr">
              <a:lnSpc>
                <a:spcPct val="120000"/>
              </a:lnSpc>
            </a:pPr>
            <a:r>
              <a:rPr lang="it-IT" sz="1600"/>
              <a:t>...but it may be far better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8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8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6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8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68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6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68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68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6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68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68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810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 Length Encoding  (RLE)</a:t>
            </a:r>
          </a:p>
        </p:txBody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640763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Tahoma" pitchFamily="34" charset="0"/>
              </a:rPr>
              <a:t>If</a:t>
            </a:r>
            <a:r>
              <a:rPr lang="en-US" sz="2800" dirty="0" smtClean="0">
                <a:solidFill>
                  <a:srgbClr val="A40508"/>
                </a:solidFill>
                <a:latin typeface="Comic Sans MS" pitchFamily="66" charset="0"/>
              </a:rPr>
              <a:t> spatial locality </a:t>
            </a:r>
            <a:r>
              <a:rPr lang="en-US" sz="2400" dirty="0" smtClean="0">
                <a:latin typeface="Tahoma" pitchFamily="34" charset="0"/>
              </a:rPr>
              <a:t>is very high, then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2400" b="1" dirty="0" smtClean="0"/>
              <a:t>		</a:t>
            </a:r>
            <a:r>
              <a:rPr lang="en-US" sz="2400" b="1" dirty="0" err="1" smtClean="0"/>
              <a:t>abbbaacccca</a:t>
            </a:r>
            <a:r>
              <a:rPr lang="en-US" sz="2400" b="1" dirty="0" smtClean="0"/>
              <a:t> =&gt; (a,1),(b,3),(a,2),(c,4),(a,1)</a:t>
            </a:r>
            <a:endParaRPr lang="en-US" sz="2000" dirty="0" smtClean="0"/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en-US" sz="2400" dirty="0" smtClean="0"/>
              <a:t>In case of binary strings </a:t>
            </a:r>
            <a:r>
              <a:rPr lang="en-US" sz="2400" dirty="0" smtClean="0">
                <a:sym typeface="Wingdings" pitchFamily="2" charset="2"/>
              </a:rPr>
              <a:t> just numbers and one bit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hlink"/>
                </a:solidFill>
                <a:latin typeface="Comic Sans MS" pitchFamily="66" charset="0"/>
              </a:rPr>
              <a:t>Properties</a:t>
            </a:r>
            <a:r>
              <a:rPr lang="en-US" sz="2400" dirty="0" smtClean="0">
                <a:solidFill>
                  <a:schemeClr val="hlink"/>
                </a:solidFill>
                <a:latin typeface="Comic Sans MS" pitchFamily="66" charset="0"/>
              </a:rPr>
              <a:t>:</a:t>
            </a:r>
            <a:endParaRPr lang="en-US" sz="2400" dirty="0" smtClean="0">
              <a:solidFill>
                <a:schemeClr val="hlink"/>
              </a:solidFill>
              <a:latin typeface="Capitals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Exploit </a:t>
            </a:r>
            <a:r>
              <a:rPr lang="en-US" sz="2400" i="1" dirty="0" smtClean="0">
                <a:solidFill>
                  <a:schemeClr val="folHlink"/>
                </a:solidFill>
              </a:rPr>
              <a:t>spatial locality</a:t>
            </a:r>
            <a:r>
              <a:rPr lang="en-US" sz="2400" dirty="0" smtClean="0"/>
              <a:t>, and it is a </a:t>
            </a:r>
            <a:r>
              <a:rPr lang="en-US" sz="2400" i="1" dirty="0" smtClean="0">
                <a:solidFill>
                  <a:schemeClr val="folHlink"/>
                </a:solidFill>
              </a:rPr>
              <a:t>dynamic code</a:t>
            </a:r>
          </a:p>
          <a:p>
            <a:pPr eaLnBrk="1" hangingPunct="1">
              <a:lnSpc>
                <a:spcPct val="230000"/>
              </a:lnSpc>
            </a:pPr>
            <a:r>
              <a:rPr lang="en-US" sz="2400" dirty="0" smtClean="0">
                <a:solidFill>
                  <a:srgbClr val="A40508"/>
                </a:solidFill>
              </a:rPr>
              <a:t>X = 1</a:t>
            </a:r>
            <a:r>
              <a:rPr lang="en-US" sz="2400" baseline="30000" dirty="0" smtClean="0">
                <a:solidFill>
                  <a:srgbClr val="A40508"/>
                </a:solidFill>
              </a:rPr>
              <a:t>n </a:t>
            </a:r>
            <a:r>
              <a:rPr lang="en-US" sz="2400" dirty="0" smtClean="0">
                <a:solidFill>
                  <a:srgbClr val="A40508"/>
                </a:solidFill>
              </a:rPr>
              <a:t>2</a:t>
            </a:r>
            <a:r>
              <a:rPr lang="en-US" sz="2400" baseline="30000" dirty="0" smtClean="0">
                <a:solidFill>
                  <a:srgbClr val="A40508"/>
                </a:solidFill>
              </a:rPr>
              <a:t>n </a:t>
            </a:r>
            <a:r>
              <a:rPr lang="en-US" sz="2400" dirty="0" smtClean="0">
                <a:solidFill>
                  <a:srgbClr val="A40508"/>
                </a:solidFill>
              </a:rPr>
              <a:t>3</a:t>
            </a:r>
            <a:r>
              <a:rPr lang="en-US" sz="2400" baseline="30000" dirty="0" smtClean="0">
                <a:solidFill>
                  <a:srgbClr val="A40508"/>
                </a:solidFill>
              </a:rPr>
              <a:t>n… </a:t>
            </a:r>
            <a:r>
              <a:rPr lang="en-US" sz="2400" dirty="0" err="1" smtClean="0">
                <a:solidFill>
                  <a:srgbClr val="A40508"/>
                </a:solidFill>
              </a:rPr>
              <a:t>n</a:t>
            </a:r>
            <a:r>
              <a:rPr lang="en-US" sz="2400" baseline="30000" dirty="0" err="1" smtClean="0">
                <a:solidFill>
                  <a:srgbClr val="A40508"/>
                </a:solidFill>
              </a:rPr>
              <a:t>n</a:t>
            </a:r>
            <a:r>
              <a:rPr lang="en-US" sz="2400" baseline="30000" dirty="0" smtClean="0">
                <a:solidFill>
                  <a:srgbClr val="A40508"/>
                </a:solidFill>
              </a:rPr>
              <a:t> 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 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		Huff(X) = O(n</a:t>
            </a:r>
            <a:r>
              <a:rPr lang="en-US" sz="2400" baseline="30000" dirty="0" smtClean="0">
                <a:solidFill>
                  <a:srgbClr val="A40508"/>
                </a:solidFill>
                <a:sym typeface="Wingdings" pitchFamily="2" charset="2"/>
              </a:rPr>
              <a:t>2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 log n)   </a:t>
            </a:r>
            <a:r>
              <a:rPr lang="en-US" sz="2400" b="1" dirty="0" smtClean="0">
                <a:solidFill>
                  <a:srgbClr val="A40508"/>
                </a:solidFill>
                <a:sym typeface="Wingdings" pitchFamily="2" charset="2"/>
              </a:rPr>
              <a:t>&gt;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  </a:t>
            </a:r>
            <a:r>
              <a:rPr lang="en-US" sz="2400" dirty="0" err="1" smtClean="0">
                <a:solidFill>
                  <a:srgbClr val="A40508"/>
                </a:solidFill>
                <a:sym typeface="Wingdings" pitchFamily="2" charset="2"/>
              </a:rPr>
              <a:t>Rle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(X) = O( n (1+log n) )</a:t>
            </a:r>
            <a:endParaRPr lang="en-US" sz="2400" i="1" dirty="0" smtClean="0">
              <a:solidFill>
                <a:schemeClr val="folHlink"/>
              </a:solidFill>
            </a:endParaRPr>
          </a:p>
        </p:txBody>
      </p:sp>
      <p:sp>
        <p:nvSpPr>
          <p:cNvPr id="1764356" name="Rectangle 4"/>
          <p:cNvSpPr>
            <a:spLocks noChangeArrowheads="1"/>
          </p:cNvSpPr>
          <p:nvPr/>
        </p:nvSpPr>
        <p:spPr bwMode="auto">
          <a:xfrm>
            <a:off x="5480074" y="4929198"/>
            <a:ext cx="2592388" cy="3603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latin typeface="Comic Sans MS" pitchFamily="66" charset="0"/>
              </a:rPr>
              <a:t>There is a memory</a:t>
            </a:r>
          </a:p>
        </p:txBody>
      </p:sp>
      <p:sp>
        <p:nvSpPr>
          <p:cNvPr id="1764357" name="AutoShape 5"/>
          <p:cNvSpPr>
            <a:spLocks noChangeArrowheads="1"/>
          </p:cNvSpPr>
          <p:nvPr/>
        </p:nvSpPr>
        <p:spPr bwMode="auto">
          <a:xfrm>
            <a:off x="6813574" y="5287973"/>
            <a:ext cx="792163" cy="6492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76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76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4356" grpId="0" animBg="1"/>
      <p:bldP spid="176435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Data Compression</a:t>
            </a:r>
            <a:endParaRPr lang="en-US" sz="5400" dirty="0" smtClean="0"/>
          </a:p>
        </p:txBody>
      </p:sp>
      <p:sp>
        <p:nvSpPr>
          <p:cNvPr id="96973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Burrows-Wheeler Transform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The big (unconscious) step...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9975" y="1628775"/>
            <a:ext cx="4354513" cy="5229225"/>
            <a:chOff x="2653" y="618"/>
            <a:chExt cx="2676" cy="3702"/>
          </a:xfrm>
        </p:grpSpPr>
        <p:pic>
          <p:nvPicPr>
            <p:cNvPr id="97177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53" y="663"/>
              <a:ext cx="2590" cy="3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1780" name="Rectangle 5"/>
            <p:cNvSpPr>
              <a:spLocks noChangeArrowheads="1"/>
            </p:cNvSpPr>
            <p:nvPr/>
          </p:nvSpPr>
          <p:spPr bwMode="auto">
            <a:xfrm>
              <a:off x="2653" y="618"/>
              <a:ext cx="2676" cy="3702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170488" y="3065463"/>
            <a:ext cx="3352800" cy="2790825"/>
            <a:chOff x="3264" y="1833"/>
            <a:chExt cx="2112" cy="1758"/>
          </a:xfrm>
        </p:grpSpPr>
        <p:sp>
          <p:nvSpPr>
            <p:cNvPr id="973857" name="Rectangle 3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i</a:t>
              </a:r>
              <a:r>
                <a:rPr lang="en-US">
                  <a:latin typeface="Courier New" pitchFamily="49" charset="0"/>
                </a:rPr>
                <a:t>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issis</a:t>
              </a:r>
              <a:r>
                <a:rPr lang="it-IT">
                  <a:latin typeface="Courier New" pitchFamily="49" charset="0"/>
                </a:rPr>
                <a:t>si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pi#mississ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ippi#missi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issippi#mi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sippi#miss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sissippi#m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58" name="Rectangle 4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73859" name="Rectangle 5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issi</a:t>
              </a:r>
              <a:r>
                <a:rPr lang="en-US"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73860" name="Rectangle 6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ssi</a:t>
              </a:r>
              <a:r>
                <a:rPr lang="en-US"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73826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077200" cy="660400"/>
          </a:xfrm>
        </p:spPr>
        <p:txBody>
          <a:bodyPr/>
          <a:lstStyle/>
          <a:p>
            <a:pPr eaLnBrk="1" hangingPunct="1"/>
            <a:r>
              <a:rPr lang="it-IT" sz="3100" smtClean="0"/>
              <a:t>The Burrows-Wheeler Transform   </a:t>
            </a:r>
            <a:r>
              <a:rPr lang="it-IT" sz="1800" smtClean="0"/>
              <a:t>(1994)</a:t>
            </a:r>
            <a:endParaRPr lang="en-US" sz="1800" smtClean="0"/>
          </a:p>
        </p:txBody>
      </p:sp>
      <p:sp>
        <p:nvSpPr>
          <p:cNvPr id="973827" name="Rectangle 8"/>
          <p:cNvSpPr>
            <a:spLocks noChangeArrowheads="1"/>
          </p:cNvSpPr>
          <p:nvPr/>
        </p:nvSpPr>
        <p:spPr bwMode="auto">
          <a:xfrm>
            <a:off x="457200" y="1639888"/>
            <a:ext cx="44529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/>
              <a:t>Let us given a text</a:t>
            </a:r>
            <a:r>
              <a:rPr lang="it-IT">
                <a:latin typeface="Comic Sans MS" pitchFamily="66" charset="0"/>
              </a:rPr>
              <a:t> T = mississippi</a:t>
            </a:r>
            <a:r>
              <a:rPr lang="it-IT">
                <a:solidFill>
                  <a:srgbClr val="FF3300"/>
                </a:solidFill>
                <a:latin typeface="Comic Sans MS" pitchFamily="66" charset="0"/>
              </a:rPr>
              <a:t>#</a:t>
            </a:r>
            <a:endParaRPr lang="en-US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836041" name="Rectangle 9"/>
          <p:cNvSpPr>
            <a:spLocks noChangeArrowheads="1"/>
          </p:cNvSpPr>
          <p:nvPr/>
        </p:nvSpPr>
        <p:spPr bwMode="auto">
          <a:xfrm>
            <a:off x="1355725" y="2133600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mississippi#</a:t>
            </a:r>
          </a:p>
        </p:txBody>
      </p:sp>
      <p:sp>
        <p:nvSpPr>
          <p:cNvPr id="1836042" name="Rectangle 10"/>
          <p:cNvSpPr>
            <a:spLocks noChangeArrowheads="1"/>
          </p:cNvSpPr>
          <p:nvPr/>
        </p:nvSpPr>
        <p:spPr bwMode="auto">
          <a:xfrm>
            <a:off x="1355725" y="24415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ississippi#</a:t>
            </a:r>
            <a:r>
              <a:rPr lang="it-IT">
                <a:latin typeface="Courier New" pitchFamily="49" charset="0"/>
              </a:rPr>
              <a:t>m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3" name="Rectangle 11"/>
          <p:cNvSpPr>
            <a:spLocks noChangeArrowheads="1"/>
          </p:cNvSpPr>
          <p:nvPr/>
        </p:nvSpPr>
        <p:spPr bwMode="auto">
          <a:xfrm>
            <a:off x="1355725" y="27463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ssissippi#</a:t>
            </a:r>
            <a:r>
              <a:rPr lang="it-IT">
                <a:latin typeface="Courier New" pitchFamily="49" charset="0"/>
              </a:rPr>
              <a:t>mi 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4" name="Rectangle 12"/>
          <p:cNvSpPr>
            <a:spLocks noChangeArrowheads="1"/>
          </p:cNvSpPr>
          <p:nvPr/>
        </p:nvSpPr>
        <p:spPr bwMode="auto">
          <a:xfrm>
            <a:off x="1355725" y="30511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sissippi#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</a:t>
            </a:r>
          </a:p>
        </p:txBody>
      </p:sp>
      <p:sp>
        <p:nvSpPr>
          <p:cNvPr id="1836045" name="Rectangle 13"/>
          <p:cNvSpPr>
            <a:spLocks noChangeArrowheads="1"/>
          </p:cNvSpPr>
          <p:nvPr/>
        </p:nvSpPr>
        <p:spPr bwMode="auto">
          <a:xfrm>
            <a:off x="1355725" y="3951288"/>
            <a:ext cx="2209800" cy="1890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issis</a:t>
            </a:r>
            <a:endParaRPr lang="it-IT">
              <a:latin typeface="Courier New" pitchFamily="49" charset="0"/>
            </a:endParaRPr>
          </a:p>
          <a:p>
            <a:pPr eaLnBrk="0" hangingPunct="0">
              <a:lnSpc>
                <a:spcPct val="4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ippi#mississ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ppi#mississi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pi#mississip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i#mississipp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#mississippi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6" name="Rectangle 14"/>
          <p:cNvSpPr>
            <a:spLocks noChangeArrowheads="1"/>
          </p:cNvSpPr>
          <p:nvPr/>
        </p:nvSpPr>
        <p:spPr bwMode="auto">
          <a:xfrm>
            <a:off x="1355725" y="3663950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issi</a:t>
            </a:r>
          </a:p>
        </p:txBody>
      </p:sp>
      <p:sp>
        <p:nvSpPr>
          <p:cNvPr id="1836047" name="Rectangle 15"/>
          <p:cNvSpPr>
            <a:spLocks noChangeArrowheads="1"/>
          </p:cNvSpPr>
          <p:nvPr/>
        </p:nvSpPr>
        <p:spPr bwMode="auto">
          <a:xfrm>
            <a:off x="1355725" y="3357563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4088" y="3432175"/>
            <a:ext cx="1512887" cy="685800"/>
            <a:chOff x="2208" y="2064"/>
            <a:chExt cx="953" cy="432"/>
          </a:xfrm>
        </p:grpSpPr>
        <p:sp>
          <p:nvSpPr>
            <p:cNvPr id="973855" name="AutoShape 17"/>
            <p:cNvSpPr>
              <a:spLocks noChangeArrowheads="1"/>
            </p:cNvSpPr>
            <p:nvPr/>
          </p:nvSpPr>
          <p:spPr bwMode="auto">
            <a:xfrm>
              <a:off x="2400" y="2256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6" name="Rectangle 18"/>
            <p:cNvSpPr>
              <a:spLocks noChangeArrowheads="1"/>
            </p:cNvSpPr>
            <p:nvPr/>
          </p:nvSpPr>
          <p:spPr bwMode="auto">
            <a:xfrm>
              <a:off x="2208" y="2064"/>
              <a:ext cx="95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>
                  <a:solidFill>
                    <a:srgbClr val="FF0000"/>
                  </a:solidFill>
                  <a:latin typeface="Comic Sans MS" pitchFamily="66" charset="0"/>
                </a:rPr>
                <a:t>Sort the rows</a:t>
              </a:r>
              <a:endParaRPr lang="en-US" sz="160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284288" y="2147888"/>
            <a:ext cx="6934200" cy="3798887"/>
            <a:chOff x="816" y="1255"/>
            <a:chExt cx="4368" cy="2393"/>
          </a:xfrm>
        </p:grpSpPr>
        <p:sp>
          <p:nvSpPr>
            <p:cNvPr id="973852" name="Rectangle 20"/>
            <p:cNvSpPr>
              <a:spLocks noChangeArrowheads="1"/>
            </p:cNvSpPr>
            <p:nvPr/>
          </p:nvSpPr>
          <p:spPr bwMode="auto">
            <a:xfrm>
              <a:off x="3264" y="1255"/>
              <a:ext cx="192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#  </a:t>
              </a:r>
              <a:r>
                <a:rPr lang="en-US">
                  <a:latin typeface="Courier New" pitchFamily="49" charset="0"/>
                </a:rPr>
                <a:t>mississipp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53" name="Oval 21"/>
            <p:cNvSpPr>
              <a:spLocks noChangeArrowheads="1"/>
            </p:cNvSpPr>
            <p:nvPr/>
          </p:nvSpPr>
          <p:spPr bwMode="auto">
            <a:xfrm>
              <a:off x="816" y="3360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4" name="Line 22"/>
            <p:cNvSpPr>
              <a:spLocks noChangeShapeType="1"/>
            </p:cNvSpPr>
            <p:nvPr/>
          </p:nvSpPr>
          <p:spPr bwMode="auto">
            <a:xfrm flipV="1">
              <a:off x="2208" y="1440"/>
              <a:ext cx="1104" cy="20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08088" y="2455863"/>
            <a:ext cx="7162800" cy="3186112"/>
            <a:chOff x="768" y="1449"/>
            <a:chExt cx="4512" cy="2007"/>
          </a:xfrm>
        </p:grpSpPr>
        <p:sp>
          <p:nvSpPr>
            <p:cNvPr id="973849" name="Rectangle 24"/>
            <p:cNvSpPr>
              <a:spLocks noChangeArrowheads="1"/>
            </p:cNvSpPr>
            <p:nvPr/>
          </p:nvSpPr>
          <p:spPr bwMode="auto">
            <a:xfrm>
              <a:off x="3264" y="1449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ississip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p</a:t>
              </a:r>
            </a:p>
          </p:txBody>
        </p:sp>
        <p:sp>
          <p:nvSpPr>
            <p:cNvPr id="973850" name="Oval 25"/>
            <p:cNvSpPr>
              <a:spLocks noChangeArrowheads="1"/>
            </p:cNvSpPr>
            <p:nvPr/>
          </p:nvSpPr>
          <p:spPr bwMode="auto">
            <a:xfrm>
              <a:off x="768" y="3168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1" name="Line 26"/>
            <p:cNvSpPr>
              <a:spLocks noChangeShapeType="1"/>
            </p:cNvSpPr>
            <p:nvPr/>
          </p:nvSpPr>
          <p:spPr bwMode="auto">
            <a:xfrm flipV="1">
              <a:off x="2160" y="1632"/>
              <a:ext cx="1152" cy="16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219200" y="2781300"/>
            <a:ext cx="7924800" cy="1890713"/>
            <a:chOff x="768" y="1641"/>
            <a:chExt cx="4992" cy="1191"/>
          </a:xfrm>
        </p:grpSpPr>
        <p:sp>
          <p:nvSpPr>
            <p:cNvPr id="973846" name="Rectangle 28"/>
            <p:cNvSpPr>
              <a:spLocks noChangeArrowheads="1"/>
            </p:cNvSpPr>
            <p:nvPr/>
          </p:nvSpPr>
          <p:spPr bwMode="auto">
            <a:xfrm>
              <a:off x="3264" y="1641"/>
              <a:ext cx="24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ppi#</a:t>
              </a:r>
              <a:r>
                <a:rPr lang="it-IT">
                  <a:latin typeface="Courier New" pitchFamily="49" charset="0"/>
                </a:rPr>
                <a:t>mi</a:t>
              </a:r>
              <a:r>
                <a:rPr lang="en-US">
                  <a:latin typeface="Courier New" pitchFamily="49" charset="0"/>
                </a:rPr>
                <a:t>ssis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  <a:r>
                <a:rPr lang="it-IT">
                  <a:latin typeface="Courier New" pitchFamily="49" charset="0"/>
                </a:rPr>
                <a:t> 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47" name="Oval 29"/>
            <p:cNvSpPr>
              <a:spLocks noChangeArrowheads="1"/>
            </p:cNvSpPr>
            <p:nvPr/>
          </p:nvSpPr>
          <p:spPr bwMode="auto">
            <a:xfrm>
              <a:off x="768" y="2544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8" name="Line 30"/>
            <p:cNvSpPr>
              <a:spLocks noChangeShapeType="1"/>
            </p:cNvSpPr>
            <p:nvPr/>
          </p:nvSpPr>
          <p:spPr bwMode="auto">
            <a:xfrm flipV="1">
              <a:off x="2160" y="1824"/>
              <a:ext cx="1152" cy="86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36063" name="Rectangle 31"/>
          <p:cNvSpPr>
            <a:spLocks noChangeArrowheads="1"/>
          </p:cNvSpPr>
          <p:nvPr/>
        </p:nvSpPr>
        <p:spPr bwMode="auto">
          <a:xfrm>
            <a:off x="5170488" y="1755775"/>
            <a:ext cx="3381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F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836064" name="Rectangle 32"/>
          <p:cNvSpPr>
            <a:spLocks noChangeArrowheads="1"/>
          </p:cNvSpPr>
          <p:nvPr/>
        </p:nvSpPr>
        <p:spPr bwMode="auto">
          <a:xfrm>
            <a:off x="7451725" y="1755775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L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380288" y="2060575"/>
            <a:ext cx="1492250" cy="3886200"/>
            <a:chOff x="4656" y="1200"/>
            <a:chExt cx="940" cy="2448"/>
          </a:xfrm>
        </p:grpSpPr>
        <p:sp>
          <p:nvSpPr>
            <p:cNvPr id="973842" name="Rectangle 34"/>
            <p:cNvSpPr>
              <a:spLocks noChangeArrowheads="1"/>
            </p:cNvSpPr>
            <p:nvPr/>
          </p:nvSpPr>
          <p:spPr bwMode="auto">
            <a:xfrm>
              <a:off x="4656" y="1200"/>
              <a:ext cx="288" cy="2448"/>
            </a:xfrm>
            <a:prstGeom prst="rect">
              <a:avLst/>
            </a:prstGeom>
            <a:noFill/>
            <a:ln w="31750">
              <a:solidFill>
                <a:srgbClr val="48F02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3" name="Rectangle 35"/>
            <p:cNvSpPr>
              <a:spLocks noChangeArrowheads="1"/>
            </p:cNvSpPr>
            <p:nvPr/>
          </p:nvSpPr>
          <p:spPr bwMode="auto">
            <a:xfrm>
              <a:off x="5328" y="2304"/>
              <a:ext cx="26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2800">
                  <a:solidFill>
                    <a:srgbClr val="006600"/>
                  </a:solidFill>
                  <a:latin typeface="Comic Sans MS" pitchFamily="66" charset="0"/>
                </a:rPr>
                <a:t>T</a:t>
              </a:r>
              <a:endParaRPr lang="en-US" sz="28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973844" name="Rectangle 36"/>
            <p:cNvSpPr>
              <a:spLocks noChangeArrowheads="1"/>
            </p:cNvSpPr>
            <p:nvPr/>
          </p:nvSpPr>
          <p:spPr bwMode="auto">
            <a:xfrm>
              <a:off x="4656" y="2221"/>
              <a:ext cx="288" cy="240"/>
            </a:xfrm>
            <a:prstGeom prst="rect">
              <a:avLst/>
            </a:prstGeom>
            <a:noFill/>
            <a:ln w="22225">
              <a:solidFill>
                <a:srgbClr val="00CC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5" name="AutoShape 37"/>
            <p:cNvSpPr>
              <a:spLocks noChangeArrowheads="1"/>
            </p:cNvSpPr>
            <p:nvPr/>
          </p:nvSpPr>
          <p:spPr bwMode="auto">
            <a:xfrm>
              <a:off x="5040" y="2304"/>
              <a:ext cx="240" cy="336"/>
            </a:xfrm>
            <a:prstGeom prst="leftRightArrow">
              <a:avLst>
                <a:gd name="adj1" fmla="val 50000"/>
                <a:gd name="adj2" fmla="val 20000"/>
              </a:avLst>
            </a:prstGeom>
            <a:gradFill rotWithShape="0">
              <a:gsLst>
                <a:gs pos="0">
                  <a:srgbClr val="48F026"/>
                </a:gs>
                <a:gs pos="100000">
                  <a:srgbClr val="1A570E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6041" grpId="0" autoUpdateAnimBg="0"/>
      <p:bldP spid="1836042" grpId="0" autoUpdateAnimBg="0"/>
      <p:bldP spid="1836043" grpId="0" autoUpdateAnimBg="0"/>
      <p:bldP spid="1836044" grpId="0" autoUpdateAnimBg="0"/>
      <p:bldP spid="1836045" grpId="0" autoUpdateAnimBg="0"/>
      <p:bldP spid="1836046" grpId="0" autoUpdateAnimBg="0"/>
      <p:bldP spid="1836047" grpId="0" autoUpdateAnimBg="0"/>
      <p:bldP spid="1836063" grpId="0" autoUpdateAnimBg="0"/>
      <p:bldP spid="1836064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 famous example</a:t>
            </a:r>
          </a:p>
        </p:txBody>
      </p:sp>
      <p:pic>
        <p:nvPicPr>
          <p:cNvPr id="975874" name="Picture 4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628775"/>
            <a:ext cx="5472113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5875" name="AutoShape 5"/>
          <p:cNvSpPr>
            <a:spLocks noChangeArrowheads="1"/>
          </p:cNvSpPr>
          <p:nvPr/>
        </p:nvSpPr>
        <p:spPr bwMode="auto">
          <a:xfrm>
            <a:off x="7380288" y="3500438"/>
            <a:ext cx="1439862" cy="20161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Much</a:t>
            </a:r>
          </a:p>
          <a:p>
            <a:pPr algn="ctr"/>
            <a:r>
              <a:rPr lang="it-IT" b="1"/>
              <a:t>longer...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187450" y="2276475"/>
            <a:ext cx="6480175" cy="4392613"/>
            <a:chOff x="748" y="1434"/>
            <a:chExt cx="4082" cy="2767"/>
          </a:xfrm>
        </p:grpSpPr>
        <p:sp>
          <p:nvSpPr>
            <p:cNvPr id="975877" name="Line 6"/>
            <p:cNvSpPr>
              <a:spLocks noChangeShapeType="1"/>
            </p:cNvSpPr>
            <p:nvPr/>
          </p:nvSpPr>
          <p:spPr bwMode="auto">
            <a:xfrm>
              <a:off x="748" y="2704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78" name="Rectangle 7"/>
            <p:cNvSpPr>
              <a:spLocks noChangeArrowheads="1"/>
            </p:cNvSpPr>
            <p:nvPr/>
          </p:nvSpPr>
          <p:spPr bwMode="auto">
            <a:xfrm>
              <a:off x="1519" y="1434"/>
              <a:ext cx="249" cy="1270"/>
            </a:xfrm>
            <a:prstGeom prst="rect">
              <a:avLst/>
            </a:prstGeom>
            <a:solidFill>
              <a:srgbClr val="FFFF99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79" name="Rectangle 8"/>
            <p:cNvSpPr>
              <a:spLocks noChangeArrowheads="1"/>
            </p:cNvSpPr>
            <p:nvPr/>
          </p:nvSpPr>
          <p:spPr bwMode="auto">
            <a:xfrm>
              <a:off x="1519" y="2704"/>
              <a:ext cx="249" cy="409"/>
            </a:xfrm>
            <a:prstGeom prst="rect">
              <a:avLst/>
            </a:prstGeom>
            <a:solidFill>
              <a:srgbClr val="00FFFF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0" name="Rectangle 9"/>
            <p:cNvSpPr>
              <a:spLocks noChangeArrowheads="1"/>
            </p:cNvSpPr>
            <p:nvPr/>
          </p:nvSpPr>
          <p:spPr bwMode="auto">
            <a:xfrm>
              <a:off x="1519" y="3112"/>
              <a:ext cx="249" cy="137"/>
            </a:xfrm>
            <a:prstGeom prst="rect">
              <a:avLst/>
            </a:prstGeom>
            <a:solidFill>
              <a:srgbClr val="00FF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1" name="Rectangle 10"/>
            <p:cNvSpPr>
              <a:spLocks noChangeArrowheads="1"/>
            </p:cNvSpPr>
            <p:nvPr/>
          </p:nvSpPr>
          <p:spPr bwMode="auto">
            <a:xfrm>
              <a:off x="1519" y="3248"/>
              <a:ext cx="249" cy="953"/>
            </a:xfrm>
            <a:prstGeom prst="rect">
              <a:avLst/>
            </a:prstGeom>
            <a:solidFill>
              <a:srgbClr val="CC99FF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2" name="Line 11"/>
            <p:cNvSpPr>
              <a:spLocks noChangeShapeType="1"/>
            </p:cNvSpPr>
            <p:nvPr/>
          </p:nvSpPr>
          <p:spPr bwMode="auto">
            <a:xfrm>
              <a:off x="793" y="3113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3" name="Line 12"/>
            <p:cNvSpPr>
              <a:spLocks noChangeShapeType="1"/>
            </p:cNvSpPr>
            <p:nvPr/>
          </p:nvSpPr>
          <p:spPr bwMode="auto">
            <a:xfrm>
              <a:off x="793" y="3249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z="3200" smtClean="0">
                <a:solidFill>
                  <a:srgbClr val="000099"/>
                </a:solidFill>
              </a:rPr>
              <a:t>Compressing L seems promising...</a:t>
            </a:r>
          </a:p>
        </p:txBody>
      </p:sp>
      <p:pic>
        <p:nvPicPr>
          <p:cNvPr id="977922" name="Picture 3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338" y="1511300"/>
            <a:ext cx="42449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4" name="Rectangle 4"/>
          <p:cNvSpPr>
            <a:spLocks noChangeArrowheads="1"/>
          </p:cNvSpPr>
          <p:nvPr/>
        </p:nvSpPr>
        <p:spPr bwMode="auto">
          <a:xfrm>
            <a:off x="5365750" y="2087563"/>
            <a:ext cx="3382963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>
                <a:solidFill>
                  <a:srgbClr val="0000FF"/>
                </a:solidFill>
                <a:latin typeface="Comic Sans MS" pitchFamily="66" charset="0"/>
              </a:rPr>
              <a:t>Key observation:</a:t>
            </a:r>
          </a:p>
          <a:p>
            <a:pPr marL="457200" indent="-457200" eaLnBrk="0" hangingPunct="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l"/>
            </a:pPr>
            <a:r>
              <a:rPr lang="it-IT" sz="1800">
                <a:latin typeface="Comic Sans MS" pitchFamily="66" charset="0"/>
              </a:rPr>
              <a:t>L is locally homogeneous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57825" y="3022600"/>
            <a:ext cx="3543300" cy="407988"/>
            <a:chOff x="3061" y="1661"/>
            <a:chExt cx="2232" cy="342"/>
          </a:xfrm>
        </p:grpSpPr>
        <p:sp>
          <p:nvSpPr>
            <p:cNvPr id="977929" name="AutoShape 6"/>
            <p:cNvSpPr>
              <a:spLocks noChangeArrowheads="1"/>
            </p:cNvSpPr>
            <p:nvPr/>
          </p:nvSpPr>
          <p:spPr bwMode="auto">
            <a:xfrm>
              <a:off x="3061" y="1661"/>
              <a:ext cx="318" cy="272"/>
            </a:xfrm>
            <a:prstGeom prst="rightArrow">
              <a:avLst>
                <a:gd name="adj1" fmla="val 50000"/>
                <a:gd name="adj2" fmla="val 2922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7930" name="Text Box 7"/>
            <p:cNvSpPr txBox="1">
              <a:spLocks noChangeArrowheads="1"/>
            </p:cNvSpPr>
            <p:nvPr/>
          </p:nvSpPr>
          <p:spPr bwMode="auto">
            <a:xfrm>
              <a:off x="3412" y="1671"/>
              <a:ext cx="1881" cy="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FF3300"/>
                  </a:solidFill>
                  <a:latin typeface="Comic Sans MS" pitchFamily="66" charset="0"/>
                </a:rPr>
                <a:t>L is highly compressible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4103688"/>
            <a:ext cx="3527425" cy="1752600"/>
            <a:chOff x="2699" y="2478"/>
            <a:chExt cx="2928" cy="1104"/>
          </a:xfrm>
        </p:grpSpPr>
        <p:sp>
          <p:nvSpPr>
            <p:cNvPr id="977927" name="Rectangle 9"/>
            <p:cNvSpPr>
              <a:spLocks noChangeArrowheads="1"/>
            </p:cNvSpPr>
            <p:nvPr/>
          </p:nvSpPr>
          <p:spPr bwMode="auto">
            <a:xfrm>
              <a:off x="2699" y="2478"/>
              <a:ext cx="292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457200" indent="-4572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>
                  <a:solidFill>
                    <a:srgbClr val="0000FF"/>
                  </a:solidFill>
                  <a:latin typeface="Comic Sans MS" pitchFamily="66" charset="0"/>
                </a:rPr>
                <a:t>Algorithm Bzip :</a:t>
              </a:r>
            </a:p>
            <a:p>
              <a:pPr marL="457200" indent="-457200" eaLnBrk="0" hangingPunct="0">
                <a:lnSpc>
                  <a:spcPct val="140000"/>
                </a:lnSpc>
                <a:spcBef>
                  <a:spcPct val="20000"/>
                </a:spcBef>
                <a:buClr>
                  <a:schemeClr val="tx1"/>
                </a:buClr>
                <a:buSzPct val="110000"/>
                <a:buFont typeface="Monotype Sorts"/>
                <a:buChar char=""/>
              </a:pPr>
              <a:r>
                <a:rPr lang="it-IT" sz="1800">
                  <a:latin typeface="Comic Sans MS" pitchFamily="66" charset="0"/>
                </a:rPr>
                <a:t>Move-to-Front coding of L</a:t>
              </a:r>
            </a:p>
            <a:p>
              <a:pPr marL="457200" indent="-45720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tx1"/>
                </a:buClr>
                <a:buSzPct val="115000"/>
                <a:buFont typeface="Monotype Sorts"/>
                <a:buChar char=""/>
              </a:pPr>
              <a:r>
                <a:rPr lang="it-IT" sz="1800">
                  <a:latin typeface="Comic Sans MS" pitchFamily="66" charset="0"/>
                </a:rPr>
                <a:t>Run-Length coding</a:t>
              </a:r>
              <a:endParaRPr lang="it-IT" sz="1800">
                <a:latin typeface="Comic Sans MS" pitchFamily="66" charset="0"/>
                <a:sym typeface="Wingdings" pitchFamily="2" charset="2"/>
              </a:endParaRPr>
            </a:p>
            <a:p>
              <a:pPr marL="457200" indent="-45720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tx1"/>
                </a:buClr>
                <a:buSzPct val="110000"/>
                <a:buFont typeface="Monotype Sorts"/>
                <a:buChar char=""/>
              </a:pPr>
              <a:r>
                <a:rPr lang="it-IT" sz="1800">
                  <a:latin typeface="Comic Sans MS" pitchFamily="66" charset="0"/>
                  <a:sym typeface="Wingdings" pitchFamily="2" charset="2"/>
                </a:rPr>
                <a:t>Statistical coder</a:t>
              </a:r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977928" name="Rectangle 10"/>
            <p:cNvSpPr>
              <a:spLocks noChangeArrowheads="1"/>
            </p:cNvSpPr>
            <p:nvPr/>
          </p:nvSpPr>
          <p:spPr bwMode="auto">
            <a:xfrm>
              <a:off x="2699" y="2478"/>
              <a:ext cx="2928" cy="1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79051" name="Rectangle 11"/>
          <p:cNvSpPr>
            <a:spLocks noChangeArrowheads="1"/>
          </p:cNvSpPr>
          <p:nvPr/>
        </p:nvSpPr>
        <p:spPr bwMode="auto">
          <a:xfrm>
            <a:off x="395288" y="6237288"/>
            <a:ext cx="7499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FF0000"/>
              </a:buClr>
              <a:buSzPct val="105000"/>
              <a:buFont typeface="Wingdings 2" pitchFamily="18" charset="2"/>
              <a:buChar char="R"/>
            </a:pPr>
            <a:r>
              <a:rPr lang="it-IT" sz="1800">
                <a:solidFill>
                  <a:srgbClr val="FF0000"/>
                </a:solidFill>
                <a:latin typeface="Comic Sans MS" pitchFamily="66" charset="0"/>
              </a:rPr>
              <a:t>Bzip vs. Gzip: 20% vs. 33%, but it is slower in (de)compression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4" grpId="0" autoUpdateAnimBg="0"/>
      <p:bldP spid="187905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Data Compression</a:t>
            </a:r>
            <a:endParaRPr lang="en-US" sz="5400" dirty="0" smtClean="0"/>
          </a:p>
        </p:txBody>
      </p:sp>
      <p:sp>
        <p:nvSpPr>
          <p:cNvPr id="9308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Arithmetic 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69" name="Rectangle 2"/>
          <p:cNvSpPr>
            <a:spLocks noChangeArrowheads="1"/>
          </p:cNvSpPr>
          <p:nvPr/>
        </p:nvSpPr>
        <p:spPr bwMode="auto">
          <a:xfrm>
            <a:off x="395288" y="1771650"/>
            <a:ext cx="3276600" cy="482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50938" y="1862138"/>
            <a:ext cx="2286000" cy="4592637"/>
            <a:chOff x="1824" y="1094"/>
            <a:chExt cx="1440" cy="289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24" y="1252"/>
              <a:ext cx="1440" cy="2735"/>
              <a:chOff x="1824" y="1252"/>
              <a:chExt cx="1440" cy="273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824" y="1252"/>
                <a:ext cx="1152" cy="236"/>
                <a:chOff x="1824" y="1252"/>
                <a:chExt cx="1248" cy="236"/>
              </a:xfrm>
            </p:grpSpPr>
            <p:sp>
              <p:nvSpPr>
                <p:cNvPr id="979993" name="AutoShape 6"/>
                <p:cNvSpPr>
                  <a:spLocks/>
                </p:cNvSpPr>
                <p:nvPr/>
              </p:nvSpPr>
              <p:spPr bwMode="auto">
                <a:xfrm rot="5400000">
                  <a:off x="2424" y="840"/>
                  <a:ext cx="48" cy="1248"/>
                </a:xfrm>
                <a:prstGeom prst="leftBrace">
                  <a:avLst>
                    <a:gd name="adj1" fmla="val 216667"/>
                    <a:gd name="adj2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97999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054" y="1252"/>
                  <a:ext cx="84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it-IT" sz="1400" b="1">
                      <a:latin typeface="Tahoma" pitchFamily="34" charset="0"/>
                    </a:rPr>
                    <a:t>BWT matrix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979992" name="Text Box 8"/>
              <p:cNvSpPr txBox="1">
                <a:spLocks noChangeArrowheads="1"/>
              </p:cNvSpPr>
              <p:nvPr/>
            </p:nvSpPr>
            <p:spPr bwMode="auto">
              <a:xfrm>
                <a:off x="1824" y="1536"/>
                <a:ext cx="1440" cy="245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#mississipp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i#mississip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ippi#missis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issippi#mis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ississippi#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mississippi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pi#mississi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ppi#mississ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sippi#missi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sissippi#mi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ssippi#miss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ssissippi#m</a:t>
                </a:r>
                <a:endParaRPr lang="en-GB">
                  <a:latin typeface="Courier New" pitchFamily="49" charset="0"/>
                </a:endParaRPr>
              </a:p>
            </p:txBody>
          </p:sp>
        </p:grpSp>
        <p:sp>
          <p:nvSpPr>
            <p:cNvPr id="979989" name="AutoShape 9"/>
            <p:cNvSpPr>
              <a:spLocks noChangeArrowheads="1"/>
            </p:cNvSpPr>
            <p:nvPr/>
          </p:nvSpPr>
          <p:spPr bwMode="auto">
            <a:xfrm rot="10800000">
              <a:off x="2448" y="1094"/>
              <a:ext cx="768" cy="144"/>
            </a:xfrm>
            <a:prstGeom prst="curvedUpArrow">
              <a:avLst>
                <a:gd name="adj1" fmla="val 106667"/>
                <a:gd name="adj2" fmla="val 213333"/>
                <a:gd name="adj3" fmla="val 33333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9990" name="Rectangle 10"/>
            <p:cNvSpPr>
              <a:spLocks noChangeArrowheads="1"/>
            </p:cNvSpPr>
            <p:nvPr/>
          </p:nvSpPr>
          <p:spPr bwMode="auto">
            <a:xfrm>
              <a:off x="1824" y="2534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it-IT">
                <a:latin typeface="Courier New" pitchFamily="49" charset="0"/>
              </a:endParaRPr>
            </a:p>
          </p:txBody>
        </p:sp>
      </p:grpSp>
      <p:sp>
        <p:nvSpPr>
          <p:cNvPr id="1870859" name="Text Box 11"/>
          <p:cNvSpPr txBox="1">
            <a:spLocks noChangeArrowheads="1"/>
          </p:cNvSpPr>
          <p:nvPr/>
        </p:nvSpPr>
        <p:spPr bwMode="auto">
          <a:xfrm>
            <a:off x="1150938" y="2563813"/>
            <a:ext cx="2159000" cy="3890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mississipp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mississip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b="1">
                <a:solidFill>
                  <a:schemeClr val="tx2"/>
                </a:solidFill>
                <a:latin typeface="Courier New" pitchFamily="49" charset="0"/>
              </a:rPr>
              <a:t>m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ississippi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</a:t>
            </a:r>
            <a:endParaRPr lang="en-GB">
              <a:latin typeface="Courier New" pitchFamily="49" charset="0"/>
            </a:endParaRPr>
          </a:p>
        </p:txBody>
      </p:sp>
      <p:sp>
        <p:nvSpPr>
          <p:cNvPr id="979972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814388"/>
            <a:ext cx="7772400" cy="527050"/>
          </a:xfrm>
        </p:spPr>
        <p:txBody>
          <a:bodyPr/>
          <a:lstStyle/>
          <a:p>
            <a:pPr eaLnBrk="1" hangingPunct="1"/>
            <a:r>
              <a:rPr lang="it-IT" sz="3600" smtClean="0">
                <a:solidFill>
                  <a:srgbClr val="000099"/>
                </a:solidFill>
              </a:rPr>
              <a:t>How to compute the BWT ?</a:t>
            </a:r>
            <a:endParaRPr lang="en-US" sz="3600" smtClean="0">
              <a:solidFill>
                <a:srgbClr val="000099"/>
              </a:solidFill>
            </a:endParaRP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055938" y="2106613"/>
            <a:ext cx="400050" cy="4360862"/>
            <a:chOff x="3024" y="1248"/>
            <a:chExt cx="252" cy="2747"/>
          </a:xfrm>
        </p:grpSpPr>
        <p:sp>
          <p:nvSpPr>
            <p:cNvPr id="979985" name="Text Box 14"/>
            <p:cNvSpPr txBox="1">
              <a:spLocks noChangeArrowheads="1"/>
            </p:cNvSpPr>
            <p:nvPr/>
          </p:nvSpPr>
          <p:spPr bwMode="auto">
            <a:xfrm>
              <a:off x="3024" y="1536"/>
              <a:ext cx="240" cy="2459"/>
            </a:xfrm>
            <a:prstGeom prst="rect">
              <a:avLst/>
            </a:prstGeom>
            <a:noFill/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p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m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latin typeface="Courier New" pitchFamily="49" charset="0"/>
                </a:rPr>
                <a:t>#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p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  <a:endParaRPr lang="en-GB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sp>
          <p:nvSpPr>
            <p:cNvPr id="979986" name="Rectangle 15"/>
            <p:cNvSpPr>
              <a:spLocks noChangeArrowheads="1"/>
            </p:cNvSpPr>
            <p:nvPr/>
          </p:nvSpPr>
          <p:spPr bwMode="auto">
            <a:xfrm>
              <a:off x="3024" y="1536"/>
              <a:ext cx="240" cy="2448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9987" name="Text Box 16"/>
            <p:cNvSpPr txBox="1">
              <a:spLocks noChangeArrowheads="1"/>
            </p:cNvSpPr>
            <p:nvPr/>
          </p:nvSpPr>
          <p:spPr bwMode="auto">
            <a:xfrm>
              <a:off x="3072" y="124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mic Sans MS" pitchFamily="66" charset="0"/>
                </a:rPr>
                <a:t>L</a:t>
              </a:r>
              <a:endParaRPr lang="en-GB">
                <a:solidFill>
                  <a:srgbClr val="FF33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41338" y="2106613"/>
            <a:ext cx="990600" cy="4343400"/>
            <a:chOff x="1440" y="1248"/>
            <a:chExt cx="624" cy="2736"/>
          </a:xfrm>
        </p:grpSpPr>
        <p:sp>
          <p:nvSpPr>
            <p:cNvPr id="979981" name="Text Box 18"/>
            <p:cNvSpPr txBox="1">
              <a:spLocks noChangeArrowheads="1"/>
            </p:cNvSpPr>
            <p:nvPr/>
          </p:nvSpPr>
          <p:spPr bwMode="auto">
            <a:xfrm>
              <a:off x="1440" y="1536"/>
              <a:ext cx="624" cy="2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2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8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5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10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9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7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4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6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3</a:t>
              </a:r>
              <a:endParaRPr lang="en-GB" b="1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1440" y="1248"/>
              <a:ext cx="344" cy="2736"/>
              <a:chOff x="1440" y="1248"/>
              <a:chExt cx="344" cy="2736"/>
            </a:xfrm>
          </p:grpSpPr>
          <p:sp>
            <p:nvSpPr>
              <p:cNvPr id="979983" name="Rectangle 20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288" cy="244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79984" name="Text Box 21"/>
              <p:cNvSpPr txBox="1">
                <a:spLocks noChangeArrowheads="1"/>
              </p:cNvSpPr>
              <p:nvPr/>
            </p:nvSpPr>
            <p:spPr bwMode="auto">
              <a:xfrm>
                <a:off x="1440" y="1248"/>
                <a:ext cx="3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3300"/>
                    </a:solidFill>
                    <a:latin typeface="Comic Sans MS" pitchFamily="66" charset="0"/>
                  </a:rPr>
                  <a:t>SA</a:t>
                </a:r>
                <a:endParaRPr lang="en-GB">
                  <a:solidFill>
                    <a:srgbClr val="FF33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870870" name="AutoShape 22"/>
          <p:cNvSpPr>
            <a:spLocks noChangeArrowheads="1"/>
          </p:cNvSpPr>
          <p:nvPr/>
        </p:nvSpPr>
        <p:spPr bwMode="auto">
          <a:xfrm rot="10800000">
            <a:off x="617538" y="1878013"/>
            <a:ext cx="1219200" cy="228600"/>
          </a:xfrm>
          <a:prstGeom prst="curvedUpArrow">
            <a:avLst>
              <a:gd name="adj1" fmla="val 106667"/>
              <a:gd name="adj2" fmla="val 213333"/>
              <a:gd name="adj3" fmla="val 33333"/>
            </a:avLst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70871" name="AutoShape 23"/>
          <p:cNvSpPr>
            <a:spLocks noChangeArrowheads="1"/>
          </p:cNvSpPr>
          <p:nvPr/>
        </p:nvSpPr>
        <p:spPr bwMode="auto">
          <a:xfrm>
            <a:off x="4319588" y="2636838"/>
            <a:ext cx="3311525" cy="576262"/>
          </a:xfrm>
          <a:prstGeom prst="wedgeRectCallout">
            <a:avLst>
              <a:gd name="adj1" fmla="val -80394"/>
              <a:gd name="adj2" fmla="val 84162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2400">
                <a:solidFill>
                  <a:schemeClr val="bg1"/>
                </a:solidFill>
                <a:latin typeface="Tahoma" pitchFamily="34" charset="0"/>
              </a:rPr>
              <a:t>L[3] = T[ 7 ]</a:t>
            </a:r>
            <a:endParaRPr lang="it-IT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870872" name="Text Box 24"/>
          <p:cNvSpPr txBox="1">
            <a:spLocks noChangeArrowheads="1"/>
          </p:cNvSpPr>
          <p:nvPr/>
        </p:nvSpPr>
        <p:spPr bwMode="auto">
          <a:xfrm>
            <a:off x="4175125" y="2205038"/>
            <a:ext cx="4029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rgbClr val="000099"/>
                </a:solidFill>
                <a:latin typeface="Comic Sans MS" pitchFamily="66" charset="0"/>
              </a:rPr>
              <a:t>We said that: L[i] precedes F[i] in T</a:t>
            </a: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4175125" y="3500438"/>
            <a:ext cx="4718050" cy="503237"/>
            <a:chOff x="2426" y="1525"/>
            <a:chExt cx="2767" cy="317"/>
          </a:xfrm>
        </p:grpSpPr>
        <p:sp>
          <p:nvSpPr>
            <p:cNvPr id="979979" name="Text Box 26"/>
            <p:cNvSpPr txBox="1">
              <a:spLocks noChangeArrowheads="1"/>
            </p:cNvSpPr>
            <p:nvPr/>
          </p:nvSpPr>
          <p:spPr bwMode="auto">
            <a:xfrm>
              <a:off x="2472" y="1570"/>
              <a:ext cx="27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solidFill>
                    <a:srgbClr val="000099"/>
                  </a:solidFill>
                  <a:latin typeface="Comic Sans MS" pitchFamily="66" charset="0"/>
                </a:rPr>
                <a:t>Given SA and T, we have L[i]  = T[SA[i]-1]</a:t>
              </a:r>
            </a:p>
          </p:txBody>
        </p:sp>
        <p:sp>
          <p:nvSpPr>
            <p:cNvPr id="979980" name="Rectangle 27"/>
            <p:cNvSpPr>
              <a:spLocks noChangeArrowheads="1"/>
            </p:cNvSpPr>
            <p:nvPr/>
          </p:nvSpPr>
          <p:spPr bwMode="auto">
            <a:xfrm>
              <a:off x="2426" y="1525"/>
              <a:ext cx="2767" cy="317"/>
            </a:xfrm>
            <a:prstGeom prst="rect">
              <a:avLst/>
            </a:prstGeom>
            <a:noFill/>
            <a:ln w="539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87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0859" grpId="0" autoUpdateAnimBg="0"/>
      <p:bldP spid="1870870" grpId="0" animBg="1"/>
      <p:bldP spid="1870871" grpId="0" animBg="1"/>
      <p:bldP spid="187087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41363"/>
            <a:ext cx="7772400" cy="527050"/>
          </a:xfrm>
        </p:spPr>
        <p:txBody>
          <a:bodyPr/>
          <a:lstStyle/>
          <a:p>
            <a:pPr eaLnBrk="1" hangingPunct="1"/>
            <a:r>
              <a:rPr lang="it-IT" sz="3600" smtClean="0">
                <a:solidFill>
                  <a:srgbClr val="000099"/>
                </a:solidFill>
              </a:rPr>
              <a:t>How to construct SA from T ?</a:t>
            </a:r>
            <a:endParaRPr lang="en-US" sz="3600" smtClean="0">
              <a:solidFill>
                <a:srgbClr val="000099"/>
              </a:solidFill>
            </a:endParaRPr>
          </a:p>
        </p:txBody>
      </p:sp>
      <p:sp>
        <p:nvSpPr>
          <p:cNvPr id="982018" name="Text Box 3"/>
          <p:cNvSpPr txBox="1">
            <a:spLocks noChangeArrowheads="1"/>
          </p:cNvSpPr>
          <p:nvPr/>
        </p:nvSpPr>
        <p:spPr bwMode="auto">
          <a:xfrm>
            <a:off x="901700" y="2036763"/>
            <a:ext cx="1870075" cy="3890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issippi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ississippi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b="1">
                <a:solidFill>
                  <a:srgbClr val="969696"/>
                </a:solidFill>
                <a:latin typeface="Courier New" pitchFamily="49" charset="0"/>
              </a:rPr>
              <a:t>m</a:t>
            </a: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ississippi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sippi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sissippi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ssippi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rgbClr val="969696"/>
                </a:solidFill>
                <a:latin typeface="Courier New" pitchFamily="49" charset="0"/>
              </a:rPr>
              <a:t>ssissippi</a:t>
            </a:r>
            <a:r>
              <a:rPr lang="en-US">
                <a:solidFill>
                  <a:srgbClr val="969696"/>
                </a:solidFill>
                <a:latin typeface="Courier New" pitchFamily="49" charset="0"/>
              </a:rPr>
              <a:t>#</a:t>
            </a:r>
            <a:endParaRPr lang="en-GB">
              <a:solidFill>
                <a:srgbClr val="969696"/>
              </a:solidFill>
              <a:latin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6563" y="1628775"/>
            <a:ext cx="857250" cy="4343400"/>
            <a:chOff x="1440" y="1248"/>
            <a:chExt cx="624" cy="2736"/>
          </a:xfrm>
        </p:grpSpPr>
        <p:sp>
          <p:nvSpPr>
            <p:cNvPr id="982025" name="Text Box 5"/>
            <p:cNvSpPr txBox="1">
              <a:spLocks noChangeArrowheads="1"/>
            </p:cNvSpPr>
            <p:nvPr/>
          </p:nvSpPr>
          <p:spPr bwMode="auto">
            <a:xfrm>
              <a:off x="1440" y="1536"/>
              <a:ext cx="624" cy="2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2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8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5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10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9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7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4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6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3</a:t>
              </a:r>
              <a:endParaRPr lang="en-GB" b="1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40" y="1248"/>
              <a:ext cx="397" cy="2736"/>
              <a:chOff x="1440" y="1248"/>
              <a:chExt cx="397" cy="2736"/>
            </a:xfrm>
          </p:grpSpPr>
          <p:sp>
            <p:nvSpPr>
              <p:cNvPr id="982027" name="Rectangle 7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288" cy="244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2028" name="Text Box 8"/>
              <p:cNvSpPr txBox="1">
                <a:spLocks noChangeArrowheads="1"/>
              </p:cNvSpPr>
              <p:nvPr/>
            </p:nvSpPr>
            <p:spPr bwMode="auto">
              <a:xfrm>
                <a:off x="1440" y="1248"/>
                <a:ext cx="3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3300"/>
                    </a:solidFill>
                    <a:latin typeface="Comic Sans MS" pitchFamily="66" charset="0"/>
                  </a:rPr>
                  <a:t>SA</a:t>
                </a:r>
                <a:endParaRPr lang="en-GB">
                  <a:solidFill>
                    <a:srgbClr val="FF33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148013" y="2319338"/>
            <a:ext cx="5816600" cy="2189162"/>
            <a:chOff x="2096" y="2085"/>
            <a:chExt cx="3664" cy="1379"/>
          </a:xfrm>
        </p:grpSpPr>
        <p:pic>
          <p:nvPicPr>
            <p:cNvPr id="982023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09" y="2251"/>
              <a:ext cx="3651" cy="1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2024" name="Text Box 11"/>
            <p:cNvSpPr txBox="1">
              <a:spLocks noChangeArrowheads="1"/>
            </p:cNvSpPr>
            <p:nvPr/>
          </p:nvSpPr>
          <p:spPr bwMode="auto">
            <a:xfrm>
              <a:off x="2096" y="2085"/>
              <a:ext cx="16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solidFill>
                    <a:srgbClr val="5C37FB"/>
                  </a:solidFill>
                  <a:latin typeface="Comic Sans MS" pitchFamily="66" charset="0"/>
                </a:rPr>
                <a:t>Elegant but inefficient</a:t>
              </a:r>
            </a:p>
          </p:txBody>
        </p:sp>
      </p:grpSp>
      <p:sp>
        <p:nvSpPr>
          <p:cNvPr id="1872908" name="AutoShape 12"/>
          <p:cNvSpPr>
            <a:spLocks noChangeArrowheads="1"/>
          </p:cNvSpPr>
          <p:nvPr/>
        </p:nvSpPr>
        <p:spPr bwMode="auto">
          <a:xfrm>
            <a:off x="3778250" y="5011738"/>
            <a:ext cx="4608513" cy="1081087"/>
          </a:xfrm>
          <a:prstGeom prst="roundRect">
            <a:avLst>
              <a:gd name="adj" fmla="val 16667"/>
            </a:avLst>
          </a:prstGeom>
          <a:solidFill>
            <a:srgbClr val="00FF00">
              <a:alpha val="5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sz="1800">
                <a:latin typeface="Tahoma" pitchFamily="34" charset="0"/>
              </a:rPr>
              <a:t>Obvious inefficiencies:</a:t>
            </a:r>
          </a:p>
          <a:p>
            <a:pPr>
              <a:buFontTx/>
              <a:buChar char="•"/>
            </a:pPr>
            <a:r>
              <a:rPr lang="it-IT" sz="1800">
                <a:latin typeface="Tahoma" pitchFamily="34" charset="0"/>
              </a:rPr>
              <a:t> </a:t>
            </a:r>
            <a:r>
              <a:rPr lang="it-IT">
                <a:latin typeface="Symbol" pitchFamily="18" charset="2"/>
              </a:rPr>
              <a:t>Q</a:t>
            </a:r>
            <a:r>
              <a:rPr lang="it-IT" sz="1800">
                <a:latin typeface="Tahoma" pitchFamily="34" charset="0"/>
              </a:rPr>
              <a:t>(n</a:t>
            </a:r>
            <a:r>
              <a:rPr lang="it-IT" sz="1800" baseline="30000">
                <a:latin typeface="Tahoma" pitchFamily="34" charset="0"/>
              </a:rPr>
              <a:t>2</a:t>
            </a:r>
            <a:r>
              <a:rPr lang="it-IT" sz="1800">
                <a:latin typeface="Tahoma" pitchFamily="34" charset="0"/>
              </a:rPr>
              <a:t> log n) time in the worst-case</a:t>
            </a:r>
          </a:p>
          <a:p>
            <a:pPr>
              <a:buFontTx/>
              <a:buChar char="•"/>
            </a:pPr>
            <a:r>
              <a:rPr lang="it-IT" sz="1800">
                <a:latin typeface="Tahoma" pitchFamily="34" charset="0"/>
              </a:rPr>
              <a:t> </a:t>
            </a:r>
            <a:r>
              <a:rPr lang="it-IT">
                <a:latin typeface="Symbol" pitchFamily="18" charset="2"/>
              </a:rPr>
              <a:t>Q</a:t>
            </a:r>
            <a:r>
              <a:rPr lang="it-IT" sz="1800">
                <a:latin typeface="Tahoma" pitchFamily="34" charset="0"/>
              </a:rPr>
              <a:t>(n log n)</a:t>
            </a:r>
            <a:r>
              <a:rPr lang="it-IT" sz="1800" b="1">
                <a:latin typeface="Tahoma" pitchFamily="34" charset="0"/>
              </a:rPr>
              <a:t> </a:t>
            </a:r>
            <a:r>
              <a:rPr lang="it-IT" sz="1800">
                <a:latin typeface="Tahoma" pitchFamily="34" charset="0"/>
              </a:rPr>
              <a:t>cache misses or I/O faults</a:t>
            </a:r>
          </a:p>
        </p:txBody>
      </p:sp>
      <p:sp>
        <p:nvSpPr>
          <p:cNvPr id="982022" name="Rectangle 13"/>
          <p:cNvSpPr>
            <a:spLocks noChangeArrowheads="1"/>
          </p:cNvSpPr>
          <p:nvPr/>
        </p:nvSpPr>
        <p:spPr bwMode="auto">
          <a:xfrm>
            <a:off x="179388" y="6165850"/>
            <a:ext cx="34559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>
                <a:solidFill>
                  <a:srgbClr val="FF0000"/>
                </a:solidFill>
                <a:latin typeface="Comic Sans MS" pitchFamily="66" charset="0"/>
              </a:rPr>
              <a:t>Input: T = mississippi#</a:t>
            </a:r>
            <a:endParaRPr lang="en-US" sz="240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290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7950" y="3060700"/>
            <a:ext cx="3352800" cy="2790825"/>
            <a:chOff x="3264" y="1833"/>
            <a:chExt cx="2112" cy="1758"/>
          </a:xfrm>
        </p:grpSpPr>
        <p:sp>
          <p:nvSpPr>
            <p:cNvPr id="984100" name="Rectangle 3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#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issis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</a:t>
              </a:r>
              <a:r>
                <a:rPr lang="it-IT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pi#mississ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ippi#missi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issippi#mi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sippi#miss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sissippi#m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84101" name="Rectangle 4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ssippi#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84102" name="Rectangle 5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4103" name="Rectangle 6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4066" name="Rectangle 7"/>
          <p:cNvSpPr>
            <a:spLocks noChangeArrowheads="1"/>
          </p:cNvSpPr>
          <p:nvPr/>
        </p:nvSpPr>
        <p:spPr bwMode="auto">
          <a:xfrm>
            <a:off x="1346200" y="2114550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mississipp</a:t>
            </a:r>
            <a:r>
              <a:rPr lang="it-IT">
                <a:latin typeface="Courier New" pitchFamily="49" charset="0"/>
              </a:rPr>
              <a:t>  i</a:t>
            </a:r>
            <a:endParaRPr lang="en-US">
              <a:latin typeface="Courier New" pitchFamily="49" charset="0"/>
            </a:endParaRPr>
          </a:p>
        </p:txBody>
      </p:sp>
      <p:sp>
        <p:nvSpPr>
          <p:cNvPr id="984067" name="Rectangle 8"/>
          <p:cNvSpPr>
            <a:spLocks noChangeArrowheads="1"/>
          </p:cNvSpPr>
          <p:nvPr/>
        </p:nvSpPr>
        <p:spPr bwMode="auto">
          <a:xfrm>
            <a:off x="1346200" y="2422525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#</a:t>
            </a:r>
            <a:r>
              <a:rPr lang="it-IT">
                <a:solidFill>
                  <a:srgbClr val="777777"/>
                </a:solidFill>
                <a:latin typeface="Courier New" pitchFamily="49" charset="0"/>
              </a:rPr>
              <a:t>m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ississip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p</a:t>
            </a:r>
          </a:p>
        </p:txBody>
      </p:sp>
      <p:sp>
        <p:nvSpPr>
          <p:cNvPr id="984068" name="Rectangle 9"/>
          <p:cNvSpPr>
            <a:spLocks noChangeArrowheads="1"/>
          </p:cNvSpPr>
          <p:nvPr/>
        </p:nvSpPr>
        <p:spPr bwMode="auto">
          <a:xfrm>
            <a:off x="1346200" y="2727325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777777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4069" name="Rectangle 10"/>
          <p:cNvSpPr>
            <a:spLocks noChangeArrowheads="1"/>
          </p:cNvSpPr>
          <p:nvPr/>
        </p:nvSpPr>
        <p:spPr bwMode="auto">
          <a:xfrm>
            <a:off x="1346200" y="1722438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F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84070" name="Rectangle 11"/>
          <p:cNvSpPr>
            <a:spLocks noChangeArrowheads="1"/>
          </p:cNvSpPr>
          <p:nvPr/>
        </p:nvSpPr>
        <p:spPr bwMode="auto">
          <a:xfrm>
            <a:off x="3627438" y="1722438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L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683000" y="4286250"/>
            <a:ext cx="4162425" cy="1295400"/>
            <a:chOff x="2304" y="2592"/>
            <a:chExt cx="2622" cy="816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072" y="2640"/>
              <a:ext cx="1854" cy="212"/>
              <a:chOff x="3072" y="2496"/>
              <a:chExt cx="1854" cy="212"/>
            </a:xfrm>
          </p:grpSpPr>
          <p:sp>
            <p:nvSpPr>
              <p:cNvPr id="984098" name="AutoShape 14"/>
              <p:cNvSpPr>
                <a:spLocks noChangeArrowheads="1"/>
              </p:cNvSpPr>
              <p:nvPr/>
            </p:nvSpPr>
            <p:spPr bwMode="auto">
              <a:xfrm>
                <a:off x="3072" y="2514"/>
                <a:ext cx="240" cy="192"/>
              </a:xfrm>
              <a:prstGeom prst="rightArrow">
                <a:avLst>
                  <a:gd name="adj1" fmla="val 50000"/>
                  <a:gd name="adj2" fmla="val 31250"/>
                </a:avLst>
              </a:prstGeom>
              <a:solidFill>
                <a:srgbClr val="17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4099" name="Rectangle 15"/>
              <p:cNvSpPr>
                <a:spLocks noChangeArrowheads="1"/>
              </p:cNvSpPr>
              <p:nvPr/>
            </p:nvSpPr>
            <p:spPr bwMode="auto">
              <a:xfrm>
                <a:off x="3360" y="2496"/>
                <a:ext cx="156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/>
                  <a:buNone/>
                </a:pPr>
                <a:r>
                  <a:rPr lang="it-IT" sz="1600">
                    <a:latin typeface="Comic Sans MS" pitchFamily="66" charset="0"/>
                  </a:rPr>
                  <a:t>Take two equal L’s chars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304" y="2592"/>
              <a:ext cx="192" cy="816"/>
              <a:chOff x="384" y="2592"/>
              <a:chExt cx="192" cy="816"/>
            </a:xfrm>
          </p:grpSpPr>
          <p:sp>
            <p:nvSpPr>
              <p:cNvPr id="984096" name="Oval 17"/>
              <p:cNvSpPr>
                <a:spLocks noChangeArrowheads="1"/>
              </p:cNvSpPr>
              <p:nvPr/>
            </p:nvSpPr>
            <p:spPr bwMode="auto">
              <a:xfrm>
                <a:off x="384" y="2592"/>
                <a:ext cx="192" cy="240"/>
              </a:xfrm>
              <a:prstGeom prst="ellipse">
                <a:avLst/>
              </a:prstGeom>
              <a:noFill/>
              <a:ln w="254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4097" name="Oval 18"/>
              <p:cNvSpPr>
                <a:spLocks noChangeArrowheads="1"/>
              </p:cNvSpPr>
              <p:nvPr/>
            </p:nvSpPr>
            <p:spPr bwMode="auto">
              <a:xfrm>
                <a:off x="384" y="3168"/>
                <a:ext cx="192" cy="240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4699000" y="3565525"/>
            <a:ext cx="3962400" cy="762000"/>
            <a:chOff x="2976" y="1968"/>
            <a:chExt cx="2496" cy="480"/>
          </a:xfrm>
        </p:grpSpPr>
        <p:sp>
          <p:nvSpPr>
            <p:cNvPr id="984092" name="Rectangle 20"/>
            <p:cNvSpPr>
              <a:spLocks noChangeArrowheads="1"/>
            </p:cNvSpPr>
            <p:nvPr/>
          </p:nvSpPr>
          <p:spPr bwMode="auto">
            <a:xfrm>
              <a:off x="2976" y="1968"/>
              <a:ext cx="24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rgbClr val="000099"/>
                  </a:solidFill>
                  <a:latin typeface="Comic Sans MS" pitchFamily="66" charset="0"/>
                </a:rPr>
                <a:t>How do we map L’s onto F’s chars ?</a:t>
              </a:r>
            </a:p>
          </p:txBody>
        </p:sp>
        <p:sp>
          <p:nvSpPr>
            <p:cNvPr id="984093" name="Rectangle 21"/>
            <p:cNvSpPr>
              <a:spLocks noChangeArrowheads="1"/>
            </p:cNvSpPr>
            <p:nvPr/>
          </p:nvSpPr>
          <p:spPr bwMode="auto">
            <a:xfrm>
              <a:off x="2976" y="2208"/>
              <a:ext cx="24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rgbClr val="000099"/>
                  </a:solidFill>
                  <a:latin typeface="Comic Sans MS" pitchFamily="66" charset="0"/>
                </a:rPr>
                <a:t>... Need to distinguish</a:t>
              </a:r>
              <a:r>
                <a:rPr lang="it-IT" sz="1600">
                  <a:solidFill>
                    <a:srgbClr val="5C37FB"/>
                  </a:solidFill>
                  <a:latin typeface="Comic Sans MS" pitchFamily="66" charset="0"/>
                </a:rPr>
                <a:t> </a:t>
              </a:r>
              <a:r>
                <a:rPr lang="it-IT" sz="1600">
                  <a:solidFill>
                    <a:srgbClr val="CC3300"/>
                  </a:solidFill>
                  <a:latin typeface="Comic Sans MS" pitchFamily="66" charset="0"/>
                </a:rPr>
                <a:t>equal chars </a:t>
              </a:r>
              <a:r>
                <a:rPr lang="it-IT" sz="1600">
                  <a:solidFill>
                    <a:srgbClr val="000099"/>
                  </a:solidFill>
                  <a:latin typeface="Comic Sans MS" pitchFamily="66" charset="0"/>
                </a:rPr>
                <a:t>in F...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906963" y="4718050"/>
            <a:ext cx="3322637" cy="336550"/>
            <a:chOff x="3072" y="2832"/>
            <a:chExt cx="2093" cy="212"/>
          </a:xfrm>
        </p:grpSpPr>
        <p:sp>
          <p:nvSpPr>
            <p:cNvPr id="984090" name="AutoShape 23"/>
            <p:cNvSpPr>
              <a:spLocks noChangeArrowheads="1"/>
            </p:cNvSpPr>
            <p:nvPr/>
          </p:nvSpPr>
          <p:spPr bwMode="auto">
            <a:xfrm>
              <a:off x="3072" y="285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17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4091" name="Rectangle 24"/>
            <p:cNvSpPr>
              <a:spLocks noChangeArrowheads="1"/>
            </p:cNvSpPr>
            <p:nvPr/>
          </p:nvSpPr>
          <p:spPr bwMode="auto">
            <a:xfrm>
              <a:off x="3360" y="2832"/>
              <a:ext cx="180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Rotate rightward their rows</a:t>
              </a: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1346200" y="4303713"/>
            <a:ext cx="2209800" cy="1211262"/>
            <a:chOff x="864" y="2625"/>
            <a:chExt cx="1392" cy="763"/>
          </a:xfrm>
        </p:grpSpPr>
        <p:sp>
          <p:nvSpPr>
            <p:cNvPr id="984088" name="Rectangle 26"/>
            <p:cNvSpPr>
              <a:spLocks noChangeArrowheads="1"/>
            </p:cNvSpPr>
            <p:nvPr/>
          </p:nvSpPr>
          <p:spPr bwMode="auto">
            <a:xfrm>
              <a:off x="864" y="2625"/>
              <a:ext cx="1392" cy="192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4089" name="Rectangle 27"/>
            <p:cNvSpPr>
              <a:spLocks noChangeArrowheads="1"/>
            </p:cNvSpPr>
            <p:nvPr/>
          </p:nvSpPr>
          <p:spPr bwMode="auto">
            <a:xfrm>
              <a:off x="864" y="3196"/>
              <a:ext cx="1392" cy="192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66780" name="AutoShape 28"/>
          <p:cNvSpPr>
            <a:spLocks noChangeArrowheads="1"/>
          </p:cNvSpPr>
          <p:nvPr/>
        </p:nvSpPr>
        <p:spPr bwMode="auto">
          <a:xfrm rot="-4967377">
            <a:off x="88106" y="3218657"/>
            <a:ext cx="1830387" cy="539750"/>
          </a:xfrm>
          <a:prstGeom prst="curvedDownArrow">
            <a:avLst>
              <a:gd name="adj1" fmla="val 2010"/>
              <a:gd name="adj2" fmla="val 104750"/>
              <a:gd name="adj3" fmla="val 15773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81" name="AutoShape 29"/>
          <p:cNvSpPr>
            <a:spLocks noChangeArrowheads="1"/>
          </p:cNvSpPr>
          <p:nvPr/>
        </p:nvSpPr>
        <p:spPr bwMode="auto">
          <a:xfrm rot="-5157898">
            <a:off x="-249237" y="3870325"/>
            <a:ext cx="2514600" cy="533400"/>
          </a:xfrm>
          <a:prstGeom prst="curvedDownArrow">
            <a:avLst>
              <a:gd name="adj1" fmla="val 2794"/>
              <a:gd name="adj2" fmla="val 133091"/>
              <a:gd name="adj3" fmla="val 24176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003800" y="5013325"/>
            <a:ext cx="2697163" cy="565150"/>
            <a:chOff x="3168" y="3072"/>
            <a:chExt cx="1699" cy="356"/>
          </a:xfrm>
        </p:grpSpPr>
        <p:sp>
          <p:nvSpPr>
            <p:cNvPr id="984086" name="Rectangle 31"/>
            <p:cNvSpPr>
              <a:spLocks noChangeArrowheads="1"/>
            </p:cNvSpPr>
            <p:nvPr/>
          </p:nvSpPr>
          <p:spPr bwMode="auto">
            <a:xfrm>
              <a:off x="3456" y="3216"/>
              <a:ext cx="1411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chemeClr val="tx2"/>
                  </a:solidFill>
                  <a:latin typeface="Comic Sans MS" pitchFamily="66" charset="0"/>
                </a:rPr>
                <a:t>Same relative order !!</a:t>
              </a:r>
            </a:p>
          </p:txBody>
        </p:sp>
        <p:sp>
          <p:nvSpPr>
            <p:cNvPr id="984087" name="AutoShape 32"/>
            <p:cNvSpPr>
              <a:spLocks noChangeArrowheads="1"/>
            </p:cNvSpPr>
            <p:nvPr/>
          </p:nvSpPr>
          <p:spPr bwMode="auto">
            <a:xfrm rot="5400000">
              <a:off x="3144" y="3096"/>
              <a:ext cx="288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540 h 21600"/>
                <a:gd name="T20" fmla="*/ 18525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213" y="0"/>
                  </a:moveTo>
                  <a:lnTo>
                    <a:pt x="12825" y="7200"/>
                  </a:lnTo>
                  <a:lnTo>
                    <a:pt x="15911" y="7200"/>
                  </a:lnTo>
                  <a:lnTo>
                    <a:pt x="15911" y="18563"/>
                  </a:lnTo>
                  <a:lnTo>
                    <a:pt x="0" y="18563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99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984078" name="Rectangle 33"/>
          <p:cNvSpPr>
            <a:spLocks noChangeArrowheads="1"/>
          </p:cNvSpPr>
          <p:nvPr/>
        </p:nvSpPr>
        <p:spPr bwMode="auto">
          <a:xfrm>
            <a:off x="1809750" y="2125663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4079" name="Text Box 34"/>
          <p:cNvSpPr txBox="1">
            <a:spLocks noChangeArrowheads="1"/>
          </p:cNvSpPr>
          <p:nvPr/>
        </p:nvSpPr>
        <p:spPr bwMode="auto">
          <a:xfrm>
            <a:off x="1862138" y="1838325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sp>
        <p:nvSpPr>
          <p:cNvPr id="1866787" name="Rectangle 35"/>
          <p:cNvSpPr>
            <a:spLocks noChangeArrowheads="1"/>
          </p:cNvSpPr>
          <p:nvPr/>
        </p:nvSpPr>
        <p:spPr bwMode="auto">
          <a:xfrm>
            <a:off x="1835150" y="2133600"/>
            <a:ext cx="1655763" cy="3671888"/>
          </a:xfrm>
          <a:prstGeom prst="rect">
            <a:avLst/>
          </a:prstGeom>
          <a:solidFill>
            <a:srgbClr val="969696"/>
          </a:solidFill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1866788" name="AutoShape 36"/>
          <p:cNvSpPr>
            <a:spLocks noChangeArrowheads="1"/>
          </p:cNvSpPr>
          <p:nvPr/>
        </p:nvSpPr>
        <p:spPr bwMode="auto">
          <a:xfrm rot="-579068">
            <a:off x="1593850" y="2414588"/>
            <a:ext cx="2089150" cy="71437"/>
          </a:xfrm>
          <a:prstGeom prst="leftArrow">
            <a:avLst>
              <a:gd name="adj1" fmla="val 50000"/>
              <a:gd name="adj2" fmla="val 73111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89" name="AutoShape 37"/>
          <p:cNvSpPr>
            <a:spLocks noChangeArrowheads="1"/>
          </p:cNvSpPr>
          <p:nvPr/>
        </p:nvSpPr>
        <p:spPr bwMode="auto">
          <a:xfrm rot="1995241" flipV="1">
            <a:off x="1389063" y="3597275"/>
            <a:ext cx="2593975" cy="71438"/>
          </a:xfrm>
          <a:prstGeom prst="leftArrow">
            <a:avLst>
              <a:gd name="adj1" fmla="val 50000"/>
              <a:gd name="adj2" fmla="val 90777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90" name="AutoShape 38"/>
          <p:cNvSpPr>
            <a:spLocks noChangeArrowheads="1"/>
          </p:cNvSpPr>
          <p:nvPr/>
        </p:nvSpPr>
        <p:spPr bwMode="auto">
          <a:xfrm rot="2584336" flipV="1">
            <a:off x="1300163" y="4586288"/>
            <a:ext cx="2808287" cy="71437"/>
          </a:xfrm>
          <a:prstGeom prst="leftArrow">
            <a:avLst>
              <a:gd name="adj1" fmla="val 50000"/>
              <a:gd name="adj2" fmla="val 982784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91" name="AutoShape 39"/>
          <p:cNvSpPr>
            <a:spLocks noChangeArrowheads="1"/>
          </p:cNvSpPr>
          <p:nvPr/>
        </p:nvSpPr>
        <p:spPr bwMode="auto">
          <a:xfrm rot="2584336" flipV="1">
            <a:off x="1306513" y="4286250"/>
            <a:ext cx="2771775" cy="69850"/>
          </a:xfrm>
          <a:prstGeom prst="leftArrow">
            <a:avLst>
              <a:gd name="adj1" fmla="val 50000"/>
              <a:gd name="adj2" fmla="val 992045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4085" name="Rectangle 40"/>
          <p:cNvSpPr>
            <a:spLocks noGrp="1" noChangeArrowheads="1"/>
          </p:cNvSpPr>
          <p:nvPr>
            <p:ph type="title"/>
          </p:nvPr>
        </p:nvSpPr>
        <p:spPr>
          <a:xfrm>
            <a:off x="611188" y="715963"/>
            <a:ext cx="7772400" cy="481012"/>
          </a:xfrm>
        </p:spPr>
        <p:txBody>
          <a:bodyPr anchor="ctr"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A useful tool:  L </a:t>
            </a:r>
            <a:r>
              <a:rPr lang="it-IT" sz="3100" smtClean="0">
                <a:solidFill>
                  <a:srgbClr val="000099"/>
                </a:solidFill>
                <a:sym typeface="Wingdings" pitchFamily="2" charset="2"/>
              </a:rPr>
              <a:t></a:t>
            </a:r>
            <a:r>
              <a:rPr lang="it-IT" smtClean="0">
                <a:solidFill>
                  <a:srgbClr val="000099"/>
                </a:solidFill>
              </a:rPr>
              <a:t> F mapping</a:t>
            </a:r>
            <a:endParaRPr lang="en-US" sz="24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6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6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6780" grpId="0" animBg="1"/>
      <p:bldP spid="1866780" grpId="1" animBg="1"/>
      <p:bldP spid="1866781" grpId="0" animBg="1"/>
      <p:bldP spid="1866781" grpId="1" animBg="1"/>
      <p:bldP spid="1866788" grpId="0" animBg="1"/>
      <p:bldP spid="1866789" grpId="0" animBg="1"/>
      <p:bldP spid="1866790" grpId="0" animBg="1"/>
      <p:bldP spid="186679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1600" y="1981200"/>
            <a:ext cx="4743450" cy="2062163"/>
            <a:chOff x="864" y="1248"/>
            <a:chExt cx="2988" cy="1299"/>
          </a:xfrm>
        </p:grpSpPr>
        <p:sp>
          <p:nvSpPr>
            <p:cNvPr id="986152" name="Oval 3"/>
            <p:cNvSpPr>
              <a:spLocks noChangeArrowheads="1"/>
            </p:cNvSpPr>
            <p:nvPr/>
          </p:nvSpPr>
          <p:spPr bwMode="auto">
            <a:xfrm>
              <a:off x="864" y="1248"/>
              <a:ext cx="192" cy="240"/>
            </a:xfrm>
            <a:prstGeom prst="ellipse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53" name="Text Box 4"/>
            <p:cNvSpPr txBox="1">
              <a:spLocks noChangeArrowheads="1"/>
            </p:cNvSpPr>
            <p:nvPr/>
          </p:nvSpPr>
          <p:spPr bwMode="auto">
            <a:xfrm>
              <a:off x="2777" y="2297"/>
              <a:ext cx="107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latin typeface="Comic Sans MS" pitchFamily="66" charset="0"/>
                </a:rPr>
                <a:t>T =</a:t>
              </a:r>
              <a:r>
                <a:rPr lang="it-IT">
                  <a:latin typeface="Times New Roman" pitchFamily="18" charset="0"/>
                </a:rPr>
                <a:t> ....           </a:t>
              </a:r>
              <a:r>
                <a:rPr lang="it-IT" b="1">
                  <a:solidFill>
                    <a:schemeClr val="tx2"/>
                  </a:solidFill>
                  <a:latin typeface="Times New Roman" pitchFamily="18" charset="0"/>
                </a:rPr>
                <a:t>#</a:t>
              </a:r>
            </a:p>
          </p:txBody>
        </p:sp>
      </p:grpSp>
      <p:sp>
        <p:nvSpPr>
          <p:cNvPr id="1868805" name="Rectangle 5"/>
          <p:cNvSpPr>
            <a:spLocks noChangeArrowheads="1"/>
          </p:cNvSpPr>
          <p:nvPr/>
        </p:nvSpPr>
        <p:spPr bwMode="auto">
          <a:xfrm>
            <a:off x="1835150" y="1989138"/>
            <a:ext cx="1655763" cy="3671887"/>
          </a:xfrm>
          <a:prstGeom prst="rect">
            <a:avLst/>
          </a:prstGeom>
          <a:solidFill>
            <a:srgbClr val="C0C0C0"/>
          </a:solidFill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15" name="Rectangle 6"/>
          <p:cNvSpPr>
            <a:spLocks noChangeArrowheads="1"/>
          </p:cNvSpPr>
          <p:nvPr/>
        </p:nvSpPr>
        <p:spPr bwMode="auto">
          <a:xfrm>
            <a:off x="1371600" y="22860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ississip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p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03350" y="2924175"/>
            <a:ext cx="3352800" cy="2790825"/>
            <a:chOff x="3264" y="1833"/>
            <a:chExt cx="2112" cy="1758"/>
          </a:xfrm>
        </p:grpSpPr>
        <p:sp>
          <p:nvSpPr>
            <p:cNvPr id="986148" name="Rectangle 8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#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issis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</a:t>
              </a:r>
              <a:r>
                <a:rPr lang="it-IT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pi#mississ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ippi#missi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issippi#mi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sippi#miss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sissippi#m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86149" name="Rectangle 9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86150" name="Rectangle 10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6151" name="Rectangle 11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6117" name="Rectangle 12"/>
          <p:cNvSpPr>
            <a:spLocks noGrp="1" noChangeArrowheads="1"/>
          </p:cNvSpPr>
          <p:nvPr>
            <p:ph type="title"/>
          </p:nvPr>
        </p:nvSpPr>
        <p:spPr>
          <a:xfrm>
            <a:off x="539750" y="787400"/>
            <a:ext cx="7772400" cy="481013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The BWT is invertible</a:t>
            </a:r>
            <a:endParaRPr lang="en-US" sz="2400" smtClean="0">
              <a:solidFill>
                <a:srgbClr val="000099"/>
              </a:solidFill>
            </a:endParaRPr>
          </a:p>
        </p:txBody>
      </p:sp>
      <p:sp>
        <p:nvSpPr>
          <p:cNvPr id="986118" name="Rectangle 13"/>
          <p:cNvSpPr>
            <a:spLocks noChangeArrowheads="1"/>
          </p:cNvSpPr>
          <p:nvPr/>
        </p:nvSpPr>
        <p:spPr bwMode="auto">
          <a:xfrm>
            <a:off x="1371600" y="1978025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mississipp</a:t>
            </a:r>
            <a:r>
              <a:rPr lang="it-IT">
                <a:latin typeface="Courier New" pitchFamily="49" charset="0"/>
              </a:rPr>
              <a:t>  i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19" name="Rectangle 14"/>
          <p:cNvSpPr>
            <a:spLocks noChangeArrowheads="1"/>
          </p:cNvSpPr>
          <p:nvPr/>
        </p:nvSpPr>
        <p:spPr bwMode="auto">
          <a:xfrm>
            <a:off x="1371600" y="2590800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20" name="Rectangle 15"/>
          <p:cNvSpPr>
            <a:spLocks noChangeArrowheads="1"/>
          </p:cNvSpPr>
          <p:nvPr/>
        </p:nvSpPr>
        <p:spPr bwMode="auto">
          <a:xfrm>
            <a:off x="1371600" y="1585913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F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1" name="Rectangle 16"/>
          <p:cNvSpPr>
            <a:spLocks noChangeArrowheads="1"/>
          </p:cNvSpPr>
          <p:nvPr/>
        </p:nvSpPr>
        <p:spPr bwMode="auto">
          <a:xfrm>
            <a:off x="3652838" y="1585913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L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2" name="Rectangle 17"/>
          <p:cNvSpPr>
            <a:spLocks noChangeArrowheads="1"/>
          </p:cNvSpPr>
          <p:nvPr/>
        </p:nvSpPr>
        <p:spPr bwMode="auto">
          <a:xfrm>
            <a:off x="1835150" y="1989138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23" name="Text Box 18"/>
          <p:cNvSpPr txBox="1">
            <a:spLocks noChangeArrowheads="1"/>
          </p:cNvSpPr>
          <p:nvPr/>
        </p:nvSpPr>
        <p:spPr bwMode="auto">
          <a:xfrm>
            <a:off x="1887538" y="1701800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40200" y="1989138"/>
            <a:ext cx="4752975" cy="1173162"/>
            <a:chOff x="2608" y="1117"/>
            <a:chExt cx="2132" cy="739"/>
          </a:xfrm>
        </p:grpSpPr>
        <p:sp>
          <p:nvSpPr>
            <p:cNvPr id="986145" name="Rectangle 20"/>
            <p:cNvSpPr>
              <a:spLocks noChangeArrowheads="1"/>
            </p:cNvSpPr>
            <p:nvPr/>
          </p:nvSpPr>
          <p:spPr bwMode="auto">
            <a:xfrm>
              <a:off x="2789" y="1344"/>
              <a:ext cx="195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1. LF-array maps L’s to F’s chars</a:t>
              </a:r>
            </a:p>
          </p:txBody>
        </p:sp>
        <p:sp>
          <p:nvSpPr>
            <p:cNvPr id="986146" name="Rectangle 21"/>
            <p:cNvSpPr>
              <a:spLocks noChangeArrowheads="1"/>
            </p:cNvSpPr>
            <p:nvPr/>
          </p:nvSpPr>
          <p:spPr bwMode="auto">
            <a:xfrm>
              <a:off x="2789" y="1616"/>
              <a:ext cx="186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2. L[ i ]  precedes F[ i ] in T </a:t>
              </a:r>
            </a:p>
          </p:txBody>
        </p:sp>
        <p:sp>
          <p:nvSpPr>
            <p:cNvPr id="986147" name="Rectangle 22"/>
            <p:cNvSpPr>
              <a:spLocks noChangeArrowheads="1"/>
            </p:cNvSpPr>
            <p:nvPr/>
          </p:nvSpPr>
          <p:spPr bwMode="auto">
            <a:xfrm>
              <a:off x="2608" y="1117"/>
              <a:ext cx="92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>
                  <a:solidFill>
                    <a:srgbClr val="CC3300"/>
                  </a:solidFill>
                  <a:latin typeface="Comic Sans MS" pitchFamily="66" charset="0"/>
                </a:rPr>
                <a:t>Two key properties:</a:t>
              </a:r>
            </a:p>
          </p:txBody>
        </p:sp>
      </p:grpSp>
      <p:sp>
        <p:nvSpPr>
          <p:cNvPr id="1868823" name="Rectangle 23"/>
          <p:cNvSpPr>
            <a:spLocks noChangeArrowheads="1"/>
          </p:cNvSpPr>
          <p:nvPr/>
        </p:nvSpPr>
        <p:spPr bwMode="auto">
          <a:xfrm>
            <a:off x="4211638" y="3357563"/>
            <a:ext cx="2559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600">
                <a:solidFill>
                  <a:schemeClr val="tx2"/>
                </a:solidFill>
                <a:latin typeface="Comic Sans MS" pitchFamily="66" charset="0"/>
              </a:rPr>
              <a:t>Reconstruct T backward:</a:t>
            </a:r>
          </a:p>
        </p:txBody>
      </p:sp>
      <p:sp>
        <p:nvSpPr>
          <p:cNvPr id="1868824" name="Oval 24"/>
          <p:cNvSpPr>
            <a:spLocks noChangeArrowheads="1"/>
          </p:cNvSpPr>
          <p:nvPr/>
        </p:nvSpPr>
        <p:spPr bwMode="auto">
          <a:xfrm>
            <a:off x="1373188" y="2276475"/>
            <a:ext cx="304800" cy="381000"/>
          </a:xfrm>
          <a:prstGeom prst="ellips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635375" y="1989138"/>
            <a:ext cx="2259013" cy="2044700"/>
            <a:chOff x="2290" y="1253"/>
            <a:chExt cx="1423" cy="1288"/>
          </a:xfrm>
        </p:grpSpPr>
        <p:sp>
          <p:nvSpPr>
            <p:cNvPr id="986143" name="Oval 26"/>
            <p:cNvSpPr>
              <a:spLocks noChangeArrowheads="1"/>
            </p:cNvSpPr>
            <p:nvPr/>
          </p:nvSpPr>
          <p:spPr bwMode="auto">
            <a:xfrm>
              <a:off x="2290" y="1253"/>
              <a:ext cx="192" cy="240"/>
            </a:xfrm>
            <a:prstGeom prst="ellips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4" name="Rectangle 27"/>
            <p:cNvSpPr>
              <a:spLocks noChangeArrowheads="1"/>
            </p:cNvSpPr>
            <p:nvPr/>
          </p:nvSpPr>
          <p:spPr bwMode="auto">
            <a:xfrm>
              <a:off x="3560" y="2291"/>
              <a:ext cx="1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5C37FB"/>
                  </a:solidFill>
                  <a:latin typeface="Tahoma" pitchFamily="34" charset="0"/>
                </a:rPr>
                <a:t>i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635375" y="2276475"/>
            <a:ext cx="2197100" cy="1757363"/>
            <a:chOff x="2290" y="1434"/>
            <a:chExt cx="1384" cy="1107"/>
          </a:xfrm>
        </p:grpSpPr>
        <p:sp>
          <p:nvSpPr>
            <p:cNvPr id="986141" name="Oval 29"/>
            <p:cNvSpPr>
              <a:spLocks noChangeArrowheads="1"/>
            </p:cNvSpPr>
            <p:nvPr/>
          </p:nvSpPr>
          <p:spPr bwMode="auto">
            <a:xfrm>
              <a:off x="2290" y="1434"/>
              <a:ext cx="192" cy="2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2" name="Rectangle 30"/>
            <p:cNvSpPr>
              <a:spLocks noChangeArrowheads="1"/>
            </p:cNvSpPr>
            <p:nvPr/>
          </p:nvSpPr>
          <p:spPr bwMode="auto">
            <a:xfrm>
              <a:off x="3470" y="2291"/>
              <a:ext cx="2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68831" name="Oval 31"/>
          <p:cNvSpPr>
            <a:spLocks noChangeArrowheads="1"/>
          </p:cNvSpPr>
          <p:nvPr/>
        </p:nvSpPr>
        <p:spPr bwMode="auto">
          <a:xfrm>
            <a:off x="1403350" y="3860800"/>
            <a:ext cx="304800" cy="381000"/>
          </a:xfrm>
          <a:prstGeom prst="ellipse">
            <a:avLst/>
          </a:prstGeom>
          <a:noFill/>
          <a:ln w="222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708400" y="3636963"/>
            <a:ext cx="1979613" cy="604837"/>
            <a:chOff x="2336" y="2291"/>
            <a:chExt cx="1247" cy="381"/>
          </a:xfrm>
        </p:grpSpPr>
        <p:sp>
          <p:nvSpPr>
            <p:cNvPr id="986139" name="Oval 33"/>
            <p:cNvSpPr>
              <a:spLocks noChangeArrowheads="1"/>
            </p:cNvSpPr>
            <p:nvPr/>
          </p:nvSpPr>
          <p:spPr bwMode="auto">
            <a:xfrm>
              <a:off x="2336" y="2432"/>
              <a:ext cx="192" cy="240"/>
            </a:xfrm>
            <a:prstGeom prst="ellips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0" name="Rectangle 34"/>
            <p:cNvSpPr>
              <a:spLocks noChangeArrowheads="1"/>
            </p:cNvSpPr>
            <p:nvPr/>
          </p:nvSpPr>
          <p:spPr bwMode="auto">
            <a:xfrm>
              <a:off x="3379" y="2291"/>
              <a:ext cx="2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00A000"/>
                  </a:solidFill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68835" name="Oval 35"/>
          <p:cNvSpPr>
            <a:spLocks noChangeArrowheads="1"/>
          </p:cNvSpPr>
          <p:nvPr/>
        </p:nvSpPr>
        <p:spPr bwMode="auto">
          <a:xfrm>
            <a:off x="1403350" y="4149725"/>
            <a:ext cx="304800" cy="381000"/>
          </a:xfrm>
          <a:prstGeom prst="ellipse">
            <a:avLst/>
          </a:prstGeom>
          <a:noFill/>
          <a:ln w="222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3708400" y="3659188"/>
            <a:ext cx="1809750" cy="871537"/>
            <a:chOff x="2336" y="2305"/>
            <a:chExt cx="1140" cy="549"/>
          </a:xfrm>
        </p:grpSpPr>
        <p:sp>
          <p:nvSpPr>
            <p:cNvPr id="986137" name="Rectangle 37"/>
            <p:cNvSpPr>
              <a:spLocks noChangeArrowheads="1"/>
            </p:cNvSpPr>
            <p:nvPr/>
          </p:nvSpPr>
          <p:spPr bwMode="auto">
            <a:xfrm>
              <a:off x="3323" y="2305"/>
              <a:ext cx="1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CC3300"/>
                  </a:solidFill>
                  <a:latin typeface="Tahoma" pitchFamily="34" charset="0"/>
                </a:rPr>
                <a:t>i</a:t>
              </a:r>
            </a:p>
          </p:txBody>
        </p:sp>
        <p:sp>
          <p:nvSpPr>
            <p:cNvPr id="986138" name="Oval 38"/>
            <p:cNvSpPr>
              <a:spLocks noChangeArrowheads="1"/>
            </p:cNvSpPr>
            <p:nvPr/>
          </p:nvSpPr>
          <p:spPr bwMode="auto">
            <a:xfrm>
              <a:off x="2336" y="2614"/>
              <a:ext cx="192" cy="240"/>
            </a:xfrm>
            <a:prstGeom prst="ellipse">
              <a:avLst/>
            </a:prstGeom>
            <a:noFill/>
            <a:ln w="222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68839" name="Rectangle 39"/>
          <p:cNvSpPr>
            <a:spLocks noChangeArrowheads="1"/>
          </p:cNvSpPr>
          <p:nvPr/>
        </p:nvSpPr>
        <p:spPr bwMode="auto">
          <a:xfrm>
            <a:off x="1331913" y="1989138"/>
            <a:ext cx="503237" cy="3671887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6084888" y="4365625"/>
            <a:ext cx="2735262" cy="2305050"/>
            <a:chOff x="3198" y="2795"/>
            <a:chExt cx="1723" cy="1452"/>
          </a:xfrm>
        </p:grpSpPr>
        <p:sp>
          <p:nvSpPr>
            <p:cNvPr id="986135" name="Rectangle 41"/>
            <p:cNvSpPr>
              <a:spLocks noChangeArrowheads="1"/>
            </p:cNvSpPr>
            <p:nvPr/>
          </p:nvSpPr>
          <p:spPr bwMode="auto">
            <a:xfrm>
              <a:off x="3198" y="2795"/>
              <a:ext cx="1723" cy="1452"/>
            </a:xfrm>
            <a:prstGeom prst="rect">
              <a:avLst/>
            </a:prstGeom>
            <a:noFill/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36" name="Text Box 42"/>
            <p:cNvSpPr txBox="1">
              <a:spLocks noChangeArrowheads="1"/>
            </p:cNvSpPr>
            <p:nvPr/>
          </p:nvSpPr>
          <p:spPr bwMode="auto">
            <a:xfrm>
              <a:off x="3243" y="2886"/>
              <a:ext cx="1633" cy="1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800" u="sng">
                  <a:solidFill>
                    <a:srgbClr val="000099"/>
                  </a:solidFill>
                  <a:latin typeface="Verdana" pitchFamily="34" charset="0"/>
                </a:rPr>
                <a:t>InvertBWT</a:t>
              </a:r>
              <a:r>
                <a:rPr lang="it-IT" sz="1800">
                  <a:solidFill>
                    <a:srgbClr val="000099"/>
                  </a:solidFill>
                  <a:latin typeface="Verdana" pitchFamily="34" charset="0"/>
                </a:rPr>
                <a:t>(L)</a:t>
              </a:r>
            </a:p>
            <a:p>
              <a:pPr>
                <a:lnSpc>
                  <a:spcPct val="130000"/>
                </a:lnSpc>
              </a:pPr>
              <a:r>
                <a:rPr lang="it-IT" sz="1800">
                  <a:latin typeface="Verdana" pitchFamily="34" charset="0"/>
                </a:rPr>
                <a:t>Compute LF[0,n-1];</a:t>
              </a:r>
            </a:p>
            <a:p>
              <a:r>
                <a:rPr lang="it-IT" sz="1800">
                  <a:latin typeface="Verdana" pitchFamily="34" charset="0"/>
                </a:rPr>
                <a:t>r = 0; i = n;</a:t>
              </a:r>
            </a:p>
            <a:p>
              <a:r>
                <a:rPr lang="it-IT" sz="1800">
                  <a:latin typeface="Verdana" pitchFamily="34" charset="0"/>
                </a:rPr>
                <a:t>while (i&gt;0) {</a:t>
              </a:r>
            </a:p>
            <a:p>
              <a:r>
                <a:rPr lang="it-IT" sz="1800">
                  <a:latin typeface="Verdana" pitchFamily="34" charset="0"/>
                </a:rPr>
                <a:t>    T[i] = L[r];</a:t>
              </a:r>
            </a:p>
            <a:p>
              <a:r>
                <a:rPr lang="it-IT" sz="1800">
                  <a:latin typeface="Verdana" pitchFamily="34" charset="0"/>
                </a:rPr>
                <a:t>    r = LF[r]; i--;</a:t>
              </a:r>
            </a:p>
            <a:p>
              <a:r>
                <a:rPr lang="it-IT" sz="1800">
                  <a:latin typeface="Verdana" pitchFamily="34" charset="0"/>
                </a:rPr>
                <a:t>    }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6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6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6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8805" grpId="0" animBg="1"/>
      <p:bldP spid="1868805" grpId="1" animBg="1"/>
      <p:bldP spid="1868823" grpId="0"/>
      <p:bldP spid="1868824" grpId="0" animBg="1"/>
      <p:bldP spid="1868831" grpId="0" animBg="1"/>
      <p:bldP spid="1868835" grpId="0" animBg="1"/>
      <p:bldP spid="186883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090" name="Rectangle 2"/>
          <p:cNvSpPr>
            <a:spLocks noChangeArrowheads="1"/>
          </p:cNvSpPr>
          <p:nvPr/>
        </p:nvSpPr>
        <p:spPr bwMode="auto">
          <a:xfrm>
            <a:off x="2916238" y="4865688"/>
            <a:ext cx="431800" cy="4318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81091" name="Text Box 3"/>
          <p:cNvSpPr txBox="1">
            <a:spLocks noChangeArrowheads="1"/>
          </p:cNvSpPr>
          <p:nvPr/>
        </p:nvSpPr>
        <p:spPr bwMode="auto">
          <a:xfrm>
            <a:off x="971550" y="4865688"/>
            <a:ext cx="512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RLE0 = </a:t>
            </a:r>
            <a:r>
              <a:rPr lang="it-IT" sz="2400">
                <a:solidFill>
                  <a:srgbClr val="CC0000"/>
                </a:solidFill>
              </a:rPr>
              <a:t>0</a:t>
            </a:r>
            <a:r>
              <a:rPr lang="it-IT" sz="2400"/>
              <a:t>3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10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0</a:t>
            </a:r>
            <a:r>
              <a:rPr lang="it-IT" sz="2400"/>
              <a:t>3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10</a:t>
            </a:r>
            <a:r>
              <a:rPr lang="it-IT" sz="2400"/>
              <a:t>2</a:t>
            </a:r>
            <a:r>
              <a:rPr lang="it-IT" sz="2400">
                <a:solidFill>
                  <a:srgbClr val="CC0000"/>
                </a:solidFill>
              </a:rPr>
              <a:t>10</a:t>
            </a:r>
          </a:p>
        </p:txBody>
      </p:sp>
      <p:sp>
        <p:nvSpPr>
          <p:cNvPr id="1881092" name="Rectangle 4"/>
          <p:cNvSpPr>
            <a:spLocks noChangeArrowheads="1"/>
          </p:cNvSpPr>
          <p:nvPr/>
        </p:nvSpPr>
        <p:spPr bwMode="auto">
          <a:xfrm>
            <a:off x="2413000" y="4073525"/>
            <a:ext cx="1008063" cy="4318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8164" name="Rectangle 5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An encoding example</a:t>
            </a:r>
          </a:p>
        </p:txBody>
      </p:sp>
      <p:sp>
        <p:nvSpPr>
          <p:cNvPr id="988165" name="Text Box 6"/>
          <p:cNvSpPr txBox="1">
            <a:spLocks noChangeArrowheads="1"/>
          </p:cNvSpPr>
          <p:nvPr/>
        </p:nvSpPr>
        <p:spPr bwMode="auto">
          <a:xfrm>
            <a:off x="468313" y="2128838"/>
            <a:ext cx="5700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T = mississippimississippimississippi</a:t>
            </a:r>
          </a:p>
        </p:txBody>
      </p:sp>
      <p:sp>
        <p:nvSpPr>
          <p:cNvPr id="1881095" name="Text Box 7"/>
          <p:cNvSpPr txBox="1">
            <a:spLocks noChangeArrowheads="1"/>
          </p:cNvSpPr>
          <p:nvPr/>
        </p:nvSpPr>
        <p:spPr bwMode="auto">
          <a:xfrm>
            <a:off x="468313" y="2705100"/>
            <a:ext cx="586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L = ipppssssssmmmii</a:t>
            </a:r>
            <a:r>
              <a:rPr lang="it-IT" sz="2400">
                <a:solidFill>
                  <a:srgbClr val="FF3300"/>
                </a:solidFill>
              </a:rPr>
              <a:t>#</a:t>
            </a:r>
            <a:r>
              <a:rPr lang="it-IT" sz="2400"/>
              <a:t>pppiiissssssiiiiii</a:t>
            </a:r>
          </a:p>
        </p:txBody>
      </p:sp>
      <p:sp>
        <p:nvSpPr>
          <p:cNvPr id="1881096" name="Text Box 8"/>
          <p:cNvSpPr txBox="1">
            <a:spLocks noChangeArrowheads="1"/>
          </p:cNvSpPr>
          <p:nvPr/>
        </p:nvSpPr>
        <p:spPr bwMode="auto">
          <a:xfrm>
            <a:off x="468313" y="3425825"/>
            <a:ext cx="8151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Mtf = </a:t>
            </a:r>
            <a:r>
              <a:rPr lang="it-IT" sz="2400" smtClean="0"/>
              <a:t>020030000030030     300100300000100000</a:t>
            </a:r>
            <a:endParaRPr lang="it-IT" sz="2400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372225" y="2128838"/>
            <a:ext cx="2700338" cy="1223962"/>
            <a:chOff x="3470" y="1389"/>
            <a:chExt cx="1315" cy="635"/>
          </a:xfrm>
        </p:grpSpPr>
        <p:sp>
          <p:nvSpPr>
            <p:cNvPr id="988182" name="AutoShape 10"/>
            <p:cNvSpPr>
              <a:spLocks noChangeArrowheads="1"/>
            </p:cNvSpPr>
            <p:nvPr/>
          </p:nvSpPr>
          <p:spPr bwMode="auto">
            <a:xfrm>
              <a:off x="3470" y="1389"/>
              <a:ext cx="1315" cy="635"/>
            </a:xfrm>
            <a:prstGeom prst="flowChartPreparation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8183" name="Text Box 11"/>
            <p:cNvSpPr txBox="1">
              <a:spLocks noChangeArrowheads="1"/>
            </p:cNvSpPr>
            <p:nvPr/>
          </p:nvSpPr>
          <p:spPr bwMode="auto">
            <a:xfrm>
              <a:off x="3651" y="1737"/>
              <a:ext cx="96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>
                  <a:latin typeface="Comic Sans MS" pitchFamily="66" charset="0"/>
                </a:rPr>
                <a:t>Mtf</a:t>
              </a:r>
              <a:r>
                <a:rPr lang="it-IT"/>
                <a:t> = </a:t>
              </a:r>
              <a:r>
                <a:rPr lang="it-IT">
                  <a:solidFill>
                    <a:srgbClr val="000099"/>
                  </a:solidFill>
                </a:rPr>
                <a:t>[i,m,p,s]</a:t>
              </a:r>
            </a:p>
          </p:txBody>
        </p:sp>
        <p:sp>
          <p:nvSpPr>
            <p:cNvPr id="988184" name="Text Box 12"/>
            <p:cNvSpPr txBox="1">
              <a:spLocks noChangeArrowheads="1"/>
            </p:cNvSpPr>
            <p:nvPr/>
          </p:nvSpPr>
          <p:spPr bwMode="auto">
            <a:xfrm>
              <a:off x="3696" y="1479"/>
              <a:ext cx="580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latin typeface="Tahoma" pitchFamily="34" charset="0"/>
                </a:rPr>
                <a:t># at 16</a:t>
              </a:r>
            </a:p>
          </p:txBody>
        </p:sp>
      </p:grpSp>
      <p:sp>
        <p:nvSpPr>
          <p:cNvPr id="1881101" name="Text Box 13"/>
          <p:cNvSpPr txBox="1">
            <a:spLocks noChangeArrowheads="1"/>
          </p:cNvSpPr>
          <p:nvPr/>
        </p:nvSpPr>
        <p:spPr bwMode="auto">
          <a:xfrm>
            <a:off x="250825" y="5757863"/>
            <a:ext cx="8443913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Bzip2-output = Arithmetic/Huffman on </a:t>
            </a:r>
            <a:r>
              <a:rPr lang="it-IT" sz="2400" b="1">
                <a:solidFill>
                  <a:srgbClr val="CC0000"/>
                </a:solidFill>
              </a:rPr>
              <a:t>|</a:t>
            </a:r>
            <a:r>
              <a:rPr lang="it-IT" sz="2400" b="1">
                <a:solidFill>
                  <a:srgbClr val="CC0000"/>
                </a:solidFill>
                <a:latin typeface="Symbol" pitchFamily="18" charset="2"/>
              </a:rPr>
              <a:t>S</a:t>
            </a:r>
            <a:r>
              <a:rPr lang="it-IT" sz="2400" b="1">
                <a:solidFill>
                  <a:srgbClr val="CC0000"/>
                </a:solidFill>
              </a:rPr>
              <a:t>|+1</a:t>
            </a:r>
            <a:r>
              <a:rPr lang="it-IT" sz="2400"/>
              <a:t> symbols... </a:t>
            </a:r>
          </a:p>
          <a:p>
            <a:r>
              <a:rPr lang="it-IT" sz="2400"/>
              <a:t>	... plus </a:t>
            </a:r>
            <a:r>
              <a:rPr lang="it-IT" sz="3200">
                <a:latin typeface="Symbol" pitchFamily="18" charset="2"/>
              </a:rPr>
              <a:t>g</a:t>
            </a:r>
            <a:r>
              <a:rPr lang="it-IT" sz="2400"/>
              <a:t>(16), plus the original Mtf-list (i,m,p,s)</a:t>
            </a:r>
          </a:p>
        </p:txBody>
      </p:sp>
      <p:sp>
        <p:nvSpPr>
          <p:cNvPr id="1881102" name="Text Box 14"/>
          <p:cNvSpPr txBox="1">
            <a:spLocks noChangeArrowheads="1"/>
          </p:cNvSpPr>
          <p:nvPr/>
        </p:nvSpPr>
        <p:spPr bwMode="auto">
          <a:xfrm>
            <a:off x="503238" y="4073525"/>
            <a:ext cx="7957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Mtf = </a:t>
            </a:r>
            <a:r>
              <a:rPr lang="it-IT" sz="2400" smtClean="0"/>
              <a:t>030040000040040     400200400000200000</a:t>
            </a:r>
            <a:endParaRPr lang="it-IT" sz="2400" dirty="0"/>
          </a:p>
        </p:txBody>
      </p:sp>
      <p:sp>
        <p:nvSpPr>
          <p:cNvPr id="1881103" name="Line 15"/>
          <p:cNvSpPr>
            <a:spLocks noChangeShapeType="1"/>
          </p:cNvSpPr>
          <p:nvPr/>
        </p:nvSpPr>
        <p:spPr bwMode="auto">
          <a:xfrm>
            <a:off x="1331913" y="3065463"/>
            <a:ext cx="360362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04" name="Line 16"/>
          <p:cNvSpPr>
            <a:spLocks noChangeShapeType="1"/>
          </p:cNvSpPr>
          <p:nvPr/>
        </p:nvSpPr>
        <p:spPr bwMode="auto">
          <a:xfrm>
            <a:off x="1476375" y="3065463"/>
            <a:ext cx="360363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05" name="Line 17"/>
          <p:cNvSpPr>
            <a:spLocks noChangeShapeType="1"/>
          </p:cNvSpPr>
          <p:nvPr/>
        </p:nvSpPr>
        <p:spPr bwMode="auto">
          <a:xfrm>
            <a:off x="1692275" y="3065463"/>
            <a:ext cx="360363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06" name="Line 18"/>
          <p:cNvSpPr>
            <a:spLocks noChangeShapeType="1"/>
          </p:cNvSpPr>
          <p:nvPr/>
        </p:nvSpPr>
        <p:spPr bwMode="auto">
          <a:xfrm>
            <a:off x="4068763" y="3065463"/>
            <a:ext cx="86360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588125" y="4433888"/>
            <a:ext cx="2484438" cy="776287"/>
            <a:chOff x="4195" y="2568"/>
            <a:chExt cx="1407" cy="771"/>
          </a:xfrm>
        </p:grpSpPr>
        <p:sp>
          <p:nvSpPr>
            <p:cNvPr id="988180" name="AutoShape 20"/>
            <p:cNvSpPr>
              <a:spLocks noChangeArrowheads="1"/>
            </p:cNvSpPr>
            <p:nvPr/>
          </p:nvSpPr>
          <p:spPr bwMode="auto">
            <a:xfrm>
              <a:off x="4195" y="2568"/>
              <a:ext cx="1407" cy="771"/>
            </a:xfrm>
            <a:prstGeom prst="flowChartPreparation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8181" name="Text Box 21"/>
            <p:cNvSpPr txBox="1">
              <a:spLocks noChangeArrowheads="1"/>
            </p:cNvSpPr>
            <p:nvPr/>
          </p:nvSpPr>
          <p:spPr bwMode="auto">
            <a:xfrm>
              <a:off x="4529" y="2727"/>
              <a:ext cx="674" cy="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sz="1800">
                  <a:latin typeface="Tahoma" pitchFamily="34" charset="0"/>
                </a:rPr>
                <a:t>Alphabet</a:t>
              </a:r>
            </a:p>
            <a:p>
              <a:pPr algn="ctr">
                <a:lnSpc>
                  <a:spcPct val="90000"/>
                </a:lnSpc>
              </a:pPr>
              <a:r>
                <a:rPr lang="it-IT" sz="1800">
                  <a:latin typeface="Tahoma" pitchFamily="34" charset="0"/>
                </a:rPr>
                <a:t>|</a:t>
              </a:r>
              <a:r>
                <a:rPr lang="it-IT" sz="1800">
                  <a:latin typeface="Symbol" pitchFamily="18" charset="2"/>
                </a:rPr>
                <a:t>S</a:t>
              </a:r>
              <a:r>
                <a:rPr lang="it-IT" sz="1800">
                  <a:latin typeface="Tahoma" pitchFamily="34" charset="0"/>
                </a:rPr>
                <a:t>|+1</a:t>
              </a:r>
            </a:p>
          </p:txBody>
        </p:sp>
      </p:grpSp>
      <p:sp>
        <p:nvSpPr>
          <p:cNvPr id="1881110" name="Line 22"/>
          <p:cNvSpPr>
            <a:spLocks noChangeShapeType="1"/>
          </p:cNvSpPr>
          <p:nvPr/>
        </p:nvSpPr>
        <p:spPr bwMode="auto">
          <a:xfrm>
            <a:off x="2844800" y="4505325"/>
            <a:ext cx="215900" cy="360363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arrow" w="med" len="lg"/>
          </a:ln>
        </p:spPr>
        <p:txBody>
          <a:bodyPr/>
          <a:lstStyle/>
          <a:p>
            <a:endParaRPr lang="it-IT"/>
          </a:p>
        </p:txBody>
      </p:sp>
      <p:sp>
        <p:nvSpPr>
          <p:cNvPr id="1881111" name="Text Box 23"/>
          <p:cNvSpPr txBox="1">
            <a:spLocks noChangeArrowheads="1"/>
          </p:cNvSpPr>
          <p:nvPr/>
        </p:nvSpPr>
        <p:spPr bwMode="auto">
          <a:xfrm>
            <a:off x="2987675" y="4505325"/>
            <a:ext cx="300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rgbClr val="CC3300"/>
                </a:solidFill>
                <a:latin typeface="Tahoma" pitchFamily="34" charset="0"/>
              </a:rPr>
              <a:t>Bin(6)=110, Wheeler’s code</a:t>
            </a:r>
          </a:p>
        </p:txBody>
      </p:sp>
      <p:sp>
        <p:nvSpPr>
          <p:cNvPr id="1881112" name="Line 24"/>
          <p:cNvSpPr>
            <a:spLocks noChangeShapeType="1"/>
          </p:cNvSpPr>
          <p:nvPr/>
        </p:nvSpPr>
        <p:spPr bwMode="auto">
          <a:xfrm>
            <a:off x="4284663" y="3065463"/>
            <a:ext cx="865187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13" name="Line 25"/>
          <p:cNvSpPr>
            <a:spLocks noChangeShapeType="1"/>
          </p:cNvSpPr>
          <p:nvPr/>
        </p:nvSpPr>
        <p:spPr bwMode="auto">
          <a:xfrm>
            <a:off x="4500563" y="3065463"/>
            <a:ext cx="865187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8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88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8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8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1090" grpId="0" animBg="1"/>
      <p:bldP spid="1881091" grpId="0"/>
      <p:bldP spid="1881092" grpId="0" animBg="1"/>
      <p:bldP spid="1881095" grpId="0"/>
      <p:bldP spid="1881096" grpId="0"/>
      <p:bldP spid="1881101" grpId="0"/>
      <p:bldP spid="1881102" grpId="0"/>
      <p:bldP spid="1881103" grpId="0" animBg="1"/>
      <p:bldP spid="1881103" grpId="1" animBg="1"/>
      <p:bldP spid="1881104" grpId="0" animBg="1"/>
      <p:bldP spid="1881104" grpId="1" animBg="1"/>
      <p:bldP spid="1881105" grpId="0" animBg="1"/>
      <p:bldP spid="1881105" grpId="1" animBg="1"/>
      <p:bldP spid="1881106" grpId="0" animBg="1"/>
      <p:bldP spid="1881106" grpId="1" animBg="1"/>
      <p:bldP spid="1881110" grpId="0" animBg="1"/>
      <p:bldP spid="1881111" grpId="0"/>
      <p:bldP spid="1881112" grpId="0" animBg="1"/>
      <p:bldP spid="1881112" grpId="1" animBg="1"/>
      <p:bldP spid="1881113" grpId="0" animBg="1"/>
      <p:bldP spid="1881113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z="3100" smtClean="0"/>
              <a:t>You find this in your Linux distribution</a:t>
            </a:r>
          </a:p>
        </p:txBody>
      </p:sp>
      <p:sp>
        <p:nvSpPr>
          <p:cNvPr id="990210" name="Text Box 3"/>
          <p:cNvSpPr txBox="1">
            <a:spLocks noChangeArrowheads="1"/>
          </p:cNvSpPr>
          <p:nvPr/>
        </p:nvSpPr>
        <p:spPr bwMode="auto">
          <a:xfrm>
            <a:off x="663575" y="1862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  <p:pic>
        <p:nvPicPr>
          <p:cNvPr id="1248257" name="Picture 1" descr="C:\Users\ferragin\Desktop\Immagin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3" y="1643050"/>
            <a:ext cx="8770407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932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34672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Allows using “fractional” parts of bits!!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Takes 2 + </a:t>
            </a:r>
            <a:r>
              <a:rPr lang="en-US" dirty="0" err="1" smtClean="0"/>
              <a:t>nH</a:t>
            </a:r>
            <a:r>
              <a:rPr lang="en-US" dirty="0" smtClean="0"/>
              <a:t>(T)</a:t>
            </a:r>
            <a:r>
              <a:rPr lang="en-US" baseline="-25000" dirty="0" smtClean="0"/>
              <a:t> </a:t>
            </a:r>
            <a:r>
              <a:rPr lang="en-US" dirty="0" smtClean="0"/>
              <a:t>bits vs.  (n + </a:t>
            </a:r>
            <a:r>
              <a:rPr lang="en-US" dirty="0" err="1" smtClean="0"/>
              <a:t>nH</a:t>
            </a:r>
            <a:r>
              <a:rPr lang="en-US" dirty="0" smtClean="0"/>
              <a:t>(T)) of Huffman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Used in PPM, JPEG/MPEG (as option), </a:t>
            </a:r>
            <a:r>
              <a:rPr lang="en-US" dirty="0" err="1" smtClean="0"/>
              <a:t>Bzip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More time costly than Huffman, but integer implementation is not too bad.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Symbol interval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5986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smtClean="0"/>
              <a:t>Assign each symbol to an interval range from 0 (inclusive) to 1 (exclusive).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e.g.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31925" y="2959100"/>
            <a:ext cx="1717675" cy="2667000"/>
            <a:chOff x="672" y="2064"/>
            <a:chExt cx="1082" cy="1680"/>
          </a:xfrm>
        </p:grpSpPr>
        <p:sp>
          <p:nvSpPr>
            <p:cNvPr id="6152" name="Line 5"/>
            <p:cNvSpPr>
              <a:spLocks noChangeShapeType="1"/>
            </p:cNvSpPr>
            <p:nvPr/>
          </p:nvSpPr>
          <p:spPr bwMode="auto">
            <a:xfrm flipV="1">
              <a:off x="1152" y="2172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3" name="Line 6"/>
            <p:cNvSpPr>
              <a:spLocks noChangeShapeType="1"/>
            </p:cNvSpPr>
            <p:nvPr/>
          </p:nvSpPr>
          <p:spPr bwMode="auto">
            <a:xfrm flipH="1">
              <a:off x="1056" y="36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4" name="Line 7"/>
            <p:cNvSpPr>
              <a:spLocks noChangeShapeType="1"/>
            </p:cNvSpPr>
            <p:nvPr/>
          </p:nvSpPr>
          <p:spPr bwMode="auto">
            <a:xfrm flipH="1">
              <a:off x="1056" y="33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5" name="Line 8"/>
            <p:cNvSpPr>
              <a:spLocks noChangeShapeType="1"/>
            </p:cNvSpPr>
            <p:nvPr/>
          </p:nvSpPr>
          <p:spPr bwMode="auto">
            <a:xfrm flipH="1">
              <a:off x="1056" y="25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6" name="Line 9"/>
            <p:cNvSpPr>
              <a:spLocks noChangeShapeType="1"/>
            </p:cNvSpPr>
            <p:nvPr/>
          </p:nvSpPr>
          <p:spPr bwMode="auto">
            <a:xfrm flipH="1">
              <a:off x="1056" y="21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7" name="Text Box 10"/>
            <p:cNvSpPr txBox="1">
              <a:spLocks noChangeArrowheads="1"/>
            </p:cNvSpPr>
            <p:nvPr/>
          </p:nvSpPr>
          <p:spPr bwMode="auto">
            <a:xfrm>
              <a:off x="1200" y="3312"/>
              <a:ext cx="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6158" name="Text Box 11"/>
            <p:cNvSpPr txBox="1">
              <a:spLocks noChangeArrowheads="1"/>
            </p:cNvSpPr>
            <p:nvPr/>
          </p:nvSpPr>
          <p:spPr bwMode="auto">
            <a:xfrm>
              <a:off x="1200" y="2208"/>
              <a:ext cx="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6159" name="Text Box 12"/>
            <p:cNvSpPr txBox="1">
              <a:spLocks noChangeArrowheads="1"/>
            </p:cNvSpPr>
            <p:nvPr/>
          </p:nvSpPr>
          <p:spPr bwMode="auto">
            <a:xfrm>
              <a:off x="1194" y="2784"/>
              <a:ext cx="5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6160" name="Text Box 13"/>
            <p:cNvSpPr txBox="1">
              <a:spLocks noChangeArrowheads="1"/>
            </p:cNvSpPr>
            <p:nvPr/>
          </p:nvSpPr>
          <p:spPr bwMode="auto">
            <a:xfrm>
              <a:off x="672" y="3456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Symbol" pitchFamily="18" charset="2"/>
                </a:rPr>
                <a:t>0.0</a:t>
              </a:r>
            </a:p>
          </p:txBody>
        </p:sp>
        <p:sp>
          <p:nvSpPr>
            <p:cNvPr id="6161" name="Text Box 14"/>
            <p:cNvSpPr txBox="1">
              <a:spLocks noChangeArrowheads="1"/>
            </p:cNvSpPr>
            <p:nvPr/>
          </p:nvSpPr>
          <p:spPr bwMode="auto">
            <a:xfrm>
              <a:off x="672" y="3168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Symbol" pitchFamily="18" charset="2"/>
                </a:rPr>
                <a:t>0.2</a:t>
              </a:r>
            </a:p>
          </p:txBody>
        </p:sp>
        <p:sp>
          <p:nvSpPr>
            <p:cNvPr id="6162" name="Text Box 15"/>
            <p:cNvSpPr txBox="1">
              <a:spLocks noChangeArrowheads="1"/>
            </p:cNvSpPr>
            <p:nvPr/>
          </p:nvSpPr>
          <p:spPr bwMode="auto">
            <a:xfrm>
              <a:off x="672" y="2448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Symbol" pitchFamily="18" charset="2"/>
                </a:rPr>
                <a:t>0.7</a:t>
              </a:r>
            </a:p>
          </p:txBody>
        </p:sp>
        <p:sp>
          <p:nvSpPr>
            <p:cNvPr id="6163" name="Text Box 16"/>
            <p:cNvSpPr txBox="1">
              <a:spLocks noChangeArrowheads="1"/>
            </p:cNvSpPr>
            <p:nvPr/>
          </p:nvSpPr>
          <p:spPr bwMode="auto">
            <a:xfrm>
              <a:off x="672" y="2064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Symbol" pitchFamily="18" charset="2"/>
                </a:rPr>
                <a:t>1.0</a:t>
              </a:r>
            </a:p>
          </p:txBody>
        </p:sp>
      </p:grpSp>
      <p:sp>
        <p:nvSpPr>
          <p:cNvPr id="6150" name="Text Box 17"/>
          <p:cNvSpPr txBox="1">
            <a:spLocks noChangeArrowheads="1"/>
          </p:cNvSpPr>
          <p:nvPr/>
        </p:nvSpPr>
        <p:spPr bwMode="auto">
          <a:xfrm>
            <a:off x="3643306" y="4000504"/>
            <a:ext cx="447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i="1" dirty="0">
                <a:latin typeface="Times New Roman" pitchFamily="18" charset="0"/>
              </a:rPr>
              <a:t>f(a) = .0,   f(b) = .2,   f(c) = .7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6151" name="Text Box 19"/>
          <p:cNvSpPr txBox="1">
            <a:spLocks noChangeArrowheads="1"/>
          </p:cNvSpPr>
          <p:nvPr/>
        </p:nvSpPr>
        <p:spPr bwMode="auto">
          <a:xfrm>
            <a:off x="977925" y="5805488"/>
            <a:ext cx="7165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dirty="0">
                <a:latin typeface="Comic Sans MS" pitchFamily="66" charset="0"/>
              </a:rPr>
              <a:t>The interval for a particular symbol will be called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the </a:t>
            </a:r>
            <a:r>
              <a:rPr lang="en-US" b="1" u="sng" dirty="0">
                <a:latin typeface="Comic Sans MS" pitchFamily="66" charset="0"/>
              </a:rPr>
              <a:t>symbol interval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e.g</a:t>
            </a:r>
            <a:r>
              <a:rPr lang="en-US" dirty="0">
                <a:latin typeface="Comic Sans MS" pitchFamily="66" charset="0"/>
              </a:rPr>
              <a:t> for b it is [.2,.7))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Sequence interval</a:t>
            </a:r>
          </a:p>
        </p:txBody>
      </p:sp>
      <p:sp>
        <p:nvSpPr>
          <p:cNvPr id="937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Coding the message sequence: </a:t>
            </a:r>
            <a:r>
              <a:rPr lang="en-US" b="1" smtClean="0"/>
              <a:t>bac</a:t>
            </a:r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The final sequence interval is </a:t>
            </a:r>
            <a:r>
              <a:rPr lang="en-US" b="1" smtClean="0"/>
              <a:t>[.27,.3)</a:t>
            </a:r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1913" y="2349500"/>
            <a:ext cx="5845175" cy="2819400"/>
            <a:chOff x="788" y="1344"/>
            <a:chExt cx="3682" cy="1776"/>
          </a:xfrm>
        </p:grpSpPr>
        <p:sp>
          <p:nvSpPr>
            <p:cNvPr id="937988" name="Line 5"/>
            <p:cNvSpPr>
              <a:spLocks noChangeShapeType="1"/>
            </p:cNvSpPr>
            <p:nvPr/>
          </p:nvSpPr>
          <p:spPr bwMode="auto">
            <a:xfrm flipV="1">
              <a:off x="1152" y="1500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7989" name="Line 6"/>
            <p:cNvSpPr>
              <a:spLocks noChangeShapeType="1"/>
            </p:cNvSpPr>
            <p:nvPr/>
          </p:nvSpPr>
          <p:spPr bwMode="auto">
            <a:xfrm flipH="1">
              <a:off x="1152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7990" name="Line 7"/>
            <p:cNvSpPr>
              <a:spLocks noChangeShapeType="1"/>
            </p:cNvSpPr>
            <p:nvPr/>
          </p:nvSpPr>
          <p:spPr bwMode="auto">
            <a:xfrm flipH="1">
              <a:off x="1152" y="26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7991" name="Line 8"/>
            <p:cNvSpPr>
              <a:spLocks noChangeShapeType="1"/>
            </p:cNvSpPr>
            <p:nvPr/>
          </p:nvSpPr>
          <p:spPr bwMode="auto">
            <a:xfrm flipH="1">
              <a:off x="1152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7992" name="Line 9"/>
            <p:cNvSpPr>
              <a:spLocks noChangeShapeType="1"/>
            </p:cNvSpPr>
            <p:nvPr/>
          </p:nvSpPr>
          <p:spPr bwMode="auto">
            <a:xfrm flipH="1">
              <a:off x="1152" y="15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7993" name="Text Box 10"/>
            <p:cNvSpPr txBox="1">
              <a:spLocks noChangeArrowheads="1"/>
            </p:cNvSpPr>
            <p:nvPr/>
          </p:nvSpPr>
          <p:spPr bwMode="auto">
            <a:xfrm>
              <a:off x="1236" y="2659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937994" name="Text Box 11"/>
            <p:cNvSpPr txBox="1">
              <a:spLocks noChangeArrowheads="1"/>
            </p:cNvSpPr>
            <p:nvPr/>
          </p:nvSpPr>
          <p:spPr bwMode="auto">
            <a:xfrm>
              <a:off x="1236" y="1555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937995" name="Text Box 12"/>
            <p:cNvSpPr txBox="1">
              <a:spLocks noChangeArrowheads="1"/>
            </p:cNvSpPr>
            <p:nvPr/>
          </p:nvSpPr>
          <p:spPr bwMode="auto">
            <a:xfrm>
              <a:off x="1231" y="2131"/>
              <a:ext cx="4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937996" name="Text Box 13"/>
            <p:cNvSpPr txBox="1">
              <a:spLocks noChangeArrowheads="1"/>
            </p:cNvSpPr>
            <p:nvPr/>
          </p:nvSpPr>
          <p:spPr bwMode="auto">
            <a:xfrm>
              <a:off x="788" y="2803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0.0</a:t>
              </a:r>
            </a:p>
          </p:txBody>
        </p:sp>
        <p:sp>
          <p:nvSpPr>
            <p:cNvPr id="937997" name="Text Box 14"/>
            <p:cNvSpPr txBox="1">
              <a:spLocks noChangeArrowheads="1"/>
            </p:cNvSpPr>
            <p:nvPr/>
          </p:nvSpPr>
          <p:spPr bwMode="auto">
            <a:xfrm>
              <a:off x="788" y="251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0.2</a:t>
              </a:r>
            </a:p>
          </p:txBody>
        </p:sp>
        <p:sp>
          <p:nvSpPr>
            <p:cNvPr id="937998" name="Text Box 15"/>
            <p:cNvSpPr txBox="1">
              <a:spLocks noChangeArrowheads="1"/>
            </p:cNvSpPr>
            <p:nvPr/>
          </p:nvSpPr>
          <p:spPr bwMode="auto">
            <a:xfrm>
              <a:off x="788" y="179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0.7</a:t>
              </a:r>
            </a:p>
          </p:txBody>
        </p:sp>
        <p:sp>
          <p:nvSpPr>
            <p:cNvPr id="937999" name="Text Box 16"/>
            <p:cNvSpPr txBox="1">
              <a:spLocks noChangeArrowheads="1"/>
            </p:cNvSpPr>
            <p:nvPr/>
          </p:nvSpPr>
          <p:spPr bwMode="auto">
            <a:xfrm>
              <a:off x="788" y="1411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1.0</a:t>
              </a:r>
            </a:p>
          </p:txBody>
        </p:sp>
        <p:sp>
          <p:nvSpPr>
            <p:cNvPr id="938000" name="Line 17"/>
            <p:cNvSpPr>
              <a:spLocks noChangeShapeType="1"/>
            </p:cNvSpPr>
            <p:nvPr/>
          </p:nvSpPr>
          <p:spPr bwMode="auto">
            <a:xfrm flipV="1">
              <a:off x="2640" y="1500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01" name="Line 18"/>
            <p:cNvSpPr>
              <a:spLocks noChangeShapeType="1"/>
            </p:cNvSpPr>
            <p:nvPr/>
          </p:nvSpPr>
          <p:spPr bwMode="auto">
            <a:xfrm flipH="1">
              <a:off x="2544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02" name="Line 19"/>
            <p:cNvSpPr>
              <a:spLocks noChangeShapeType="1"/>
            </p:cNvSpPr>
            <p:nvPr/>
          </p:nvSpPr>
          <p:spPr bwMode="auto">
            <a:xfrm flipH="1">
              <a:off x="2544" y="26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03" name="Line 20"/>
            <p:cNvSpPr>
              <a:spLocks noChangeShapeType="1"/>
            </p:cNvSpPr>
            <p:nvPr/>
          </p:nvSpPr>
          <p:spPr bwMode="auto">
            <a:xfrm flipH="1">
              <a:off x="254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04" name="Line 21"/>
            <p:cNvSpPr>
              <a:spLocks noChangeShapeType="1"/>
            </p:cNvSpPr>
            <p:nvPr/>
          </p:nvSpPr>
          <p:spPr bwMode="auto">
            <a:xfrm flipH="1">
              <a:off x="2544" y="15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05" name="Text Box 22"/>
            <p:cNvSpPr txBox="1">
              <a:spLocks noChangeArrowheads="1"/>
            </p:cNvSpPr>
            <p:nvPr/>
          </p:nvSpPr>
          <p:spPr bwMode="auto">
            <a:xfrm>
              <a:off x="2645" y="2659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938006" name="Text Box 23"/>
            <p:cNvSpPr txBox="1">
              <a:spLocks noChangeArrowheads="1"/>
            </p:cNvSpPr>
            <p:nvPr/>
          </p:nvSpPr>
          <p:spPr bwMode="auto">
            <a:xfrm>
              <a:off x="2645" y="1555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938007" name="Text Box 24"/>
            <p:cNvSpPr txBox="1">
              <a:spLocks noChangeArrowheads="1"/>
            </p:cNvSpPr>
            <p:nvPr/>
          </p:nvSpPr>
          <p:spPr bwMode="auto">
            <a:xfrm>
              <a:off x="2640" y="2064"/>
              <a:ext cx="4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938008" name="Text Box 25"/>
            <p:cNvSpPr txBox="1">
              <a:spLocks noChangeArrowheads="1"/>
            </p:cNvSpPr>
            <p:nvPr/>
          </p:nvSpPr>
          <p:spPr bwMode="auto">
            <a:xfrm>
              <a:off x="2180" y="2870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0.2</a:t>
              </a:r>
            </a:p>
          </p:txBody>
        </p:sp>
        <p:sp>
          <p:nvSpPr>
            <p:cNvPr id="938009" name="Text Box 26"/>
            <p:cNvSpPr txBox="1">
              <a:spLocks noChangeArrowheads="1"/>
            </p:cNvSpPr>
            <p:nvPr/>
          </p:nvSpPr>
          <p:spPr bwMode="auto">
            <a:xfrm>
              <a:off x="2180" y="2515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0.3</a:t>
              </a:r>
            </a:p>
          </p:txBody>
        </p:sp>
        <p:sp>
          <p:nvSpPr>
            <p:cNvPr id="938010" name="Text Box 27"/>
            <p:cNvSpPr txBox="1">
              <a:spLocks noChangeArrowheads="1"/>
            </p:cNvSpPr>
            <p:nvPr/>
          </p:nvSpPr>
          <p:spPr bwMode="auto">
            <a:xfrm>
              <a:off x="2140" y="1795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0.55</a:t>
              </a:r>
            </a:p>
          </p:txBody>
        </p:sp>
        <p:sp>
          <p:nvSpPr>
            <p:cNvPr id="938011" name="Text Box 28"/>
            <p:cNvSpPr txBox="1">
              <a:spLocks noChangeArrowheads="1"/>
            </p:cNvSpPr>
            <p:nvPr/>
          </p:nvSpPr>
          <p:spPr bwMode="auto">
            <a:xfrm>
              <a:off x="2180" y="1344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0.7</a:t>
              </a:r>
            </a:p>
          </p:txBody>
        </p:sp>
        <p:sp>
          <p:nvSpPr>
            <p:cNvPr id="938012" name="Line 29"/>
            <p:cNvSpPr>
              <a:spLocks noChangeShapeType="1"/>
            </p:cNvSpPr>
            <p:nvPr/>
          </p:nvSpPr>
          <p:spPr bwMode="auto">
            <a:xfrm flipV="1">
              <a:off x="3984" y="1500"/>
              <a:ext cx="0" cy="1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13" name="Line 30"/>
            <p:cNvSpPr>
              <a:spLocks noChangeShapeType="1"/>
            </p:cNvSpPr>
            <p:nvPr/>
          </p:nvSpPr>
          <p:spPr bwMode="auto">
            <a:xfrm flipH="1">
              <a:off x="3888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14" name="Line 31"/>
            <p:cNvSpPr>
              <a:spLocks noChangeShapeType="1"/>
            </p:cNvSpPr>
            <p:nvPr/>
          </p:nvSpPr>
          <p:spPr bwMode="auto">
            <a:xfrm flipH="1">
              <a:off x="3888" y="26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15" name="Line 32"/>
            <p:cNvSpPr>
              <a:spLocks noChangeShapeType="1"/>
            </p:cNvSpPr>
            <p:nvPr/>
          </p:nvSpPr>
          <p:spPr bwMode="auto">
            <a:xfrm flipH="1">
              <a:off x="3888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16" name="Line 33"/>
            <p:cNvSpPr>
              <a:spLocks noChangeShapeType="1"/>
            </p:cNvSpPr>
            <p:nvPr/>
          </p:nvSpPr>
          <p:spPr bwMode="auto">
            <a:xfrm flipH="1">
              <a:off x="3888" y="15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17" name="Text Box 34"/>
            <p:cNvSpPr txBox="1">
              <a:spLocks noChangeArrowheads="1"/>
            </p:cNvSpPr>
            <p:nvPr/>
          </p:nvSpPr>
          <p:spPr bwMode="auto">
            <a:xfrm>
              <a:off x="3989" y="2659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938018" name="Text Box 35"/>
            <p:cNvSpPr txBox="1">
              <a:spLocks noChangeArrowheads="1"/>
            </p:cNvSpPr>
            <p:nvPr/>
          </p:nvSpPr>
          <p:spPr bwMode="auto">
            <a:xfrm>
              <a:off x="3989" y="1555"/>
              <a:ext cx="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938019" name="Text Box 36"/>
            <p:cNvSpPr txBox="1">
              <a:spLocks noChangeArrowheads="1"/>
            </p:cNvSpPr>
            <p:nvPr/>
          </p:nvSpPr>
          <p:spPr bwMode="auto">
            <a:xfrm>
              <a:off x="3984" y="2131"/>
              <a:ext cx="4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938020" name="Text Box 37"/>
            <p:cNvSpPr txBox="1">
              <a:spLocks noChangeArrowheads="1"/>
            </p:cNvSpPr>
            <p:nvPr/>
          </p:nvSpPr>
          <p:spPr bwMode="auto">
            <a:xfrm>
              <a:off x="3524" y="2870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0.2</a:t>
              </a:r>
            </a:p>
          </p:txBody>
        </p:sp>
        <p:sp>
          <p:nvSpPr>
            <p:cNvPr id="938021" name="Text Box 38"/>
            <p:cNvSpPr txBox="1">
              <a:spLocks noChangeArrowheads="1"/>
            </p:cNvSpPr>
            <p:nvPr/>
          </p:nvSpPr>
          <p:spPr bwMode="auto">
            <a:xfrm>
              <a:off x="3484" y="2515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 smtClean="0">
                  <a:latin typeface="Times New Roman" pitchFamily="18" charset="0"/>
                </a:rPr>
                <a:t>0.22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938022" name="Text Box 39"/>
            <p:cNvSpPr txBox="1">
              <a:spLocks noChangeArrowheads="1"/>
            </p:cNvSpPr>
            <p:nvPr/>
          </p:nvSpPr>
          <p:spPr bwMode="auto">
            <a:xfrm>
              <a:off x="3484" y="1795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>
                  <a:latin typeface="Times New Roman" pitchFamily="18" charset="0"/>
                </a:rPr>
                <a:t>0.27</a:t>
              </a:r>
            </a:p>
          </p:txBody>
        </p:sp>
        <p:sp>
          <p:nvSpPr>
            <p:cNvPr id="938023" name="Text Box 40"/>
            <p:cNvSpPr txBox="1">
              <a:spLocks noChangeArrowheads="1"/>
            </p:cNvSpPr>
            <p:nvPr/>
          </p:nvSpPr>
          <p:spPr bwMode="auto">
            <a:xfrm>
              <a:off x="3524" y="1411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0.3</a:t>
              </a:r>
            </a:p>
          </p:txBody>
        </p:sp>
        <p:sp>
          <p:nvSpPr>
            <p:cNvPr id="938024" name="Line 41"/>
            <p:cNvSpPr>
              <a:spLocks noChangeShapeType="1"/>
            </p:cNvSpPr>
            <p:nvPr/>
          </p:nvSpPr>
          <p:spPr bwMode="auto">
            <a:xfrm>
              <a:off x="1248" y="2640"/>
              <a:ext cx="13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25" name="Line 42"/>
            <p:cNvSpPr>
              <a:spLocks noChangeShapeType="1"/>
            </p:cNvSpPr>
            <p:nvPr/>
          </p:nvSpPr>
          <p:spPr bwMode="auto">
            <a:xfrm flipV="1">
              <a:off x="1248" y="1488"/>
              <a:ext cx="13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26" name="Line 43"/>
            <p:cNvSpPr>
              <a:spLocks noChangeShapeType="1"/>
            </p:cNvSpPr>
            <p:nvPr/>
          </p:nvSpPr>
          <p:spPr bwMode="auto">
            <a:xfrm>
              <a:off x="2640" y="29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27" name="Line 44"/>
            <p:cNvSpPr>
              <a:spLocks noChangeShapeType="1"/>
            </p:cNvSpPr>
            <p:nvPr/>
          </p:nvSpPr>
          <p:spPr bwMode="auto">
            <a:xfrm flipV="1">
              <a:off x="2640" y="1488"/>
              <a:ext cx="1344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28" name="Line 45"/>
            <p:cNvSpPr>
              <a:spLocks noChangeShapeType="1"/>
            </p:cNvSpPr>
            <p:nvPr/>
          </p:nvSpPr>
          <p:spPr bwMode="auto">
            <a:xfrm flipV="1">
              <a:off x="1152" y="1920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29" name="Line 46"/>
            <p:cNvSpPr>
              <a:spLocks noChangeShapeType="1"/>
            </p:cNvSpPr>
            <p:nvPr/>
          </p:nvSpPr>
          <p:spPr bwMode="auto">
            <a:xfrm flipV="1">
              <a:off x="2640" y="264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8030" name="Line 47"/>
            <p:cNvSpPr>
              <a:spLocks noChangeShapeType="1"/>
            </p:cNvSpPr>
            <p:nvPr/>
          </p:nvSpPr>
          <p:spPr bwMode="auto">
            <a:xfrm flipV="1">
              <a:off x="3984" y="148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9" name="Rettangolo 48"/>
          <p:cNvSpPr/>
          <p:nvPr/>
        </p:nvSpPr>
        <p:spPr bwMode="auto">
          <a:xfrm>
            <a:off x="5000628" y="2428868"/>
            <a:ext cx="2714644" cy="30718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8" name="Rettangolo 47"/>
          <p:cNvSpPr/>
          <p:nvPr/>
        </p:nvSpPr>
        <p:spPr bwMode="auto">
          <a:xfrm>
            <a:off x="2786050" y="2285992"/>
            <a:ext cx="2214578" cy="30718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1" name="Rettangolo arrotondato 50"/>
          <p:cNvSpPr/>
          <p:nvPr/>
        </p:nvSpPr>
        <p:spPr bwMode="auto">
          <a:xfrm>
            <a:off x="5072066" y="2643182"/>
            <a:ext cx="2000264" cy="428628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(0.7-0.2)*0.3=0.15</a:t>
            </a:r>
          </a:p>
        </p:txBody>
      </p:sp>
      <p:sp>
        <p:nvSpPr>
          <p:cNvPr id="53" name="Rettangolo arrotondato 52"/>
          <p:cNvSpPr/>
          <p:nvPr/>
        </p:nvSpPr>
        <p:spPr bwMode="auto">
          <a:xfrm>
            <a:off x="7215206" y="3643314"/>
            <a:ext cx="1928826" cy="428628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(0.3-0.2)*0.5 = 0.05</a:t>
            </a:r>
          </a:p>
        </p:txBody>
      </p:sp>
      <p:sp>
        <p:nvSpPr>
          <p:cNvPr id="54" name="Rettangolo arrotondato 53"/>
          <p:cNvSpPr/>
          <p:nvPr/>
        </p:nvSpPr>
        <p:spPr bwMode="auto">
          <a:xfrm>
            <a:off x="7286644" y="2643182"/>
            <a:ext cx="1857388" cy="428628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(0.3-0.2)*0.3=0.03</a:t>
            </a:r>
          </a:p>
        </p:txBody>
      </p:sp>
      <p:sp>
        <p:nvSpPr>
          <p:cNvPr id="55" name="Rettangolo arrotondato 54"/>
          <p:cNvSpPr/>
          <p:nvPr/>
        </p:nvSpPr>
        <p:spPr bwMode="auto">
          <a:xfrm>
            <a:off x="7286644" y="4429132"/>
            <a:ext cx="1857388" cy="428628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(0.3-0.2)*0.2=0.02</a:t>
            </a:r>
          </a:p>
        </p:txBody>
      </p:sp>
      <p:grpSp>
        <p:nvGrpSpPr>
          <p:cNvPr id="59" name="Gruppo 58"/>
          <p:cNvGrpSpPr/>
          <p:nvPr/>
        </p:nvGrpSpPr>
        <p:grpSpPr>
          <a:xfrm>
            <a:off x="1928794" y="3000372"/>
            <a:ext cx="1214446" cy="1571636"/>
            <a:chOff x="1928794" y="3000372"/>
            <a:chExt cx="1214446" cy="1571636"/>
          </a:xfrm>
        </p:grpSpPr>
        <p:sp>
          <p:nvSpPr>
            <p:cNvPr id="57" name="Rettangolo 56"/>
            <p:cNvSpPr/>
            <p:nvPr/>
          </p:nvSpPr>
          <p:spPr bwMode="auto">
            <a:xfrm>
              <a:off x="2009756" y="3000372"/>
              <a:ext cx="1133484" cy="4905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8" name="Rettangolo 57"/>
            <p:cNvSpPr/>
            <p:nvPr/>
          </p:nvSpPr>
          <p:spPr bwMode="auto">
            <a:xfrm>
              <a:off x="1928794" y="4081466"/>
              <a:ext cx="1133484" cy="4905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60" name="Rettangolo 59"/>
          <p:cNvSpPr/>
          <p:nvPr/>
        </p:nvSpPr>
        <p:spPr bwMode="auto">
          <a:xfrm>
            <a:off x="4286248" y="4786322"/>
            <a:ext cx="1062046" cy="5619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2" name="Rettangolo arrotondato 51"/>
          <p:cNvSpPr/>
          <p:nvPr/>
        </p:nvSpPr>
        <p:spPr bwMode="auto">
          <a:xfrm>
            <a:off x="5072066" y="4429132"/>
            <a:ext cx="2000264" cy="428628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(0.7-0.2)*0.2=0.1</a:t>
            </a:r>
          </a:p>
        </p:txBody>
      </p:sp>
      <p:sp>
        <p:nvSpPr>
          <p:cNvPr id="61" name="Rettangolo 60"/>
          <p:cNvSpPr/>
          <p:nvPr/>
        </p:nvSpPr>
        <p:spPr bwMode="auto">
          <a:xfrm>
            <a:off x="4367210" y="3786190"/>
            <a:ext cx="1276360" cy="6334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0" name="Rettangolo arrotondato 49"/>
          <p:cNvSpPr/>
          <p:nvPr/>
        </p:nvSpPr>
        <p:spPr bwMode="auto">
          <a:xfrm>
            <a:off x="5000628" y="3571876"/>
            <a:ext cx="2143140" cy="428628"/>
          </a:xfrm>
          <a:prstGeom prst="round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(0.7-0.2)*0.5 = 0.25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51" grpId="0" animBg="1"/>
      <p:bldP spid="51" grpId="1" animBg="1"/>
      <p:bldP spid="53" grpId="1" animBg="1"/>
      <p:bldP spid="54" grpId="1" animBg="1"/>
      <p:bldP spid="55" grpId="1" animBg="1"/>
      <p:bldP spid="60" grpId="0" animBg="1"/>
      <p:bldP spid="52" grpId="0" animBg="1"/>
      <p:bldP spid="52" grpId="1" animBg="1"/>
      <p:bldP spid="61" grpId="0" animBg="1"/>
      <p:bldP spid="50" grpId="0" animBg="1"/>
      <p:bldP spid="5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695472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/>
              <a:t>To code a sequence of symbols with probabilities</a:t>
            </a:r>
            <a:r>
              <a:rPr lang="en-US" sz="2200" dirty="0" smtClean="0">
                <a:latin typeface="Times"/>
              </a:rPr>
              <a:t> </a:t>
            </a:r>
            <a:br>
              <a:rPr lang="en-US" sz="2200" dirty="0" smtClean="0">
                <a:latin typeface="Times"/>
              </a:rPr>
            </a:br>
            <a:r>
              <a:rPr lang="en-US" sz="3100" i="1" dirty="0" smtClean="0">
                <a:latin typeface="Times"/>
              </a:rPr>
              <a:t>p</a:t>
            </a:r>
            <a:r>
              <a:rPr lang="en-US" sz="3100" i="1" baseline="-25000" dirty="0" smtClean="0">
                <a:latin typeface="Times"/>
              </a:rPr>
              <a:t>i</a:t>
            </a:r>
            <a:r>
              <a:rPr lang="en-US" sz="2200" dirty="0" smtClean="0">
                <a:latin typeface="Times"/>
              </a:rPr>
              <a:t> (</a:t>
            </a:r>
            <a:r>
              <a:rPr lang="en-US" sz="2200" i="1" dirty="0" err="1" smtClean="0">
                <a:latin typeface="Times"/>
              </a:rPr>
              <a:t>i</a:t>
            </a:r>
            <a:r>
              <a:rPr lang="en-US" sz="2200" i="1" dirty="0" smtClean="0">
                <a:latin typeface="Times"/>
              </a:rPr>
              <a:t> = 1..n</a:t>
            </a:r>
            <a:r>
              <a:rPr lang="en-US" sz="2200" dirty="0" smtClean="0">
                <a:latin typeface="Times"/>
              </a:rPr>
              <a:t>) </a:t>
            </a:r>
            <a:r>
              <a:rPr lang="en-US" sz="2200" dirty="0" smtClean="0"/>
              <a:t>use the following algorithm: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2200" dirty="0" smtClean="0"/>
              <a:t>Each message narrows the interval by a factor of </a:t>
            </a:r>
            <a:r>
              <a:rPr lang="en-US" sz="2200" i="1" dirty="0" smtClean="0"/>
              <a:t>p</a:t>
            </a:r>
            <a:r>
              <a:rPr lang="en-US" sz="2200" i="1" baseline="-25000" dirty="0" smtClean="0"/>
              <a:t>i</a:t>
            </a:r>
            <a:r>
              <a:rPr lang="en-US" sz="22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570024" y="2555880"/>
          <a:ext cx="1144588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22" name="Equazione" r:id="rId4" imgW="583920" imgH="634680" progId="Equation.3">
                  <p:embed/>
                </p:oleObj>
              </mc:Choice>
              <mc:Fallback>
                <p:oleObj name="Equazione" r:id="rId4" imgW="583920" imgH="634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24" y="2555880"/>
                        <a:ext cx="1144588" cy="158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114800" y="3549671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23" name="Equation" r:id="rId6" imgW="914400" imgH="190440" progId="Equation.3">
                  <p:embed/>
                </p:oleObj>
              </mc:Choice>
              <mc:Fallback>
                <p:oleObj name="Equation" r:id="rId6" imgW="91440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49671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65" name="Object 2"/>
          <p:cNvGraphicFramePr>
            <a:graphicFrameLocks noChangeAspect="1"/>
          </p:cNvGraphicFramePr>
          <p:nvPr/>
        </p:nvGraphicFramePr>
        <p:xfrm>
          <a:off x="4360863" y="2557463"/>
          <a:ext cx="32639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24" name="Equazione" r:id="rId8" imgW="1371600" imgH="457200" progId="Equation.3">
                  <p:embed/>
                </p:oleObj>
              </mc:Choice>
              <mc:Fallback>
                <p:oleObj name="Equazione" r:id="rId8" imgW="13716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63" y="2557463"/>
                        <a:ext cx="3263900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ccia a destra 7"/>
          <p:cNvSpPr/>
          <p:nvPr/>
        </p:nvSpPr>
        <p:spPr bwMode="auto">
          <a:xfrm>
            <a:off x="3000364" y="2786058"/>
            <a:ext cx="1357322" cy="64294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102" name="Gruppo 101"/>
          <p:cNvGrpSpPr/>
          <p:nvPr/>
        </p:nvGrpSpPr>
        <p:grpSpPr>
          <a:xfrm>
            <a:off x="2928926" y="3716359"/>
            <a:ext cx="1565275" cy="2713037"/>
            <a:chOff x="2928926" y="3500438"/>
            <a:chExt cx="1565275" cy="2713037"/>
          </a:xfrm>
        </p:grpSpPr>
        <p:sp>
          <p:nvSpPr>
            <p:cNvPr id="37" name="Line 29"/>
            <p:cNvSpPr>
              <a:spLocks noChangeShapeType="1"/>
            </p:cNvSpPr>
            <p:nvPr/>
          </p:nvSpPr>
          <p:spPr bwMode="auto">
            <a:xfrm flipV="1">
              <a:off x="3722676" y="3641725"/>
              <a:ext cx="0" cy="2266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8" name="Line 30"/>
            <p:cNvSpPr>
              <a:spLocks noChangeShapeType="1"/>
            </p:cNvSpPr>
            <p:nvPr/>
          </p:nvSpPr>
          <p:spPr bwMode="auto">
            <a:xfrm flipH="1">
              <a:off x="3570276" y="5908675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" name="Line 31"/>
            <p:cNvSpPr>
              <a:spLocks noChangeShapeType="1"/>
            </p:cNvSpPr>
            <p:nvPr/>
          </p:nvSpPr>
          <p:spPr bwMode="auto">
            <a:xfrm flipH="1">
              <a:off x="3570276" y="5451475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 flipH="1">
              <a:off x="3570276" y="4308475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Line 33"/>
            <p:cNvSpPr>
              <a:spLocks noChangeShapeType="1"/>
            </p:cNvSpPr>
            <p:nvPr/>
          </p:nvSpPr>
          <p:spPr bwMode="auto">
            <a:xfrm flipH="1">
              <a:off x="3570276" y="3641725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3730614" y="5481638"/>
              <a:ext cx="7572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a = .2</a:t>
              </a:r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3730614" y="3729038"/>
              <a:ext cx="7572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c = .3</a:t>
              </a:r>
            </a:p>
          </p:txBody>
        </p:sp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3722676" y="4643438"/>
              <a:ext cx="7715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 = .5</a:t>
              </a:r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2992426" y="5816600"/>
              <a:ext cx="5016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0.2</a:t>
              </a:r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2928926" y="5253038"/>
              <a:ext cx="6286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 smtClean="0">
                  <a:latin typeface="Times New Roman" pitchFamily="18" charset="0"/>
                </a:rPr>
                <a:t>0.22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2928926" y="4110038"/>
              <a:ext cx="6286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>
                  <a:latin typeface="Times New Roman" pitchFamily="18" charset="0"/>
                </a:rPr>
                <a:t>0.27</a:t>
              </a:r>
            </a:p>
          </p:txBody>
        </p:sp>
        <p:sp>
          <p:nvSpPr>
            <p:cNvPr id="48" name="Text Box 40"/>
            <p:cNvSpPr txBox="1">
              <a:spLocks noChangeArrowheads="1"/>
            </p:cNvSpPr>
            <p:nvPr/>
          </p:nvSpPr>
          <p:spPr bwMode="auto">
            <a:xfrm>
              <a:off x="2992426" y="3500438"/>
              <a:ext cx="5016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0.3</a:t>
              </a:r>
            </a:p>
          </p:txBody>
        </p:sp>
      </p:grpSp>
      <p:graphicFrame>
        <p:nvGraphicFramePr>
          <p:cNvPr id="1039366" name="Object 2"/>
          <p:cNvGraphicFramePr>
            <a:graphicFrameLocks noChangeAspect="1"/>
          </p:cNvGraphicFramePr>
          <p:nvPr/>
        </p:nvGraphicFramePr>
        <p:xfrm>
          <a:off x="1296988" y="4502171"/>
          <a:ext cx="1327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25" name="Equazione" r:id="rId10" imgW="774360" imgH="457200" progId="Equation.3">
                  <p:embed/>
                </p:oleObj>
              </mc:Choice>
              <mc:Fallback>
                <p:oleObj name="Equazione" r:id="rId10" imgW="77436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4502171"/>
                        <a:ext cx="132715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Parentesi graffa chiusa 100"/>
          <p:cNvSpPr/>
          <p:nvPr/>
        </p:nvSpPr>
        <p:spPr bwMode="auto">
          <a:xfrm>
            <a:off x="4357686" y="3859235"/>
            <a:ext cx="428628" cy="642942"/>
          </a:xfrm>
          <a:prstGeom prst="rightBrace">
            <a:avLst/>
          </a:prstGeom>
          <a:noFill/>
          <a:ln w="762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3" name="Parentesi graffa aperta 102"/>
          <p:cNvSpPr/>
          <p:nvPr/>
        </p:nvSpPr>
        <p:spPr bwMode="auto">
          <a:xfrm>
            <a:off x="2428860" y="3859235"/>
            <a:ext cx="500066" cy="2286016"/>
          </a:xfrm>
          <a:prstGeom prst="leftBrace">
            <a:avLst/>
          </a:prstGeom>
          <a:noFill/>
          <a:ln w="76200" cap="flat" cmpd="sng" algn="ctr">
            <a:solidFill>
              <a:srgbClr val="00A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aphicFrame>
        <p:nvGraphicFramePr>
          <p:cNvPr id="1039367" name="Object 2"/>
          <p:cNvGraphicFramePr>
            <a:graphicFrameLocks noChangeAspect="1"/>
          </p:cNvGraphicFramePr>
          <p:nvPr/>
        </p:nvGraphicFramePr>
        <p:xfrm>
          <a:off x="5286380" y="3571881"/>
          <a:ext cx="2500330" cy="859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26" name="Equazione" r:id="rId12" imgW="1396800" imgH="457200" progId="Equation.3">
                  <p:embed/>
                </p:oleObj>
              </mc:Choice>
              <mc:Fallback>
                <p:oleObj name="Equazione" r:id="rId12" imgW="139680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3571881"/>
                        <a:ext cx="2500330" cy="8594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68" name="Object 8"/>
          <p:cNvGraphicFramePr>
            <a:graphicFrameLocks noChangeAspect="1"/>
          </p:cNvGraphicFramePr>
          <p:nvPr/>
        </p:nvGraphicFramePr>
        <p:xfrm>
          <a:off x="5354638" y="4500563"/>
          <a:ext cx="33147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27" name="Equation" r:id="rId14" imgW="2133360" imgH="431640" progId="Equation.3">
                  <p:embed/>
                </p:oleObj>
              </mc:Choice>
              <mc:Fallback>
                <p:oleObj name="Equation" r:id="rId14" imgW="213336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4500563"/>
                        <a:ext cx="33147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3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3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3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03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1" grpId="0" animBg="1"/>
      <p:bldP spid="10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/>
              <a:t>Each message narrows the interval by a factor of </a:t>
            </a:r>
            <a:r>
              <a:rPr lang="en-US" sz="2800" dirty="0" smtClean="0"/>
              <a:t>p[T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]</a:t>
            </a: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/>
              <a:t>Final interval size is</a:t>
            </a:r>
            <a:br>
              <a:rPr lang="en-US" sz="2200" dirty="0" smtClean="0"/>
            </a:br>
            <a:r>
              <a:rPr lang="en-US" sz="2200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00186" y="1928812"/>
          <a:ext cx="1430341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03" name="Equazione" r:id="rId4" imgW="583920" imgH="457200" progId="Equation.3">
                  <p:embed/>
                </p:oleObj>
              </mc:Choice>
              <mc:Fallback>
                <p:oleObj name="Equazione" r:id="rId4" imgW="5839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86" y="1928812"/>
                        <a:ext cx="1430341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682879" y="4873645"/>
          <a:ext cx="2532063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04" name="Equazione" r:id="rId6" imgW="812520" imgH="431640" progId="Equation.3">
                  <p:embed/>
                </p:oleObj>
              </mc:Choice>
              <mc:Fallback>
                <p:oleObj name="Equazione" r:id="rId6" imgW="8125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9" y="4873645"/>
                        <a:ext cx="2532063" cy="1341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114800" y="333375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05" name="Equation" r:id="rId8" imgW="914400" imgH="190440" progId="Equation.3">
                  <p:embed/>
                </p:oleObj>
              </mc:Choice>
              <mc:Fallback>
                <p:oleObj name="Equation" r:id="rId8" imgW="91440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3375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65" name="Object 2"/>
          <p:cNvGraphicFramePr>
            <a:graphicFrameLocks noChangeAspect="1"/>
          </p:cNvGraphicFramePr>
          <p:nvPr/>
        </p:nvGraphicFramePr>
        <p:xfrm>
          <a:off x="3789388" y="1817688"/>
          <a:ext cx="4497388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06" name="Equazione" r:id="rId10" imgW="1434960" imgH="482400" progId="Equation.3">
                  <p:embed/>
                </p:oleObj>
              </mc:Choice>
              <mc:Fallback>
                <p:oleObj name="Equazione" r:id="rId10" imgW="143496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88" y="1817688"/>
                        <a:ext cx="4497388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ccia a destra 7"/>
          <p:cNvSpPr/>
          <p:nvPr/>
        </p:nvSpPr>
        <p:spPr bwMode="auto">
          <a:xfrm>
            <a:off x="2759089" y="2285992"/>
            <a:ext cx="1357322" cy="64294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829328" y="4500570"/>
            <a:ext cx="2590800" cy="108426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/>
            <a:r>
              <a:rPr lang="en-US" b="1" dirty="0" smtClean="0"/>
              <a:t>Sequence interval</a:t>
            </a:r>
          </a:p>
          <a:p>
            <a:pPr marL="457200" indent="-457200" algn="ctr"/>
            <a:r>
              <a:rPr lang="it-IT" b="1" dirty="0" smtClean="0">
                <a:latin typeface="Leelawadee" pitchFamily="34" charset="-34"/>
                <a:cs typeface="Leelawadee" pitchFamily="34" charset="-34"/>
              </a:rPr>
              <a:t>[ </a:t>
            </a:r>
            <a:r>
              <a:rPr lang="it-IT" b="1" dirty="0" err="1" smtClean="0">
                <a:latin typeface="Leelawadee" pitchFamily="34" charset="-34"/>
                <a:cs typeface="Leelawadee" pitchFamily="34" charset="-34"/>
              </a:rPr>
              <a:t>l</a:t>
            </a:r>
            <a:r>
              <a:rPr lang="it-IT" b="1" baseline="-25000" dirty="0" err="1" smtClean="0">
                <a:latin typeface="Leelawadee" pitchFamily="34" charset="-34"/>
                <a:cs typeface="Leelawadee" pitchFamily="34" charset="-34"/>
              </a:rPr>
              <a:t>n</a:t>
            </a:r>
            <a:r>
              <a:rPr lang="it-IT" b="1" baseline="-25000" dirty="0" smtClean="0">
                <a:latin typeface="Leelawadee" pitchFamily="34" charset="-34"/>
                <a:cs typeface="Leelawadee" pitchFamily="34" charset="-34"/>
              </a:rPr>
              <a:t> </a:t>
            </a:r>
            <a:r>
              <a:rPr lang="it-IT" b="1" dirty="0" smtClean="0">
                <a:latin typeface="Leelawadee" pitchFamily="34" charset="-34"/>
                <a:cs typeface="Leelawadee" pitchFamily="34" charset="-34"/>
              </a:rPr>
              <a:t>, </a:t>
            </a:r>
            <a:r>
              <a:rPr lang="it-IT" b="1" dirty="0" err="1" smtClean="0">
                <a:latin typeface="Leelawadee" pitchFamily="34" charset="-34"/>
                <a:cs typeface="Leelawadee" pitchFamily="34" charset="-34"/>
              </a:rPr>
              <a:t>l</a:t>
            </a:r>
            <a:r>
              <a:rPr lang="it-IT" b="1" baseline="-25000" dirty="0" err="1" smtClean="0">
                <a:latin typeface="Leelawadee" pitchFamily="34" charset="-34"/>
                <a:cs typeface="Leelawadee" pitchFamily="34" charset="-34"/>
              </a:rPr>
              <a:t>n</a:t>
            </a:r>
            <a:r>
              <a:rPr lang="it-IT" b="1" baseline="-25000" dirty="0" smtClean="0">
                <a:latin typeface="Leelawadee" pitchFamily="34" charset="-34"/>
                <a:cs typeface="Leelawadee" pitchFamily="34" charset="-34"/>
              </a:rPr>
              <a:t> </a:t>
            </a:r>
            <a:r>
              <a:rPr lang="it-IT" b="1" dirty="0" smtClean="0">
                <a:latin typeface="Leelawadee" pitchFamily="34" charset="-34"/>
                <a:cs typeface="Leelawadee" pitchFamily="34" charset="-34"/>
              </a:rPr>
              <a:t>+ </a:t>
            </a:r>
            <a:r>
              <a:rPr lang="it-IT" b="1" dirty="0" err="1" smtClean="0">
                <a:latin typeface="Leelawadee" pitchFamily="34" charset="-34"/>
                <a:cs typeface="Leelawadee" pitchFamily="34" charset="-34"/>
              </a:rPr>
              <a:t>s</a:t>
            </a:r>
            <a:r>
              <a:rPr lang="it-IT" b="1" baseline="-25000" dirty="0" err="1" smtClean="0">
                <a:latin typeface="Leelawadee" pitchFamily="34" charset="-34"/>
                <a:cs typeface="Leelawadee" pitchFamily="34" charset="-34"/>
              </a:rPr>
              <a:t>n</a:t>
            </a:r>
            <a:r>
              <a:rPr lang="it-IT" b="1" dirty="0" smtClean="0">
                <a:latin typeface="Leelawadee" pitchFamily="34" charset="-34"/>
                <a:cs typeface="Leelawadee" pitchFamily="34" charset="-34"/>
              </a:rPr>
              <a:t> ]</a:t>
            </a:r>
            <a:endParaRPr lang="it-IT" b="1" baseline="-2500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10" name="Freccia in giù 9"/>
          <p:cNvSpPr/>
          <p:nvPr/>
        </p:nvSpPr>
        <p:spPr bwMode="auto">
          <a:xfrm>
            <a:off x="6972336" y="5643578"/>
            <a:ext cx="500066" cy="357190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5981728" y="6000768"/>
            <a:ext cx="2590800" cy="50006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/>
            <a:r>
              <a:rPr lang="en-US" b="1" dirty="0" smtClean="0"/>
              <a:t>A number inside</a:t>
            </a:r>
            <a:endParaRPr lang="it-IT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18514</TotalTime>
  <Words>3414</Words>
  <Application>Microsoft Macintosh PowerPoint</Application>
  <PresentationFormat>Presentazione su schermo (4:3)</PresentationFormat>
  <Paragraphs>1054</Paragraphs>
  <Slides>45</Slides>
  <Notes>45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45</vt:i4>
      </vt:variant>
    </vt:vector>
  </HeadingPairs>
  <TitlesOfParts>
    <vt:vector size="62" baseType="lpstr">
      <vt:lpstr>Arial</vt:lpstr>
      <vt:lpstr>Capitals</vt:lpstr>
      <vt:lpstr>Comic Sans MS</vt:lpstr>
      <vt:lpstr>Courier New</vt:lpstr>
      <vt:lpstr>Leelawadee</vt:lpstr>
      <vt:lpstr>Lucida Sans</vt:lpstr>
      <vt:lpstr>Monotype Sorts</vt:lpstr>
      <vt:lpstr>Symbol</vt:lpstr>
      <vt:lpstr>Tahoma</vt:lpstr>
      <vt:lpstr>Times</vt:lpstr>
      <vt:lpstr>Times New Roman</vt:lpstr>
      <vt:lpstr>Verdana</vt:lpstr>
      <vt:lpstr>Wingdings</vt:lpstr>
      <vt:lpstr>Wingdings 2</vt:lpstr>
      <vt:lpstr>Default Design</vt:lpstr>
      <vt:lpstr>Equation</vt:lpstr>
      <vt:lpstr>Equazione</vt:lpstr>
      <vt:lpstr>Problem with Huffman Coding</vt:lpstr>
      <vt:lpstr>What can we do?</vt:lpstr>
      <vt:lpstr>Performance: Compression ratio</vt:lpstr>
      <vt:lpstr>Data Compression</vt:lpstr>
      <vt:lpstr>Introduction</vt:lpstr>
      <vt:lpstr>Symbol interval</vt:lpstr>
      <vt:lpstr>Sequence interval</vt:lpstr>
      <vt:lpstr>The algorithm</vt:lpstr>
      <vt:lpstr>The algorithm</vt:lpstr>
      <vt:lpstr>Decoding Example</vt:lpstr>
      <vt:lpstr>How do we encode that number?</vt:lpstr>
      <vt:lpstr>How do we encode that number?</vt:lpstr>
      <vt:lpstr>Which number do we encode?</vt:lpstr>
      <vt:lpstr>Bound on code length</vt:lpstr>
      <vt:lpstr>Data Compression</vt:lpstr>
      <vt:lpstr>LZ77</vt:lpstr>
      <vt:lpstr>LZ77 Decoding</vt:lpstr>
      <vt:lpstr>LZ77 Optimizations used by gzip</vt:lpstr>
      <vt:lpstr>LZ-parsing (gzip)</vt:lpstr>
      <vt:lpstr>LZ-parsing (gzip)</vt:lpstr>
      <vt:lpstr>LZ-parsing (gzip)</vt:lpstr>
      <vt:lpstr>LZ78</vt:lpstr>
      <vt:lpstr>LZ78: Coding Example</vt:lpstr>
      <vt:lpstr>LZ78: Decoding Example</vt:lpstr>
      <vt:lpstr>LZW (Lempel-Ziv-Welch) [‘84]</vt:lpstr>
      <vt:lpstr>LZW: Encoding Example</vt:lpstr>
      <vt:lpstr>LZW: Decoding Example</vt:lpstr>
      <vt:lpstr>LZ78 and LZW issues</vt:lpstr>
      <vt:lpstr>Lempel-Ziv Algorithms</vt:lpstr>
      <vt:lpstr>You find this at: www.gzip.org/zlib/</vt:lpstr>
      <vt:lpstr>Simple compressors: too simple?</vt:lpstr>
      <vt:lpstr>Move to Front Coding</vt:lpstr>
      <vt:lpstr>MTF: how good is it ?</vt:lpstr>
      <vt:lpstr>Run Length Encoding  (RLE)</vt:lpstr>
      <vt:lpstr>Data Compression</vt:lpstr>
      <vt:lpstr>The big (unconscious) step...</vt:lpstr>
      <vt:lpstr>The Burrows-Wheeler Transform   (1994)</vt:lpstr>
      <vt:lpstr>A famous example</vt:lpstr>
      <vt:lpstr>Compressing L seems promising...</vt:lpstr>
      <vt:lpstr>How to compute the BWT ?</vt:lpstr>
      <vt:lpstr>How to construct SA from T ?</vt:lpstr>
      <vt:lpstr>A useful tool:  L  F mapping</vt:lpstr>
      <vt:lpstr>The BWT is invertible</vt:lpstr>
      <vt:lpstr>An encoding example</vt:lpstr>
      <vt:lpstr>You find this in your Linux distribution</vt:lpstr>
    </vt:vector>
  </TitlesOfParts>
  <Company>Stanford University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Algorithmics</dc:title>
  <dc:creator>Paolo Ferragina</dc:creator>
  <cp:lastModifiedBy>Utente di Microsoft Office</cp:lastModifiedBy>
  <cp:revision>1522</cp:revision>
  <cp:lastPrinted>2009-04-22T19:24:48Z</cp:lastPrinted>
  <dcterms:created xsi:type="dcterms:W3CDTF">2002-09-18T16:13:07Z</dcterms:created>
  <dcterms:modified xsi:type="dcterms:W3CDTF">2017-12-06T12:08:04Z</dcterms:modified>
</cp:coreProperties>
</file>