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93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7" r:id="rId26"/>
    <p:sldId id="288" r:id="rId27"/>
    <p:sldId id="285" r:id="rId28"/>
    <p:sldId id="286" r:id="rId29"/>
    <p:sldId id="291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23/09/18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List Ranking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4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040274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Parallel </a:t>
            </a:r>
            <a:r>
              <a:rPr lang="en-US" sz="2800" dirty="0" smtClean="0">
                <a:latin typeface="Comic Sans MS"/>
                <a:cs typeface="Comic Sans MS"/>
              </a:rPr>
              <a:t>algorithm simulation in a 2-level model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6" y="1220619"/>
            <a:ext cx="8520745" cy="5422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Express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the two basic parallel operations in the same way</a:t>
            </a:r>
            <a:r>
              <a:rPr lang="en-US" sz="2000" dirty="0" smtClean="0"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Rank (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 += Rank(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)) </a:t>
            </a:r>
          </a:p>
          <a:p>
            <a:pPr marL="0" indent="0">
              <a:buNone/>
            </a:pP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 =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))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op </a:t>
            </a:r>
            <a:r>
              <a:rPr lang="en-US" sz="2000" dirty="0" smtClean="0">
                <a:latin typeface="Comic Sans MS"/>
                <a:cs typeface="Comic Sans MS"/>
              </a:rPr>
              <a:t>is sum and a assignment for the Rank array (A=Rank)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op is a copy for the update of the 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 array (A=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500539" y="1988906"/>
            <a:ext cx="45719" cy="81755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flipH="1">
            <a:off x="4152334" y="1977189"/>
            <a:ext cx="26422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A(</a:t>
            </a:r>
            <a:r>
              <a:rPr lang="en-US" sz="2000" dirty="0" err="1">
                <a:latin typeface="Comic Sans MS"/>
                <a:cs typeface="Comic Sans MS"/>
              </a:rPr>
              <a:t>ai</a:t>
            </a:r>
            <a:r>
              <a:rPr lang="en-US" sz="2000" dirty="0">
                <a:latin typeface="Comic Sans MS"/>
                <a:cs typeface="Comic Sans MS"/>
              </a:rPr>
              <a:t>) op A(bi)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36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</a:t>
            </a:r>
            <a:r>
              <a:rPr lang="en-US" sz="3600" dirty="0" smtClean="0">
                <a:latin typeface="Comic Sans MS"/>
                <a:cs typeface="Comic Sans MS"/>
              </a:rPr>
              <a:t>simulation in a 2-level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6" y="1220619"/>
            <a:ext cx="8520745" cy="5422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The simulation of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A(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cs typeface="Comic Sans MS"/>
              </a:rPr>
              <a:t>ai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) op A(bi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400" dirty="0" smtClean="0">
                <a:latin typeface="Comic Sans MS"/>
                <a:cs typeface="Comic Sans MS"/>
              </a:rPr>
              <a:t>can be implemented simultaneously over all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=1,2…,</a:t>
            </a:r>
            <a:r>
              <a:rPr lang="en-US" sz="2400" dirty="0" smtClean="0">
                <a:latin typeface="Comic Sans MS"/>
                <a:cs typeface="Comic Sans MS"/>
              </a:rPr>
              <a:t>n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in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5 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 smtClean="0">
                <a:latin typeface="Comic Sans MS"/>
                <a:cs typeface="Comic Sans MS"/>
              </a:rPr>
              <a:t> the disk and create a triple &lt;</a:t>
            </a:r>
            <a:r>
              <a:rPr lang="en-US" sz="2400" dirty="0" err="1" smtClean="0">
                <a:latin typeface="Comic Sans MS"/>
                <a:cs typeface="Comic Sans MS"/>
              </a:rPr>
              <a:t>ai</a:t>
            </a:r>
            <a:r>
              <a:rPr lang="en-US" sz="2400" dirty="0" smtClean="0">
                <a:latin typeface="Comic Sans MS"/>
                <a:cs typeface="Comic Sans MS"/>
              </a:rPr>
              <a:t>, bi, 0&gt;.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</a:t>
            </a:r>
            <a:r>
              <a:rPr lang="en-US" sz="2400" dirty="0" smtClean="0">
                <a:latin typeface="Comic Sans MS"/>
                <a:cs typeface="Comic Sans MS"/>
              </a:rPr>
              <a:t> the triples according to the second component;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3.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>
                <a:latin typeface="Comic Sans MS"/>
                <a:cs typeface="Comic Sans MS"/>
              </a:rPr>
              <a:t> the triples and array A to create the new triple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  &lt;</a:t>
            </a:r>
            <a:r>
              <a:rPr lang="en-US" sz="2400" dirty="0" err="1">
                <a:latin typeface="Comic Sans MS"/>
                <a:cs typeface="Comic Sans MS"/>
              </a:rPr>
              <a:t>ai</a:t>
            </a:r>
            <a:r>
              <a:rPr lang="en-US" sz="2400" dirty="0">
                <a:latin typeface="Comic Sans MS"/>
                <a:cs typeface="Comic Sans MS"/>
              </a:rPr>
              <a:t>, bi, A[bi]&gt;. The coordinate scan allows to copy A[bi]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  into the triple.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4.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Sort</a:t>
            </a:r>
            <a:r>
              <a:rPr lang="en-US" sz="2400" dirty="0">
                <a:latin typeface="Comic Sans MS"/>
                <a:cs typeface="Comic Sans MS"/>
              </a:rPr>
              <a:t> the triples according to the first component (</a:t>
            </a:r>
            <a:r>
              <a:rPr lang="en-US" sz="2400" dirty="0" err="1">
                <a:latin typeface="Comic Sans MS"/>
                <a:cs typeface="Comic Sans MS"/>
              </a:rPr>
              <a:t>ai</a:t>
            </a:r>
            <a:r>
              <a:rPr lang="en-US" sz="2400" dirty="0">
                <a:latin typeface="Comic Sans MS"/>
                <a:cs typeface="Comic Sans MS"/>
              </a:rPr>
              <a:t>).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5.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>
                <a:latin typeface="Comic Sans MS"/>
                <a:cs typeface="Comic Sans MS"/>
              </a:rPr>
              <a:t> the triples and the array A and, for every triple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   update the memory content of cell A(</a:t>
            </a:r>
            <a:r>
              <a:rPr lang="en-US" sz="2400" dirty="0" err="1">
                <a:latin typeface="Comic Sans MS"/>
                <a:cs typeface="Comic Sans MS"/>
              </a:rPr>
              <a:t>ai</a:t>
            </a:r>
            <a:r>
              <a:rPr lang="en-US" sz="2400" dirty="0">
                <a:latin typeface="Comic Sans MS"/>
                <a:cs typeface="Comic Sans MS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0302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</a:t>
            </a:r>
            <a:r>
              <a:rPr lang="en-US" sz="3600" dirty="0" smtClean="0">
                <a:latin typeface="Comic Sans MS"/>
                <a:cs typeface="Comic Sans MS"/>
              </a:rPr>
              <a:t>simulation in a 2-level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l="5670" r="5670"/>
          <a:stretch>
            <a:fillRect/>
          </a:stretch>
        </p:blipFill>
        <p:spPr>
          <a:xfrm>
            <a:off x="223838" y="1133475"/>
            <a:ext cx="8920162" cy="5611813"/>
          </a:xfrm>
        </p:spPr>
      </p:pic>
      <p:sp>
        <p:nvSpPr>
          <p:cNvPr id="9" name="TextBox 8"/>
          <p:cNvSpPr txBox="1"/>
          <p:nvPr/>
        </p:nvSpPr>
        <p:spPr>
          <a:xfrm>
            <a:off x="4058323" y="4554967"/>
            <a:ext cx="1620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Rank(</a:t>
            </a:r>
            <a:r>
              <a:rPr lang="en-US" dirty="0" err="1" smtClean="0"/>
              <a:t>Succ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613058" y="4924299"/>
            <a:ext cx="29196" cy="258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3838" y="1133475"/>
            <a:ext cx="3630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Rank (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) += Rank(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Succ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)) </a:t>
            </a:r>
          </a:p>
          <a:p>
            <a:r>
              <a:rPr lang="en-US" dirty="0" err="1">
                <a:latin typeface="Comic Sans MS"/>
                <a:cs typeface="Comic Sans MS"/>
              </a:rPr>
              <a:t>Succ</a:t>
            </a:r>
            <a:r>
              <a:rPr lang="en-US" dirty="0">
                <a:latin typeface="Comic Sans MS"/>
                <a:cs typeface="Comic Sans MS"/>
              </a:rPr>
              <a:t>(</a:t>
            </a:r>
            <a:r>
              <a:rPr lang="en-US" dirty="0" err="1">
                <a:latin typeface="Comic Sans MS"/>
                <a:cs typeface="Comic Sans MS"/>
              </a:rPr>
              <a:t>i</a:t>
            </a:r>
            <a:r>
              <a:rPr lang="en-US" dirty="0">
                <a:latin typeface="Comic Sans MS"/>
                <a:cs typeface="Comic Sans MS"/>
              </a:rPr>
              <a:t>) =</a:t>
            </a:r>
            <a:r>
              <a:rPr lang="en-US" dirty="0" err="1">
                <a:latin typeface="Comic Sans MS"/>
                <a:cs typeface="Comic Sans MS"/>
              </a:rPr>
              <a:t>Succ</a:t>
            </a:r>
            <a:r>
              <a:rPr lang="en-US" dirty="0">
                <a:latin typeface="Comic Sans MS"/>
                <a:cs typeface="Comic Sans MS"/>
              </a:rPr>
              <a:t>(</a:t>
            </a:r>
            <a:r>
              <a:rPr lang="en-US" dirty="0" err="1">
                <a:latin typeface="Comic Sans MS"/>
                <a:cs typeface="Comic Sans MS"/>
              </a:rPr>
              <a:t>Succ</a:t>
            </a:r>
            <a:r>
              <a:rPr lang="en-US" dirty="0">
                <a:latin typeface="Comic Sans MS"/>
                <a:cs typeface="Comic Sans MS"/>
              </a:rPr>
              <a:t>(</a:t>
            </a:r>
            <a:r>
              <a:rPr lang="en-US" dirty="0" err="1">
                <a:latin typeface="Comic Sans MS"/>
                <a:cs typeface="Comic Sans MS"/>
              </a:rPr>
              <a:t>i</a:t>
            </a:r>
            <a:r>
              <a:rPr lang="en-US" dirty="0">
                <a:latin typeface="Comic Sans MS"/>
                <a:cs typeface="Comic Sans MS"/>
              </a:rPr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6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</a:t>
            </a:r>
            <a:r>
              <a:rPr lang="en-US" sz="3600" dirty="0" smtClean="0">
                <a:latin typeface="Comic Sans MS"/>
                <a:cs typeface="Comic Sans MS"/>
              </a:rPr>
              <a:t>simulation in a 2-level model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4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More general result: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Every parallel algorithm using n processors and taking T steps can be simulated in a 2-level memory by a disk-aware sequential algorithm taking (</a:t>
            </a:r>
            <a:r>
              <a:rPr lang="en-US" sz="2400" dirty="0" err="1" smtClean="0">
                <a:latin typeface="Comic Sans MS"/>
                <a:cs typeface="Comic Sans MS"/>
              </a:rPr>
              <a:t>Õ</a:t>
            </a:r>
            <a:r>
              <a:rPr lang="en-US" sz="2400" dirty="0"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latin typeface="Comic Sans MS"/>
                <a:cs typeface="Comic Sans MS"/>
              </a:rPr>
              <a:t>) T) I</a:t>
            </a:r>
            <a:r>
              <a:rPr lang="en-US" sz="2400" dirty="0">
                <a:latin typeface="Comic Sans MS"/>
                <a:cs typeface="Comic Sans MS"/>
              </a:rPr>
              <a:t>/</a:t>
            </a:r>
            <a:r>
              <a:rPr lang="en-US" sz="2400" dirty="0" err="1">
                <a:latin typeface="Comic Sans MS"/>
                <a:cs typeface="Comic Sans MS"/>
              </a:rPr>
              <a:t>Os</a:t>
            </a:r>
            <a:r>
              <a:rPr lang="en-US" sz="2400" dirty="0">
                <a:latin typeface="Comic Sans MS"/>
                <a:cs typeface="Comic Sans MS"/>
              </a:rPr>
              <a:t> operations, </a:t>
            </a:r>
            <a:r>
              <a:rPr lang="en-US" sz="2400" dirty="0" smtClean="0">
                <a:latin typeface="Comic Sans MS"/>
                <a:cs typeface="Comic Sans MS"/>
              </a:rPr>
              <a:t>and O(n) space.</a:t>
            </a: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It is convenient when:  </a:t>
            </a:r>
            <a:r>
              <a:rPr lang="en-US" sz="2400" dirty="0" smtClean="0">
                <a:latin typeface="Comic Sans MS"/>
                <a:cs typeface="Comic Sans MS"/>
              </a:rPr>
              <a:t>T = o(B) that is sub-linear number of I/O’s.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Exploit algorithms for the</a:t>
            </a:r>
            <a:r>
              <a:rPr lang="en-US" sz="2800" dirty="0" smtClean="0">
                <a:latin typeface="Comic Sans MS"/>
                <a:cs typeface="Comic Sans MS"/>
              </a:rPr>
              <a:t> PRAM model</a:t>
            </a:r>
          </a:p>
          <a:p>
            <a:pPr marL="0" indent="0">
              <a:buNone/>
            </a:pPr>
            <a:r>
              <a:rPr lang="en-US" sz="2800" dirty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              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5636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</a:t>
            </a:r>
            <a:r>
              <a:rPr lang="en-US" sz="3600" dirty="0" smtClean="0">
                <a:latin typeface="Comic Sans MS"/>
                <a:cs typeface="Comic Sans MS"/>
              </a:rPr>
              <a:t>simulation in a 2-level model:</a:t>
            </a:r>
            <a:br>
              <a:rPr lang="en-US" sz="3600" dirty="0" smtClean="0">
                <a:latin typeface="Comic Sans MS"/>
                <a:cs typeface="Comic Sans MS"/>
              </a:rPr>
            </a:br>
            <a:r>
              <a:rPr lang="en-US" sz="3600" dirty="0" smtClean="0">
                <a:latin typeface="Comic Sans MS"/>
                <a:cs typeface="Comic Sans MS"/>
              </a:rPr>
              <a:t>with </a:t>
            </a:r>
            <a:r>
              <a:rPr lang="en-US" sz="3600" dirty="0" err="1" smtClean="0">
                <a:latin typeface="Comic Sans MS"/>
                <a:cs typeface="Comic Sans MS"/>
              </a:rPr>
              <a:t>Divide&amp;Conquer</a:t>
            </a:r>
            <a:r>
              <a:rPr lang="en-US" sz="3600" dirty="0" smtClean="0">
                <a:latin typeface="Comic Sans MS"/>
                <a:cs typeface="Comic Sans MS"/>
              </a:rPr>
              <a:t> 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49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err="1" smtClean="0">
                <a:latin typeface="Comic Sans MS"/>
                <a:cs typeface="Comic Sans MS"/>
              </a:rPr>
              <a:t>Divide&amp;Conquer</a:t>
            </a:r>
            <a:endParaRPr lang="en-US" sz="7200" dirty="0" smtClean="0">
              <a:latin typeface="Comic Sans MS"/>
              <a:cs typeface="Comic Sans MS"/>
            </a:endParaRPr>
          </a:p>
          <a:p>
            <a:r>
              <a:rPr lang="en-US" sz="7200" dirty="0" smtClean="0">
                <a:solidFill>
                  <a:srgbClr val="FF0000"/>
                </a:solidFill>
                <a:latin typeface="Comic Sans MS"/>
                <a:cs typeface="Comic Sans MS"/>
              </a:rPr>
              <a:t>Divide</a:t>
            </a:r>
            <a:r>
              <a:rPr lang="en-US" sz="7200" dirty="0">
                <a:latin typeface="Comic Sans MS"/>
                <a:cs typeface="Comic Sans MS"/>
              </a:rPr>
              <a:t>:</a:t>
            </a:r>
            <a:r>
              <a:rPr lang="en-US" sz="7200" dirty="0" smtClean="0">
                <a:latin typeface="Comic Sans MS"/>
                <a:cs typeface="Comic Sans MS"/>
              </a:rPr>
              <a:t> Divide the problem in k sub-problems of size n</a:t>
            </a:r>
            <a:r>
              <a:rPr lang="en-US" sz="7200" baseline="-25000" dirty="0" smtClean="0">
                <a:latin typeface="Comic Sans MS"/>
                <a:cs typeface="Comic Sans MS"/>
              </a:rPr>
              <a:t>1</a:t>
            </a:r>
            <a:r>
              <a:rPr lang="en-US" sz="7200" dirty="0" smtClean="0">
                <a:latin typeface="Comic Sans MS"/>
                <a:cs typeface="Comic Sans MS"/>
              </a:rPr>
              <a:t>, …,</a:t>
            </a:r>
            <a:r>
              <a:rPr lang="en-US" sz="7200" dirty="0" err="1" smtClean="0">
                <a:latin typeface="Comic Sans MS"/>
                <a:cs typeface="Comic Sans MS"/>
              </a:rPr>
              <a:t>n</a:t>
            </a:r>
            <a:r>
              <a:rPr lang="en-US" sz="72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7200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sz="7200" dirty="0" smtClean="0">
                <a:solidFill>
                  <a:srgbClr val="FF0000"/>
                </a:solidFill>
                <a:latin typeface="Comic Sans MS"/>
                <a:cs typeface="Comic Sans MS"/>
              </a:rPr>
              <a:t>Conquer</a:t>
            </a:r>
            <a:r>
              <a:rPr lang="en-US" sz="7200" dirty="0" smtClean="0">
                <a:latin typeface="Comic Sans MS"/>
                <a:cs typeface="Comic Sans MS"/>
              </a:rPr>
              <a:t>: Solve the sub-problems recursively, or directly if </a:t>
            </a:r>
            <a:r>
              <a:rPr lang="en-US" sz="7200" dirty="0" err="1" smtClean="0">
                <a:latin typeface="Comic Sans MS"/>
                <a:cs typeface="Comic Sans MS"/>
              </a:rPr>
              <a:t>n</a:t>
            </a:r>
            <a:r>
              <a:rPr lang="en-US" sz="72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7200" dirty="0" smtClean="0">
                <a:latin typeface="Comic Sans MS"/>
                <a:cs typeface="Comic Sans MS"/>
              </a:rPr>
              <a:t>=O(1).</a:t>
            </a:r>
          </a:p>
          <a:p>
            <a:r>
              <a:rPr lang="en-US" sz="7200" dirty="0" smtClean="0">
                <a:solidFill>
                  <a:srgbClr val="FF0000"/>
                </a:solidFill>
                <a:latin typeface="Comic Sans MS"/>
                <a:cs typeface="Comic Sans MS"/>
              </a:rPr>
              <a:t>Combine</a:t>
            </a:r>
            <a:r>
              <a:rPr lang="en-US" sz="7200" dirty="0" smtClean="0">
                <a:latin typeface="Comic Sans MS"/>
                <a:cs typeface="Comic Sans MS"/>
              </a:rPr>
              <a:t>: Combine the sub-problems to </a:t>
            </a:r>
            <a:r>
              <a:rPr lang="en-US" sz="7200" dirty="0" smtClean="0">
                <a:latin typeface="Comic Sans MS"/>
                <a:cs typeface="Comic Sans MS"/>
              </a:rPr>
              <a:t>finds </a:t>
            </a:r>
            <a:r>
              <a:rPr lang="en-US" sz="7200" dirty="0" smtClean="0">
                <a:latin typeface="Comic Sans MS"/>
                <a:cs typeface="Comic Sans MS"/>
              </a:rPr>
              <a:t>the solution to the original problem.</a:t>
            </a:r>
          </a:p>
          <a:p>
            <a:pPr marL="0" indent="0">
              <a:buNone/>
            </a:pPr>
            <a:r>
              <a:rPr lang="en-US" sz="7200" dirty="0" smtClean="0">
                <a:latin typeface="Comic Sans MS"/>
                <a:cs typeface="Comic Sans MS"/>
              </a:rPr>
              <a:t>Complexity with recursion relation:</a:t>
            </a:r>
            <a:endParaRPr lang="en-US" sz="96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5100" dirty="0">
                <a:latin typeface="Comic Sans MS"/>
                <a:cs typeface="Comic Sans MS"/>
              </a:rPr>
              <a:t> </a:t>
            </a:r>
            <a:r>
              <a:rPr lang="en-US" sz="5100" dirty="0" smtClean="0">
                <a:latin typeface="Comic Sans MS"/>
                <a:cs typeface="Comic Sans MS"/>
              </a:rPr>
              <a:t>             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800" dirty="0">
                <a:latin typeface="Comic Sans MS"/>
                <a:cs typeface="Comic Sans MS"/>
              </a:rPr>
              <a:t> 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55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7200" dirty="0" smtClean="0">
                <a:latin typeface="Comic Sans MS"/>
                <a:cs typeface="Comic Sans MS"/>
              </a:rPr>
              <a:t>Master Theorem to solve recurrence of the kind:</a:t>
            </a:r>
          </a:p>
          <a:p>
            <a:pPr marL="0" indent="0">
              <a:buNone/>
            </a:pPr>
            <a:r>
              <a:rPr lang="en-US" sz="7200" dirty="0">
                <a:latin typeface="Comic Sans MS"/>
                <a:cs typeface="Comic Sans MS"/>
              </a:rPr>
              <a:t>	</a:t>
            </a:r>
            <a:r>
              <a:rPr lang="en-US" sz="7200" dirty="0" smtClean="0">
                <a:latin typeface="Comic Sans MS"/>
                <a:cs typeface="Comic Sans MS"/>
              </a:rPr>
              <a:t>				   T(n) = </a:t>
            </a:r>
            <a:r>
              <a:rPr lang="en-US" sz="7200" dirty="0" err="1" smtClean="0">
                <a:latin typeface="Comic Sans MS"/>
                <a:cs typeface="Comic Sans MS"/>
              </a:rPr>
              <a:t>aT</a:t>
            </a:r>
            <a:r>
              <a:rPr lang="en-US" sz="7200" dirty="0" smtClean="0">
                <a:latin typeface="Comic Sans MS"/>
                <a:cs typeface="Comic Sans MS"/>
              </a:rPr>
              <a:t>(n/b) + f(n)</a:t>
            </a:r>
          </a:p>
          <a:p>
            <a:pPr marL="0" indent="0">
              <a:buNone/>
            </a:pPr>
            <a:r>
              <a:rPr lang="en-US" sz="7200" dirty="0" smtClean="0">
                <a:latin typeface="Comic Sans MS"/>
                <a:cs typeface="Comic Sans MS"/>
              </a:rPr>
              <a:t>With a≥1, b&gt; 1, constant, f(n) be a function</a:t>
            </a:r>
          </a:p>
          <a:p>
            <a:pPr marL="0" indent="0">
              <a:buNone/>
            </a:pPr>
            <a:r>
              <a:rPr lang="en-US" sz="5500" dirty="0" smtClean="0">
                <a:latin typeface="Comic Sans MS"/>
                <a:cs typeface="Comic Sans MS"/>
              </a:rPr>
              <a:t>						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            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906" y="3283057"/>
            <a:ext cx="4145912" cy="111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2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Master Theorem for recurrence relations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492"/>
            <a:ext cx="8229600" cy="52815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T(n) = </a:t>
            </a:r>
            <a:r>
              <a:rPr lang="en-US" sz="6000" dirty="0" err="1" smtClean="0">
                <a:latin typeface="Comic Sans MS"/>
                <a:cs typeface="Comic Sans MS"/>
              </a:rPr>
              <a:t>aT</a:t>
            </a:r>
            <a:r>
              <a:rPr lang="en-US" sz="6000" dirty="0" smtClean="0">
                <a:latin typeface="Comic Sans MS"/>
                <a:cs typeface="Comic Sans MS"/>
              </a:rPr>
              <a:t>(n/b) + f(n)</a:t>
            </a:r>
          </a:p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With a≥1, b&gt; 1, constant, f(n) a function.</a:t>
            </a:r>
          </a:p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T(n) can be bounded asymptotically as follows:</a:t>
            </a:r>
          </a:p>
          <a:p>
            <a:pPr marL="0" indent="0">
              <a:buNone/>
            </a:pPr>
            <a:endParaRPr lang="en-US" sz="6000" dirty="0" smtClean="0">
              <a:latin typeface="Comic Sans MS"/>
              <a:cs typeface="Comic Sans M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Comic Sans MS"/>
                <a:cs typeface="Comic Sans MS"/>
              </a:rPr>
              <a:t>If f(n) =O(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baseline="30000" dirty="0" err="1">
                <a:latin typeface="Comic Sans MS"/>
                <a:cs typeface="Comic Sans MS"/>
              </a:rPr>
              <a:t>-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ɛ</a:t>
            </a:r>
            <a:r>
              <a:rPr lang="en-US" sz="4000" dirty="0" smtClean="0">
                <a:latin typeface="Comic Sans MS"/>
                <a:cs typeface="Comic Sans MS"/>
              </a:rPr>
              <a:t>) for some </a:t>
            </a:r>
            <a:r>
              <a:rPr lang="en-US" sz="4000" dirty="0">
                <a:latin typeface="Comic Sans MS"/>
                <a:cs typeface="Comic Sans MS"/>
              </a:rPr>
              <a:t>constant  </a:t>
            </a:r>
            <a:r>
              <a:rPr lang="en-US" sz="4000" dirty="0" err="1" smtClean="0">
                <a:latin typeface="Comic Sans MS"/>
                <a:cs typeface="Comic Sans MS"/>
              </a:rPr>
              <a:t>ɛ</a:t>
            </a:r>
            <a:r>
              <a:rPr lang="en-US" sz="4000" dirty="0" smtClean="0">
                <a:latin typeface="Comic Sans MS"/>
                <a:cs typeface="Comic Sans MS"/>
              </a:rPr>
              <a:t>&gt;0, then </a:t>
            </a:r>
          </a:p>
          <a:p>
            <a:pPr marL="0" indent="0">
              <a:buNone/>
            </a:pP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     T</a:t>
            </a:r>
            <a:r>
              <a:rPr lang="en-US" sz="4000" dirty="0">
                <a:latin typeface="Comic Sans MS"/>
                <a:cs typeface="Comic Sans MS"/>
              </a:rPr>
              <a:t>(n) 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dirty="0" smtClean="0">
                <a:latin typeface="Comic Sans MS"/>
                <a:cs typeface="Comic Sans MS"/>
              </a:rPr>
              <a:t>) </a:t>
            </a:r>
          </a:p>
          <a:p>
            <a:pPr marL="457200" indent="-457200">
              <a:buAutoNum type="arabicPeriod" startAt="2"/>
            </a:pPr>
            <a:r>
              <a:rPr lang="en-US" sz="4000" dirty="0" smtClean="0">
                <a:latin typeface="Comic Sans MS"/>
                <a:cs typeface="Comic Sans MS"/>
              </a:rPr>
              <a:t>If </a:t>
            </a:r>
            <a:r>
              <a:rPr lang="en-US" sz="4000" dirty="0">
                <a:latin typeface="Comic Sans MS"/>
                <a:cs typeface="Comic Sans MS"/>
              </a:rPr>
              <a:t>f(n) </a:t>
            </a:r>
            <a:r>
              <a:rPr lang="en-US" sz="4000" dirty="0" smtClean="0">
                <a:latin typeface="Comic Sans MS"/>
                <a:cs typeface="Comic Sans MS"/>
              </a:rPr>
              <a:t>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>
                <a:latin typeface="Comic Sans MS"/>
                <a:cs typeface="Comic Sans MS"/>
              </a:rPr>
              <a:t>n</a:t>
            </a:r>
            <a:r>
              <a:rPr lang="en-US" sz="4000" baseline="30000" dirty="0" err="1">
                <a:latin typeface="Comic Sans MS"/>
                <a:cs typeface="Comic Sans MS"/>
              </a:rPr>
              <a:t>log</a:t>
            </a:r>
            <a:r>
              <a:rPr lang="en-US" sz="4000" baseline="-25000" dirty="0" err="1">
                <a:latin typeface="Comic Sans MS"/>
                <a:cs typeface="Comic Sans MS"/>
              </a:rPr>
              <a:t>b</a:t>
            </a:r>
            <a:r>
              <a:rPr lang="en-US" sz="4000" baseline="30000" dirty="0" err="1">
                <a:latin typeface="Comic Sans MS"/>
                <a:cs typeface="Comic Sans MS"/>
              </a:rPr>
              <a:t>a</a:t>
            </a:r>
            <a:r>
              <a:rPr lang="en-US" sz="4000" dirty="0" smtClean="0">
                <a:latin typeface="Comic Sans MS"/>
                <a:cs typeface="Comic Sans MS"/>
              </a:rPr>
              <a:t>) then T(n) =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dirty="0" err="1" smtClean="0">
                <a:latin typeface="Comic Sans MS"/>
                <a:cs typeface="Comic Sans MS"/>
              </a:rPr>
              <a:t>logn</a:t>
            </a:r>
            <a:r>
              <a:rPr lang="en-US" sz="4000" dirty="0" smtClean="0">
                <a:latin typeface="Comic Sans MS"/>
                <a:cs typeface="Comic Sans MS"/>
              </a:rPr>
              <a:t>)</a:t>
            </a:r>
          </a:p>
          <a:p>
            <a:pPr marL="457200" indent="-457200">
              <a:buAutoNum type="arabicPeriod" startAt="2"/>
            </a:pPr>
            <a:r>
              <a:rPr lang="en-US" sz="4000" dirty="0" smtClean="0">
                <a:latin typeface="Comic Sans MS"/>
                <a:cs typeface="Comic Sans MS"/>
              </a:rPr>
              <a:t>If </a:t>
            </a:r>
            <a:r>
              <a:rPr lang="en-US" sz="4000" dirty="0">
                <a:latin typeface="Comic Sans MS"/>
                <a:cs typeface="Comic Sans MS"/>
              </a:rPr>
              <a:t>f(n) </a:t>
            </a:r>
            <a:r>
              <a:rPr lang="en-US" sz="4000" dirty="0" smtClean="0">
                <a:latin typeface="Comic Sans MS"/>
                <a:cs typeface="Comic Sans MS"/>
              </a:rPr>
              <a:t>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Ω</a:t>
            </a:r>
            <a:r>
              <a:rPr lang="en-US" sz="4000" dirty="0" smtClean="0">
                <a:latin typeface="Comic Sans MS"/>
                <a:cs typeface="Comic Sans MS"/>
              </a:rPr>
              <a:t> 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a+ɛ</a:t>
            </a:r>
            <a:r>
              <a:rPr lang="en-US" sz="4000" dirty="0">
                <a:latin typeface="Comic Sans MS"/>
                <a:cs typeface="Comic Sans MS"/>
              </a:rPr>
              <a:t>) for some constant  </a:t>
            </a:r>
            <a:r>
              <a:rPr lang="en-US" sz="4000" dirty="0" err="1">
                <a:latin typeface="Comic Sans MS"/>
                <a:cs typeface="Comic Sans MS"/>
              </a:rPr>
              <a:t>ɛ</a:t>
            </a:r>
            <a:r>
              <a:rPr lang="en-US" sz="4000" dirty="0">
                <a:latin typeface="Comic Sans MS"/>
                <a:cs typeface="Comic Sans MS"/>
              </a:rPr>
              <a:t>&gt;</a:t>
            </a:r>
            <a:r>
              <a:rPr lang="en-US" sz="4000" dirty="0" smtClean="0">
                <a:latin typeface="Comic Sans MS"/>
                <a:cs typeface="Comic Sans MS"/>
              </a:rPr>
              <a:t>0, then </a:t>
            </a:r>
          </a:p>
          <a:p>
            <a:pPr marL="0" indent="0">
              <a:buNone/>
            </a:pP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     T</a:t>
            </a:r>
            <a:r>
              <a:rPr lang="en-US" sz="4000" dirty="0">
                <a:latin typeface="Comic Sans MS"/>
                <a:cs typeface="Comic Sans MS"/>
              </a:rPr>
              <a:t>(n) 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 smtClean="0">
                <a:latin typeface="Comic Sans MS"/>
                <a:cs typeface="Comic Sans MS"/>
              </a:rPr>
              <a:t>(f(n)) if the </a:t>
            </a:r>
            <a:r>
              <a:rPr lang="en-US" sz="4000" dirty="0" err="1" smtClean="0">
                <a:latin typeface="Comic Sans MS"/>
                <a:cs typeface="Comic Sans MS"/>
              </a:rPr>
              <a:t>regolarity</a:t>
            </a:r>
            <a:r>
              <a:rPr lang="en-US" sz="4000" dirty="0" smtClean="0">
                <a:latin typeface="Comic Sans MS"/>
                <a:cs typeface="Comic Sans MS"/>
              </a:rPr>
              <a:t> condition holds.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4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Comic Sans MS"/>
                <a:cs typeface="Comic Sans MS"/>
              </a:rPr>
              <a:t>Regolarity</a:t>
            </a:r>
            <a:r>
              <a:rPr lang="en-US" sz="4000" dirty="0" smtClean="0">
                <a:latin typeface="Comic Sans MS"/>
                <a:cs typeface="Comic Sans MS"/>
              </a:rPr>
              <a:t> c.: a(f(n/b)≤</a:t>
            </a:r>
            <a:r>
              <a:rPr lang="en-US" sz="4000" dirty="0" err="1" smtClean="0">
                <a:latin typeface="Comic Sans MS"/>
                <a:cs typeface="Comic Sans MS"/>
              </a:rPr>
              <a:t>cf</a:t>
            </a:r>
            <a:r>
              <a:rPr lang="en-US" sz="4000" dirty="0" smtClean="0">
                <a:latin typeface="Comic Sans MS"/>
                <a:cs typeface="Comic Sans MS"/>
              </a:rPr>
              <a:t>(n)  for some constant c&lt;1 and sufficiently large n.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000" dirty="0" smtClean="0">
                <a:latin typeface="Comic Sans MS"/>
                <a:cs typeface="Comic Sans MS"/>
              </a:rPr>
              <a:t>Ex: T(n) = 4T(n/2)+n; </a:t>
            </a:r>
            <a:r>
              <a:rPr lang="en-US" sz="4000" dirty="0">
                <a:latin typeface="Comic Sans MS"/>
                <a:cs typeface="Comic Sans MS"/>
              </a:rPr>
              <a:t>T(n) = 4T(n/2)+</a:t>
            </a:r>
            <a:r>
              <a:rPr lang="en-US" sz="4000" dirty="0" smtClean="0">
                <a:latin typeface="Comic Sans MS"/>
                <a:cs typeface="Comic Sans MS"/>
              </a:rPr>
              <a:t>n</a:t>
            </a:r>
            <a:r>
              <a:rPr lang="en-US" sz="4000" baseline="30000" dirty="0" smtClean="0">
                <a:latin typeface="Comic Sans MS"/>
                <a:cs typeface="Comic Sans MS"/>
              </a:rPr>
              <a:t>2</a:t>
            </a:r>
            <a:r>
              <a:rPr lang="en-US" sz="4000" dirty="0" smtClean="0">
                <a:latin typeface="Comic Sans MS"/>
                <a:cs typeface="Comic Sans MS"/>
              </a:rPr>
              <a:t>; </a:t>
            </a:r>
            <a:r>
              <a:rPr lang="en-US" sz="4000" dirty="0">
                <a:latin typeface="Comic Sans MS"/>
                <a:cs typeface="Comic Sans MS"/>
              </a:rPr>
              <a:t>T(n) = 4T(n/2)+</a:t>
            </a:r>
            <a:r>
              <a:rPr lang="en-US" sz="4000" dirty="0" smtClean="0">
                <a:latin typeface="Comic Sans MS"/>
                <a:cs typeface="Comic Sans MS"/>
              </a:rPr>
              <a:t>n</a:t>
            </a:r>
            <a:r>
              <a:rPr lang="en-US" sz="4000" baseline="30000" dirty="0" smtClean="0">
                <a:latin typeface="Comic Sans MS"/>
                <a:cs typeface="Comic Sans MS"/>
              </a:rPr>
              <a:t>3</a:t>
            </a:r>
            <a:r>
              <a:rPr lang="en-US" sz="4000" dirty="0" smtClean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457200" indent="-457200">
              <a:buAutoNum type="arabicPeriod" startAt="2"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5500" dirty="0" smtClean="0">
                <a:latin typeface="Comic Sans MS"/>
                <a:cs typeface="Comic Sans MS"/>
              </a:rPr>
              <a:t>						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            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2569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Master Theorem for recurrence relations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3492"/>
            <a:ext cx="8229600" cy="52815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T(n) = </a:t>
            </a:r>
            <a:r>
              <a:rPr lang="en-US" sz="6000" dirty="0" err="1" smtClean="0">
                <a:latin typeface="Comic Sans MS"/>
                <a:cs typeface="Comic Sans MS"/>
              </a:rPr>
              <a:t>aT</a:t>
            </a:r>
            <a:r>
              <a:rPr lang="en-US" sz="6000" dirty="0" smtClean="0">
                <a:latin typeface="Comic Sans MS"/>
                <a:cs typeface="Comic Sans MS"/>
              </a:rPr>
              <a:t>(n/b) + f(n)</a:t>
            </a:r>
          </a:p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With a≥1, b&gt; 1, constant, f(n) a function.</a:t>
            </a:r>
          </a:p>
          <a:p>
            <a:pPr marL="0" indent="0">
              <a:buNone/>
            </a:pPr>
            <a:r>
              <a:rPr lang="en-US" sz="6000" dirty="0" smtClean="0">
                <a:latin typeface="Comic Sans MS"/>
                <a:cs typeface="Comic Sans MS"/>
              </a:rPr>
              <a:t>T(n) can be bounded asymptotically as follows:</a:t>
            </a:r>
          </a:p>
          <a:p>
            <a:pPr marL="0" indent="0">
              <a:buNone/>
            </a:pPr>
            <a:endParaRPr lang="en-US" sz="6000" dirty="0" smtClean="0">
              <a:latin typeface="Comic Sans MS"/>
              <a:cs typeface="Comic Sans M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latin typeface="Comic Sans MS"/>
                <a:cs typeface="Comic Sans MS"/>
              </a:rPr>
              <a:t>If f(n) =O(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baseline="30000" dirty="0" err="1">
                <a:latin typeface="Comic Sans MS"/>
                <a:cs typeface="Comic Sans MS"/>
              </a:rPr>
              <a:t>-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ɛ</a:t>
            </a:r>
            <a:r>
              <a:rPr lang="en-US" sz="4000" dirty="0" smtClean="0">
                <a:latin typeface="Comic Sans MS"/>
                <a:cs typeface="Comic Sans MS"/>
              </a:rPr>
              <a:t>) for some </a:t>
            </a:r>
            <a:r>
              <a:rPr lang="en-US" sz="4000" dirty="0">
                <a:latin typeface="Comic Sans MS"/>
                <a:cs typeface="Comic Sans MS"/>
              </a:rPr>
              <a:t>constant  </a:t>
            </a:r>
            <a:r>
              <a:rPr lang="en-US" sz="4000" dirty="0" err="1" smtClean="0">
                <a:latin typeface="Comic Sans MS"/>
                <a:cs typeface="Comic Sans MS"/>
              </a:rPr>
              <a:t>ɛ</a:t>
            </a:r>
            <a:r>
              <a:rPr lang="en-US" sz="4000" dirty="0" smtClean="0">
                <a:latin typeface="Comic Sans MS"/>
                <a:cs typeface="Comic Sans MS"/>
              </a:rPr>
              <a:t>&gt;0, then </a:t>
            </a:r>
          </a:p>
          <a:p>
            <a:pPr marL="0" indent="0">
              <a:buNone/>
            </a:pP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     T</a:t>
            </a:r>
            <a:r>
              <a:rPr lang="en-US" sz="4000" dirty="0">
                <a:latin typeface="Comic Sans MS"/>
                <a:cs typeface="Comic Sans MS"/>
              </a:rPr>
              <a:t>(n) 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dirty="0" smtClean="0">
                <a:latin typeface="Comic Sans MS"/>
                <a:cs typeface="Comic Sans MS"/>
              </a:rPr>
              <a:t>) </a:t>
            </a:r>
          </a:p>
          <a:p>
            <a:pPr marL="457200" indent="-457200">
              <a:buAutoNum type="arabicPeriod" startAt="2"/>
            </a:pPr>
            <a:r>
              <a:rPr lang="en-US" sz="4000" dirty="0" smtClean="0">
                <a:latin typeface="Comic Sans MS"/>
                <a:cs typeface="Comic Sans MS"/>
              </a:rPr>
              <a:t>If </a:t>
            </a:r>
            <a:r>
              <a:rPr lang="en-US" sz="4000" dirty="0">
                <a:latin typeface="Comic Sans MS"/>
                <a:cs typeface="Comic Sans MS"/>
              </a:rPr>
              <a:t>f(n) </a:t>
            </a:r>
            <a:r>
              <a:rPr lang="en-US" sz="4000" dirty="0" smtClean="0">
                <a:latin typeface="Comic Sans MS"/>
                <a:cs typeface="Comic Sans MS"/>
              </a:rPr>
              <a:t>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>
                <a:latin typeface="Comic Sans MS"/>
                <a:cs typeface="Comic Sans MS"/>
              </a:rPr>
              <a:t>n</a:t>
            </a:r>
            <a:r>
              <a:rPr lang="en-US" sz="4000" baseline="30000" dirty="0" err="1">
                <a:latin typeface="Comic Sans MS"/>
                <a:cs typeface="Comic Sans MS"/>
              </a:rPr>
              <a:t>log</a:t>
            </a:r>
            <a:r>
              <a:rPr lang="en-US" sz="4000" baseline="-25000" dirty="0" err="1">
                <a:latin typeface="Comic Sans MS"/>
                <a:cs typeface="Comic Sans MS"/>
              </a:rPr>
              <a:t>b</a:t>
            </a:r>
            <a:r>
              <a:rPr lang="en-US" sz="4000" baseline="30000" dirty="0" err="1">
                <a:latin typeface="Comic Sans MS"/>
                <a:cs typeface="Comic Sans MS"/>
              </a:rPr>
              <a:t>a</a:t>
            </a:r>
            <a:r>
              <a:rPr lang="en-US" sz="4000" dirty="0" smtClean="0">
                <a:latin typeface="Comic Sans MS"/>
                <a:cs typeface="Comic Sans MS"/>
              </a:rPr>
              <a:t>) then T(n) =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>
                <a:latin typeface="Comic Sans MS"/>
                <a:cs typeface="Comic Sans MS"/>
              </a:rPr>
              <a:t>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</a:t>
            </a:r>
            <a:r>
              <a:rPr lang="en-US" sz="4000" dirty="0" err="1" smtClean="0">
                <a:latin typeface="Comic Sans MS"/>
                <a:cs typeface="Comic Sans MS"/>
              </a:rPr>
              <a:t>logn</a:t>
            </a:r>
            <a:r>
              <a:rPr lang="en-US" sz="4000" dirty="0" smtClean="0">
                <a:latin typeface="Comic Sans MS"/>
                <a:cs typeface="Comic Sans MS"/>
              </a:rPr>
              <a:t>)</a:t>
            </a:r>
          </a:p>
          <a:p>
            <a:pPr marL="457200" indent="-457200">
              <a:buAutoNum type="arabicPeriod" startAt="2"/>
            </a:pPr>
            <a:r>
              <a:rPr lang="en-US" sz="4000" dirty="0" smtClean="0">
                <a:latin typeface="Comic Sans MS"/>
                <a:cs typeface="Comic Sans MS"/>
              </a:rPr>
              <a:t>If </a:t>
            </a:r>
            <a:r>
              <a:rPr lang="en-US" sz="4000" dirty="0">
                <a:latin typeface="Comic Sans MS"/>
                <a:cs typeface="Comic Sans MS"/>
              </a:rPr>
              <a:t>f(n) </a:t>
            </a:r>
            <a:r>
              <a:rPr lang="en-US" sz="4000" dirty="0" smtClean="0">
                <a:latin typeface="Comic Sans MS"/>
                <a:cs typeface="Comic Sans MS"/>
              </a:rPr>
              <a:t>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Ω</a:t>
            </a:r>
            <a:r>
              <a:rPr lang="en-US" sz="4000" dirty="0" smtClean="0">
                <a:latin typeface="Comic Sans MS"/>
                <a:cs typeface="Comic Sans MS"/>
              </a:rPr>
              <a:t> (</a:t>
            </a:r>
            <a:r>
              <a:rPr lang="en-US" sz="4000" dirty="0" err="1" smtClean="0">
                <a:latin typeface="Comic Sans MS"/>
                <a:cs typeface="Comic Sans MS"/>
              </a:rPr>
              <a:t>n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40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4000" baseline="30000" dirty="0" err="1" smtClean="0">
                <a:latin typeface="Comic Sans MS"/>
                <a:cs typeface="Comic Sans MS"/>
              </a:rPr>
              <a:t>a+ɛ</a:t>
            </a:r>
            <a:r>
              <a:rPr lang="en-US" sz="4000" dirty="0">
                <a:latin typeface="Comic Sans MS"/>
                <a:cs typeface="Comic Sans MS"/>
              </a:rPr>
              <a:t>) for some constant  </a:t>
            </a:r>
            <a:r>
              <a:rPr lang="en-US" sz="4000" dirty="0" err="1">
                <a:latin typeface="Comic Sans MS"/>
                <a:cs typeface="Comic Sans MS"/>
              </a:rPr>
              <a:t>ɛ</a:t>
            </a:r>
            <a:r>
              <a:rPr lang="en-US" sz="4000" dirty="0">
                <a:latin typeface="Comic Sans MS"/>
                <a:cs typeface="Comic Sans MS"/>
              </a:rPr>
              <a:t>&gt;</a:t>
            </a:r>
            <a:r>
              <a:rPr lang="en-US" sz="4000" dirty="0" smtClean="0">
                <a:latin typeface="Comic Sans MS"/>
                <a:cs typeface="Comic Sans MS"/>
              </a:rPr>
              <a:t>0, then </a:t>
            </a:r>
          </a:p>
          <a:p>
            <a:pPr marL="0" indent="0">
              <a:buNone/>
            </a:pPr>
            <a:r>
              <a:rPr lang="en-US" sz="4000" dirty="0">
                <a:latin typeface="Comic Sans MS"/>
                <a:cs typeface="Comic Sans MS"/>
              </a:rPr>
              <a:t> </a:t>
            </a:r>
            <a:r>
              <a:rPr lang="en-US" sz="4000" dirty="0" smtClean="0">
                <a:latin typeface="Comic Sans MS"/>
                <a:cs typeface="Comic Sans MS"/>
              </a:rPr>
              <a:t>     T</a:t>
            </a:r>
            <a:r>
              <a:rPr lang="en-US" sz="4000" dirty="0">
                <a:latin typeface="Comic Sans MS"/>
                <a:cs typeface="Comic Sans MS"/>
              </a:rPr>
              <a:t>(n) = </a:t>
            </a:r>
            <a:r>
              <a:rPr lang="en-US" sz="4000" b="1" dirty="0" err="1">
                <a:latin typeface="Lucida Grande"/>
                <a:ea typeface="Lucida Grande"/>
                <a:cs typeface="Lucida Grande"/>
              </a:rPr>
              <a:t>Θ</a:t>
            </a:r>
            <a:r>
              <a:rPr lang="en-US" sz="4000" dirty="0" smtClean="0">
                <a:latin typeface="Comic Sans MS"/>
                <a:cs typeface="Comic Sans MS"/>
              </a:rPr>
              <a:t>(f(n)) if the </a:t>
            </a:r>
            <a:r>
              <a:rPr lang="en-US" sz="4000" dirty="0" err="1" smtClean="0">
                <a:latin typeface="Comic Sans MS"/>
                <a:cs typeface="Comic Sans MS"/>
              </a:rPr>
              <a:t>regolarity</a:t>
            </a:r>
            <a:r>
              <a:rPr lang="en-US" sz="4000" dirty="0" smtClean="0">
                <a:latin typeface="Comic Sans MS"/>
                <a:cs typeface="Comic Sans MS"/>
              </a:rPr>
              <a:t> condition holds.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4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000" dirty="0" err="1" smtClean="0">
                <a:latin typeface="Comic Sans MS"/>
                <a:cs typeface="Comic Sans MS"/>
              </a:rPr>
              <a:t>Regolarity</a:t>
            </a:r>
            <a:r>
              <a:rPr lang="en-US" sz="4000" dirty="0" smtClean="0">
                <a:latin typeface="Comic Sans MS"/>
                <a:cs typeface="Comic Sans MS"/>
              </a:rPr>
              <a:t> c.: a(f(n/b)≤</a:t>
            </a:r>
            <a:r>
              <a:rPr lang="en-US" sz="4000" dirty="0" err="1" smtClean="0">
                <a:latin typeface="Comic Sans MS"/>
                <a:cs typeface="Comic Sans MS"/>
              </a:rPr>
              <a:t>cf</a:t>
            </a:r>
            <a:r>
              <a:rPr lang="en-US" sz="4000" dirty="0" smtClean="0">
                <a:latin typeface="Comic Sans MS"/>
                <a:cs typeface="Comic Sans MS"/>
              </a:rPr>
              <a:t>(n)  for some constant c&lt;1 and sufficiently large n.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4000" dirty="0" smtClean="0">
                <a:latin typeface="Comic Sans MS"/>
                <a:cs typeface="Comic Sans MS"/>
              </a:rPr>
              <a:t>Ex: T(n) = 4T(n/2)+n; </a:t>
            </a:r>
            <a:r>
              <a:rPr lang="en-US" sz="4000" dirty="0">
                <a:latin typeface="Comic Sans MS"/>
                <a:cs typeface="Comic Sans MS"/>
              </a:rPr>
              <a:t>T(n) = 4T(n/2)+</a:t>
            </a:r>
            <a:r>
              <a:rPr lang="en-US" sz="4000" dirty="0" smtClean="0">
                <a:latin typeface="Comic Sans MS"/>
                <a:cs typeface="Comic Sans MS"/>
              </a:rPr>
              <a:t>n</a:t>
            </a:r>
            <a:r>
              <a:rPr lang="en-US" sz="4000" baseline="30000" dirty="0" smtClean="0">
                <a:latin typeface="Comic Sans MS"/>
                <a:cs typeface="Comic Sans MS"/>
              </a:rPr>
              <a:t>2</a:t>
            </a:r>
            <a:r>
              <a:rPr lang="en-US" sz="4000" dirty="0" smtClean="0">
                <a:latin typeface="Comic Sans MS"/>
                <a:cs typeface="Comic Sans MS"/>
              </a:rPr>
              <a:t>; </a:t>
            </a:r>
            <a:r>
              <a:rPr lang="en-US" sz="4000" dirty="0">
                <a:latin typeface="Comic Sans MS"/>
                <a:cs typeface="Comic Sans MS"/>
              </a:rPr>
              <a:t>T(n) = 4T(n/2)+</a:t>
            </a:r>
            <a:r>
              <a:rPr lang="en-US" sz="4000" dirty="0" smtClean="0">
                <a:latin typeface="Comic Sans MS"/>
                <a:cs typeface="Comic Sans MS"/>
              </a:rPr>
              <a:t>n</a:t>
            </a:r>
            <a:r>
              <a:rPr lang="en-US" sz="4000" baseline="30000" dirty="0" smtClean="0">
                <a:latin typeface="Comic Sans MS"/>
                <a:cs typeface="Comic Sans MS"/>
              </a:rPr>
              <a:t>3</a:t>
            </a:r>
            <a:r>
              <a:rPr lang="en-US" sz="4000" dirty="0" smtClean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4000" dirty="0">
              <a:latin typeface="Comic Sans MS"/>
              <a:cs typeface="Comic Sans MS"/>
            </a:endParaRPr>
          </a:p>
          <a:p>
            <a:pPr marL="457200" indent="-457200">
              <a:buAutoNum type="arabicPeriod" startAt="2"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5500" dirty="0" smtClean="0">
                <a:latin typeface="Comic Sans MS"/>
                <a:cs typeface="Comic Sans MS"/>
              </a:rPr>
              <a:t>						</a:t>
            </a:r>
          </a:p>
          <a:p>
            <a:pPr marL="0" indent="0">
              <a:buNone/>
            </a:pPr>
            <a:r>
              <a:rPr lang="en-US" sz="2800" dirty="0" smtClean="0">
                <a:latin typeface="Comic Sans MS"/>
                <a:cs typeface="Comic Sans MS"/>
              </a:rPr>
              <a:t>            </a:t>
            </a:r>
            <a:endParaRPr lang="en-US" sz="2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5608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/>
                <a:cs typeface="Comic Sans MS"/>
              </a:rPr>
              <a:t>Master Theorem for recurrence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19"/>
            <a:ext cx="8476950" cy="543664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800" dirty="0">
                <a:latin typeface="Comic Sans MS"/>
                <a:cs typeface="Comic Sans MS"/>
              </a:rPr>
              <a:t>T(n) = 4T(n/2)+n;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>
                <a:latin typeface="Comic Sans MS"/>
                <a:cs typeface="Comic Sans MS"/>
              </a:rPr>
              <a:t>T(n) = 4T(n/2)+n</a:t>
            </a:r>
            <a:r>
              <a:rPr lang="en-US" sz="2800" baseline="30000" dirty="0">
                <a:latin typeface="Comic Sans MS"/>
                <a:cs typeface="Comic Sans MS"/>
              </a:rPr>
              <a:t>2</a:t>
            </a:r>
            <a:r>
              <a:rPr lang="en-US" sz="2800" dirty="0">
                <a:latin typeface="Comic Sans MS"/>
                <a:cs typeface="Comic Sans MS"/>
              </a:rPr>
              <a:t>;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>
                <a:latin typeface="Comic Sans MS"/>
                <a:cs typeface="Comic Sans MS"/>
              </a:rPr>
              <a:t>T(n) = 4T(n/2)+n</a:t>
            </a:r>
            <a:r>
              <a:rPr lang="en-US" sz="2800" baseline="30000" dirty="0">
                <a:latin typeface="Comic Sans MS"/>
                <a:cs typeface="Comic Sans MS"/>
              </a:rPr>
              <a:t>3</a:t>
            </a:r>
            <a:r>
              <a:rPr lang="en-US" sz="2800" dirty="0"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Comic Sans MS"/>
                <a:cs typeface="Comic Sans MS"/>
              </a:rPr>
              <a:t> 1)    </a:t>
            </a:r>
            <a:r>
              <a:rPr lang="en-US" sz="2400" dirty="0">
                <a:latin typeface="Comic Sans MS"/>
                <a:cs typeface="Comic Sans MS"/>
              </a:rPr>
              <a:t>a=</a:t>
            </a:r>
            <a:r>
              <a:rPr lang="en-US" sz="2400" dirty="0" smtClean="0">
                <a:latin typeface="Comic Sans MS"/>
                <a:cs typeface="Comic Sans MS"/>
              </a:rPr>
              <a:t>4. </a:t>
            </a:r>
            <a:r>
              <a:rPr lang="en-US" sz="2400" dirty="0">
                <a:latin typeface="Comic Sans MS"/>
                <a:cs typeface="Comic Sans MS"/>
              </a:rPr>
              <a:t>b=</a:t>
            </a:r>
            <a:r>
              <a:rPr lang="en-US" sz="2400" dirty="0" smtClean="0">
                <a:latin typeface="Comic Sans MS"/>
                <a:cs typeface="Comic Sans MS"/>
              </a:rPr>
              <a:t>2,  </a:t>
            </a:r>
            <a:r>
              <a:rPr lang="en-US" sz="2400" dirty="0" err="1">
                <a:latin typeface="Comic Sans MS"/>
                <a:cs typeface="Comic Sans MS"/>
              </a:rPr>
              <a:t>n</a:t>
            </a:r>
            <a:r>
              <a:rPr lang="en-US" sz="2400" baseline="30000" dirty="0" err="1"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latin typeface="Comic Sans MS"/>
                <a:cs typeface="Comic Sans MS"/>
              </a:rPr>
              <a:t>b</a:t>
            </a:r>
            <a:r>
              <a:rPr lang="en-US" sz="2400" baseline="30000" dirty="0" err="1">
                <a:latin typeface="Comic Sans MS"/>
                <a:cs typeface="Comic Sans MS"/>
              </a:rPr>
              <a:t>a</a:t>
            </a:r>
            <a:r>
              <a:rPr lang="en-US" sz="2400" baseline="30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= </a:t>
            </a:r>
            <a:r>
              <a:rPr lang="en-US" sz="2400" dirty="0" smtClean="0">
                <a:latin typeface="Comic Sans MS"/>
                <a:cs typeface="Comic Sans MS"/>
              </a:rPr>
              <a:t>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, f</a:t>
            </a:r>
            <a:r>
              <a:rPr lang="en-US" sz="2400" dirty="0">
                <a:latin typeface="Comic Sans MS"/>
                <a:cs typeface="Comic Sans MS"/>
              </a:rPr>
              <a:t>(n) =</a:t>
            </a:r>
            <a:r>
              <a:rPr lang="en-US" sz="2400" dirty="0" smtClean="0">
                <a:latin typeface="Comic Sans MS"/>
                <a:cs typeface="Comic Sans MS"/>
              </a:rPr>
              <a:t>n: f(n)=O(</a:t>
            </a:r>
            <a:r>
              <a:rPr lang="en-US" sz="2400" dirty="0" err="1" smtClean="0">
                <a:latin typeface="Comic Sans MS"/>
                <a:cs typeface="Comic Sans MS"/>
              </a:rPr>
              <a:t>n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a-ɛ</a:t>
            </a:r>
            <a:r>
              <a:rPr lang="en-US" sz="2400" dirty="0" smtClean="0">
                <a:latin typeface="Comic Sans MS"/>
                <a:cs typeface="Comic Sans MS"/>
              </a:rPr>
              <a:t>), per 0≤ɛ≤1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case 1 of </a:t>
            </a:r>
            <a:r>
              <a:rPr lang="en-US" sz="2400" dirty="0" err="1" smtClean="0">
                <a:latin typeface="Comic Sans MS"/>
                <a:cs typeface="Comic Sans MS"/>
              </a:rPr>
              <a:t>Th</a:t>
            </a:r>
            <a:r>
              <a:rPr lang="en-US" sz="2400" dirty="0" smtClean="0">
                <a:latin typeface="Comic Sans MS"/>
                <a:cs typeface="Comic Sans MS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T(n) = </a:t>
            </a:r>
            <a:r>
              <a:rPr lang="en-US" sz="2400" b="1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b="1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(n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2)   a</a:t>
            </a:r>
            <a:r>
              <a:rPr lang="en-US" sz="2400" dirty="0">
                <a:latin typeface="Comic Sans MS"/>
                <a:cs typeface="Comic Sans MS"/>
              </a:rPr>
              <a:t>=</a:t>
            </a:r>
            <a:r>
              <a:rPr lang="en-US" sz="2400" dirty="0" smtClean="0">
                <a:latin typeface="Comic Sans MS"/>
                <a:cs typeface="Comic Sans MS"/>
              </a:rPr>
              <a:t>4, </a:t>
            </a:r>
            <a:r>
              <a:rPr lang="en-US" sz="2400" dirty="0">
                <a:latin typeface="Comic Sans MS"/>
                <a:cs typeface="Comic Sans MS"/>
              </a:rPr>
              <a:t>b=</a:t>
            </a:r>
            <a:r>
              <a:rPr lang="en-US" sz="2400" dirty="0" smtClean="0">
                <a:latin typeface="Comic Sans MS"/>
                <a:cs typeface="Comic Sans MS"/>
              </a:rPr>
              <a:t>2,  </a:t>
            </a:r>
            <a:r>
              <a:rPr lang="en-US" sz="2400" dirty="0" err="1">
                <a:latin typeface="Comic Sans MS"/>
                <a:cs typeface="Comic Sans MS"/>
              </a:rPr>
              <a:t>n</a:t>
            </a:r>
            <a:r>
              <a:rPr lang="en-US" sz="2400" baseline="30000" dirty="0" err="1"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latin typeface="Comic Sans MS"/>
                <a:cs typeface="Comic Sans MS"/>
              </a:rPr>
              <a:t>b</a:t>
            </a:r>
            <a:r>
              <a:rPr lang="en-US" sz="2400" baseline="30000" dirty="0" err="1">
                <a:latin typeface="Comic Sans MS"/>
                <a:cs typeface="Comic Sans MS"/>
              </a:rPr>
              <a:t>a</a:t>
            </a:r>
            <a:r>
              <a:rPr lang="en-US" sz="2400" baseline="30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= </a:t>
            </a:r>
            <a:r>
              <a:rPr lang="en-US" sz="2400" dirty="0" smtClean="0">
                <a:latin typeface="Comic Sans MS"/>
                <a:cs typeface="Comic Sans MS"/>
              </a:rPr>
              <a:t>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baseline="-25000" dirty="0" smtClean="0">
                <a:latin typeface="Comic Sans MS"/>
                <a:cs typeface="Comic Sans MS"/>
              </a:rPr>
              <a:t>,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f(n</a:t>
            </a:r>
            <a:r>
              <a:rPr lang="en-US" sz="2400" dirty="0" smtClean="0">
                <a:latin typeface="Comic Sans MS"/>
                <a:cs typeface="Comic Sans MS"/>
              </a:rPr>
              <a:t>)=n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:  </a:t>
            </a:r>
            <a:r>
              <a:rPr lang="en-US" sz="2400" dirty="0">
                <a:latin typeface="Comic Sans MS"/>
                <a:cs typeface="Comic Sans MS"/>
              </a:rPr>
              <a:t>f(n)</a:t>
            </a:r>
            <a:r>
              <a:rPr lang="en-US" sz="2400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 smtClean="0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dirty="0">
                <a:latin typeface="Comic Sans MS"/>
                <a:cs typeface="Comic Sans MS"/>
              </a:rPr>
              <a:t>(</a:t>
            </a:r>
            <a:r>
              <a:rPr lang="en-US" sz="2400" dirty="0" err="1">
                <a:latin typeface="Comic Sans MS"/>
                <a:cs typeface="Comic Sans MS"/>
              </a:rPr>
              <a:t>n</a:t>
            </a:r>
            <a:r>
              <a:rPr lang="en-US" sz="2400" baseline="30000" dirty="0" err="1"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latin typeface="Comic Sans MS"/>
                <a:cs typeface="Comic Sans MS"/>
              </a:rPr>
              <a:t>b</a:t>
            </a:r>
            <a:r>
              <a:rPr lang="en-US" sz="2400" baseline="30000" dirty="0" err="1">
                <a:latin typeface="Comic Sans MS"/>
                <a:cs typeface="Comic Sans MS"/>
              </a:rPr>
              <a:t>a</a:t>
            </a:r>
            <a:r>
              <a:rPr lang="en-US" sz="2400" dirty="0">
                <a:latin typeface="Comic Sans MS"/>
                <a:cs typeface="Comic Sans MS"/>
              </a:rPr>
              <a:t>) 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    case 2 of </a:t>
            </a:r>
            <a:r>
              <a:rPr lang="en-US" sz="2400" dirty="0" err="1" smtClean="0">
                <a:latin typeface="Comic Sans MS"/>
                <a:cs typeface="Comic Sans MS"/>
              </a:rPr>
              <a:t>Th</a:t>
            </a:r>
            <a:r>
              <a:rPr lang="en-US" sz="2400" dirty="0" smtClean="0">
                <a:latin typeface="Comic Sans MS"/>
                <a:cs typeface="Comic Sans MS"/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T(n)= </a:t>
            </a:r>
            <a:r>
              <a:rPr lang="en-US" sz="2400" b="1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b="1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logn)</a:t>
            </a:r>
          </a:p>
          <a:p>
            <a:pPr marL="0" indent="0">
              <a:buNone/>
            </a:pPr>
            <a:r>
              <a:rPr lang="en-US" sz="2400">
                <a:latin typeface="Comic Sans MS"/>
                <a:cs typeface="Comic Sans MS"/>
              </a:rPr>
              <a:t> </a:t>
            </a:r>
            <a:r>
              <a:rPr lang="en-US" sz="2400" smtClean="0">
                <a:latin typeface="Comic Sans MS"/>
                <a:cs typeface="Comic Sans MS"/>
              </a:rPr>
              <a:t>3</a:t>
            </a:r>
            <a:r>
              <a:rPr lang="en-US" sz="2400" dirty="0" smtClean="0">
                <a:latin typeface="Comic Sans MS"/>
                <a:cs typeface="Comic Sans MS"/>
              </a:rPr>
              <a:t>) </a:t>
            </a:r>
            <a:r>
              <a:rPr lang="en-US" sz="2400" dirty="0">
                <a:latin typeface="Comic Sans MS"/>
                <a:cs typeface="Comic Sans MS"/>
              </a:rPr>
              <a:t>a=</a:t>
            </a:r>
            <a:r>
              <a:rPr lang="en-US" sz="2400" dirty="0" smtClean="0">
                <a:latin typeface="Comic Sans MS"/>
                <a:cs typeface="Comic Sans MS"/>
              </a:rPr>
              <a:t>4, </a:t>
            </a:r>
            <a:r>
              <a:rPr lang="en-US" sz="2400" dirty="0">
                <a:latin typeface="Comic Sans MS"/>
                <a:cs typeface="Comic Sans MS"/>
              </a:rPr>
              <a:t>b=2,  </a:t>
            </a:r>
            <a:r>
              <a:rPr lang="en-US" sz="2400" dirty="0" err="1">
                <a:latin typeface="Comic Sans MS"/>
                <a:cs typeface="Comic Sans MS"/>
              </a:rPr>
              <a:t>n</a:t>
            </a:r>
            <a:r>
              <a:rPr lang="en-US" sz="2400" baseline="30000" dirty="0" err="1">
                <a:latin typeface="Comic Sans MS"/>
                <a:cs typeface="Comic Sans MS"/>
              </a:rPr>
              <a:t>log</a:t>
            </a:r>
            <a:r>
              <a:rPr lang="en-US" sz="2400" baseline="-25000" dirty="0" err="1">
                <a:latin typeface="Comic Sans MS"/>
                <a:cs typeface="Comic Sans MS"/>
              </a:rPr>
              <a:t>b</a:t>
            </a:r>
            <a:r>
              <a:rPr lang="en-US" sz="2400" baseline="30000" dirty="0" err="1">
                <a:latin typeface="Comic Sans MS"/>
                <a:cs typeface="Comic Sans MS"/>
              </a:rPr>
              <a:t>a</a:t>
            </a:r>
            <a:r>
              <a:rPr lang="en-US" sz="2400" baseline="30000" dirty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= n</a:t>
            </a:r>
            <a:r>
              <a:rPr lang="en-US" sz="2400" baseline="30000" dirty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,f(n) =</a:t>
            </a:r>
            <a:r>
              <a:rPr lang="en-US" sz="2400" dirty="0" smtClean="0">
                <a:latin typeface="Comic Sans MS"/>
                <a:cs typeface="Comic Sans MS"/>
              </a:rPr>
              <a:t>n3: </a:t>
            </a:r>
            <a:r>
              <a:rPr lang="en-US" sz="2400" dirty="0">
                <a:latin typeface="Comic Sans MS"/>
                <a:cs typeface="Comic Sans MS"/>
              </a:rPr>
              <a:t>f(n)</a:t>
            </a:r>
            <a:r>
              <a:rPr lang="en-US" sz="2400" dirty="0" smtClean="0">
                <a:latin typeface="Comic Sans MS"/>
                <a:cs typeface="Comic Sans MS"/>
              </a:rPr>
              <a:t>=</a:t>
            </a:r>
            <a:r>
              <a:rPr lang="en-US" sz="2400" b="1" dirty="0" err="1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400" b="1" dirty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n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log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400" baseline="30000" dirty="0" err="1" smtClean="0">
                <a:latin typeface="Comic Sans MS"/>
                <a:cs typeface="Comic Sans MS"/>
              </a:rPr>
              <a:t>a+ɛ</a:t>
            </a:r>
            <a:r>
              <a:rPr lang="en-US" sz="2400" dirty="0">
                <a:latin typeface="Comic Sans MS"/>
                <a:cs typeface="Comic Sans MS"/>
              </a:rPr>
              <a:t>), per 0≤ɛ≤1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	    Case 3 of </a:t>
            </a:r>
            <a:r>
              <a:rPr lang="en-US" sz="2400" dirty="0" err="1" smtClean="0">
                <a:latin typeface="Comic Sans MS"/>
                <a:cs typeface="Comic Sans MS"/>
              </a:rPr>
              <a:t>Th</a:t>
            </a:r>
            <a:r>
              <a:rPr lang="en-US" sz="2400" dirty="0" smtClean="0">
                <a:latin typeface="Comic Sans MS"/>
                <a:cs typeface="Comic Sans MS"/>
              </a:rPr>
              <a:t>      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T(n)= </a:t>
            </a:r>
            <a:r>
              <a:rPr lang="en-US" sz="2400" b="1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400" b="1" dirty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Comic Sans MS"/>
                <a:cs typeface="Comic Sans MS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    se   </a:t>
            </a:r>
            <a:r>
              <a:rPr lang="en-US" sz="2400" dirty="0" err="1" smtClean="0">
                <a:latin typeface="Comic Sans MS"/>
                <a:cs typeface="Comic Sans MS"/>
              </a:rPr>
              <a:t>af</a:t>
            </a:r>
            <a:r>
              <a:rPr lang="en-US" sz="2400" dirty="0" smtClean="0">
                <a:latin typeface="Comic Sans MS"/>
                <a:cs typeface="Comic Sans MS"/>
              </a:rPr>
              <a:t>(n/b)≤</a:t>
            </a:r>
            <a:r>
              <a:rPr lang="en-US" sz="2400" dirty="0" err="1" smtClean="0">
                <a:latin typeface="Comic Sans MS"/>
                <a:cs typeface="Comic Sans MS"/>
              </a:rPr>
              <a:t>cf</a:t>
            </a:r>
            <a:r>
              <a:rPr lang="en-US" sz="2400" dirty="0" smtClean="0">
                <a:latin typeface="Comic Sans MS"/>
                <a:cs typeface="Comic Sans MS"/>
              </a:rPr>
              <a:t>(n)    4 (n/2)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≤cn</a:t>
            </a:r>
            <a:r>
              <a:rPr lang="en-US" sz="2400" baseline="30000" dirty="0" smtClean="0">
                <a:latin typeface="Comic Sans MS"/>
                <a:cs typeface="Comic Sans MS"/>
              </a:rPr>
              <a:t>2     </a:t>
            </a:r>
            <a:r>
              <a:rPr lang="en-US" sz="2400" dirty="0" smtClean="0">
                <a:latin typeface="Comic Sans MS"/>
                <a:cs typeface="Comic Sans MS"/>
              </a:rPr>
              <a:t>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≤cn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, true for c&lt;1.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2176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A </a:t>
            </a:r>
            <a:r>
              <a:rPr lang="en-US" sz="2800" dirty="0" err="1" smtClean="0">
                <a:latin typeface="Comic Sans MS"/>
                <a:cs typeface="Comic Sans MS"/>
              </a:rPr>
              <a:t>Divide&amp;Conquer</a:t>
            </a:r>
            <a:r>
              <a:rPr lang="en-US" sz="2800" dirty="0" smtClean="0">
                <a:latin typeface="Comic Sans MS"/>
                <a:cs typeface="Comic Sans MS"/>
              </a:rPr>
              <a:t> approach for List Ranking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19"/>
            <a:ext cx="8476950" cy="5436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1.	Divide</a:t>
            </a:r>
            <a:r>
              <a:rPr lang="en-US" sz="2400" dirty="0" smtClean="0">
                <a:latin typeface="Comic Sans MS"/>
                <a:cs typeface="Comic Sans MS"/>
              </a:rPr>
              <a:t>: Identify </a:t>
            </a:r>
            <a:r>
              <a:rPr lang="en-US" sz="2400" dirty="0">
                <a:latin typeface="Comic Sans MS"/>
                <a:cs typeface="Comic Sans MS"/>
              </a:rPr>
              <a:t>a set I of items </a:t>
            </a:r>
            <a:r>
              <a:rPr lang="en-US" sz="2400" dirty="0" smtClean="0">
                <a:latin typeface="Comic Sans MS"/>
                <a:cs typeface="Comic Sans MS"/>
              </a:rPr>
              <a:t>from the list L, such 	that I is an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independent set</a:t>
            </a:r>
            <a:r>
              <a:rPr lang="en-US" sz="2400" dirty="0" smtClean="0">
                <a:latin typeface="Comic Sans MS"/>
                <a:cs typeface="Comic Sans MS"/>
              </a:rPr>
              <a:t> for L, that is the 	successor of each item in I does not belong to I.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	|I|≤n/2. In the </a:t>
            </a:r>
            <a:r>
              <a:rPr lang="en-US" sz="2400" dirty="0" err="1" smtClean="0">
                <a:latin typeface="Comic Sans MS"/>
                <a:cs typeface="Comic Sans MS"/>
              </a:rPr>
              <a:t>alg</a:t>
            </a:r>
            <a:r>
              <a:rPr lang="en-US" sz="2400" dirty="0" smtClean="0">
                <a:latin typeface="Comic Sans MS"/>
                <a:cs typeface="Comic Sans MS"/>
              </a:rPr>
              <a:t> |I| is also kept ≥ n/c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2.	Conquer</a:t>
            </a:r>
            <a:r>
              <a:rPr lang="en-US" sz="2400" dirty="0" smtClean="0">
                <a:latin typeface="Comic Sans MS"/>
                <a:cs typeface="Comic Sans MS"/>
              </a:rPr>
              <a:t>: Form the list L* =L-I by pointer jumping on 	the predecessor of the items in I. At any step, rank[x] 	is the distance between x and the current </a:t>
            </a:r>
            <a:r>
              <a:rPr lang="en-US" sz="2400" dirty="0" err="1" smtClean="0">
                <a:latin typeface="Comic Sans MS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cs typeface="Comic Sans MS"/>
              </a:rPr>
              <a:t>[x] in the 	input list. Solve recursively on L*, where n/2≤|L*|≤ 	(1-1/c)/n.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3.	Combine: </a:t>
            </a:r>
            <a:r>
              <a:rPr lang="en-US" sz="2400" dirty="0" smtClean="0">
                <a:latin typeface="Comic Sans MS"/>
                <a:cs typeface="Comic Sans MS"/>
              </a:rPr>
              <a:t>Assume that the list rank is correctly been 	computed for all L*. Now derive the final rank of each 	item x in I as rank[x]=rank[x]+rank[</a:t>
            </a:r>
            <a:r>
              <a:rPr lang="en-US" sz="2400" dirty="0" err="1" smtClean="0">
                <a:latin typeface="Comic Sans MS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cs typeface="Comic Sans MS"/>
              </a:rPr>
              <a:t>[x]] as for  	pointer jumping.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90140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Comic Sans MS"/>
                <a:cs typeface="Comic Sans MS"/>
              </a:rPr>
              <a:t>Divide</a:t>
            </a:r>
            <a:r>
              <a:rPr lang="en-US" sz="3200" dirty="0" err="1">
                <a:latin typeface="Comic Sans MS"/>
                <a:cs typeface="Comic Sans MS"/>
              </a:rPr>
              <a:t>&amp;</a:t>
            </a:r>
            <a:r>
              <a:rPr lang="en-US" sz="3200" dirty="0" err="1" smtClean="0">
                <a:latin typeface="Comic Sans MS"/>
                <a:cs typeface="Comic Sans MS"/>
              </a:rPr>
              <a:t>Conquer</a:t>
            </a:r>
            <a:r>
              <a:rPr lang="en-US" sz="3200" dirty="0" smtClean="0">
                <a:latin typeface="Comic Sans MS"/>
                <a:cs typeface="Comic Sans MS"/>
              </a:rPr>
              <a:t> for </a:t>
            </a:r>
            <a:r>
              <a:rPr lang="en-US" sz="3200" dirty="0">
                <a:latin typeface="Comic Sans MS"/>
                <a:cs typeface="Comic Sans MS"/>
              </a:rPr>
              <a:t>List Ranking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098" r="2098"/>
          <a:stretch>
            <a:fillRect/>
          </a:stretch>
        </p:blipFill>
        <p:spPr>
          <a:xfrm>
            <a:off x="759111" y="1600201"/>
            <a:ext cx="7401330" cy="4268700"/>
          </a:xfrm>
        </p:spPr>
      </p:pic>
      <p:sp>
        <p:nvSpPr>
          <p:cNvPr id="5" name="TextBox 4"/>
          <p:cNvSpPr txBox="1"/>
          <p:nvPr/>
        </p:nvSpPr>
        <p:spPr>
          <a:xfrm>
            <a:off x="0" y="6044092"/>
            <a:ext cx="8948748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omic Sans MS"/>
                <a:cs typeface="Comic Sans MS"/>
              </a:rPr>
              <a:t>I=  {5, 1}   Rank update </a:t>
            </a:r>
            <a:r>
              <a:rPr lang="en-US" dirty="0" err="1" smtClean="0">
                <a:latin typeface="Comic Sans MS"/>
                <a:cs typeface="Comic Sans MS"/>
              </a:rPr>
              <a:t>su</a:t>
            </a:r>
            <a:r>
              <a:rPr lang="en-US" dirty="0" smtClean="0">
                <a:latin typeface="Comic Sans MS"/>
                <a:cs typeface="Comic Sans MS"/>
              </a:rPr>
              <a:t> L*: Rank[2] =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Rank[2]+Rank[</a:t>
            </a:r>
            <a:r>
              <a:rPr lang="en-US" dirty="0" err="1" smtClean="0">
                <a:latin typeface="Comic Sans MS"/>
                <a:cs typeface="Comic Sans MS"/>
              </a:rPr>
              <a:t>Succ</a:t>
            </a:r>
            <a:r>
              <a:rPr lang="en-US" dirty="0" smtClean="0">
                <a:latin typeface="Comic Sans MS"/>
                <a:cs typeface="Comic Sans MS"/>
              </a:rPr>
              <a:t>[5]]= 1 +Rank[4]=2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omic Sans MS"/>
                <a:cs typeface="Comic Sans MS"/>
              </a:rPr>
              <a:t>Rank[6] = Rank[6]+Rank[</a:t>
            </a:r>
            <a:r>
              <a:rPr lang="en-US" dirty="0" err="1">
                <a:latin typeface="Comic Sans MS"/>
                <a:cs typeface="Comic Sans MS"/>
              </a:rPr>
              <a:t>S</a:t>
            </a:r>
            <a:r>
              <a:rPr lang="en-US" dirty="0" err="1" smtClean="0">
                <a:latin typeface="Comic Sans MS"/>
                <a:cs typeface="Comic Sans MS"/>
              </a:rPr>
              <a:t>ucc</a:t>
            </a:r>
            <a:r>
              <a:rPr lang="en-US" dirty="0" smtClean="0">
                <a:latin typeface="Comic Sans MS"/>
                <a:cs typeface="Comic Sans MS"/>
              </a:rPr>
              <a:t>[6]] =1+</a:t>
            </a:r>
            <a:r>
              <a:rPr lang="en-US" dirty="0">
                <a:latin typeface="Comic Sans MS"/>
                <a:cs typeface="Comic Sans MS"/>
              </a:rPr>
              <a:t>Rank</a:t>
            </a:r>
            <a:r>
              <a:rPr lang="en-US" dirty="0" smtClean="0">
                <a:latin typeface="Comic Sans MS"/>
                <a:cs typeface="Comic Sans MS"/>
              </a:rPr>
              <a:t>[1] </a:t>
            </a:r>
            <a:r>
              <a:rPr lang="en-US" dirty="0">
                <a:latin typeface="Comic Sans MS"/>
                <a:cs typeface="Comic Sans MS"/>
              </a:rPr>
              <a:t>=</a:t>
            </a:r>
            <a:r>
              <a:rPr lang="en-US" dirty="0" smtClean="0">
                <a:latin typeface="Comic Sans MS"/>
                <a:cs typeface="Comic Sans MS"/>
              </a:rPr>
              <a:t> 2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1547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Problem on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linked lists</a:t>
            </a:r>
            <a:b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2-level memory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List Ranking problem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Given a (mono directional) linked list L  of n items, 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compute the distance of each item from the tail of L.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l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24" y="3286156"/>
            <a:ext cx="5051006" cy="199877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10115"/>
              </p:ext>
            </p:extLst>
          </p:nvPr>
        </p:nvGraphicFramePr>
        <p:xfrm>
          <a:off x="1766390" y="4940645"/>
          <a:ext cx="465686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144"/>
                <a:gridCol w="776144"/>
                <a:gridCol w="776144"/>
                <a:gridCol w="776144"/>
                <a:gridCol w="776144"/>
                <a:gridCol w="77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8138" y="4692458"/>
            <a:ext cx="79825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/>
                <a:cs typeface="Comic Sans MS"/>
              </a:rPr>
              <a:t>   Id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endParaRPr lang="en-US" sz="2000" dirty="0">
              <a:latin typeface="Comic Sans MS"/>
              <a:cs typeface="Comic Sans MS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Comic Sans MS"/>
                <a:cs typeface="Comic Sans MS"/>
              </a:rPr>
              <a:t>Rank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57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Correctness of rank computation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44092"/>
            <a:ext cx="8948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The independent set property on I assures that </a:t>
            </a:r>
            <a:r>
              <a:rPr lang="en-US" sz="2400" dirty="0" err="1" smtClean="0">
                <a:latin typeface="Comic Sans MS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cs typeface="Comic Sans MS"/>
              </a:rPr>
              <a:t>[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]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L*, so its rank is available.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By induction: Rank(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[x]] accounts for the distance of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[x] from the tail of L and Rank[x] accounts for number of items between x and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(x) in the input list.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Pointer Jumping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is applied only to the predecessors of the removed items and the others have their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pointer unchanged.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The I/O efficiency of the algorithm depends onto 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Divide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step.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47303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List ranking over L of n elements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44092"/>
            <a:ext cx="8948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I/O’s complexity </a:t>
            </a:r>
            <a:r>
              <a:rPr lang="en-US" sz="2400" dirty="0" smtClean="0">
                <a:latin typeface="Comic Sans MS"/>
                <a:cs typeface="Comic Sans MS"/>
              </a:rPr>
              <a:t>via </a:t>
            </a:r>
            <a:r>
              <a:rPr lang="en-US" sz="2400" dirty="0" err="1" smtClean="0">
                <a:latin typeface="Comic Sans MS"/>
                <a:cs typeface="Comic Sans MS"/>
              </a:rPr>
              <a:t>Divide&amp;Conquer</a:t>
            </a:r>
            <a:r>
              <a:rPr lang="en-US" sz="2400" dirty="0" smtClean="0"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T(n) = I(n) + T((1-1/c))n + </a:t>
            </a:r>
            <a:r>
              <a:rPr lang="en-US" sz="2400" dirty="0" err="1">
                <a:latin typeface="Comic Sans MS"/>
                <a:cs typeface="Comic Sans MS"/>
              </a:rPr>
              <a:t>Õ</a:t>
            </a:r>
            <a:r>
              <a:rPr lang="en-US" sz="2400" dirty="0"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Where </a:t>
            </a:r>
            <a:r>
              <a:rPr lang="en-US" sz="2000" dirty="0">
                <a:latin typeface="Comic Sans MS"/>
                <a:cs typeface="Comic Sans MS"/>
              </a:rPr>
              <a:t>I(n</a:t>
            </a:r>
            <a:r>
              <a:rPr lang="en-US" sz="2000" dirty="0" smtClean="0">
                <a:latin typeface="Comic Sans MS"/>
                <a:cs typeface="Comic Sans MS"/>
              </a:rPr>
              <a:t>) is the cost of selecting the independent set;</a:t>
            </a:r>
          </a:p>
          <a:p>
            <a:pPr marL="0" indent="0">
              <a:buNone/>
            </a:pPr>
            <a:r>
              <a:rPr lang="en-US" sz="2000" dirty="0" err="1">
                <a:latin typeface="Comic Sans MS"/>
                <a:cs typeface="Comic Sans MS"/>
              </a:rPr>
              <a:t>Õ</a:t>
            </a:r>
            <a:r>
              <a:rPr lang="en-US" sz="2000" dirty="0">
                <a:latin typeface="Comic Sans MS"/>
                <a:cs typeface="Comic Sans MS"/>
              </a:rPr>
              <a:t>(n/B</a:t>
            </a:r>
            <a:r>
              <a:rPr lang="en-US" sz="2000" dirty="0" smtClean="0">
                <a:latin typeface="Comic Sans MS"/>
                <a:cs typeface="Comic Sans MS"/>
              </a:rPr>
              <a:t>) is for the recombine step that can be solved by a </a:t>
            </a:r>
            <a:r>
              <a:rPr lang="en-US" sz="2000" dirty="0" err="1" smtClean="0">
                <a:latin typeface="Comic Sans MS"/>
                <a:cs typeface="Comic Sans MS"/>
              </a:rPr>
              <a:t>costant</a:t>
            </a:r>
            <a:r>
              <a:rPr lang="en-US" sz="2000" dirty="0" smtClean="0">
                <a:latin typeface="Comic Sans MS"/>
                <a:cs typeface="Comic Sans MS"/>
              </a:rPr>
              <a:t> number of Sort and Scan as before.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Identify a large independent set I from L avoiding many I/</a:t>
            </a:r>
            <a:r>
              <a:rPr lang="en-US" sz="2000" dirty="0" err="1" smtClean="0">
                <a:latin typeface="Comic Sans MS"/>
                <a:cs typeface="Comic Sans MS"/>
              </a:rPr>
              <a:t>Os</a:t>
            </a:r>
            <a:r>
              <a:rPr lang="en-US" sz="2000" dirty="0" smtClean="0">
                <a:latin typeface="Comic Sans MS"/>
                <a:cs typeface="Comic Sans MS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Randomized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Deterministic coin tossing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7085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Select an independent set from L by randomized solution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44092"/>
            <a:ext cx="8948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91548" cy="523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Algorithm: </a:t>
            </a:r>
            <a:r>
              <a:rPr lang="en-US" sz="2400" dirty="0" smtClean="0">
                <a:latin typeface="Comic Sans MS"/>
                <a:cs typeface="Comic Sans MS"/>
              </a:rPr>
              <a:t>toss a fair coin for each item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of L. 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If coin(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 H select item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if Coin(</a:t>
            </a:r>
            <a:r>
              <a:rPr lang="en-US" sz="2400" dirty="0" err="1" smtClean="0">
                <a:latin typeface="Comic Sans MS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))=T.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Probability</a:t>
            </a:r>
            <a:r>
              <a:rPr lang="en-US" sz="2400" dirty="0" smtClean="0">
                <a:latin typeface="Comic Sans MS"/>
                <a:cs typeface="Comic Sans MS"/>
              </a:rPr>
              <a:t>: item I is selected with prob. ¼ (this happens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for the configuration HT)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Algorithm repeats the coin tossing until |I|≥n/c, for some c &gt; 4. By </a:t>
            </a:r>
            <a:r>
              <a:rPr lang="en-US" sz="2400" dirty="0" err="1" smtClean="0">
                <a:latin typeface="Comic Sans MS"/>
                <a:cs typeface="Comic Sans MS"/>
              </a:rPr>
              <a:t>Chernoff</a:t>
            </a:r>
            <a:r>
              <a:rPr lang="en-US" sz="2400" dirty="0" smtClean="0">
                <a:latin typeface="Comic Sans MS"/>
                <a:cs typeface="Comic Sans MS"/>
              </a:rPr>
              <a:t> bound it can be proved that the repetition is executed a small number of time.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check for the coin values, for selecting the I’s items, can be simulated via Sort and Scan primitives in </a:t>
            </a:r>
            <a:r>
              <a:rPr lang="en-US" sz="2400" dirty="0" err="1">
                <a:latin typeface="Comic Sans MS"/>
                <a:cs typeface="Comic Sans MS"/>
              </a:rPr>
              <a:t>Õ</a:t>
            </a:r>
            <a:r>
              <a:rPr lang="en-US" sz="2400" dirty="0"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latin typeface="Comic Sans MS"/>
                <a:cs typeface="Comic Sans MS"/>
              </a:rPr>
              <a:t>) I/O’s on average.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Hence:    T(n) </a:t>
            </a:r>
            <a:r>
              <a:rPr lang="en-US" sz="2400" dirty="0">
                <a:latin typeface="Comic Sans MS"/>
                <a:cs typeface="Comic Sans MS"/>
              </a:rPr>
              <a:t>= </a:t>
            </a:r>
            <a:r>
              <a:rPr lang="en-US" sz="2400" dirty="0" err="1">
                <a:latin typeface="Comic Sans MS"/>
                <a:cs typeface="Comic Sans MS"/>
              </a:rPr>
              <a:t>Õ</a:t>
            </a:r>
            <a:r>
              <a:rPr lang="en-US" sz="2400" dirty="0"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latin typeface="Comic Sans MS"/>
                <a:cs typeface="Comic Sans MS"/>
              </a:rPr>
              <a:t>)+ T(3/4n)     and by Master </a:t>
            </a:r>
            <a:r>
              <a:rPr lang="en-US" sz="2400" dirty="0" err="1" smtClean="0">
                <a:latin typeface="Comic Sans MS"/>
                <a:cs typeface="Comic Sans MS"/>
              </a:rPr>
              <a:t>Th</a:t>
            </a:r>
            <a:r>
              <a:rPr lang="en-US" sz="2400" dirty="0" smtClean="0">
                <a:latin typeface="Comic Sans MS"/>
                <a:cs typeface="Comic Sans MS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</a:t>
            </a:r>
            <a:r>
              <a:rPr lang="en-US" sz="2400" dirty="0">
                <a:latin typeface="Comic Sans MS"/>
                <a:cs typeface="Comic Sans MS"/>
              </a:rPr>
              <a:t>T(n) = </a:t>
            </a:r>
            <a:r>
              <a:rPr lang="en-US" sz="2400" dirty="0" err="1">
                <a:latin typeface="Comic Sans MS"/>
                <a:cs typeface="Comic Sans MS"/>
              </a:rPr>
              <a:t>Õ</a:t>
            </a:r>
            <a:r>
              <a:rPr lang="en-US" sz="2400" dirty="0"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latin typeface="Comic Sans MS"/>
                <a:cs typeface="Comic Sans MS"/>
              </a:rPr>
              <a:t>)        on average. </a:t>
            </a:r>
          </a:p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8404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Select an independent set from L by deterministic coin tossing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44092"/>
            <a:ext cx="8948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91548" cy="523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Simulate deterministically   </a:t>
            </a:r>
            <a:r>
              <a:rPr lang="en-US" sz="2400" dirty="0" smtClean="0">
                <a:latin typeface="Comic Sans MS"/>
                <a:cs typeface="Comic Sans MS"/>
              </a:rPr>
              <a:t>the coin-tossing.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Instead of assigning to each item 2 possible values (H,T) assign n values (0,1, </a:t>
            </a:r>
            <a:r>
              <a:rPr lang="mr-IN" sz="2400" dirty="0" smtClean="0">
                <a:latin typeface="Comic Sans MS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cs typeface="Comic Sans MS"/>
              </a:rPr>
              <a:t>, n-1) that eventually will be reduce to 3 (0,1,2).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Selection</a:t>
            </a:r>
            <a:r>
              <a:rPr lang="en-US" sz="2400" dirty="0" smtClean="0">
                <a:latin typeface="Comic Sans MS"/>
                <a:cs typeface="Comic Sans MS"/>
              </a:rPr>
              <a:t>: Pick the items that are local minima, that is their values is less than its two adjacent items.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Algorithm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Initialize</a:t>
            </a:r>
            <a:r>
              <a:rPr lang="en-US" sz="2400" dirty="0" smtClean="0">
                <a:latin typeface="Comic Sans MS"/>
                <a:cs typeface="Comic Sans MS"/>
              </a:rPr>
              <a:t>   Assign to each item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 coin(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= i-1. The binary representation of coin(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),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bit</a:t>
            </a:r>
            <a:r>
              <a:rPr lang="en-US" sz="2400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latin typeface="Comic Sans MS"/>
                <a:cs typeface="Comic Sans MS"/>
              </a:rPr>
              <a:t>  takes b=⌈</a:t>
            </a:r>
            <a:r>
              <a:rPr lang="en-US" sz="2400" dirty="0" err="1" smtClean="0">
                <a:latin typeface="Comic Sans MS"/>
                <a:cs typeface="Comic Sans MS"/>
              </a:rPr>
              <a:t>logn</a:t>
            </a:r>
            <a:r>
              <a:rPr lang="en-US" sz="2400" dirty="0" smtClean="0">
                <a:latin typeface="Comic Sans MS"/>
                <a:cs typeface="Comic Sans MS"/>
              </a:rPr>
              <a:t>⌉.</a:t>
            </a:r>
          </a:p>
        </p:txBody>
      </p:sp>
    </p:spTree>
    <p:extLst>
      <p:ext uri="{BB962C8B-B14F-4D97-AF65-F5344CB8AC3E}">
        <p14:creationId xmlns:p14="http://schemas.microsoft.com/office/powerpoint/2010/main" val="4089299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50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Deterministic coin tossing</a:t>
            </a:r>
            <a:endParaRPr lang="en-US" sz="3200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rcRect l="22485" r="22485"/>
          <a:stretch>
            <a:fillRect/>
          </a:stretch>
        </p:blipFill>
        <p:spPr>
          <a:xfrm>
            <a:off x="287338" y="1036638"/>
            <a:ext cx="8229600" cy="5422900"/>
          </a:xfr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778000"/>
            <a:ext cx="9105900" cy="330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332851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3328516"/>
          </a:xfrm>
          <a:prstGeom prst="rect">
            <a:avLst/>
          </a:prstGeom>
        </p:spPr>
      </p:pic>
      <p:pic>
        <p:nvPicPr>
          <p:cNvPr id="13" name="Immagine 12" descr="det coin tossi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995147"/>
            <a:ext cx="9144000" cy="513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12" y="-121671"/>
            <a:ext cx="8229600" cy="10122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 Deterministic </a:t>
            </a:r>
            <a:r>
              <a:rPr lang="en-US" sz="2800" dirty="0">
                <a:latin typeface="Comic Sans MS"/>
                <a:cs typeface="Comic Sans MS"/>
              </a:rPr>
              <a:t>coin </a:t>
            </a:r>
            <a:r>
              <a:rPr lang="en-US" sz="2800" dirty="0" smtClean="0">
                <a:latin typeface="Comic Sans MS"/>
                <a:cs typeface="Comic Sans MS"/>
              </a:rPr>
              <a:t>tossing</a:t>
            </a:r>
            <a:br>
              <a:rPr lang="en-US" sz="2800" dirty="0" smtClean="0">
                <a:latin typeface="Comic Sans MS"/>
                <a:cs typeface="Comic Sans MS"/>
              </a:rPr>
            </a:b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Example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esempio cointossin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3" b="13593"/>
          <a:stretch>
            <a:fillRect/>
          </a:stretch>
        </p:blipFill>
        <p:spPr>
          <a:xfrm>
            <a:off x="355012" y="2530903"/>
            <a:ext cx="8229600" cy="4327097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1676563"/>
            <a:ext cx="7644847" cy="145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183717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   </a:t>
            </a:r>
            <a:r>
              <a:rPr lang="en-US" sz="2800" dirty="0" err="1" smtClean="0">
                <a:latin typeface="Comic Sans MS"/>
                <a:cs typeface="Comic Sans MS"/>
              </a:rPr>
              <a:t>Bit</a:t>
            </a:r>
            <a:r>
              <a:rPr lang="en-US" sz="28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800" dirty="0" smtClean="0">
                <a:latin typeface="Comic Sans MS"/>
                <a:cs typeface="Comic Sans MS"/>
              </a:rPr>
              <a:t>(</a:t>
            </a:r>
            <a:r>
              <a:rPr lang="en-US" sz="2800" dirty="0" err="1" smtClean="0">
                <a:latin typeface="Comic Sans MS"/>
                <a:cs typeface="Comic Sans MS"/>
              </a:rPr>
              <a:t>i</a:t>
            </a:r>
            <a:r>
              <a:rPr lang="en-US" sz="2800" dirty="0" smtClean="0">
                <a:latin typeface="Comic Sans MS"/>
                <a:cs typeface="Comic Sans MS"/>
              </a:rPr>
              <a:t>)          </a:t>
            </a:r>
            <a:r>
              <a:rPr lang="en-US" sz="2800" dirty="0" err="1" smtClean="0">
                <a:latin typeface="Comic Sans MS"/>
                <a:cs typeface="Comic Sans MS"/>
              </a:rPr>
              <a:t>Bit</a:t>
            </a:r>
            <a:r>
              <a:rPr lang="en-US" sz="28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800" dirty="0" smtClean="0">
                <a:latin typeface="Comic Sans MS"/>
                <a:cs typeface="Comic Sans MS"/>
              </a:rPr>
              <a:t>(</a:t>
            </a:r>
            <a:r>
              <a:rPr lang="en-US" sz="2800" dirty="0" err="1" smtClean="0">
                <a:latin typeface="Comic Sans MS"/>
                <a:cs typeface="Comic Sans MS"/>
              </a:rPr>
              <a:t>succ</a:t>
            </a:r>
            <a:r>
              <a:rPr lang="en-US" sz="2800" dirty="0" smtClean="0">
                <a:latin typeface="Comic Sans MS"/>
                <a:cs typeface="Comic Sans MS"/>
              </a:rPr>
              <a:t>(</a:t>
            </a:r>
            <a:r>
              <a:rPr lang="en-US" sz="2800" dirty="0" err="1" smtClean="0">
                <a:latin typeface="Comic Sans MS"/>
                <a:cs typeface="Comic Sans MS"/>
              </a:rPr>
              <a:t>i</a:t>
            </a:r>
            <a:r>
              <a:rPr lang="en-US" sz="2800" dirty="0" smtClean="0">
                <a:latin typeface="Comic Sans MS"/>
                <a:cs typeface="Comic Sans MS"/>
              </a:rPr>
              <a:t>))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 z(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new coin(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37725"/>
            <a:ext cx="76448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31" y="1809132"/>
            <a:ext cx="7415927" cy="84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98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Deterministic coin tossing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494" b="4494"/>
          <a:stretch>
            <a:fillRect/>
          </a:stretch>
        </p:blipFill>
        <p:spPr>
          <a:xfrm>
            <a:off x="1605810" y="2569468"/>
            <a:ext cx="6058289" cy="3454499"/>
          </a:xfrm>
        </p:spPr>
      </p:pic>
      <p:sp>
        <p:nvSpPr>
          <p:cNvPr id="6" name="TextBox 5"/>
          <p:cNvSpPr txBox="1"/>
          <p:nvPr/>
        </p:nvSpPr>
        <p:spPr>
          <a:xfrm>
            <a:off x="700718" y="1417638"/>
            <a:ext cx="7824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mic Sans MS"/>
                <a:cs typeface="Comic Sans MS"/>
              </a:rPr>
              <a:t>Bit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b</a:t>
            </a:r>
            <a:r>
              <a:rPr lang="en-US" sz="2400" dirty="0" smtClean="0">
                <a:latin typeface="Comic Sans MS"/>
                <a:cs typeface="Comic Sans MS"/>
              </a:rPr>
              <a:t>(n)=128  n=2</a:t>
            </a:r>
            <a:r>
              <a:rPr lang="en-US" sz="2400" baseline="30000" dirty="0" smtClean="0">
                <a:latin typeface="Comic Sans MS"/>
                <a:cs typeface="Comic Sans MS"/>
              </a:rPr>
              <a:t>128</a:t>
            </a:r>
            <a:r>
              <a:rPr lang="en-US" sz="2400" dirty="0" smtClean="0">
                <a:latin typeface="Comic Sans MS"/>
                <a:cs typeface="Comic Sans MS"/>
              </a:rPr>
              <a:t>    </a:t>
            </a:r>
          </a:p>
          <a:p>
            <a:endParaRPr lang="en-US" sz="2400" baseline="300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From b to logb+1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887928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50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Deterministic coin tossing</a:t>
            </a:r>
            <a:endParaRPr lang="en-US" sz="3200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rcRect l="22485" r="22485"/>
          <a:stretch>
            <a:fillRect/>
          </a:stretch>
        </p:blipFill>
        <p:spPr>
          <a:xfrm>
            <a:off x="248058" y="995147"/>
            <a:ext cx="8229600" cy="5422900"/>
          </a:xfr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778000"/>
            <a:ext cx="9105900" cy="330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332851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83187"/>
            <a:ext cx="9144000" cy="332851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 flipH="1">
            <a:off x="457200" y="995147"/>
            <a:ext cx="8020458" cy="5700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Get 6-coin values     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step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is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repeated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until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coin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(i) &lt;6 for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all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i. Coin(i)={0,1,</a:t>
            </a:r>
            <a:r>
              <a:rPr lang="mr-IN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…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,5}</a:t>
            </a:r>
            <a:endParaRPr lang="it-IT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endParaRPr lang="it-IT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it-IT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Observe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for </a:t>
            </a:r>
            <a:r>
              <a:rPr lang="it-IT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all</a:t>
            </a:r>
            <a:r>
              <a:rPr lang="it-IT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i :    </a:t>
            </a:r>
            <a:r>
              <a:rPr lang="it-IT" sz="2400" dirty="0" err="1" smtClean="0">
                <a:latin typeface="Comic Sans MS"/>
                <a:cs typeface="Comic Sans MS"/>
              </a:rPr>
              <a:t>coin</a:t>
            </a:r>
            <a:r>
              <a:rPr lang="it-IT" sz="2400" dirty="0" smtClean="0">
                <a:latin typeface="Comic Sans MS"/>
                <a:cs typeface="Comic Sans MS"/>
              </a:rPr>
              <a:t>(i) </a:t>
            </a:r>
            <a:r>
              <a:rPr lang="it-IT" sz="2400" dirty="0" err="1" smtClean="0">
                <a:latin typeface="Comic Sans MS"/>
                <a:cs typeface="Comic Sans MS"/>
              </a:rPr>
              <a:t>is</a:t>
            </a:r>
            <a:r>
              <a:rPr lang="it-IT" sz="2400" dirty="0" smtClean="0"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latin typeface="Comic Sans MS"/>
                <a:cs typeface="Comic Sans MS"/>
              </a:rPr>
              <a:t>different</a:t>
            </a:r>
            <a:r>
              <a:rPr lang="it-IT" sz="2400" dirty="0" smtClean="0">
                <a:latin typeface="Comic Sans MS"/>
                <a:cs typeface="Comic Sans MS"/>
              </a:rPr>
              <a:t> from the </a:t>
            </a:r>
            <a:r>
              <a:rPr lang="it-IT" sz="2400" dirty="0" err="1" smtClean="0">
                <a:latin typeface="Comic Sans MS"/>
                <a:cs typeface="Comic Sans MS"/>
              </a:rPr>
              <a:t>coin</a:t>
            </a:r>
            <a:r>
              <a:rPr lang="it-IT" sz="2400" dirty="0" smtClean="0">
                <a:latin typeface="Comic Sans MS"/>
                <a:cs typeface="Comic Sans MS"/>
              </a:rPr>
              <a:t>(i) of </a:t>
            </a:r>
            <a:r>
              <a:rPr lang="it-IT" sz="2400" dirty="0" err="1" smtClean="0">
                <a:latin typeface="Comic Sans MS"/>
                <a:cs typeface="Comic Sans MS"/>
              </a:rPr>
              <a:t>its</a:t>
            </a:r>
            <a:r>
              <a:rPr lang="it-IT" sz="2400" dirty="0" smtClean="0"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latin typeface="Comic Sans MS"/>
                <a:cs typeface="Comic Sans MS"/>
              </a:rPr>
              <a:t>adjacent</a:t>
            </a:r>
            <a:r>
              <a:rPr lang="it-IT" sz="2400" dirty="0" smtClean="0">
                <a:latin typeface="Comic Sans MS"/>
                <a:cs typeface="Comic Sans MS"/>
              </a:rPr>
              <a:t> </a:t>
            </a:r>
            <a:r>
              <a:rPr lang="it-IT" sz="2400" dirty="0" err="1" smtClean="0">
                <a:latin typeface="Comic Sans MS"/>
                <a:cs typeface="Comic Sans MS"/>
              </a:rPr>
              <a:t>elements</a:t>
            </a:r>
            <a:r>
              <a:rPr lang="it-IT" sz="2400" dirty="0" smtClean="0">
                <a:latin typeface="Comic Sans MS"/>
                <a:cs typeface="Comic Sans MS"/>
              </a:rPr>
              <a:t>.</a:t>
            </a:r>
          </a:p>
          <a:p>
            <a:pPr>
              <a:lnSpc>
                <a:spcPct val="110000"/>
              </a:lnSpc>
            </a:pPr>
            <a:endParaRPr lang="it-IT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it-IT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Proof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by </a:t>
            </a:r>
            <a:r>
              <a:rPr lang="it-IT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contraddiction</a:t>
            </a:r>
            <a:r>
              <a:rPr lang="it-IT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: </a:t>
            </a:r>
            <a:r>
              <a:rPr lang="it-IT" sz="2400" dirty="0" smtClean="0">
                <a:latin typeface="Comic Sans MS"/>
                <a:cs typeface="Comic Sans MS"/>
              </a:rPr>
              <a:t>assume </a:t>
            </a:r>
            <a:r>
              <a:rPr lang="it-IT" sz="2400" dirty="0" err="1" smtClean="0">
                <a:latin typeface="Comic Sans MS"/>
                <a:cs typeface="Comic Sans MS"/>
              </a:rPr>
              <a:t>coin</a:t>
            </a:r>
            <a:r>
              <a:rPr lang="it-IT" sz="2400" dirty="0" smtClean="0">
                <a:latin typeface="Comic Sans MS"/>
                <a:cs typeface="Comic Sans MS"/>
              </a:rPr>
              <a:t>(i) = </a:t>
            </a:r>
            <a:r>
              <a:rPr lang="it-IT" sz="2400" dirty="0" err="1" smtClean="0">
                <a:latin typeface="Comic Sans MS"/>
                <a:cs typeface="Comic Sans MS"/>
              </a:rPr>
              <a:t>coin</a:t>
            </a:r>
            <a:r>
              <a:rPr lang="it-IT" sz="2400" dirty="0" smtClean="0">
                <a:latin typeface="Comic Sans MS"/>
                <a:cs typeface="Comic Sans MS"/>
              </a:rPr>
              <a:t>(</a:t>
            </a:r>
            <a:r>
              <a:rPr lang="it-IT" sz="2400" dirty="0" err="1" smtClean="0">
                <a:latin typeface="Comic Sans MS"/>
                <a:cs typeface="Comic Sans MS"/>
              </a:rPr>
              <a:t>succ</a:t>
            </a:r>
            <a:r>
              <a:rPr lang="it-IT" sz="2400" dirty="0" smtClean="0">
                <a:latin typeface="Comic Sans MS"/>
                <a:cs typeface="Comic Sans MS"/>
              </a:rPr>
              <a:t>(i)) </a:t>
            </a:r>
            <a:r>
              <a:rPr lang="it-IT" sz="2400" dirty="0" err="1" smtClean="0">
                <a:latin typeface="Comic Sans MS"/>
                <a:cs typeface="Comic Sans MS"/>
              </a:rPr>
              <a:t>then</a:t>
            </a:r>
            <a:r>
              <a:rPr lang="it-IT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)+z(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=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))+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z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)) and it must be z(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=z(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)) then this is contradiction since I and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succ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differs at position </a:t>
            </a:r>
            <a:r>
              <a:rPr lang="en-US" sz="2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). A similar argument holds for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and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pred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000000"/>
              </a:solidFill>
              <a:latin typeface="Comic Sans MS"/>
              <a:ea typeface="Lucida Grande"/>
              <a:cs typeface="Comic Sans MS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In addition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π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)+z(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≤ 2(b-1)+1=2b-1 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This max value can be represented by </a:t>
            </a:r>
            <a:r>
              <a:rPr lang="en-US" sz="2400" dirty="0">
                <a:latin typeface="Comic Sans MS"/>
                <a:cs typeface="Comic Sans MS"/>
              </a:rPr>
              <a:t>⌈</a:t>
            </a:r>
            <a:r>
              <a:rPr lang="en-US" sz="2400" dirty="0" err="1" smtClean="0">
                <a:latin typeface="Comic Sans MS"/>
                <a:cs typeface="Comic Sans MS"/>
              </a:rPr>
              <a:t>logb</a:t>
            </a:r>
            <a:r>
              <a:rPr lang="en-US" sz="2400" dirty="0" smtClean="0">
                <a:latin typeface="Comic Sans MS"/>
                <a:cs typeface="Comic Sans MS"/>
              </a:rPr>
              <a:t>⌉+1 bits</a:t>
            </a:r>
            <a:endParaRPr lang="it-IT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119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50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Deterministic coin tossing</a:t>
            </a:r>
            <a:endParaRPr lang="en-US" sz="3200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rcRect l="22485" r="22485"/>
          <a:stretch>
            <a:fillRect/>
          </a:stretch>
        </p:blipFill>
        <p:spPr>
          <a:xfrm>
            <a:off x="248058" y="995147"/>
            <a:ext cx="8229600" cy="5422900"/>
          </a:xfr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778000"/>
            <a:ext cx="9105900" cy="330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332851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83187"/>
            <a:ext cx="9144000" cy="332851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 flipH="1">
            <a:off x="457200" y="1254041"/>
            <a:ext cx="802045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Get 3-coin values </a:t>
            </a:r>
          </a:p>
          <a:p>
            <a:r>
              <a:rPr lang="en-US" sz="2400" dirty="0" smtClean="0">
                <a:latin typeface="Comic Sans MS"/>
                <a:cs typeface="Comic Sans MS"/>
              </a:rPr>
              <a:t>The different values of coin(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are (0,1, …5), since every 2 adjacent c(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  are different.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Hence:</a:t>
            </a: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 if coin(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)= {3,4,5} the new value will be {0,1,2} – {coin(</a:t>
            </a:r>
            <a:r>
              <a:rPr lang="en-US" sz="2400" dirty="0" err="1" smtClean="0">
                <a:latin typeface="Comic Sans MS"/>
                <a:cs typeface="Comic Sans MS"/>
              </a:rPr>
              <a:t>pred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)), coin(</a:t>
            </a:r>
            <a:r>
              <a:rPr lang="en-US" sz="2400" dirty="0" err="1" smtClean="0">
                <a:latin typeface="Comic Sans MS"/>
                <a:cs typeface="Comic Sans MS"/>
              </a:rPr>
              <a:t>succ</a:t>
            </a:r>
            <a:r>
              <a:rPr lang="en-US" sz="2400" dirty="0" smtClean="0">
                <a:latin typeface="Comic Sans MS"/>
                <a:cs typeface="Comic Sans MS"/>
              </a:rPr>
              <a:t>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))}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94731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50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Deterministic coin tossing</a:t>
            </a:r>
            <a:endParaRPr lang="en-US" sz="3200" dirty="0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/>
          <a:srcRect l="22485" r="22485"/>
          <a:stretch>
            <a:fillRect/>
          </a:stretch>
        </p:blipFill>
        <p:spPr>
          <a:xfrm>
            <a:off x="248058" y="995147"/>
            <a:ext cx="8229600" cy="5422900"/>
          </a:xfr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778000"/>
            <a:ext cx="9105900" cy="33020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9144000" cy="332851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83187"/>
            <a:ext cx="9144000" cy="332851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 flipH="1">
            <a:off x="457200" y="1254041"/>
            <a:ext cx="802045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The number of steps to get 6 values {0,1,</a:t>
            </a:r>
            <a:r>
              <a:rPr lang="mr-IN" sz="2400" dirty="0" smtClean="0">
                <a:latin typeface="Comic Sans MS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cs typeface="Comic Sans MS"/>
              </a:rPr>
              <a:t>, 5} is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log*n.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At each step: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b bits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becomes   logb+1 bits.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Log*n is the repeated application of the log function until value 1 is reached.</a:t>
            </a:r>
          </a:p>
          <a:p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         16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			log(16)=4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			log(4)=2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				log(2)=1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   </a:t>
            </a:r>
          </a:p>
          <a:p>
            <a:r>
              <a:rPr lang="en-US" sz="24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    log*(16)=3</a:t>
            </a: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Log*n is a function that grows very very slowly!</a:t>
            </a:r>
          </a:p>
        </p:txBody>
      </p:sp>
    </p:spTree>
    <p:extLst>
      <p:ext uri="{BB962C8B-B14F-4D97-AF65-F5344CB8AC3E}">
        <p14:creationId xmlns:p14="http://schemas.microsoft.com/office/powerpoint/2010/main" val="168991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List ranking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Easy sequential solution in the RAM model, O(n).</a:t>
            </a:r>
            <a:endParaRPr lang="en-US" sz="2400" dirty="0">
              <a:latin typeface="Comic Sans MS"/>
              <a:cs typeface="Comic Sans MS"/>
            </a:endParaRPr>
          </a:p>
          <a:p>
            <a:pPr lvl="1"/>
            <a:r>
              <a:rPr lang="en-US" sz="2000" dirty="0">
                <a:latin typeface="Comic Sans MS"/>
                <a:cs typeface="Comic Sans MS"/>
              </a:rPr>
              <a:t>Compute the predecessor of </a:t>
            </a:r>
            <a:r>
              <a:rPr lang="en-US" sz="2000" dirty="0" smtClean="0">
                <a:latin typeface="Comic Sans MS"/>
                <a:cs typeface="Comic Sans MS"/>
              </a:rPr>
              <a:t>I, </a:t>
            </a:r>
            <a:r>
              <a:rPr lang="en-US" sz="2000" dirty="0">
                <a:latin typeface="Comic Sans MS"/>
                <a:cs typeface="Comic Sans MS"/>
              </a:rPr>
              <a:t>such that </a:t>
            </a:r>
            <a:r>
              <a:rPr lang="en-US" sz="2000" dirty="0" err="1">
                <a:latin typeface="Comic Sans MS"/>
                <a:cs typeface="Comic Sans MS"/>
              </a:rPr>
              <a:t>Pred</a:t>
            </a:r>
            <a:r>
              <a:rPr lang="en-US" sz="2000" dirty="0">
                <a:latin typeface="Comic Sans MS"/>
                <a:cs typeface="Comic Sans MS"/>
              </a:rPr>
              <a:t>[</a:t>
            </a:r>
            <a:r>
              <a:rPr lang="en-US" sz="2000" dirty="0" err="1">
                <a:latin typeface="Comic Sans MS"/>
                <a:cs typeface="Comic Sans MS"/>
              </a:rPr>
              <a:t>Succ</a:t>
            </a:r>
            <a:r>
              <a:rPr lang="en-US" sz="2000" dirty="0">
                <a:latin typeface="Comic Sans MS"/>
                <a:cs typeface="Comic Sans MS"/>
              </a:rPr>
              <a:t>[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dirty="0">
                <a:latin typeface="Comic Sans MS"/>
                <a:cs typeface="Comic Sans MS"/>
              </a:rPr>
              <a:t>]] = </a:t>
            </a:r>
            <a:r>
              <a:rPr lang="en-US" sz="2000" dirty="0" err="1">
                <a:latin typeface="Comic Sans MS"/>
                <a:cs typeface="Comic Sans MS"/>
              </a:rPr>
              <a:t>i</a:t>
            </a:r>
            <a:r>
              <a:rPr lang="en-US" sz="2000" dirty="0">
                <a:latin typeface="Comic Sans MS"/>
                <a:cs typeface="Comic Sans MS"/>
              </a:rPr>
              <a:t>;</a:t>
            </a:r>
          </a:p>
          <a:p>
            <a:pPr lvl="1"/>
            <a:r>
              <a:rPr lang="en-US" sz="2000" dirty="0">
                <a:latin typeface="Comic Sans MS"/>
                <a:cs typeface="Comic Sans MS"/>
              </a:rPr>
              <a:t>Scan the list starting from the tail, setting Rank[tail]=0</a:t>
            </a:r>
          </a:p>
          <a:p>
            <a:pPr marL="457200" lvl="1" indent="0">
              <a:buNone/>
            </a:pPr>
            <a:r>
              <a:rPr lang="en-US" sz="2000" dirty="0">
                <a:latin typeface="Comic Sans MS"/>
                <a:cs typeface="Comic Sans MS"/>
              </a:rPr>
              <a:t>    and incrementing the value at each item.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400" dirty="0">
                <a:latin typeface="Comic Sans MS"/>
                <a:cs typeface="Comic Sans MS"/>
              </a:rPr>
              <a:t>Recursive solution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   </a:t>
            </a:r>
            <a:r>
              <a:rPr lang="en-US" sz="2000" dirty="0" err="1" smtClean="0">
                <a:latin typeface="Comic Sans MS"/>
                <a:cs typeface="Comic Sans MS"/>
              </a:rPr>
              <a:t>ListRank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	</a:t>
            </a:r>
            <a:r>
              <a:rPr lang="en-US" sz="2000" b="1" dirty="0" smtClean="0">
                <a:latin typeface="Comic Sans MS"/>
                <a:cs typeface="Comic Sans MS"/>
              </a:rPr>
              <a:t>if</a:t>
            </a:r>
            <a:r>
              <a:rPr lang="en-US" sz="2000" dirty="0" smtClean="0">
                <a:latin typeface="Comic Sans MS"/>
                <a:cs typeface="Comic Sans MS"/>
              </a:rPr>
              <a:t> (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[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]==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) Rank[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]=0;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</a:t>
            </a:r>
            <a:r>
              <a:rPr lang="en-US" sz="2000" b="1" dirty="0" smtClean="0">
                <a:latin typeface="Comic Sans MS"/>
                <a:cs typeface="Comic Sans MS"/>
              </a:rPr>
              <a:t>else</a:t>
            </a:r>
            <a:r>
              <a:rPr lang="en-US" sz="2000" dirty="0" smtClean="0">
                <a:latin typeface="Comic Sans MS"/>
                <a:cs typeface="Comic Sans MS"/>
              </a:rPr>
              <a:t> Rank[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]=</a:t>
            </a:r>
            <a:r>
              <a:rPr lang="en-US" sz="2000" dirty="0" err="1" smtClean="0">
                <a:latin typeface="Comic Sans MS"/>
                <a:cs typeface="Comic Sans MS"/>
              </a:rPr>
              <a:t>ListRank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r>
              <a:rPr lang="en-US" sz="2000" dirty="0" smtClean="0">
                <a:latin typeface="Comic Sans MS"/>
                <a:cs typeface="Comic Sans MS"/>
              </a:rPr>
              <a:t>[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r>
              <a:rPr lang="en-US" sz="2000" dirty="0" smtClean="0">
                <a:latin typeface="Comic Sans MS"/>
                <a:cs typeface="Comic Sans MS"/>
              </a:rPr>
              <a:t>]) +1;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 First call: </a:t>
            </a:r>
            <a:r>
              <a:rPr lang="en-US" sz="2000" dirty="0" err="1" smtClean="0">
                <a:latin typeface="Comic Sans MS"/>
                <a:cs typeface="Comic Sans MS"/>
              </a:rPr>
              <a:t>ListRank</a:t>
            </a:r>
            <a:r>
              <a:rPr lang="en-US" sz="2000" dirty="0" smtClean="0">
                <a:latin typeface="Comic Sans MS"/>
                <a:cs typeface="Comic Sans MS"/>
              </a:rPr>
              <a:t>(head)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. O(n) time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Space?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Comic Sans MS"/>
                <a:cs typeface="Comic Sans MS"/>
              </a:rPr>
              <a:t>	</a:t>
            </a:r>
            <a:r>
              <a:rPr lang="en-US" sz="2400" dirty="0" smtClean="0">
                <a:latin typeface="Comic Sans MS"/>
                <a:cs typeface="Comic Sans M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89921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Select independent set</a:t>
            </a:r>
            <a:br>
              <a:rPr lang="en-US" sz="3600" dirty="0" smtClean="0">
                <a:latin typeface="Comic Sans MS"/>
                <a:cs typeface="Comic Sans MS"/>
              </a:rPr>
            </a:br>
            <a:r>
              <a:rPr lang="en-US" sz="3600" dirty="0" smtClean="0">
                <a:solidFill>
                  <a:srgbClr val="FF0000"/>
                </a:solidFill>
                <a:latin typeface="Comic Sans MS"/>
                <a:cs typeface="Comic Sans MS"/>
              </a:rPr>
              <a:t>Local minima</a:t>
            </a:r>
            <a:endParaRPr lang="en-US" sz="36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9388" y="1693513"/>
            <a:ext cx="8229600" cy="42483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list ranking problem is solved with coin tossing alg. with </a:t>
            </a:r>
            <a:r>
              <a:rPr lang="en-US" sz="24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Õ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(n/B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  <a:r>
              <a:rPr lang="en-US" sz="2400" dirty="0" smtClean="0">
                <a:latin typeface="Comic Sans MS"/>
                <a:cs typeface="Comic Sans MS"/>
              </a:rPr>
              <a:t> worst case I/</a:t>
            </a:r>
            <a:r>
              <a:rPr lang="en-US" sz="2400" dirty="0" err="1" smtClean="0">
                <a:latin typeface="Comic Sans MS"/>
                <a:cs typeface="Comic Sans MS"/>
              </a:rPr>
              <a:t>Os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883179" y="2618391"/>
            <a:ext cx="494591" cy="48177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7614" y="2618392"/>
            <a:ext cx="461216" cy="48177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90133" y="2618392"/>
            <a:ext cx="483539" cy="48177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34255" y="2611091"/>
            <a:ext cx="483539" cy="48177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82592" y="2611091"/>
            <a:ext cx="483539" cy="48177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48161" y="2611091"/>
            <a:ext cx="483539" cy="481775"/>
          </a:xfrm>
          <a:prstGeom prst="ellipse">
            <a:avLst/>
          </a:prstGeom>
          <a:solidFill>
            <a:srgbClr val="4BACC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67748" y="2618392"/>
            <a:ext cx="483539" cy="48177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35233" y="2618392"/>
            <a:ext cx="483539" cy="481775"/>
          </a:xfrm>
          <a:prstGeom prst="ellipse">
            <a:avLst/>
          </a:prstGeom>
          <a:solidFill>
            <a:srgbClr val="4BACC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7" idx="2"/>
          </p:cNvCxnSpPr>
          <p:nvPr/>
        </p:nvCxnSpPr>
        <p:spPr>
          <a:xfrm>
            <a:off x="1468830" y="2851979"/>
            <a:ext cx="414349" cy="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11" idx="2"/>
          </p:cNvCxnSpPr>
          <p:nvPr/>
        </p:nvCxnSpPr>
        <p:spPr>
          <a:xfrm flipV="1">
            <a:off x="2377770" y="2851979"/>
            <a:ext cx="556485" cy="7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6"/>
            <a:endCxn id="12" idx="2"/>
          </p:cNvCxnSpPr>
          <p:nvPr/>
        </p:nvCxnSpPr>
        <p:spPr>
          <a:xfrm>
            <a:off x="3417794" y="2851979"/>
            <a:ext cx="5647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  <a:endCxn id="13" idx="2"/>
          </p:cNvCxnSpPr>
          <p:nvPr/>
        </p:nvCxnSpPr>
        <p:spPr>
          <a:xfrm>
            <a:off x="4466131" y="2851979"/>
            <a:ext cx="4820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6"/>
            <a:endCxn id="14" idx="2"/>
          </p:cNvCxnSpPr>
          <p:nvPr/>
        </p:nvCxnSpPr>
        <p:spPr>
          <a:xfrm>
            <a:off x="5431700" y="2851979"/>
            <a:ext cx="336048" cy="7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15" idx="2"/>
          </p:cNvCxnSpPr>
          <p:nvPr/>
        </p:nvCxnSpPr>
        <p:spPr>
          <a:xfrm>
            <a:off x="6251287" y="2859280"/>
            <a:ext cx="4839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6"/>
            <a:endCxn id="10" idx="2"/>
          </p:cNvCxnSpPr>
          <p:nvPr/>
        </p:nvCxnSpPr>
        <p:spPr>
          <a:xfrm>
            <a:off x="7218772" y="2859280"/>
            <a:ext cx="371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05426" y="2611091"/>
            <a:ext cx="735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1                0                  2                  1                0              1                 0              1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3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2-level model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Very bad in this model </a:t>
            </a:r>
            <a:r>
              <a:rPr lang="en-US" sz="2800" dirty="0" err="1" smtClean="0">
                <a:latin typeface="Lucida Grande"/>
                <a:ea typeface="Lucida Grande"/>
                <a:cs typeface="Lucida Grande"/>
              </a:rPr>
              <a:t>Θ</a:t>
            </a:r>
            <a:r>
              <a:rPr lang="en-US" sz="2800" dirty="0" smtClean="0">
                <a:latin typeface="Lucida Grande"/>
                <a:ea typeface="Lucida Grande"/>
                <a:cs typeface="Lucida Grande"/>
              </a:rPr>
              <a:t>(n) I/O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accesses!!</a:t>
            </a:r>
          </a:p>
          <a:p>
            <a:pPr marL="0" indent="0">
              <a:buNone/>
            </a:pPr>
            <a:r>
              <a:rPr lang="en-US" sz="2800" dirty="0">
                <a:latin typeface="Comic Sans MS"/>
                <a:ea typeface="Lucida Grande"/>
                <a:cs typeface="Comic Sans MS"/>
              </a:rPr>
              <a:t>	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far from the lower bound </a:t>
            </a:r>
            <a:r>
              <a:rPr lang="en-US" sz="2800" dirty="0" err="1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800" dirty="0" smtClean="0">
                <a:latin typeface="Comic Sans MS"/>
                <a:cs typeface="Comic Sans MS"/>
              </a:rPr>
              <a:t>(n/B).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Solution</a:t>
            </a:r>
            <a:r>
              <a:rPr lang="en-US" sz="2800" dirty="0" smtClean="0">
                <a:latin typeface="Comic Sans MS"/>
                <a:cs typeface="Comic Sans MS"/>
              </a:rPr>
              <a:t>: use a technique coming from the theory of parallel algorithms, the </a:t>
            </a:r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pointer jumping, 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that can be done in parallel for every item.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At each 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iteration update the pointer with the pointer of the pointed item:</a:t>
            </a:r>
          </a:p>
          <a:p>
            <a:r>
              <a:rPr lang="en-US" sz="2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Succ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]= 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Succ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succ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[</a:t>
            </a:r>
            <a:r>
              <a:rPr lang="en-US" sz="2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]] and compute the rank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mic Sans MS"/>
                <a:cs typeface="Comic Sans MS"/>
              </a:rPr>
              <a:t>  accordingly.</a:t>
            </a:r>
          </a:p>
        </p:txBody>
      </p:sp>
    </p:spTree>
    <p:extLst>
      <p:ext uri="{BB962C8B-B14F-4D97-AF65-F5344CB8AC3E}">
        <p14:creationId xmlns:p14="http://schemas.microsoft.com/office/powerpoint/2010/main" val="163685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Parallel List ranking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82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1: for  </a:t>
            </a:r>
            <a:r>
              <a:rPr lang="it-IT" i="1" dirty="0">
                <a:latin typeface="Comic Sans MS"/>
                <a:cs typeface="Comic Sans MS"/>
              </a:rPr>
              <a:t>1 ≤i ≤ </a:t>
            </a:r>
            <a:r>
              <a:rPr lang="it-IT" i="1" dirty="0" err="1">
                <a:latin typeface="Comic Sans MS"/>
                <a:cs typeface="Comic Sans MS"/>
              </a:rPr>
              <a:t>n</a:t>
            </a:r>
            <a:r>
              <a:rPr lang="it-IT" i="1" dirty="0">
                <a:latin typeface="Comic Sans MS"/>
                <a:cs typeface="Comic Sans MS"/>
              </a:rPr>
              <a:t> </a:t>
            </a:r>
            <a:r>
              <a:rPr lang="it-IT" b="1" dirty="0">
                <a:latin typeface="Comic Sans MS"/>
                <a:cs typeface="Comic Sans MS"/>
              </a:rPr>
              <a:t> pardo    </a:t>
            </a: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     </a:t>
            </a:r>
            <a:r>
              <a:rPr lang="it-IT" b="1" dirty="0" err="1" smtClean="0">
                <a:latin typeface="Comic Sans MS"/>
                <a:cs typeface="Comic Sans MS"/>
              </a:rPr>
              <a:t>if</a:t>
            </a:r>
            <a:r>
              <a:rPr lang="it-IT" b="1" dirty="0" smtClean="0">
                <a:latin typeface="Comic Sans MS"/>
                <a:cs typeface="Comic Sans MS"/>
              </a:rPr>
              <a:t> </a:t>
            </a:r>
            <a:r>
              <a:rPr lang="it-IT" i="1" dirty="0" err="1" smtClean="0">
                <a:latin typeface="Comic Sans MS"/>
                <a:cs typeface="Comic Sans MS"/>
              </a:rPr>
              <a:t>Succ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 </a:t>
            </a:r>
            <a:r>
              <a:rPr lang="it-IT" i="1" dirty="0" smtClean="0">
                <a:latin typeface="Comic Sans MS"/>
                <a:cs typeface="Comic Sans MS"/>
              </a:rPr>
              <a:t>==i </a:t>
            </a:r>
            <a:r>
              <a:rPr lang="it-IT" b="1" dirty="0" err="1" smtClean="0">
                <a:latin typeface="Comic Sans MS"/>
                <a:cs typeface="Comic Sans MS"/>
              </a:rPr>
              <a:t>then</a:t>
            </a:r>
            <a:r>
              <a:rPr lang="it-IT" b="1" dirty="0" smtClean="0">
                <a:latin typeface="Comic Sans MS"/>
                <a:cs typeface="Comic Sans MS"/>
              </a:rPr>
              <a:t> </a:t>
            </a:r>
            <a:endParaRPr lang="it-IT" b="1" dirty="0" smtClean="0">
              <a:latin typeface="Comic Sans MS"/>
              <a:cs typeface="Comic Sans MS"/>
            </a:endParaRP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	</a:t>
            </a:r>
            <a:r>
              <a:rPr lang="it-IT" b="1" dirty="0" smtClean="0">
                <a:latin typeface="Comic Sans MS"/>
                <a:cs typeface="Comic Sans MS"/>
              </a:rPr>
              <a:t>			</a:t>
            </a:r>
            <a:r>
              <a:rPr lang="it-IT" b="1" dirty="0" smtClean="0">
                <a:latin typeface="Comic Sans MS"/>
                <a:cs typeface="Comic Sans MS"/>
              </a:rPr>
              <a:t>{</a:t>
            </a:r>
            <a:r>
              <a:rPr lang="it-IT" i="1" dirty="0" err="1" smtClean="0">
                <a:latin typeface="Comic Sans MS"/>
                <a:cs typeface="Comic Sans MS"/>
              </a:rPr>
              <a:t>Rank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 </a:t>
            </a:r>
            <a:r>
              <a:rPr lang="it-IT" i="1" dirty="0" smtClean="0">
                <a:latin typeface="Comic Sans MS"/>
                <a:cs typeface="Comic Sans MS"/>
              </a:rPr>
              <a:t>= 0 </a:t>
            </a:r>
            <a:endParaRPr lang="it-IT" i="1" dirty="0" smtClean="0">
              <a:latin typeface="Comic Sans MS"/>
              <a:cs typeface="Comic Sans MS"/>
            </a:endParaRP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i="1" dirty="0">
                <a:latin typeface="Comic Sans MS"/>
                <a:cs typeface="Comic Sans MS"/>
              </a:rPr>
              <a:t>	</a:t>
            </a:r>
            <a:r>
              <a:rPr lang="it-IT" i="1" dirty="0" smtClean="0">
                <a:latin typeface="Comic Sans MS"/>
                <a:cs typeface="Comic Sans MS"/>
              </a:rPr>
              <a:t>			 </a:t>
            </a:r>
            <a:r>
              <a:rPr lang="it-IT" i="1" dirty="0" err="1" smtClean="0">
                <a:latin typeface="Comic Sans MS"/>
                <a:cs typeface="Comic Sans MS"/>
              </a:rPr>
              <a:t>Tail</a:t>
            </a:r>
            <a:r>
              <a:rPr lang="it-IT" i="1" dirty="0" smtClean="0">
                <a:latin typeface="Comic Sans MS"/>
                <a:cs typeface="Comic Sans MS"/>
              </a:rPr>
              <a:t> = i}</a:t>
            </a:r>
            <a:endParaRPr lang="it-IT" i="1" dirty="0" smtClean="0">
              <a:latin typeface="Comic Sans MS"/>
              <a:cs typeface="Comic Sans MS"/>
            </a:endParaRP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i="1" dirty="0">
                <a:latin typeface="Comic Sans MS"/>
                <a:cs typeface="Comic Sans MS"/>
              </a:rPr>
              <a:t>	</a:t>
            </a:r>
            <a:r>
              <a:rPr lang="it-IT" b="1" i="1" dirty="0" smtClean="0">
                <a:latin typeface="Comic Sans MS"/>
                <a:cs typeface="Comic Sans MS"/>
              </a:rPr>
              <a:t>	</a:t>
            </a:r>
            <a:r>
              <a:rPr lang="it-IT" b="1" i="1" dirty="0" smtClean="0">
                <a:latin typeface="Comic Sans MS"/>
                <a:cs typeface="Comic Sans MS"/>
              </a:rPr>
              <a:t>        </a:t>
            </a:r>
            <a:r>
              <a:rPr lang="it-IT" b="1" dirty="0" smtClean="0">
                <a:latin typeface="Comic Sans MS"/>
                <a:cs typeface="Comic Sans MS"/>
              </a:rPr>
              <a:t>else</a:t>
            </a:r>
            <a:r>
              <a:rPr lang="it-IT" i="1" dirty="0" smtClean="0">
                <a:latin typeface="Comic Sans MS"/>
                <a:cs typeface="Comic Sans MS"/>
              </a:rPr>
              <a:t>  </a:t>
            </a:r>
            <a:r>
              <a:rPr lang="it-IT" i="1" dirty="0" err="1" smtClean="0">
                <a:latin typeface="Comic Sans MS"/>
                <a:cs typeface="Comic Sans MS"/>
              </a:rPr>
              <a:t>Rank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</a:t>
            </a:r>
            <a:r>
              <a:rPr lang="it-IT" i="1" dirty="0" smtClean="0">
                <a:latin typeface="Comic Sans MS"/>
                <a:cs typeface="Comic Sans MS"/>
              </a:rPr>
              <a:t>)= 1</a:t>
            </a:r>
            <a:endParaRPr lang="it-IT" i="1" dirty="0">
              <a:latin typeface="Comic Sans MS"/>
              <a:cs typeface="Comic Sans MS"/>
            </a:endParaRP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2: for  </a:t>
            </a:r>
            <a:r>
              <a:rPr lang="it-IT" i="1" dirty="0">
                <a:latin typeface="Comic Sans MS"/>
                <a:cs typeface="Comic Sans MS"/>
              </a:rPr>
              <a:t>1 ≤ i ≤</a:t>
            </a:r>
            <a:r>
              <a:rPr lang="it-IT" dirty="0">
                <a:latin typeface="Comic Sans MS"/>
                <a:cs typeface="Comic Sans MS"/>
              </a:rPr>
              <a:t> </a:t>
            </a:r>
            <a:r>
              <a:rPr lang="it-IT" i="1" dirty="0" err="1">
                <a:latin typeface="Comic Sans MS"/>
                <a:cs typeface="Comic Sans MS"/>
              </a:rPr>
              <a:t>n</a:t>
            </a:r>
            <a:r>
              <a:rPr lang="it-IT" i="1" dirty="0">
                <a:latin typeface="Comic Sans MS"/>
                <a:cs typeface="Comic Sans MS"/>
              </a:rPr>
              <a:t> </a:t>
            </a:r>
            <a:r>
              <a:rPr lang="it-IT" b="1" dirty="0">
                <a:latin typeface="Comic Sans MS"/>
                <a:cs typeface="Comic Sans MS"/>
              </a:rPr>
              <a:t> pardo </a:t>
            </a:r>
          </a:p>
          <a:p>
            <a:pPr marL="457200" lvl="1" indent="0" defTabSz="762000">
              <a:lnSpc>
                <a:spcPct val="110000"/>
              </a:lnSpc>
              <a:buNone/>
            </a:pPr>
            <a:r>
              <a:rPr lang="it-IT" b="1" dirty="0" smtClean="0">
                <a:latin typeface="Comic Sans MS"/>
                <a:cs typeface="Comic Sans MS"/>
              </a:rPr>
              <a:t>  </a:t>
            </a:r>
            <a:r>
              <a:rPr lang="it-IT" b="1" dirty="0" err="1" smtClean="0">
                <a:latin typeface="Comic Sans MS"/>
                <a:cs typeface="Comic Sans MS"/>
              </a:rPr>
              <a:t>while</a:t>
            </a:r>
            <a:r>
              <a:rPr lang="it-IT" b="1" dirty="0" smtClean="0">
                <a:latin typeface="Comic Sans MS"/>
                <a:cs typeface="Comic Sans MS"/>
              </a:rPr>
              <a:t> </a:t>
            </a:r>
            <a:r>
              <a:rPr lang="it-IT" sz="3000" i="1" dirty="0" smtClean="0">
                <a:latin typeface="Comic Sans MS"/>
                <a:cs typeface="Comic Sans MS"/>
              </a:rPr>
              <a:t>(</a:t>
            </a:r>
            <a:r>
              <a:rPr lang="it-IT" sz="3000" i="1" dirty="0" err="1" smtClean="0">
                <a:latin typeface="Comic Sans MS"/>
                <a:cs typeface="Comic Sans MS"/>
              </a:rPr>
              <a:t>Succ</a:t>
            </a:r>
            <a:r>
              <a:rPr lang="it-IT" sz="3000" i="1" dirty="0" smtClean="0">
                <a:latin typeface="Comic Sans MS"/>
                <a:cs typeface="Comic Sans MS"/>
              </a:rPr>
              <a:t>(</a:t>
            </a:r>
            <a:r>
              <a:rPr lang="it-IT" sz="3000" i="1" dirty="0">
                <a:latin typeface="Comic Sans MS"/>
                <a:cs typeface="Comic Sans MS"/>
              </a:rPr>
              <a:t>i) ≠ </a:t>
            </a:r>
            <a:r>
              <a:rPr lang="it-IT" sz="3000" i="1" dirty="0" err="1" smtClean="0">
                <a:latin typeface="Comic Sans MS"/>
                <a:cs typeface="Comic Sans MS"/>
              </a:rPr>
              <a:t>tail</a:t>
            </a:r>
            <a:r>
              <a:rPr lang="it-IT" sz="3000" i="1" dirty="0" smtClean="0">
                <a:latin typeface="Comic Sans MS"/>
                <a:cs typeface="Comic Sans MS"/>
              </a:rPr>
              <a:t> </a:t>
            </a:r>
            <a:r>
              <a:rPr lang="it-IT" sz="3000" i="1" dirty="0" smtClean="0">
                <a:latin typeface="Comic Sans MS"/>
                <a:cs typeface="Comic Sans MS"/>
              </a:rPr>
              <a:t>) </a:t>
            </a:r>
            <a:r>
              <a:rPr lang="it-IT" sz="3000" b="1" dirty="0" smtClean="0">
                <a:latin typeface="Comic Sans MS"/>
                <a:cs typeface="Comic Sans MS"/>
              </a:rPr>
              <a:t>do</a:t>
            </a:r>
            <a:endParaRPr lang="it-IT" sz="3000" b="1" dirty="0">
              <a:latin typeface="Comic Sans MS"/>
              <a:cs typeface="Comic Sans MS"/>
            </a:endParaRP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            </a:t>
            </a:r>
            <a:r>
              <a:rPr lang="it-IT" i="1" dirty="0" err="1" smtClean="0">
                <a:latin typeface="Comic Sans MS"/>
                <a:cs typeface="Comic Sans MS"/>
              </a:rPr>
              <a:t>Rank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 := </a:t>
            </a:r>
            <a:r>
              <a:rPr lang="it-IT" i="1" dirty="0" err="1" smtClean="0">
                <a:latin typeface="Comic Sans MS"/>
                <a:cs typeface="Comic Sans MS"/>
              </a:rPr>
              <a:t>Rank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 + </a:t>
            </a:r>
            <a:r>
              <a:rPr lang="it-IT" i="1" dirty="0" err="1" smtClean="0">
                <a:latin typeface="Comic Sans MS"/>
                <a:cs typeface="Comic Sans MS"/>
              </a:rPr>
              <a:t>Rank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 err="1" smtClean="0">
                <a:latin typeface="Comic Sans MS"/>
                <a:cs typeface="Comic Sans MS"/>
              </a:rPr>
              <a:t>Succ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i));</a:t>
            </a:r>
            <a:r>
              <a:rPr lang="it-IT" b="1" dirty="0">
                <a:latin typeface="Comic Sans MS"/>
                <a:cs typeface="Comic Sans MS"/>
              </a:rPr>
              <a:t>                     </a:t>
            </a: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i="1" dirty="0">
                <a:latin typeface="Comic Sans MS"/>
                <a:cs typeface="Comic Sans MS"/>
              </a:rPr>
              <a:t>                  </a:t>
            </a:r>
            <a:r>
              <a:rPr lang="it-IT" i="1" dirty="0" err="1" smtClean="0">
                <a:latin typeface="Comic Sans MS"/>
                <a:cs typeface="Comic Sans MS"/>
              </a:rPr>
              <a:t>Succ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 := </a:t>
            </a:r>
            <a:r>
              <a:rPr lang="it-IT" i="1" dirty="0" err="1" smtClean="0">
                <a:latin typeface="Comic Sans MS"/>
                <a:cs typeface="Comic Sans MS"/>
              </a:rPr>
              <a:t>Succ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 err="1" smtClean="0">
                <a:latin typeface="Comic Sans MS"/>
                <a:cs typeface="Comic Sans MS"/>
              </a:rPr>
              <a:t>Succ</a:t>
            </a:r>
            <a:r>
              <a:rPr lang="it-IT" i="1" dirty="0" smtClean="0">
                <a:latin typeface="Comic Sans MS"/>
                <a:cs typeface="Comic Sans MS"/>
              </a:rPr>
              <a:t>(</a:t>
            </a:r>
            <a:r>
              <a:rPr lang="it-IT" i="1" dirty="0">
                <a:latin typeface="Comic Sans MS"/>
                <a:cs typeface="Comic Sans MS"/>
              </a:rPr>
              <a:t>i))</a:t>
            </a:r>
          </a:p>
          <a:p>
            <a:pPr marL="0" indent="0" defTabSz="762000">
              <a:lnSpc>
                <a:spcPct val="110000"/>
              </a:lnSpc>
              <a:buNone/>
            </a:pPr>
            <a:r>
              <a:rPr lang="it-IT" b="1" dirty="0">
                <a:latin typeface="Comic Sans MS"/>
                <a:cs typeface="Comic Sans MS"/>
              </a:rPr>
              <a:t>     end	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7682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557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Initial step: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3" descr="li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732" y="1616123"/>
            <a:ext cx="5051006" cy="157539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90099"/>
              </p:ext>
            </p:extLst>
          </p:nvPr>
        </p:nvGraphicFramePr>
        <p:xfrm>
          <a:off x="2262732" y="3547617"/>
          <a:ext cx="4656864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6144"/>
                <a:gridCol w="776144"/>
                <a:gridCol w="776144"/>
                <a:gridCol w="776144"/>
                <a:gridCol w="776144"/>
                <a:gridCol w="7761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4787" y="3547617"/>
            <a:ext cx="958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latin typeface="Comic Sans MS"/>
                <a:cs typeface="Comic Sans MS"/>
              </a:rPr>
              <a:t>   Id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>
                <a:latin typeface="Comic Sans MS"/>
                <a:cs typeface="Comic Sans MS"/>
              </a:rPr>
              <a:t>Succ</a:t>
            </a:r>
            <a:endParaRPr lang="en-US" sz="2000" dirty="0">
              <a:latin typeface="Comic Sans MS"/>
              <a:cs typeface="Comic Sans MS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Comic Sans MS"/>
                <a:cs typeface="Comic Sans MS"/>
              </a:rPr>
              <a:t>Rank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9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Pointer Jumping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0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Step 2 and 3 of the while:</a:t>
            </a:r>
            <a:endParaRPr lang="en-US" sz="2400" dirty="0">
              <a:latin typeface="Comic Sans MS"/>
              <a:cs typeface="Comic Sans MS"/>
            </a:endParaRPr>
          </a:p>
        </p:txBody>
      </p:sp>
      <p:pic>
        <p:nvPicPr>
          <p:cNvPr id="7" name="Picture 6" descr="pointer jump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482" y="2092339"/>
            <a:ext cx="7295514" cy="37765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367" y="5898100"/>
            <a:ext cx="8612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At step 4 (last) only Rank[2] becomes 5.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8383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mic Sans MS"/>
                <a:cs typeface="Comic Sans MS"/>
              </a:rPr>
              <a:t>Parallel List ranking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6" y="1220619"/>
            <a:ext cx="8520745" cy="50278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parallel algorithm</a:t>
            </a:r>
            <a:r>
              <a:rPr lang="en-US" sz="2400" dirty="0" smtClean="0">
                <a:latin typeface="Comic Sans MS"/>
                <a:cs typeface="Comic Sans MS"/>
              </a:rPr>
              <a:t>, using n processors,  takes O(</a:t>
            </a:r>
            <a:r>
              <a:rPr lang="en-US" sz="2400" dirty="0" err="1" smtClean="0">
                <a:latin typeface="Comic Sans MS"/>
                <a:cs typeface="Comic Sans MS"/>
              </a:rPr>
              <a:t>logn</a:t>
            </a:r>
            <a:r>
              <a:rPr lang="en-US" sz="2400" dirty="0" smtClean="0">
                <a:latin typeface="Comic Sans MS"/>
                <a:cs typeface="Comic Sans MS"/>
              </a:rPr>
              <a:t>)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time and O(</a:t>
            </a:r>
            <a:r>
              <a:rPr lang="en-US" sz="2400" dirty="0" err="1" smtClean="0">
                <a:latin typeface="Comic Sans MS"/>
                <a:cs typeface="Comic Sans MS"/>
              </a:rPr>
              <a:t>nlogn</a:t>
            </a:r>
            <a:r>
              <a:rPr lang="en-US" sz="2400" dirty="0" smtClean="0">
                <a:latin typeface="Comic Sans MS"/>
                <a:cs typeface="Comic Sans MS"/>
              </a:rPr>
              <a:t>) operations.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Observation</a:t>
            </a:r>
            <a:r>
              <a:rPr lang="en-US" sz="2400" dirty="0" smtClean="0">
                <a:latin typeface="Comic Sans MS"/>
                <a:cs typeface="Comic Sans MS"/>
              </a:rPr>
              <a:t>: The distances from the tail, at each step, of pointer jumping do not grow linearly, but duplicate. This means that the most distant item will take O(</a:t>
            </a:r>
            <a:r>
              <a:rPr lang="en-US" sz="2400" dirty="0" err="1" smtClean="0">
                <a:latin typeface="Comic Sans MS"/>
                <a:cs typeface="Comic Sans MS"/>
              </a:rPr>
              <a:t>logn</a:t>
            </a:r>
            <a:r>
              <a:rPr lang="en-US" sz="2400" dirty="0" smtClean="0">
                <a:latin typeface="Comic Sans MS"/>
                <a:cs typeface="Comic Sans MS"/>
              </a:rPr>
              <a:t>) steps to be ranked.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overall operations are </a:t>
            </a:r>
            <a:r>
              <a:rPr lang="en-US" sz="2400" dirty="0">
                <a:latin typeface="Comic Sans MS"/>
                <a:cs typeface="Comic Sans MS"/>
              </a:rPr>
              <a:t>O(</a:t>
            </a:r>
            <a:r>
              <a:rPr lang="en-US" sz="2400" dirty="0" err="1">
                <a:latin typeface="Comic Sans MS"/>
                <a:cs typeface="Comic Sans MS"/>
              </a:rPr>
              <a:t>nlogn</a:t>
            </a:r>
            <a:r>
              <a:rPr lang="en-US" sz="2400" dirty="0">
                <a:latin typeface="Comic Sans MS"/>
                <a:cs typeface="Comic Sans MS"/>
              </a:rPr>
              <a:t>) </a:t>
            </a:r>
            <a:r>
              <a:rPr lang="en-US" sz="2400" dirty="0" smtClean="0">
                <a:latin typeface="Comic Sans MS"/>
                <a:cs typeface="Comic Sans MS"/>
              </a:rPr>
              <a:t>because, at each step. O(n) processors are working in parallel.</a:t>
            </a: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Idea</a:t>
            </a:r>
            <a:r>
              <a:rPr lang="en-US" sz="2400" dirty="0" smtClean="0">
                <a:latin typeface="Comic Sans MS"/>
                <a:cs typeface="Comic Sans MS"/>
              </a:rPr>
              <a:t>: Use the simulation of the pointer jumping technique for the 2-level model 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</a:t>
            </a:r>
            <a:r>
              <a:rPr lang="en-US" sz="2400" dirty="0" smtClean="0">
                <a:latin typeface="Comic Sans MS"/>
                <a:cs typeface="Comic Sans MS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 smtClean="0">
                <a:latin typeface="Comic Sans MS"/>
                <a:cs typeface="Comic Sans MS"/>
              </a:rPr>
              <a:t> primitives for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Triples.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6351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970"/>
            <a:ext cx="8229600" cy="83490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Parallel </a:t>
            </a:r>
            <a:r>
              <a:rPr lang="en-US" sz="2800" dirty="0" smtClean="0">
                <a:latin typeface="Comic Sans MS"/>
                <a:cs typeface="Comic Sans MS"/>
              </a:rPr>
              <a:t>algorithm simulation in a 2-level model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216" y="1220619"/>
            <a:ext cx="8520745" cy="5422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simulation is performed via a constant number of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</a:t>
            </a:r>
            <a:r>
              <a:rPr lang="en-US" sz="2400" dirty="0" smtClean="0">
                <a:latin typeface="Comic Sans MS"/>
                <a:cs typeface="Comic Sans MS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 smtClean="0">
                <a:latin typeface="Comic Sans MS"/>
                <a:cs typeface="Comic Sans MS"/>
              </a:rPr>
              <a:t> primitives over n triples of integers.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Sort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is very complicate in the 2-level model (see future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lectures). We use here a primitive of complexity </a:t>
            </a:r>
            <a:r>
              <a:rPr lang="en-US" sz="2400" dirty="0" err="1" smtClean="0">
                <a:latin typeface="Comic Sans MS"/>
                <a:cs typeface="Comic Sans MS"/>
              </a:rPr>
              <a:t>Õ</a:t>
            </a:r>
            <a:r>
              <a:rPr lang="en-US" sz="2400" dirty="0" smtClean="0">
                <a:latin typeface="Comic Sans MS"/>
                <a:cs typeface="Comic Sans MS"/>
              </a:rPr>
              <a:t>(n/B)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I/</a:t>
            </a:r>
            <a:r>
              <a:rPr lang="en-US" sz="2400" dirty="0" err="1" smtClean="0">
                <a:latin typeface="Comic Sans MS"/>
                <a:cs typeface="Comic Sans MS"/>
              </a:rPr>
              <a:t>Os</a:t>
            </a:r>
            <a:r>
              <a:rPr lang="en-US" sz="2400" dirty="0" smtClean="0">
                <a:latin typeface="Comic Sans MS"/>
                <a:cs typeface="Comic Sans MS"/>
              </a:rPr>
              <a:t> operations, </a:t>
            </a:r>
          </a:p>
          <a:p>
            <a:pPr marL="0" indent="0">
              <a:buNone/>
            </a:pPr>
            <a:r>
              <a:rPr lang="en-US" sz="2400" dirty="0" err="1" smtClean="0">
                <a:latin typeface="Comic Sans MS"/>
                <a:cs typeface="Comic Sans MS"/>
              </a:rPr>
              <a:t>Õ</a:t>
            </a:r>
            <a:r>
              <a:rPr lang="en-US" sz="2400" dirty="0" smtClean="0">
                <a:latin typeface="Comic Sans MS"/>
                <a:cs typeface="Comic Sans MS"/>
              </a:rPr>
              <a:t> : </a:t>
            </a:r>
            <a:r>
              <a:rPr lang="en-US" sz="2400" dirty="0" err="1" smtClean="0">
                <a:latin typeface="Comic Sans MS"/>
                <a:cs typeface="Comic Sans MS"/>
              </a:rPr>
              <a:t>polylog</a:t>
            </a:r>
            <a:r>
              <a:rPr lang="en-US" sz="2400" dirty="0" smtClean="0">
                <a:latin typeface="Comic Sans MS"/>
                <a:cs typeface="Comic Sans MS"/>
              </a:rPr>
              <a:t> factors (in M, n, B) are hidden.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Scan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is easy and takes O(n/</a:t>
            </a:r>
            <a:r>
              <a:rPr lang="en-US" sz="2400" dirty="0">
                <a:latin typeface="Comic Sans MS"/>
                <a:cs typeface="Comic Sans MS"/>
              </a:rPr>
              <a:t>B) I/</a:t>
            </a:r>
            <a:r>
              <a:rPr lang="en-US" sz="2400" dirty="0" err="1">
                <a:latin typeface="Comic Sans MS"/>
                <a:cs typeface="Comic Sans MS"/>
              </a:rPr>
              <a:t>Os</a:t>
            </a: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operations. 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3275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2444</Words>
  <Application>Microsoft Macintosh PowerPoint</Application>
  <PresentationFormat>Presentazione su schermo (4:3)</PresentationFormat>
  <Paragraphs>299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Office Theme</vt:lpstr>
      <vt:lpstr>List Ranking</vt:lpstr>
      <vt:lpstr>Problem on linked lists 2-level memory model</vt:lpstr>
      <vt:lpstr>List ranking</vt:lpstr>
      <vt:lpstr>2-level model</vt:lpstr>
      <vt:lpstr>Parallel List ranking</vt:lpstr>
      <vt:lpstr>Parallel List ranking</vt:lpstr>
      <vt:lpstr>Pointer Jumping</vt:lpstr>
      <vt:lpstr>Parallel List ranking</vt:lpstr>
      <vt:lpstr>Parallel algorithm simulation in a 2-level model</vt:lpstr>
      <vt:lpstr>Parallel algorithm simulation in a 2-level model</vt:lpstr>
      <vt:lpstr>Parallel simulation in a 2-level model</vt:lpstr>
      <vt:lpstr>Parallel simulation in a 2-level model</vt:lpstr>
      <vt:lpstr>Parallel simulation in a 2-level model</vt:lpstr>
      <vt:lpstr>Parallel simulation in a 2-level model: with Divide&amp;Conquer </vt:lpstr>
      <vt:lpstr>Master Theorem for recurrence relations</vt:lpstr>
      <vt:lpstr>Master Theorem for recurrence relations</vt:lpstr>
      <vt:lpstr>Master Theorem for recurrence relations</vt:lpstr>
      <vt:lpstr>A Divide&amp;Conquer approach for List Ranking</vt:lpstr>
      <vt:lpstr>Divide&amp;Conquer for List Ranking</vt:lpstr>
      <vt:lpstr>Correctness of rank computation</vt:lpstr>
      <vt:lpstr>List ranking over L of n elements</vt:lpstr>
      <vt:lpstr>Select an independent set from L by randomized solution</vt:lpstr>
      <vt:lpstr>Select an independent set from L by deterministic coin tossing</vt:lpstr>
      <vt:lpstr>Deterministic coin tossing</vt:lpstr>
      <vt:lpstr> Deterministic coin tossing Example</vt:lpstr>
      <vt:lpstr>Deterministic coin tossing</vt:lpstr>
      <vt:lpstr>Deterministic coin tossing</vt:lpstr>
      <vt:lpstr>Deterministic coin tossing</vt:lpstr>
      <vt:lpstr>Deterministic coin tossing</vt:lpstr>
      <vt:lpstr>Select independent set Local minima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67</cp:revision>
  <dcterms:created xsi:type="dcterms:W3CDTF">2017-01-24T16:57:38Z</dcterms:created>
  <dcterms:modified xsi:type="dcterms:W3CDTF">2018-09-23T17:01:15Z</dcterms:modified>
</cp:coreProperties>
</file>