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4" r:id="rId3"/>
    <p:sldId id="288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3" r:id="rId21"/>
    <p:sldId id="30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3B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4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2F56-DA49-8745-B0C7-F3684F45BF99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F62F8-7A87-7649-93A9-340513FAAA9F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1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B2736-D042-784F-BAFB-D4726779FC17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524FF-B902-8A4F-9ACB-AF2C96526A64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7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2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8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2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6022-4CC6-8C46-A7BD-574656B43A8E}" type="datetimeFigureOut">
              <a:rPr lang="en-US" smtClean="0"/>
              <a:t>10/11/19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401-F686-0642-B73B-1C6B2A2A970D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0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/>
            </a:r>
            <a:br>
              <a:rPr lang="en-US" dirty="0" smtClean="0">
                <a:latin typeface="Comic Sans MS"/>
                <a:cs typeface="Comic Sans MS"/>
              </a:rPr>
            </a:br>
            <a:r>
              <a:rPr lang="en-US" dirty="0" smtClean="0">
                <a:latin typeface="Comic Sans MS"/>
                <a:cs typeface="Comic Sans MS"/>
              </a:rPr>
              <a:t>Single-Source Shortest Paths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1378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Chapter 24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7750" y="4508500"/>
            <a:ext cx="72707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Comic Sans MS"/>
                <a:cs typeface="Comic Sans MS"/>
              </a:rPr>
              <a:t>Cormen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Leiserson</a:t>
            </a:r>
            <a:r>
              <a:rPr lang="en-US" sz="3200" dirty="0" smtClean="0">
                <a:latin typeface="Comic Sans MS"/>
                <a:cs typeface="Comic Sans MS"/>
              </a:rPr>
              <a:t> </a:t>
            </a:r>
            <a:r>
              <a:rPr lang="en-US" sz="3200" dirty="0" err="1" smtClean="0">
                <a:latin typeface="Comic Sans MS"/>
                <a:cs typeface="Comic Sans MS"/>
              </a:rPr>
              <a:t>Rivest&amp;Stein</a:t>
            </a:r>
            <a:r>
              <a:rPr lang="en-US" sz="3200" dirty="0" smtClean="0">
                <a:latin typeface="Comic Sans MS"/>
                <a:cs typeface="Comic Sans MS"/>
              </a:rPr>
              <a:t>:</a:t>
            </a:r>
          </a:p>
          <a:p>
            <a:r>
              <a:rPr lang="en-US" sz="3600" dirty="0" smtClean="0">
                <a:latin typeface="Comic Sans MS"/>
                <a:cs typeface="Comic Sans MS"/>
              </a:rPr>
              <a:t>Introduction to Algorithms</a:t>
            </a:r>
            <a:endParaRPr lang="en-US" sz="3600" dirty="0">
              <a:latin typeface="Comic Sans MS"/>
              <a:cs typeface="Comic Sans MS"/>
            </a:endParaRPr>
          </a:p>
          <a:p>
            <a:endParaRPr lang="en-US"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1712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50" y="1003860"/>
            <a:ext cx="8275948" cy="409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39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005" y="143410"/>
            <a:ext cx="7558971" cy="36547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108" y="3798115"/>
            <a:ext cx="5571924" cy="286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2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8245" y="1393112"/>
            <a:ext cx="8603708" cy="5306114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40" y="1393112"/>
            <a:ext cx="8194008" cy="493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62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 correctness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849" y="1983113"/>
            <a:ext cx="870613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Invariant</a:t>
            </a:r>
            <a:r>
              <a:rPr lang="en-US" sz="2400" dirty="0" smtClean="0">
                <a:latin typeface="Comic Sans MS"/>
                <a:cs typeface="Comic Sans MS"/>
              </a:rPr>
              <a:t>:  For </a:t>
            </a:r>
            <a:r>
              <a:rPr lang="en-US" sz="2400" dirty="0">
                <a:latin typeface="Comic Sans MS"/>
                <a:cs typeface="Comic Sans MS"/>
              </a:rPr>
              <a:t>each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visited</a:t>
            </a:r>
            <a:r>
              <a:rPr lang="en-US" sz="2400" dirty="0">
                <a:latin typeface="Comic Sans MS"/>
                <a:cs typeface="Comic Sans MS"/>
              </a:rPr>
              <a:t> node v, </a:t>
            </a:r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is </a:t>
            </a:r>
            <a:r>
              <a:rPr lang="en-US" sz="2400" dirty="0">
                <a:latin typeface="Comic Sans MS"/>
                <a:cs typeface="Comic Sans MS"/>
              </a:rPr>
              <a:t>the shortest distance from source to </a:t>
            </a:r>
            <a:r>
              <a:rPr lang="en-US" sz="2400" dirty="0" smtClean="0">
                <a:latin typeface="Comic Sans MS"/>
                <a:cs typeface="Comic Sans MS"/>
              </a:rPr>
              <a:t>v.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For each 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unvisited</a:t>
            </a:r>
            <a:r>
              <a:rPr lang="en-US" sz="2400" dirty="0">
                <a:latin typeface="Comic Sans MS"/>
                <a:cs typeface="Comic Sans MS"/>
              </a:rPr>
              <a:t> node u,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is </a:t>
            </a:r>
            <a:r>
              <a:rPr lang="en-US" sz="2400" dirty="0">
                <a:latin typeface="Comic Sans MS"/>
                <a:cs typeface="Comic Sans MS"/>
              </a:rPr>
              <a:t>the shortest distance via visited nodes </a:t>
            </a:r>
            <a:r>
              <a:rPr lang="en-US" sz="2400" dirty="0" smtClean="0">
                <a:latin typeface="Comic Sans MS"/>
                <a:cs typeface="Comic Sans MS"/>
              </a:rPr>
              <a:t>only, </a:t>
            </a:r>
            <a:r>
              <a:rPr lang="en-US" sz="2400" dirty="0">
                <a:latin typeface="Comic Sans MS"/>
                <a:cs typeface="Comic Sans MS"/>
              </a:rPr>
              <a:t>from source to u (if such a path exists, otherwise </a:t>
            </a:r>
            <a:r>
              <a:rPr lang="en-US" sz="2400" dirty="0" smtClean="0">
                <a:latin typeface="Comic Sans MS"/>
                <a:cs typeface="Comic Sans MS"/>
              </a:rPr>
              <a:t>infinity);</a:t>
            </a:r>
          </a:p>
          <a:p>
            <a:endParaRPr lang="en-US" sz="2400" dirty="0"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Proof by induction</a:t>
            </a: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en-US" sz="2400" dirty="0" smtClean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7147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584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Correctness sketch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6897" y="1427413"/>
            <a:ext cx="8747103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After </a:t>
            </a:r>
            <a:r>
              <a:rPr lang="en-US" sz="2800" dirty="0">
                <a:latin typeface="Comic Sans MS"/>
                <a:cs typeface="Comic Sans MS"/>
              </a:rPr>
              <a:t>processing u it will still be true that for each unvisited node w, </a:t>
            </a:r>
            <a:r>
              <a:rPr lang="en-US" sz="2800" dirty="0" err="1" smtClean="0">
                <a:latin typeface="Comic Sans MS"/>
                <a:cs typeface="Comic Sans MS"/>
              </a:rPr>
              <a:t>w.d</a:t>
            </a:r>
            <a:r>
              <a:rPr lang="en-US" sz="2800" dirty="0" smtClean="0">
                <a:latin typeface="Comic Sans MS"/>
                <a:cs typeface="Comic Sans MS"/>
              </a:rPr>
              <a:t> is </a:t>
            </a:r>
            <a:r>
              <a:rPr lang="en-US" sz="2800" dirty="0">
                <a:latin typeface="Comic Sans MS"/>
                <a:cs typeface="Comic Sans MS"/>
              </a:rPr>
              <a:t>the shortest distance from source to w using visited nodes only, </a:t>
            </a:r>
            <a:r>
              <a:rPr lang="en-US" sz="2800" dirty="0" smtClean="0">
                <a:latin typeface="Comic Sans MS"/>
                <a:cs typeface="Comic Sans MS"/>
              </a:rPr>
              <a:t>since: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	if </a:t>
            </a:r>
            <a:r>
              <a:rPr lang="en-US" sz="2800" dirty="0">
                <a:latin typeface="Comic Sans MS"/>
                <a:cs typeface="Comic Sans MS"/>
              </a:rPr>
              <a:t>there were a shorter path which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doesn’t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visit 	u </a:t>
            </a:r>
            <a:r>
              <a:rPr lang="en-US" sz="2800" dirty="0">
                <a:latin typeface="Comic Sans MS"/>
                <a:cs typeface="Comic Sans MS"/>
              </a:rPr>
              <a:t>we would have found it </a:t>
            </a:r>
            <a:r>
              <a:rPr lang="en-US" sz="2800" dirty="0" smtClean="0">
                <a:latin typeface="Comic Sans MS"/>
                <a:cs typeface="Comic Sans MS"/>
              </a:rPr>
              <a:t>previously;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	if </a:t>
            </a:r>
            <a:r>
              <a:rPr lang="en-US" sz="2800" dirty="0">
                <a:latin typeface="Comic Sans MS"/>
                <a:cs typeface="Comic Sans MS"/>
              </a:rPr>
              <a:t>there is a shorter path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using u</a:t>
            </a:r>
            <a:r>
              <a:rPr lang="en-US" sz="2800" dirty="0">
                <a:latin typeface="Comic Sans MS"/>
                <a:cs typeface="Comic Sans MS"/>
              </a:rPr>
              <a:t> we update it </a:t>
            </a:r>
            <a:r>
              <a:rPr lang="en-US" sz="2800" dirty="0" smtClean="0">
                <a:latin typeface="Comic Sans MS"/>
                <a:cs typeface="Comic Sans MS"/>
              </a:rPr>
              <a:t>	when </a:t>
            </a:r>
            <a:r>
              <a:rPr lang="en-US" sz="2800" dirty="0">
                <a:latin typeface="Comic Sans MS"/>
                <a:cs typeface="Comic Sans MS"/>
              </a:rPr>
              <a:t>processing u .</a:t>
            </a:r>
          </a:p>
        </p:txBody>
      </p:sp>
    </p:spTree>
    <p:extLst>
      <p:ext uri="{BB962C8B-B14F-4D97-AF65-F5344CB8AC3E}">
        <p14:creationId xmlns:p14="http://schemas.microsoft.com/office/powerpoint/2010/main" val="3242697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 analysis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1762444"/>
            <a:ext cx="8020333" cy="4264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Instructions 1-3: O(|V|)</a:t>
            </a:r>
          </a:p>
          <a:p>
            <a:endParaRPr lang="en-US" sz="2800" dirty="0" smtClean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Comic Sans MS"/>
                <a:cs typeface="Comic Sans MS"/>
              </a:rPr>
              <a:t>Instructions 4-8: O((|V|+|E|) log(|V|)) if Q is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Comic Sans MS"/>
                <a:cs typeface="Comic Sans MS"/>
              </a:rPr>
              <a:t> implemented with a heap.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Comic Sans MS"/>
                <a:cs typeface="Comic Sans MS"/>
              </a:rPr>
              <a:t>Total:  </a:t>
            </a:r>
            <a:r>
              <a:rPr lang="en-US" sz="2800" dirty="0">
                <a:latin typeface="Comic Sans MS"/>
                <a:cs typeface="Comic Sans MS"/>
              </a:rPr>
              <a:t>: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O((|V|+|E|) </a:t>
            </a:r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log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(|V|))</a:t>
            </a:r>
          </a:p>
          <a:p>
            <a:pPr>
              <a:lnSpc>
                <a:spcPct val="110000"/>
              </a:lnSpc>
            </a:pPr>
            <a:endParaRPr lang="en-US" sz="28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10000"/>
              </a:lnSpc>
            </a:pP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Operation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cs typeface="Comic Sans MS"/>
              </a:rPr>
              <a:t>DECREASE KEY in a heap can be performed in O(</a:t>
            </a:r>
            <a:r>
              <a:rPr lang="en-US" sz="2800" dirty="0" err="1" smtClean="0">
                <a:latin typeface="Comic Sans MS"/>
                <a:cs typeface="Comic Sans MS"/>
              </a:rPr>
              <a:t>log|V</a:t>
            </a:r>
            <a:r>
              <a:rPr lang="en-US" sz="2800" dirty="0" smtClean="0">
                <a:latin typeface="Comic Sans MS"/>
                <a:cs typeface="Comic Sans MS"/>
              </a:rPr>
              <a:t>|) time.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31407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Semi external algorithm for MST-</a:t>
            </a:r>
            <a:r>
              <a:rPr lang="en-US" dirty="0" err="1" smtClean="0">
                <a:latin typeface="Comic Sans MS"/>
                <a:cs typeface="Comic Sans MS"/>
              </a:rPr>
              <a:t>Kruskal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866" y="1500834"/>
            <a:ext cx="8020333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/>
                <a:cs typeface="Comic Sans MS"/>
              </a:rPr>
              <a:t>Semi </a:t>
            </a: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external</a:t>
            </a:r>
            <a:r>
              <a:rPr lang="en-US" sz="2800" dirty="0" smtClean="0">
                <a:latin typeface="Comic Sans MS"/>
                <a:cs typeface="Comic Sans MS"/>
              </a:rPr>
              <a:t>: the cache is big enough to contain the Union –Find  data structure but not Graph: the memory is O(|V|)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Sort the edges using any optimal external (2-level model) sorting algorithm.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Scan the edges in order of increasing weight, as for the normal algorithm. 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If an edge is selected for the MST, output it.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latin typeface="Comic Sans MS"/>
                <a:cs typeface="Comic Sans MS"/>
              </a:rPr>
              <a:t>Number of I/O’s operations as Sorting.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4742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External algorithm for MST -</a:t>
            </a:r>
            <a:r>
              <a:rPr lang="en-US" dirty="0" err="1" smtClean="0">
                <a:latin typeface="Comic Sans MS"/>
                <a:cs typeface="Comic Sans MS"/>
              </a:rPr>
              <a:t>Kruskal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7866" y="1500834"/>
            <a:ext cx="849360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Try to reduce the number of nodes!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Edge contraction: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Reduce the vertices from n to n’, by updating the MST under construction.</a:t>
            </a:r>
          </a:p>
          <a:p>
            <a:endParaRPr lang="en-US" sz="2800" dirty="0">
              <a:latin typeface="Comic Sans MS"/>
              <a:cs typeface="Comic Sans MS"/>
            </a:endParaRPr>
          </a:p>
          <a:p>
            <a:r>
              <a:rPr lang="en-US" sz="2800" b="1" dirty="0" smtClean="0">
                <a:latin typeface="Comic Sans MS"/>
                <a:cs typeface="Comic Sans MS"/>
              </a:rPr>
              <a:t>For</a:t>
            </a:r>
            <a:r>
              <a:rPr lang="en-US" sz="2800" dirty="0" smtClean="0">
                <a:latin typeface="Comic Sans MS"/>
                <a:cs typeface="Comic Sans MS"/>
              </a:rPr>
              <a:t> v=1 </a:t>
            </a:r>
            <a:r>
              <a:rPr lang="en-US" sz="2800" b="1" dirty="0" smtClean="0">
                <a:latin typeface="Comic Sans MS"/>
                <a:cs typeface="Comic Sans MS"/>
              </a:rPr>
              <a:t>to</a:t>
            </a:r>
            <a:r>
              <a:rPr lang="en-US" sz="2800" dirty="0" smtClean="0">
                <a:latin typeface="Comic Sans MS"/>
                <a:cs typeface="Comic Sans MS"/>
              </a:rPr>
              <a:t> n-n’</a:t>
            </a:r>
          </a:p>
          <a:p>
            <a:r>
              <a:rPr lang="en-US" sz="2800" i="1" dirty="0" smtClean="0">
                <a:latin typeface="Comic Sans MS"/>
                <a:cs typeface="Comic Sans MS"/>
              </a:rPr>
              <a:t>find the lightest edge (u, v) incident to v and contract it</a:t>
            </a:r>
          </a:p>
          <a:p>
            <a:endParaRPr lang="en-US" sz="2800" i="1" dirty="0">
              <a:latin typeface="Comic Sans MS"/>
              <a:cs typeface="Comic Sans MS"/>
            </a:endParaRPr>
          </a:p>
          <a:p>
            <a:r>
              <a:rPr lang="en-US" sz="2800" dirty="0" smtClean="0">
                <a:latin typeface="Comic Sans MS"/>
                <a:cs typeface="Comic Sans MS"/>
              </a:rPr>
              <a:t>When after contraction n becomes n’ adopt semi-external algorithm.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157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Contraction</a:t>
            </a:r>
            <a:endParaRPr lang="en-US" dirty="0"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81" y="1301310"/>
            <a:ext cx="8726618" cy="34311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8730" y="5162706"/>
            <a:ext cx="766139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Edge  (c, a, 6) is the cheapest incident in a. Contract it: merge a and c to c. Relink a:  (a, b, 7) becomes (</a:t>
            </a:r>
            <a:r>
              <a:rPr lang="en-US" sz="2400" dirty="0" err="1" smtClean="0">
                <a:latin typeface="Comic Sans MS"/>
                <a:cs typeface="Comic Sans MS"/>
              </a:rPr>
              <a:t>c,b</a:t>
            </a:r>
            <a:r>
              <a:rPr lang="en-US" sz="2400" dirty="0" smtClean="0">
                <a:latin typeface="Comic Sans MS"/>
                <a:cs typeface="Comic Sans MS"/>
              </a:rPr>
              <a:t>, 7), (a,d,9) becomes (c, d, 9). Output (b,d,2) …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86629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Contraction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610" y="1301310"/>
            <a:ext cx="7661397" cy="563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Contraction can be implemented using a priority queue both to find the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cheapest </a:t>
            </a:r>
            <a:r>
              <a:rPr lang="en-US" sz="2400" dirty="0" smtClean="0">
                <a:latin typeface="Comic Sans MS"/>
                <a:cs typeface="Comic Sans MS"/>
              </a:rPr>
              <a:t>edge incident to v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and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 to relink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the other edges incident to v.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For each edge e=(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we have to store the additional information: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		{min(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), max(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u,v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), w(e), original e}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Edges are sorted according to  the lower endpoint and then to the weight.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Contraction is proportional to sum of the degrees of the nodes encountered.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Complexity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 worst case O(n</a:t>
            </a:r>
            <a:r>
              <a:rPr lang="en-US" sz="2400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I/O’s      n=|V|, m=|E|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Expected : O(sort(m)log n/n’)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I/O’s </a:t>
            </a:r>
          </a:p>
          <a:p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4692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Shortest path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548410" cy="479394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Weighted Graphs 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G(V, E, </a:t>
            </a:r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w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w: E         R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If w=1 shortest path is computed??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Weight w(p)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of a path p = {v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cs typeface="Comic Sans MS"/>
              </a:rPr>
              <a:t>0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, 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cs typeface="Comic Sans MS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v</a:t>
            </a:r>
            <a:r>
              <a:rPr lang="en-US" baseline="-250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) is the sum of weights of its k edges: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  w(p) = </a:t>
            </a:r>
            <a:r>
              <a:rPr lang="en-US" dirty="0" err="1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baseline="-250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baseline="-25000" dirty="0" err="1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i</a:t>
            </a:r>
            <a:r>
              <a:rPr lang="en-US" baseline="-25000" dirty="0" smtClean="0">
                <a:solidFill>
                  <a:schemeClr val="tx1"/>
                </a:solidFill>
                <a:latin typeface="Lucida Grande"/>
                <a:ea typeface="Lucida Grande"/>
                <a:cs typeface="Lucida Grande"/>
              </a:rPr>
              <a:t>=1,k 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w(v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i-1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,v</a:t>
            </a:r>
            <a:r>
              <a:rPr lang="en-US" baseline="-250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)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Shortest-Path </a:t>
            </a:r>
            <a:r>
              <a:rPr lang="en-US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is the path with minimum w(p).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587589" y="2335510"/>
            <a:ext cx="512126" cy="2048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3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Complexity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610" y="1301310"/>
            <a:ext cx="8242331" cy="5324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worst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case O(n</a:t>
            </a:r>
            <a:r>
              <a:rPr lang="en-US" sz="2400" baseline="30000" dirty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) I/O’s      n=|V|, m=|E|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     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Expected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number I/O’s 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 O(sort(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mlog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n/n’))</a:t>
            </a:r>
          </a:p>
          <a:p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Proof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: in external priority queue K operations cost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(sort(K))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I/O’s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. So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alg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requires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O(sort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(m)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) I/O’s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to build the queue.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Number of operations in the reductions phase: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proportional to the sum of the degrees of the nodes encountered.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Random variable X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= degree of node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, when processed.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E(  </a:t>
            </a:r>
            <a:r>
              <a:rPr lang="en-US" sz="28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1≤ 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 ≤n-n’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X</a:t>
            </a:r>
            <a:r>
              <a:rPr lang="en-US" sz="24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= </a:t>
            </a:r>
            <a:r>
              <a:rPr lang="en-US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1≤ 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≤n-n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’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E(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X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The number of contracted edges are at most m, so the average degree of the remaining nodes is at most: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2m/</a:t>
            </a:r>
            <a:r>
              <a:rPr lang="en-US" sz="2400" dirty="0">
                <a:latin typeface="Comic Sans MS"/>
                <a:cs typeface="Comic Sans MS"/>
              </a:rPr>
              <a:t>(n-i+</a:t>
            </a:r>
            <a:r>
              <a:rPr lang="en-US" sz="2400" dirty="0" smtClean="0">
                <a:latin typeface="Comic Sans MS"/>
                <a:cs typeface="Comic Sans MS"/>
              </a:rPr>
              <a:t>1).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51020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81948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/>
                <a:cs typeface="Comic Sans MS"/>
              </a:rPr>
              <a:t>Complexity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2610" y="1301310"/>
            <a:ext cx="824233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.</a:t>
            </a: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E(  </a:t>
            </a:r>
            <a:r>
              <a:rPr lang="en-US" sz="28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1≤ 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 ≤n-n’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X</a:t>
            </a:r>
            <a:r>
              <a:rPr lang="en-US" sz="24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= </a:t>
            </a:r>
            <a:r>
              <a:rPr lang="en-US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1≤ 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≤n-n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’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E(</a:t>
            </a:r>
            <a:r>
              <a:rPr lang="en-US" sz="24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X</a:t>
            </a:r>
            <a:r>
              <a:rPr lang="en-US" sz="20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≤  </a:t>
            </a:r>
            <a:r>
              <a:rPr lang="en-US" sz="28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≤ </a:t>
            </a:r>
            <a:r>
              <a:rPr lang="en-US" sz="2800" baseline="-25000" dirty="0" err="1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 ≤n-n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’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/(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+1)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=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(</a:t>
            </a:r>
            <a:r>
              <a:rPr lang="en-US" sz="28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≤ </a:t>
            </a:r>
            <a:r>
              <a:rPr lang="en-US" sz="2800" baseline="-25000" dirty="0" err="1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 ≤</a:t>
            </a:r>
            <a:r>
              <a:rPr lang="en-US" sz="2800" i="1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n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1/</a:t>
            </a:r>
            <a:r>
              <a:rPr lang="en-US" sz="2000" i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- </a:t>
            </a:r>
            <a:r>
              <a:rPr lang="en-US" sz="2800" dirty="0">
                <a:solidFill>
                  <a:srgbClr val="000000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1≤ </a:t>
            </a:r>
            <a:r>
              <a:rPr lang="en-US" sz="2800" baseline="-25000" dirty="0" err="1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800" baseline="-25000" dirty="0">
                <a:solidFill>
                  <a:srgbClr val="000000"/>
                </a:solidFill>
                <a:latin typeface="Comic Sans MS"/>
                <a:cs typeface="Comic Sans MS"/>
              </a:rPr>
              <a:t> ≤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cs typeface="Comic Sans MS"/>
              </a:rPr>
              <a:t>n’ </a:t>
            </a:r>
            <a:r>
              <a:rPr lang="en-US" sz="2000" dirty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/</a:t>
            </a:r>
            <a:r>
              <a:rPr lang="en-US" sz="2000" i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mic Sans MS"/>
                <a:cs typeface="Comic Sans MS"/>
              </a:rPr>
              <a:t> ) =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2m 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H</a:t>
            </a:r>
            <a:r>
              <a:rPr lang="en-US" sz="2400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mr-IN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–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H</a:t>
            </a:r>
            <a:r>
              <a:rPr lang="en-US" sz="2400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’)</a:t>
            </a:r>
          </a:p>
          <a:p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      = 2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ln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ln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n’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 = 2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ln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n/n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’) +O(1).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4880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MST and Shortest path tree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47939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MST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is the tree which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minimizes the global sum of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weights of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the edges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  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sz="24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SPT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Minimized the distances (sum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of weights) from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to all the other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                                        nodes</a:t>
            </a:r>
            <a:endParaRPr lang="en-US" sz="2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60549"/>
            <a:ext cx="3149600" cy="2175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81" y="4281768"/>
            <a:ext cx="3390719" cy="1886638"/>
          </a:xfrm>
          <a:prstGeom prst="rect">
            <a:avLst/>
          </a:prstGeom>
          <a:solidFill>
            <a:srgbClr val="C0504D"/>
          </a:solidFill>
        </p:spPr>
      </p:pic>
      <p:cxnSp>
        <p:nvCxnSpPr>
          <p:cNvPr id="8" name="Straight Connector 7"/>
          <p:cNvCxnSpPr/>
          <p:nvPr/>
        </p:nvCxnSpPr>
        <p:spPr>
          <a:xfrm flipV="1">
            <a:off x="753461" y="4793942"/>
            <a:ext cx="327760" cy="3482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53461" y="5385277"/>
            <a:ext cx="327760" cy="3892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251199" y="5367891"/>
            <a:ext cx="368731" cy="38925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21283" y="5859259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211144" y="5876518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11041" y="4690193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40794" y="4660544"/>
            <a:ext cx="6760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74264" y="4793942"/>
            <a:ext cx="507424" cy="4277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00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/>
                <a:cs typeface="Comic Sans MS"/>
              </a:rPr>
              <a:t>Single-Source Shortest Paths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3588531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2 very important applications 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Geographical maps and satellite navigators.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Internet : Routing of messages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   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33624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Representing Shortest </a:t>
            </a:r>
            <a:r>
              <a:rPr lang="en-US" dirty="0">
                <a:latin typeface="Comic Sans MS"/>
                <a:cs typeface="Comic Sans MS"/>
              </a:rPr>
              <a:t>Paths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618469"/>
            <a:ext cx="8255463" cy="4793940"/>
          </a:xfrm>
        </p:spPr>
        <p:txBody>
          <a:bodyPr>
            <a:normAutofit/>
          </a:bodyPr>
          <a:lstStyle/>
          <a:p>
            <a:pPr algn="l"/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Not only compute the value of min </a:t>
            </a:r>
            <a:r>
              <a:rPr lang="en-US" sz="2600" dirty="0" smtClean="0">
                <a:solidFill>
                  <a:srgbClr val="FF0000"/>
                </a:solidFill>
                <a:latin typeface="Comic Sans MS"/>
                <a:cs typeface="Comic Sans MS"/>
              </a:rPr>
              <a:t>w(p) 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but also the path associated to this weight.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Use predecessor as in BSF, for each vertex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u,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π(u) 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is the predecessor on the shortest path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The procedure </a:t>
            </a:r>
            <a:r>
              <a:rPr lang="en-US" sz="2400" dirty="0" err="1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PrintPath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ea typeface="Lucida Grande"/>
                <a:cs typeface="Comic Sans MS"/>
              </a:rPr>
              <a:t>rebuilds the path.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First compute </a:t>
            </a:r>
            <a:r>
              <a:rPr lang="en-US" sz="26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the Shortest path tree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For the Routing Problem:</a:t>
            </a:r>
          </a:p>
          <a:p>
            <a:pPr algn="l"/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Compute the shortest path from any source.</a:t>
            </a:r>
          </a:p>
          <a:p>
            <a:pPr algn="l"/>
            <a:r>
              <a:rPr lang="en-US" sz="26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Routing tables: 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ea typeface="Lucida Grande"/>
                <a:cs typeface="Comic Sans MS"/>
              </a:rPr>
              <a:t>for each destination specifies the next hop in the shortest path.</a:t>
            </a:r>
            <a:endParaRPr lang="en-US" sz="2600" dirty="0">
              <a:solidFill>
                <a:schemeClr val="tx1"/>
              </a:solidFill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3526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Relaxation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215" y="1188243"/>
            <a:ext cx="8255463" cy="544952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Typical operation of the computation of the SPT.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Update the value </a:t>
            </a:r>
            <a:r>
              <a:rPr lang="en-US" sz="28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v.d</a:t>
            </a:r>
            <a:r>
              <a:rPr lang="en-US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 of the SPT computed so far to a better value.</a:t>
            </a:r>
          </a:p>
          <a:p>
            <a:pPr algn="l"/>
            <a:endParaRPr lang="en-US" sz="2800" dirty="0">
              <a:solidFill>
                <a:schemeClr val="tx1"/>
              </a:solidFill>
              <a:latin typeface="Comic Sans MS"/>
              <a:ea typeface="Lucida Grande"/>
              <a:cs typeface="Comic Sans M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3114013"/>
            <a:ext cx="7139477" cy="22693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4365" y="5383320"/>
            <a:ext cx="895963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&gt;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+2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RELAX</a:t>
            </a:r>
            <a:r>
              <a:rPr lang="en-US" sz="2400" dirty="0" smtClean="0">
                <a:latin typeface="Comic Sans MS"/>
                <a:cs typeface="Comic Sans MS"/>
              </a:rPr>
              <a:t> !                </a:t>
            </a:r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&lt;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+2   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cs typeface="Comic Sans MS"/>
              </a:rPr>
              <a:t>DO NOT RELAX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!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UPDATE: </a:t>
            </a:r>
            <a:r>
              <a:rPr lang="en-US" sz="2400" dirty="0" err="1" smtClean="0">
                <a:latin typeface="Comic Sans MS"/>
                <a:cs typeface="Comic Sans MS"/>
              </a:rPr>
              <a:t>v.d</a:t>
            </a:r>
            <a:r>
              <a:rPr lang="en-US" sz="2400" dirty="0" smtClean="0">
                <a:latin typeface="Comic Sans MS"/>
                <a:cs typeface="Comic Sans MS"/>
              </a:rPr>
              <a:t> = </a:t>
            </a:r>
            <a:r>
              <a:rPr lang="en-US" sz="2400" dirty="0" err="1" smtClean="0">
                <a:latin typeface="Comic Sans MS"/>
                <a:cs typeface="Comic Sans MS"/>
              </a:rPr>
              <a:t>u.d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+2 </a:t>
            </a:r>
            <a:r>
              <a:rPr lang="en-US" sz="2400" dirty="0" smtClean="0">
                <a:latin typeface="Comic Sans MS"/>
                <a:cs typeface="Comic Sans MS"/>
              </a:rPr>
              <a:t>                           NO UPDATE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6942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8245" y="1393112"/>
            <a:ext cx="8603708" cy="5306114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Assign to every node a tentative distance value: set it to zero for 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the starting </a:t>
            </a: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node and to infinity for all other nodes.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Set the initial node as current. Mark all other nodes unvisited. Create a set of all the unvisited nodes called the </a:t>
            </a:r>
            <a:r>
              <a:rPr lang="en-US" sz="2600" i="1" dirty="0">
                <a:solidFill>
                  <a:srgbClr val="FF0000"/>
                </a:solidFill>
                <a:latin typeface="Comic Sans MS"/>
                <a:cs typeface="Comic Sans MS"/>
              </a:rPr>
              <a:t>unvisited set</a:t>
            </a:r>
            <a:r>
              <a:rPr lang="en-US" sz="2600" dirty="0">
                <a:solidFill>
                  <a:srgbClr val="FF0000"/>
                </a:solidFill>
                <a:latin typeface="Comic Sans MS"/>
                <a:cs typeface="Comic Sans MS"/>
              </a:rPr>
              <a:t>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For the current node, consider all of its unvisited neighbors and calculate their </a:t>
            </a:r>
            <a:r>
              <a:rPr lang="en-US" sz="2600" i="1" dirty="0">
                <a:solidFill>
                  <a:srgbClr val="FF0000"/>
                </a:solidFill>
                <a:latin typeface="Comic Sans MS"/>
                <a:cs typeface="Comic Sans MS"/>
              </a:rPr>
              <a:t>tentative</a:t>
            </a: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 distances. Compare the newly calculated </a:t>
            </a:r>
            <a:r>
              <a:rPr lang="en-US" sz="2600" i="1" dirty="0">
                <a:solidFill>
                  <a:srgbClr val="FF0000"/>
                </a:solidFill>
                <a:latin typeface="Comic Sans MS"/>
                <a:cs typeface="Comic Sans MS"/>
              </a:rPr>
              <a:t>tentative</a:t>
            </a:r>
            <a:r>
              <a:rPr lang="en-US" sz="2600" dirty="0">
                <a:solidFill>
                  <a:schemeClr val="tx1"/>
                </a:solidFill>
                <a:latin typeface="Comic Sans MS"/>
                <a:cs typeface="Comic Sans MS"/>
              </a:rPr>
              <a:t> distance to the current assigned value and assign the smaller one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. ( </a:t>
            </a:r>
            <a:r>
              <a:rPr lang="en-US" sz="2600" dirty="0" smtClean="0">
                <a:solidFill>
                  <a:srgbClr val="FF0000"/>
                </a:solidFill>
                <a:latin typeface="Comic Sans MS"/>
                <a:cs typeface="Comic Sans MS"/>
              </a:rPr>
              <a:t>Check Relaxation</a:t>
            </a:r>
            <a:r>
              <a:rPr lang="en-US" sz="2600" dirty="0" smtClean="0">
                <a:solidFill>
                  <a:schemeClr val="tx1"/>
                </a:solidFill>
                <a:latin typeface="Comic Sans MS"/>
                <a:cs typeface="Comic Sans MS"/>
              </a:rPr>
              <a:t>)</a:t>
            </a:r>
            <a:endParaRPr lang="en-US" sz="2600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algn="l"/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19251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750"/>
            <a:ext cx="7772400" cy="1219362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mic Sans MS"/>
                <a:cs typeface="Comic Sans MS"/>
              </a:rPr>
              <a:t>Dijkstra’s</a:t>
            </a:r>
            <a:r>
              <a:rPr lang="en-US" dirty="0" smtClean="0">
                <a:latin typeface="Comic Sans MS"/>
                <a:cs typeface="Comic Sans MS"/>
              </a:rPr>
              <a:t> algorithm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8245" y="1393112"/>
            <a:ext cx="8603708" cy="5306114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4.	When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we are done considering all of the neighbors of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the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current node, mark the current node as visited and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remove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it from the </a:t>
            </a:r>
            <a:r>
              <a:rPr lang="en-US" sz="2400" i="1" dirty="0">
                <a:solidFill>
                  <a:srgbClr val="FF0000"/>
                </a:solidFill>
                <a:latin typeface="Comic Sans MS"/>
                <a:cs typeface="Comic Sans MS"/>
              </a:rPr>
              <a:t>unvisited set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. A visited node will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never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be checked again.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5.	If all the nodes has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been marked visited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or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if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the 	smallest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tentative distance among the nodes in the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</a:t>
            </a:r>
            <a:r>
              <a:rPr lang="en-US" sz="2400" i="1" dirty="0" smtClean="0">
                <a:solidFill>
                  <a:srgbClr val="FF0000"/>
                </a:solidFill>
                <a:latin typeface="Comic Sans MS"/>
                <a:cs typeface="Comic Sans MS"/>
              </a:rPr>
              <a:t>unvisited</a:t>
            </a:r>
            <a:r>
              <a:rPr lang="en-US" sz="2400" i="1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Comic Sans MS"/>
                <a:cs typeface="Comic Sans MS"/>
              </a:rPr>
              <a:t>set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 is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infinity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then stop. The algorithm has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finished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6	Otherwise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, select the unvisited node that is marked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with 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the smallest tentative distance, set it as the new </a:t>
            </a:r>
            <a:r>
              <a:rPr lang="en-US" sz="2400" dirty="0" smtClean="0">
                <a:solidFill>
                  <a:schemeClr val="tx1"/>
                </a:solidFill>
                <a:latin typeface="Comic Sans MS"/>
                <a:cs typeface="Comic Sans MS"/>
              </a:rPr>
              <a:t>	"</a:t>
            </a:r>
            <a:r>
              <a:rPr lang="en-US" sz="2400" dirty="0">
                <a:solidFill>
                  <a:srgbClr val="FF0000"/>
                </a:solidFill>
                <a:latin typeface="Comic Sans MS"/>
                <a:cs typeface="Comic Sans MS"/>
              </a:rPr>
              <a:t>current node</a:t>
            </a:r>
            <a:r>
              <a:rPr lang="en-US" sz="2400" dirty="0">
                <a:solidFill>
                  <a:schemeClr val="tx1"/>
                </a:solidFill>
                <a:latin typeface="Comic Sans MS"/>
                <a:cs typeface="Comic Sans MS"/>
              </a:rPr>
              <a:t>", and go back to step 3.</a:t>
            </a:r>
          </a:p>
        </p:txBody>
      </p:sp>
    </p:spTree>
    <p:extLst>
      <p:ext uri="{BB962C8B-B14F-4D97-AF65-F5344CB8AC3E}">
        <p14:creationId xmlns:p14="http://schemas.microsoft.com/office/powerpoint/2010/main" val="137685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946" y="1352137"/>
            <a:ext cx="7272181" cy="451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7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3859</TotalTime>
  <Words>1118</Words>
  <Application>Microsoft Macintosh PowerPoint</Application>
  <PresentationFormat>Presentazione su schermo (4:3)</PresentationFormat>
  <Paragraphs>117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Office Theme</vt:lpstr>
      <vt:lpstr> Single-Source Shortest Paths</vt:lpstr>
      <vt:lpstr>Shortest path</vt:lpstr>
      <vt:lpstr>MST and Shortest path tree</vt:lpstr>
      <vt:lpstr>Single-Source Shortest Paths</vt:lpstr>
      <vt:lpstr>Representing Shortest Paths</vt:lpstr>
      <vt:lpstr>Relaxation</vt:lpstr>
      <vt:lpstr>Dijkstra’s algorithm</vt:lpstr>
      <vt:lpstr>Dijkstra’s algorithm</vt:lpstr>
      <vt:lpstr>Presentazione di PowerPoint</vt:lpstr>
      <vt:lpstr>Presentazione di PowerPoint</vt:lpstr>
      <vt:lpstr>Presentazione di PowerPoint</vt:lpstr>
      <vt:lpstr>Dijkstra’s algorithm</vt:lpstr>
      <vt:lpstr>Dijkstra’s algorithm correctness</vt:lpstr>
      <vt:lpstr>Correctness sketch</vt:lpstr>
      <vt:lpstr>Dijkstra’s algorithm analysis</vt:lpstr>
      <vt:lpstr>Semi external algorithm for MST-Kruskal</vt:lpstr>
      <vt:lpstr>External algorithm for MST -Kruskal</vt:lpstr>
      <vt:lpstr>Contraction</vt:lpstr>
      <vt:lpstr>Contraction</vt:lpstr>
      <vt:lpstr>Complexity</vt:lpstr>
      <vt:lpstr>Complexity</vt:lpstr>
    </vt:vector>
  </TitlesOfParts>
  <Company>Dipartimento di informatica Università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 Ranking</dc:title>
  <dc:creator>Linda Pagli</dc:creator>
  <cp:lastModifiedBy>Linda</cp:lastModifiedBy>
  <cp:revision>232</cp:revision>
  <cp:lastPrinted>2017-03-16T13:21:35Z</cp:lastPrinted>
  <dcterms:created xsi:type="dcterms:W3CDTF">2017-01-24T16:57:38Z</dcterms:created>
  <dcterms:modified xsi:type="dcterms:W3CDTF">2019-11-10T14:13:00Z</dcterms:modified>
</cp:coreProperties>
</file>