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1485" r:id="rId2"/>
    <p:sldId id="1513" r:id="rId3"/>
    <p:sldId id="1406" r:id="rId4"/>
    <p:sldId id="1407" r:id="rId5"/>
    <p:sldId id="1408" r:id="rId6"/>
    <p:sldId id="1409" r:id="rId7"/>
    <p:sldId id="1410" r:id="rId8"/>
    <p:sldId id="1412" r:id="rId9"/>
    <p:sldId id="1413" r:id="rId10"/>
    <p:sldId id="1415" r:id="rId11"/>
    <p:sldId id="1521" r:id="rId12"/>
  </p:sldIdLst>
  <p:sldSz cx="9144000" cy="6858000" type="screen4x3"/>
  <p:notesSz cx="7104063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7C80"/>
    <a:srgbClr val="FF0000"/>
    <a:srgbClr val="CC3300"/>
    <a:srgbClr val="33CC33"/>
    <a:srgbClr val="00A000"/>
    <a:srgbClr val="777777"/>
    <a:srgbClr val="F4F3EB"/>
    <a:srgbClr val="F0EEEB"/>
    <a:srgbClr val="A405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09" autoAdjust="0"/>
    <p:restoredTop sz="92214" autoAdjust="0"/>
  </p:normalViewPr>
  <p:slideViewPr>
    <p:cSldViewPr>
      <p:cViewPr varScale="1">
        <p:scale>
          <a:sx n="104" d="100"/>
          <a:sy n="104" d="100"/>
        </p:scale>
        <p:origin x="161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88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17538"/>
    </p:cViewPr>
  </p:sorterViewPr>
  <p:notesViewPr>
    <p:cSldViewPr>
      <p:cViewPr varScale="1">
        <p:scale>
          <a:sx n="77" d="100"/>
          <a:sy n="77" d="100"/>
        </p:scale>
        <p:origin x="-3258" y="-84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3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>
            <a:lvl1pPr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Prof. Paolo Ferragina, Algoritmi per "Information Retrieval"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426" y="3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>
            <a:lvl1pPr algn="r"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723439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426" y="9723439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algn="r"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52ABCA2-6003-4441-9F8E-5D7FDCAEDF5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33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785" y="4860925"/>
            <a:ext cx="5210493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723439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defTabSz="9903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426" y="9723439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algn="r" defTabSz="990363">
              <a:defRPr sz="1200"/>
            </a:lvl1pPr>
          </a:lstStyle>
          <a:p>
            <a:pPr>
              <a:defRPr/>
            </a:pPr>
            <a:fld id="{0684B6CF-207A-4320-97B8-8300FFC57FE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8" name="Segnaposto intestazione 7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8639" cy="511175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r>
              <a:rPr lang="it-IT" dirty="0"/>
              <a:t>Prof. Paolo Ferragina, </a:t>
            </a:r>
            <a:r>
              <a:rPr lang="it-IT" dirty="0" err="1"/>
              <a:t>Univ</a:t>
            </a:r>
            <a:r>
              <a:rPr lang="it-IT" dirty="0"/>
              <a:t>. Pisa</a:t>
            </a:r>
          </a:p>
        </p:txBody>
      </p:sp>
    </p:spTree>
    <p:extLst>
      <p:ext uri="{BB962C8B-B14F-4D97-AF65-F5344CB8AC3E}">
        <p14:creationId xmlns:p14="http://schemas.microsoft.com/office/powerpoint/2010/main" val="414280633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" y="3"/>
            <a:ext cx="3078639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Prof. Paolo Ferragina, Algoritmi per "Information Retrieval"</a:t>
            </a:r>
          </a:p>
        </p:txBody>
      </p:sp>
      <p:sp>
        <p:nvSpPr>
          <p:cNvPr id="97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151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2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" y="3"/>
            <a:ext cx="3078639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Prof. Paolo Ferragina, Algoritmi per "Information Retrieval"</a:t>
            </a:r>
          </a:p>
        </p:txBody>
      </p:sp>
      <p:sp>
        <p:nvSpPr>
          <p:cNvPr id="99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769938"/>
            <a:ext cx="5114925" cy="3835400"/>
          </a:xfrm>
          <a:ln/>
        </p:spPr>
      </p:sp>
      <p:sp>
        <p:nvSpPr>
          <p:cNvPr id="99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785" y="4860925"/>
            <a:ext cx="5210493" cy="4603750"/>
          </a:xfrm>
          <a:noFill/>
          <a:ln/>
        </p:spPr>
        <p:txBody>
          <a:bodyPr/>
          <a:lstStyle/>
          <a:p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653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3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" y="3"/>
            <a:ext cx="3078639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Prof. Paolo Ferragina, Algoritmi per "Information Retrieval"</a:t>
            </a:r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769938"/>
            <a:ext cx="5114925" cy="3835400"/>
          </a:xfrm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785" y="4860925"/>
            <a:ext cx="5210493" cy="4603750"/>
          </a:xfrm>
          <a:noFill/>
          <a:ln/>
        </p:spPr>
        <p:txBody>
          <a:bodyPr/>
          <a:lstStyle/>
          <a:p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88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32507-51CF-4F2D-BB26-08E5DDED0351}" type="slidenum">
              <a:rPr lang="it-IT" altLang="en-US"/>
              <a:pPr/>
              <a:t>2</a:t>
            </a:fld>
            <a:endParaRPr lang="it-IT" altLang="en-US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28975"/>
            <a:ext cx="7280275" cy="3057525"/>
          </a:xfrm>
        </p:spPr>
        <p:txBody>
          <a:bodyPr/>
          <a:lstStyle/>
          <a:p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513315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Prof. Paolo Ferragina, Algoritmi per "Information Retrieval"</a:t>
            </a:r>
          </a:p>
        </p:txBody>
      </p:sp>
      <p:sp>
        <p:nvSpPr>
          <p:cNvPr id="97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5" y="4860925"/>
            <a:ext cx="5680075" cy="4603750"/>
          </a:xfrm>
          <a:noFill/>
          <a:ln/>
        </p:spPr>
        <p:txBody>
          <a:bodyPr/>
          <a:lstStyle/>
          <a:p>
            <a:endParaRPr lang="it-IT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4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" y="3"/>
            <a:ext cx="3078639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Prof. Paolo Ferragina, Algoritmi per "Information Retrieval"</a:t>
            </a:r>
          </a:p>
        </p:txBody>
      </p:sp>
      <p:sp>
        <p:nvSpPr>
          <p:cNvPr id="97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624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" y="3"/>
            <a:ext cx="3078639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Prof. Paolo Ferragina, Algoritmi per "Information Retrieval"</a:t>
            </a:r>
          </a:p>
        </p:txBody>
      </p:sp>
      <p:sp>
        <p:nvSpPr>
          <p:cNvPr id="97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807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" y="3"/>
            <a:ext cx="3078639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Prof. Paolo Ferragina, Algoritmi per "Information Retrieval"</a:t>
            </a:r>
          </a:p>
        </p:txBody>
      </p:sp>
      <p:sp>
        <p:nvSpPr>
          <p:cNvPr id="97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769938"/>
            <a:ext cx="5114925" cy="3835400"/>
          </a:xfrm>
          <a:ln/>
        </p:spPr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785" y="4860925"/>
            <a:ext cx="5210493" cy="4603750"/>
          </a:xfrm>
          <a:noFill/>
          <a:ln/>
        </p:spPr>
        <p:txBody>
          <a:bodyPr/>
          <a:lstStyle/>
          <a:p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382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" y="3"/>
            <a:ext cx="3078639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Prof. Paolo Ferragina, Algoritmi per "Information Retrieval"</a:t>
            </a:r>
          </a:p>
        </p:txBody>
      </p:sp>
      <p:sp>
        <p:nvSpPr>
          <p:cNvPr id="98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769938"/>
            <a:ext cx="5114925" cy="3835400"/>
          </a:xfrm>
          <a:ln/>
        </p:spPr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092" y="4860925"/>
            <a:ext cx="5683886" cy="4603750"/>
          </a:xfrm>
          <a:noFill/>
          <a:ln/>
        </p:spPr>
        <p:txBody>
          <a:bodyPr/>
          <a:lstStyle/>
          <a:p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100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8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" y="3"/>
            <a:ext cx="3078639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Prof. Paolo Ferragina, Algoritmi per "Information Retrieval"</a:t>
            </a:r>
          </a:p>
        </p:txBody>
      </p:sp>
      <p:sp>
        <p:nvSpPr>
          <p:cNvPr id="98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769938"/>
            <a:ext cx="5114925" cy="3835400"/>
          </a:xfrm>
          <a:ln/>
        </p:spPr>
      </p:sp>
      <p:sp>
        <p:nvSpPr>
          <p:cNvPr id="98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785" y="4860925"/>
            <a:ext cx="5210493" cy="4603750"/>
          </a:xfrm>
          <a:noFill/>
          <a:ln/>
        </p:spPr>
        <p:txBody>
          <a:bodyPr/>
          <a:lstStyle/>
          <a:p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369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3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" y="3"/>
            <a:ext cx="3078639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Prof. Paolo Ferragina, Algoritmi per "Information Retrieval"</a:t>
            </a:r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769938"/>
            <a:ext cx="5114925" cy="3835400"/>
          </a:xfrm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785" y="4860925"/>
            <a:ext cx="5210493" cy="4603750"/>
          </a:xfrm>
          <a:noFill/>
          <a:ln/>
        </p:spPr>
        <p:txBody>
          <a:bodyPr/>
          <a:lstStyle/>
          <a:p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33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Fare clic per modificare stile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Fare clic per modificare lo stile del sottotitolo dello schema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69E2352D-1421-4798-A1C2-B77AC718ECA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BBF1C-12BA-41D5-A972-88B36E1305C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0E150-A1BD-4BAA-8870-99F718FCE65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3810000" cy="2362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362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85800" y="4267200"/>
            <a:ext cx="3810000" cy="2362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4267200"/>
            <a:ext cx="3810000" cy="2362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549FA-2ECB-4CEE-AC04-3D1C27D2E23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DD06-9F9F-4A89-A04A-FCE8947EF69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DE18D-4B99-4A0D-BD23-833633619E0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89735-E4EB-4C8E-9FBA-A4C56D84F84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7E8FD-59C7-4016-9559-51AA152E7FD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122CA-892D-4355-A22C-633AE1A058C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63FAA-00F1-442D-8C7B-80BC0DB5955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FD45C-6696-4D9E-98E1-DE0D9093FDE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7AD27-083E-4131-9F30-077C358AE1A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FE9AF-BF6E-40DC-9170-18221D49E66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8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Fare clic per modificare stile</a:t>
            </a:r>
          </a:p>
        </p:txBody>
      </p:sp>
      <p:sp>
        <p:nvSpPr>
          <p:cNvPr id="8878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4E97561-AB35-4B93-900A-F718B223415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solidFill>
                <a:srgbClr val="A50021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64" r:id="rId12"/>
    <p:sldLayoutId id="214748366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/>
              <a:t>Data Compression</a:t>
            </a:r>
            <a:endParaRPr lang="en-US" sz="5400" dirty="0"/>
          </a:p>
        </p:txBody>
      </p:sp>
      <p:sp>
        <p:nvSpPr>
          <p:cNvPr id="96973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folHlink"/>
                </a:solidFill>
              </a:rPr>
              <a:t>The Burrows-Wheeler Transform</a:t>
            </a:r>
          </a:p>
        </p:txBody>
      </p:sp>
    </p:spTree>
    <p:extLst>
      <p:ext uri="{BB962C8B-B14F-4D97-AF65-F5344CB8AC3E}">
        <p14:creationId xmlns:p14="http://schemas.microsoft.com/office/powerpoint/2010/main" val="2483306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2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720725"/>
          </a:xfrm>
        </p:spPr>
        <p:txBody>
          <a:bodyPr/>
          <a:lstStyle/>
          <a:p>
            <a:pPr eaLnBrk="1" hangingPunct="1"/>
            <a:r>
              <a:rPr lang="it-IT" sz="3100"/>
              <a:t>You find this in your Linux distribution</a:t>
            </a:r>
          </a:p>
        </p:txBody>
      </p:sp>
      <p:sp>
        <p:nvSpPr>
          <p:cNvPr id="990210" name="Text Box 3"/>
          <p:cNvSpPr txBox="1">
            <a:spLocks noChangeArrowheads="1"/>
          </p:cNvSpPr>
          <p:nvPr/>
        </p:nvSpPr>
        <p:spPr bwMode="auto">
          <a:xfrm>
            <a:off x="663575" y="18621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400"/>
          </a:p>
        </p:txBody>
      </p:sp>
      <p:pic>
        <p:nvPicPr>
          <p:cNvPr id="1248257" name="Picture 1" descr="C:\Users\ferragin\Desktop\Immagine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3" y="1643050"/>
            <a:ext cx="8770407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115" name="Rectangle 6"/>
          <p:cNvSpPr>
            <a:spLocks noChangeArrowheads="1"/>
          </p:cNvSpPr>
          <p:nvPr/>
        </p:nvSpPr>
        <p:spPr bwMode="auto">
          <a:xfrm>
            <a:off x="1371600" y="2286000"/>
            <a:ext cx="320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dirty="0">
                <a:latin typeface="Courier New" pitchFamily="49" charset="0"/>
              </a:rPr>
              <a:t>i  </a:t>
            </a:r>
            <a:r>
              <a:rPr lang="en-US" dirty="0">
                <a:solidFill>
                  <a:srgbClr val="C0C0C0"/>
                </a:solidFill>
                <a:latin typeface="Courier New" pitchFamily="49" charset="0"/>
              </a:rPr>
              <a:t>#</a:t>
            </a:r>
            <a:r>
              <a:rPr lang="it-IT" dirty="0">
                <a:solidFill>
                  <a:srgbClr val="C0C0C0"/>
                </a:solidFill>
                <a:latin typeface="Courier New" pitchFamily="49" charset="0"/>
              </a:rPr>
              <a:t>m</a:t>
            </a:r>
            <a:r>
              <a:rPr lang="en-US" dirty="0" err="1">
                <a:solidFill>
                  <a:srgbClr val="C0C0C0"/>
                </a:solidFill>
                <a:latin typeface="Courier New" pitchFamily="49" charset="0"/>
              </a:rPr>
              <a:t>ississip</a:t>
            </a:r>
            <a:r>
              <a:rPr lang="it-IT" dirty="0">
                <a:latin typeface="Courier New" pitchFamily="49" charset="0"/>
              </a:rPr>
              <a:t>  </a:t>
            </a:r>
            <a:r>
              <a:rPr lang="en-US" dirty="0">
                <a:latin typeface="Courier New" pitchFamily="49" charset="0"/>
              </a:rPr>
              <a:t>p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03350" y="2924175"/>
            <a:ext cx="3352800" cy="2790825"/>
            <a:chOff x="3264" y="1833"/>
            <a:chExt cx="2112" cy="1758"/>
          </a:xfrm>
        </p:grpSpPr>
        <p:sp>
          <p:nvSpPr>
            <p:cNvPr id="986148" name="Rectangle 8"/>
            <p:cNvSpPr>
              <a:spLocks noChangeArrowheads="1"/>
            </p:cNvSpPr>
            <p:nvPr/>
          </p:nvSpPr>
          <p:spPr bwMode="auto">
            <a:xfrm>
              <a:off x="3264" y="2400"/>
              <a:ext cx="2064" cy="11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 dirty="0">
                  <a:latin typeface="Courier New" pitchFamily="49" charset="0"/>
                </a:rPr>
                <a:t>p  </a:t>
              </a:r>
              <a:r>
                <a:rPr lang="it-IT" dirty="0">
                  <a:solidFill>
                    <a:srgbClr val="C0C0C0"/>
                  </a:solidFill>
                  <a:latin typeface="Courier New" pitchFamily="49" charset="0"/>
                </a:rPr>
                <a:t>i</a:t>
              </a:r>
              <a:r>
                <a:rPr lang="en-US" dirty="0">
                  <a:solidFill>
                    <a:srgbClr val="C0C0C0"/>
                  </a:solidFill>
                  <a:latin typeface="Courier New" pitchFamily="49" charset="0"/>
                </a:rPr>
                <a:t>#</a:t>
              </a:r>
              <a:r>
                <a:rPr lang="it-IT" dirty="0">
                  <a:solidFill>
                    <a:srgbClr val="C0C0C0"/>
                  </a:solidFill>
                  <a:latin typeface="Courier New" pitchFamily="49" charset="0"/>
                </a:rPr>
                <a:t>m</a:t>
              </a:r>
              <a:r>
                <a:rPr lang="en-US" dirty="0" err="1">
                  <a:solidFill>
                    <a:srgbClr val="C0C0C0"/>
                  </a:solidFill>
                  <a:latin typeface="Courier New" pitchFamily="49" charset="0"/>
                </a:rPr>
                <a:t>issis</a:t>
              </a:r>
              <a:r>
                <a:rPr lang="it-IT" dirty="0">
                  <a:solidFill>
                    <a:srgbClr val="C0C0C0"/>
                  </a:solidFill>
                  <a:latin typeface="Courier New" pitchFamily="49" charset="0"/>
                </a:rPr>
                <a:t>si</a:t>
              </a:r>
              <a:r>
                <a:rPr lang="it-IT" dirty="0">
                  <a:latin typeface="Courier New" pitchFamily="49" charset="0"/>
                </a:rPr>
                <a:t>  p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it-IT" dirty="0">
                  <a:latin typeface="Courier New" pitchFamily="49" charset="0"/>
                </a:rPr>
                <a:t>p  </a:t>
              </a:r>
              <a:r>
                <a:rPr lang="it-IT" dirty="0" err="1">
                  <a:solidFill>
                    <a:srgbClr val="C0C0C0"/>
                  </a:solidFill>
                  <a:latin typeface="Courier New" pitchFamily="49" charset="0"/>
                </a:rPr>
                <a:t>pi#mississ</a:t>
              </a:r>
              <a:r>
                <a:rPr lang="it-IT" dirty="0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 dirty="0">
                  <a:latin typeface="Courier New" pitchFamily="49" charset="0"/>
                </a:rPr>
                <a:t>s  </a:t>
              </a:r>
              <a:r>
                <a:rPr lang="it-IT" dirty="0" err="1">
                  <a:solidFill>
                    <a:srgbClr val="C0C0C0"/>
                  </a:solidFill>
                  <a:latin typeface="Courier New" pitchFamily="49" charset="0"/>
                </a:rPr>
                <a:t>ippi#missi</a:t>
              </a:r>
              <a:r>
                <a:rPr lang="it-IT" dirty="0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 dirty="0">
                  <a:latin typeface="Courier New" pitchFamily="49" charset="0"/>
                </a:rPr>
                <a:t>s  </a:t>
              </a:r>
              <a:r>
                <a:rPr lang="it-IT" dirty="0" err="1">
                  <a:solidFill>
                    <a:srgbClr val="C0C0C0"/>
                  </a:solidFill>
                  <a:latin typeface="Courier New" pitchFamily="49" charset="0"/>
                </a:rPr>
                <a:t>issippi#mi</a:t>
              </a:r>
              <a:r>
                <a:rPr lang="it-IT" dirty="0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 dirty="0">
                  <a:latin typeface="Courier New" pitchFamily="49" charset="0"/>
                </a:rPr>
                <a:t>s  </a:t>
              </a:r>
              <a:r>
                <a:rPr lang="it-IT" dirty="0" err="1">
                  <a:solidFill>
                    <a:srgbClr val="C0C0C0"/>
                  </a:solidFill>
                  <a:latin typeface="Courier New" pitchFamily="49" charset="0"/>
                </a:rPr>
                <a:t>sippi#miss</a:t>
              </a:r>
              <a:r>
                <a:rPr lang="it-IT" dirty="0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 dirty="0">
                  <a:latin typeface="Courier New" pitchFamily="49" charset="0"/>
                </a:rPr>
                <a:t>s  </a:t>
              </a:r>
              <a:r>
                <a:rPr lang="it-IT" dirty="0" err="1">
                  <a:solidFill>
                    <a:srgbClr val="C0C0C0"/>
                  </a:solidFill>
                  <a:latin typeface="Courier New" pitchFamily="49" charset="0"/>
                </a:rPr>
                <a:t>sissippi#m</a:t>
              </a:r>
              <a:r>
                <a:rPr lang="it-IT" dirty="0">
                  <a:latin typeface="Courier New" pitchFamily="49" charset="0"/>
                </a:rPr>
                <a:t>  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986149" name="Rectangle 9"/>
            <p:cNvSpPr>
              <a:spLocks noChangeArrowheads="1"/>
            </p:cNvSpPr>
            <p:nvPr/>
          </p:nvSpPr>
          <p:spPr bwMode="auto">
            <a:xfrm>
              <a:off x="3264" y="1833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 dirty="0">
                  <a:latin typeface="Courier New" pitchFamily="49" charset="0"/>
                </a:rPr>
                <a:t>i  </a:t>
              </a:r>
              <a:r>
                <a:rPr lang="en-US" dirty="0" err="1">
                  <a:solidFill>
                    <a:srgbClr val="C0C0C0"/>
                  </a:solidFill>
                  <a:latin typeface="Courier New" pitchFamily="49" charset="0"/>
                </a:rPr>
                <a:t>ssippi</a:t>
              </a:r>
              <a:r>
                <a:rPr lang="en-US" dirty="0">
                  <a:solidFill>
                    <a:srgbClr val="C0C0C0"/>
                  </a:solidFill>
                  <a:latin typeface="Courier New" pitchFamily="49" charset="0"/>
                </a:rPr>
                <a:t>#</a:t>
              </a:r>
              <a:r>
                <a:rPr lang="it-IT" dirty="0">
                  <a:solidFill>
                    <a:srgbClr val="C0C0C0"/>
                  </a:solidFill>
                  <a:latin typeface="Courier New" pitchFamily="49" charset="0"/>
                </a:rPr>
                <a:t>m</a:t>
              </a:r>
              <a:r>
                <a:rPr lang="en-US" dirty="0">
                  <a:solidFill>
                    <a:srgbClr val="C0C0C0"/>
                  </a:solidFill>
                  <a:latin typeface="Courier New" pitchFamily="49" charset="0"/>
                </a:rPr>
                <a:t>is</a:t>
              </a:r>
              <a:r>
                <a:rPr lang="it-IT" dirty="0">
                  <a:latin typeface="Courier New" pitchFamily="49" charset="0"/>
                </a:rPr>
                <a:t>  </a:t>
              </a:r>
              <a:r>
                <a:rPr lang="en-US" dirty="0">
                  <a:latin typeface="Courier New" pitchFamily="49" charset="0"/>
                </a:rPr>
                <a:t>s</a:t>
              </a:r>
            </a:p>
          </p:txBody>
        </p:sp>
        <p:sp>
          <p:nvSpPr>
            <p:cNvPr id="986150" name="Rectangle 10"/>
            <p:cNvSpPr>
              <a:spLocks noChangeArrowheads="1"/>
            </p:cNvSpPr>
            <p:nvPr/>
          </p:nvSpPr>
          <p:spPr bwMode="auto">
            <a:xfrm>
              <a:off x="3264" y="2219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m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issi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ssippi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#</a:t>
              </a:r>
            </a:p>
          </p:txBody>
        </p:sp>
        <p:sp>
          <p:nvSpPr>
            <p:cNvPr id="986151" name="Rectangle 11"/>
            <p:cNvSpPr>
              <a:spLocks noChangeArrowheads="1"/>
            </p:cNvSpPr>
            <p:nvPr/>
          </p:nvSpPr>
          <p:spPr bwMode="auto">
            <a:xfrm>
              <a:off x="3264" y="2026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ssi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  m</a:t>
              </a: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986117" name="Rectangle 12"/>
          <p:cNvSpPr>
            <a:spLocks noGrp="1" noChangeArrowheads="1"/>
          </p:cNvSpPr>
          <p:nvPr>
            <p:ph type="title"/>
          </p:nvPr>
        </p:nvSpPr>
        <p:spPr>
          <a:xfrm>
            <a:off x="539750" y="787400"/>
            <a:ext cx="7772400" cy="481013"/>
          </a:xfrm>
        </p:spPr>
        <p:txBody>
          <a:bodyPr/>
          <a:lstStyle/>
          <a:p>
            <a:pPr eaLnBrk="1" hangingPunct="1"/>
            <a:r>
              <a:rPr lang="it-IT" dirty="0" err="1">
                <a:solidFill>
                  <a:srgbClr val="000099"/>
                </a:solidFill>
              </a:rPr>
              <a:t>Decompress</a:t>
            </a:r>
            <a:r>
              <a:rPr lang="it-IT" dirty="0">
                <a:solidFill>
                  <a:srgbClr val="000099"/>
                </a:solidFill>
              </a:rPr>
              <a:t> </a:t>
            </a:r>
            <a:r>
              <a:rPr lang="it-IT" dirty="0" err="1">
                <a:solidFill>
                  <a:srgbClr val="000099"/>
                </a:solidFill>
              </a:rPr>
              <a:t>any</a:t>
            </a:r>
            <a:r>
              <a:rPr lang="it-IT" dirty="0">
                <a:solidFill>
                  <a:srgbClr val="000099"/>
                </a:solidFill>
              </a:rPr>
              <a:t> </a:t>
            </a:r>
            <a:r>
              <a:rPr lang="it-IT" dirty="0" err="1">
                <a:solidFill>
                  <a:srgbClr val="000099"/>
                </a:solidFill>
              </a:rPr>
              <a:t>substring</a:t>
            </a:r>
            <a:endParaRPr lang="en-US" sz="2400" dirty="0">
              <a:solidFill>
                <a:srgbClr val="000099"/>
              </a:solidFill>
            </a:endParaRPr>
          </a:p>
        </p:txBody>
      </p:sp>
      <p:sp>
        <p:nvSpPr>
          <p:cNvPr id="986118" name="Rectangle 13"/>
          <p:cNvSpPr>
            <a:spLocks noChangeArrowheads="1"/>
          </p:cNvSpPr>
          <p:nvPr/>
        </p:nvSpPr>
        <p:spPr bwMode="auto">
          <a:xfrm>
            <a:off x="1371600" y="1978025"/>
            <a:ext cx="3048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dirty="0">
                <a:latin typeface="Courier New" pitchFamily="49" charset="0"/>
              </a:rPr>
              <a:t>#  </a:t>
            </a:r>
            <a:r>
              <a:rPr lang="en-US" dirty="0" err="1">
                <a:solidFill>
                  <a:srgbClr val="C0C0C0"/>
                </a:solidFill>
                <a:latin typeface="Courier New" pitchFamily="49" charset="0"/>
              </a:rPr>
              <a:t>mississipp</a:t>
            </a:r>
            <a:r>
              <a:rPr lang="it-IT" dirty="0">
                <a:latin typeface="Courier New" pitchFamily="49" charset="0"/>
              </a:rPr>
              <a:t>  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86119" name="Rectangle 14"/>
          <p:cNvSpPr>
            <a:spLocks noChangeArrowheads="1"/>
          </p:cNvSpPr>
          <p:nvPr/>
        </p:nvSpPr>
        <p:spPr bwMode="auto">
          <a:xfrm>
            <a:off x="1371600" y="2590800"/>
            <a:ext cx="3962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ppi#</a:t>
            </a:r>
            <a:r>
              <a:rPr lang="it-IT">
                <a:solidFill>
                  <a:srgbClr val="C0C0C0"/>
                </a:solidFill>
                <a:latin typeface="Courier New" pitchFamily="49" charset="0"/>
              </a:rPr>
              <a:t>mi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ssis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s</a:t>
            </a:r>
            <a:r>
              <a:rPr lang="it-IT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986120" name="Rectangle 15"/>
          <p:cNvSpPr>
            <a:spLocks noChangeArrowheads="1"/>
          </p:cNvSpPr>
          <p:nvPr/>
        </p:nvSpPr>
        <p:spPr bwMode="auto">
          <a:xfrm>
            <a:off x="1371600" y="1585913"/>
            <a:ext cx="3381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latin typeface="Comic Sans MS" pitchFamily="66" charset="0"/>
              </a:rPr>
              <a:t>F</a:t>
            </a:r>
            <a:endParaRPr lang="en-US">
              <a:latin typeface="Comic Sans MS" pitchFamily="66" charset="0"/>
            </a:endParaRPr>
          </a:p>
        </p:txBody>
      </p:sp>
      <p:sp>
        <p:nvSpPr>
          <p:cNvPr id="986121" name="Rectangle 16"/>
          <p:cNvSpPr>
            <a:spLocks noChangeArrowheads="1"/>
          </p:cNvSpPr>
          <p:nvPr/>
        </p:nvSpPr>
        <p:spPr bwMode="auto">
          <a:xfrm>
            <a:off x="3652838" y="1585913"/>
            <a:ext cx="3238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latin typeface="Comic Sans MS" pitchFamily="66" charset="0"/>
              </a:rPr>
              <a:t>L</a:t>
            </a:r>
            <a:endParaRPr lang="en-US">
              <a:latin typeface="Comic Sans MS" pitchFamily="66" charset="0"/>
            </a:endParaRPr>
          </a:p>
        </p:txBody>
      </p:sp>
      <p:sp>
        <p:nvSpPr>
          <p:cNvPr id="986122" name="Rectangle 17"/>
          <p:cNvSpPr>
            <a:spLocks noChangeArrowheads="1"/>
          </p:cNvSpPr>
          <p:nvPr/>
        </p:nvSpPr>
        <p:spPr bwMode="auto">
          <a:xfrm>
            <a:off x="1835150" y="2008981"/>
            <a:ext cx="1655763" cy="3671887"/>
          </a:xfrm>
          <a:prstGeom prst="rect">
            <a:avLst/>
          </a:prstGeom>
          <a:noFill/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986123" name="Text Box 18"/>
          <p:cNvSpPr txBox="1">
            <a:spLocks noChangeArrowheads="1"/>
          </p:cNvSpPr>
          <p:nvPr/>
        </p:nvSpPr>
        <p:spPr bwMode="auto">
          <a:xfrm>
            <a:off x="1887538" y="1701800"/>
            <a:ext cx="8683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400" b="1">
                <a:solidFill>
                  <a:srgbClr val="C0C0C0"/>
                </a:solidFill>
                <a:latin typeface="Comic Sans MS" pitchFamily="66" charset="0"/>
              </a:rPr>
              <a:t>unknown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248355" y="1671771"/>
            <a:ext cx="4752975" cy="741362"/>
            <a:chOff x="2608" y="1117"/>
            <a:chExt cx="2132" cy="467"/>
          </a:xfrm>
        </p:grpSpPr>
        <p:sp>
          <p:nvSpPr>
            <p:cNvPr id="986145" name="Rectangle 20"/>
            <p:cNvSpPr>
              <a:spLocks noChangeArrowheads="1"/>
            </p:cNvSpPr>
            <p:nvPr/>
          </p:nvSpPr>
          <p:spPr bwMode="auto">
            <a:xfrm>
              <a:off x="2789" y="1344"/>
              <a:ext cx="195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</a:pPr>
              <a:r>
                <a:rPr lang="it-IT" sz="1600" dirty="0">
                  <a:latin typeface="Comic Sans MS" pitchFamily="66" charset="0"/>
                </a:rPr>
                <a:t>k-</a:t>
              </a:r>
              <a:r>
                <a:rPr lang="it-IT" sz="1600" dirty="0" err="1">
                  <a:latin typeface="Comic Sans MS" pitchFamily="66" charset="0"/>
                </a:rPr>
                <a:t>th</a:t>
              </a:r>
              <a:r>
                <a:rPr lang="it-IT" sz="1600" dirty="0">
                  <a:latin typeface="Comic Sans MS" pitchFamily="66" charset="0"/>
                </a:rPr>
                <a:t> </a:t>
              </a:r>
              <a:r>
                <a:rPr lang="it-IT" sz="1600" dirty="0" err="1">
                  <a:latin typeface="Comic Sans MS" pitchFamily="66" charset="0"/>
                </a:rPr>
                <a:t>occurrence</a:t>
              </a:r>
              <a:r>
                <a:rPr lang="it-IT" sz="1600" dirty="0">
                  <a:latin typeface="Comic Sans MS" pitchFamily="66" charset="0"/>
                </a:rPr>
                <a:t> of </a:t>
              </a:r>
              <a:r>
                <a:rPr lang="it-IT" sz="1600" dirty="0">
                  <a:latin typeface="Symbol" panose="05050102010706020507" pitchFamily="18" charset="2"/>
                </a:rPr>
                <a:t>s</a:t>
              </a:r>
              <a:r>
                <a:rPr lang="it-IT" sz="1600" dirty="0">
                  <a:latin typeface="Comic Sans MS" pitchFamily="66" charset="0"/>
                </a:rPr>
                <a:t> in L </a:t>
              </a:r>
            </a:p>
            <a:p>
              <a:pPr algn="ctr" eaLnBrk="0" hangingPunct="0">
                <a:lnSpc>
                  <a:spcPct val="12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</a:pPr>
              <a:r>
                <a:rPr lang="it-IT" sz="1600" b="1" u="sng" dirty="0" err="1">
                  <a:solidFill>
                    <a:srgbClr val="C00000"/>
                  </a:solidFill>
                  <a:latin typeface="Comic Sans MS" pitchFamily="66" charset="0"/>
                </a:rPr>
                <a:t>corresponds</a:t>
              </a:r>
              <a:r>
                <a:rPr lang="it-IT" sz="1600" b="1" u="sng" dirty="0">
                  <a:solidFill>
                    <a:srgbClr val="C00000"/>
                  </a:solidFill>
                  <a:latin typeface="Comic Sans MS" pitchFamily="66" charset="0"/>
                </a:rPr>
                <a:t> to</a:t>
              </a:r>
            </a:p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</a:pPr>
              <a:r>
                <a:rPr lang="it-IT" sz="1600" dirty="0">
                  <a:latin typeface="Comic Sans MS" pitchFamily="66" charset="0"/>
                </a:rPr>
                <a:t>k-</a:t>
              </a:r>
              <a:r>
                <a:rPr lang="it-IT" sz="1600" dirty="0" err="1">
                  <a:latin typeface="Comic Sans MS" pitchFamily="66" charset="0"/>
                </a:rPr>
                <a:t>th</a:t>
              </a:r>
              <a:r>
                <a:rPr lang="it-IT" sz="1600" dirty="0">
                  <a:latin typeface="Comic Sans MS" pitchFamily="66" charset="0"/>
                </a:rPr>
                <a:t> </a:t>
              </a:r>
              <a:r>
                <a:rPr lang="it-IT" sz="1600" dirty="0" err="1">
                  <a:latin typeface="Comic Sans MS" pitchFamily="66" charset="0"/>
                </a:rPr>
                <a:t>occurrence</a:t>
              </a:r>
              <a:r>
                <a:rPr lang="it-IT" sz="1600" dirty="0">
                  <a:latin typeface="Comic Sans MS" pitchFamily="66" charset="0"/>
                </a:rPr>
                <a:t> of </a:t>
              </a:r>
              <a:r>
                <a:rPr lang="it-IT" sz="1600" dirty="0">
                  <a:latin typeface="Symbol" panose="05050102010706020507" pitchFamily="18" charset="2"/>
                </a:rPr>
                <a:t>s</a:t>
              </a:r>
              <a:r>
                <a:rPr lang="it-IT" sz="1600" dirty="0">
                  <a:latin typeface="Comic Sans MS" pitchFamily="66" charset="0"/>
                </a:rPr>
                <a:t> in F</a:t>
              </a:r>
              <a:endParaRPr lang="it-IT" sz="1600" b="1" u="sng" dirty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986147" name="Rectangle 22"/>
            <p:cNvSpPr>
              <a:spLocks noChangeArrowheads="1"/>
            </p:cNvSpPr>
            <p:nvPr/>
          </p:nvSpPr>
          <p:spPr bwMode="auto">
            <a:xfrm>
              <a:off x="2608" y="1117"/>
              <a:ext cx="1379" cy="2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1600" dirty="0" err="1">
                  <a:solidFill>
                    <a:srgbClr val="CC3300"/>
                  </a:solidFill>
                  <a:latin typeface="Comic Sans MS" pitchFamily="66" charset="0"/>
                </a:rPr>
                <a:t>Recall</a:t>
              </a:r>
              <a:r>
                <a:rPr lang="it-IT" sz="1600" dirty="0">
                  <a:solidFill>
                    <a:srgbClr val="CC3300"/>
                  </a:solidFill>
                  <a:latin typeface="Comic Sans MS" pitchFamily="66" charset="0"/>
                </a:rPr>
                <a:t> </a:t>
              </a:r>
              <a:r>
                <a:rPr lang="it-IT" sz="1600" dirty="0" err="1">
                  <a:solidFill>
                    <a:srgbClr val="CC3300"/>
                  </a:solidFill>
                  <a:latin typeface="Comic Sans MS" pitchFamily="66" charset="0"/>
                </a:rPr>
                <a:t>that</a:t>
              </a:r>
              <a:r>
                <a:rPr lang="it-IT" sz="1600" dirty="0">
                  <a:solidFill>
                    <a:srgbClr val="CC3300"/>
                  </a:solidFill>
                  <a:latin typeface="Comic Sans MS" pitchFamily="66" charset="0"/>
                </a:rPr>
                <a:t> LF-</a:t>
              </a:r>
              <a:r>
                <a:rPr lang="it-IT" sz="1600" dirty="0" err="1">
                  <a:solidFill>
                    <a:srgbClr val="CC3300"/>
                  </a:solidFill>
                  <a:latin typeface="Comic Sans MS" pitchFamily="66" charset="0"/>
                </a:rPr>
                <a:t>mapping</a:t>
              </a:r>
              <a:r>
                <a:rPr lang="it-IT" sz="1600" dirty="0">
                  <a:solidFill>
                    <a:srgbClr val="CC3300"/>
                  </a:solidFill>
                  <a:latin typeface="Comic Sans MS" pitchFamily="66" charset="0"/>
                </a:rPr>
                <a:t> </a:t>
              </a:r>
              <a:r>
                <a:rPr lang="it-IT" sz="1600" dirty="0" err="1">
                  <a:solidFill>
                    <a:srgbClr val="CC3300"/>
                  </a:solidFill>
                  <a:latin typeface="Comic Sans MS" pitchFamily="66" charset="0"/>
                </a:rPr>
                <a:t>means</a:t>
              </a:r>
              <a:r>
                <a:rPr lang="it-IT" sz="1600" dirty="0">
                  <a:solidFill>
                    <a:srgbClr val="CC3300"/>
                  </a:solidFill>
                  <a:latin typeface="Comic Sans MS" pitchFamily="66" charset="0"/>
                </a:rPr>
                <a:t>:</a:t>
              </a:r>
            </a:p>
          </p:txBody>
        </p:sp>
      </p:grpSp>
      <p:sp>
        <p:nvSpPr>
          <p:cNvPr id="1868823" name="Rectangle 23"/>
          <p:cNvSpPr>
            <a:spLocks noChangeArrowheads="1"/>
          </p:cNvSpPr>
          <p:nvPr/>
        </p:nvSpPr>
        <p:spPr bwMode="auto">
          <a:xfrm>
            <a:off x="4499992" y="4629985"/>
            <a:ext cx="3918060" cy="1034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it-IT" sz="1800" dirty="0" err="1">
                <a:solidFill>
                  <a:schemeClr val="tx2"/>
                </a:solidFill>
                <a:latin typeface="Comic Sans MS" pitchFamily="66" charset="0"/>
              </a:rPr>
              <a:t>You</a:t>
            </a:r>
            <a:r>
              <a:rPr lang="it-IT" sz="1800" dirty="0">
                <a:solidFill>
                  <a:schemeClr val="tx2"/>
                </a:solidFill>
                <a:latin typeface="Comic Sans MS" pitchFamily="66" charset="0"/>
              </a:rPr>
              <a:t> can </a:t>
            </a:r>
            <a:r>
              <a:rPr lang="it-IT" sz="1800" dirty="0" err="1">
                <a:solidFill>
                  <a:schemeClr val="tx2"/>
                </a:solidFill>
                <a:latin typeface="Comic Sans MS" pitchFamily="66" charset="0"/>
              </a:rPr>
              <a:t>reconstruct</a:t>
            </a:r>
            <a:r>
              <a:rPr lang="it-IT" sz="18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dirty="0" err="1">
                <a:solidFill>
                  <a:schemeClr val="tx2"/>
                </a:solidFill>
                <a:latin typeface="Comic Sans MS" pitchFamily="66" charset="0"/>
              </a:rPr>
              <a:t>any</a:t>
            </a:r>
            <a:r>
              <a:rPr lang="it-IT" sz="18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dirty="0" err="1">
                <a:solidFill>
                  <a:schemeClr val="tx2"/>
                </a:solidFill>
                <a:latin typeface="Comic Sans MS" pitchFamily="66" charset="0"/>
              </a:rPr>
              <a:t>substring</a:t>
            </a:r>
            <a:r>
              <a:rPr lang="it-IT" sz="1800" dirty="0">
                <a:solidFill>
                  <a:schemeClr val="tx2"/>
                </a:solidFill>
                <a:latin typeface="Comic Sans MS" pitchFamily="66" charset="0"/>
              </a:rPr>
              <a:t> </a:t>
            </a:r>
          </a:p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it-IT" sz="1800" dirty="0" err="1">
                <a:solidFill>
                  <a:schemeClr val="tx2"/>
                </a:solidFill>
                <a:latin typeface="Comic Sans MS" pitchFamily="66" charset="0"/>
              </a:rPr>
              <a:t>backward</a:t>
            </a:r>
            <a:r>
              <a:rPr lang="it-IT" sz="18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1" dirty="0">
                <a:solidFill>
                  <a:schemeClr val="tx2"/>
                </a:solidFill>
                <a:latin typeface="Comic Sans MS" pitchFamily="66" charset="0"/>
              </a:rPr>
              <a:t>IF </a:t>
            </a:r>
            <a:r>
              <a:rPr lang="it-IT" sz="1800" dirty="0" err="1">
                <a:solidFill>
                  <a:schemeClr val="tx2"/>
                </a:solidFill>
                <a:latin typeface="Comic Sans MS" pitchFamily="66" charset="0"/>
              </a:rPr>
              <a:t>you</a:t>
            </a:r>
            <a:r>
              <a:rPr lang="it-IT" sz="18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dirty="0" err="1">
                <a:solidFill>
                  <a:schemeClr val="tx2"/>
                </a:solidFill>
                <a:latin typeface="Comic Sans MS" pitchFamily="66" charset="0"/>
              </a:rPr>
              <a:t>know</a:t>
            </a:r>
            <a:r>
              <a:rPr lang="it-IT" sz="1800" dirty="0">
                <a:solidFill>
                  <a:schemeClr val="tx2"/>
                </a:solidFill>
                <a:latin typeface="Comic Sans MS" pitchFamily="66" charset="0"/>
              </a:rPr>
              <a:t> the </a:t>
            </a:r>
            <a:r>
              <a:rPr lang="it-IT" sz="1800" dirty="0" err="1">
                <a:solidFill>
                  <a:schemeClr val="tx2"/>
                </a:solidFill>
                <a:latin typeface="Comic Sans MS" pitchFamily="66" charset="0"/>
              </a:rPr>
              <a:t>row</a:t>
            </a:r>
            <a:r>
              <a:rPr lang="it-IT" sz="1800" dirty="0">
                <a:solidFill>
                  <a:schemeClr val="tx2"/>
                </a:solidFill>
                <a:latin typeface="Comic Sans MS" pitchFamily="66" charset="0"/>
              </a:rPr>
              <a:t> of </a:t>
            </a:r>
          </a:p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it-IT" sz="1800" dirty="0" err="1">
                <a:solidFill>
                  <a:schemeClr val="tx2"/>
                </a:solidFill>
                <a:latin typeface="Comic Sans MS" pitchFamily="66" charset="0"/>
              </a:rPr>
              <a:t>its</a:t>
            </a:r>
            <a:r>
              <a:rPr lang="it-IT" sz="1800" dirty="0">
                <a:solidFill>
                  <a:schemeClr val="tx2"/>
                </a:solidFill>
                <a:latin typeface="Comic Sans MS" pitchFamily="66" charset="0"/>
              </a:rPr>
              <a:t> last </a:t>
            </a:r>
            <a:r>
              <a:rPr lang="it-IT" sz="1800" dirty="0" err="1">
                <a:solidFill>
                  <a:schemeClr val="tx2"/>
                </a:solidFill>
                <a:latin typeface="Comic Sans MS" pitchFamily="66" charset="0"/>
              </a:rPr>
              <a:t>character</a:t>
            </a:r>
            <a:endParaRPr lang="it-IT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868824" name="Oval 24"/>
          <p:cNvSpPr>
            <a:spLocks noChangeArrowheads="1"/>
          </p:cNvSpPr>
          <p:nvPr/>
        </p:nvSpPr>
        <p:spPr bwMode="auto">
          <a:xfrm>
            <a:off x="1403648" y="5388277"/>
            <a:ext cx="304800" cy="381000"/>
          </a:xfrm>
          <a:prstGeom prst="ellipse">
            <a:avLst/>
          </a:prstGeom>
          <a:noFill/>
          <a:ln w="222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738014" y="3623069"/>
            <a:ext cx="2260601" cy="1516063"/>
            <a:chOff x="2096" y="1113"/>
            <a:chExt cx="1424" cy="955"/>
          </a:xfrm>
        </p:grpSpPr>
        <p:sp>
          <p:nvSpPr>
            <p:cNvPr id="986143" name="Oval 26"/>
            <p:cNvSpPr>
              <a:spLocks noChangeArrowheads="1"/>
            </p:cNvSpPr>
            <p:nvPr/>
          </p:nvSpPr>
          <p:spPr bwMode="auto">
            <a:xfrm>
              <a:off x="2096" y="1828"/>
              <a:ext cx="192" cy="240"/>
            </a:xfrm>
            <a:prstGeom prst="ellips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4" name="Rectangle 27"/>
            <p:cNvSpPr>
              <a:spLocks noChangeArrowheads="1"/>
            </p:cNvSpPr>
            <p:nvPr/>
          </p:nvSpPr>
          <p:spPr bwMode="auto">
            <a:xfrm>
              <a:off x="3303" y="1113"/>
              <a:ext cx="217" cy="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2800" dirty="0">
                  <a:solidFill>
                    <a:srgbClr val="5C37FB"/>
                  </a:solidFill>
                  <a:latin typeface="Tahoma" pitchFamily="34" charset="0"/>
                </a:rPr>
                <a:t>s</a:t>
              </a:r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704595" y="3625851"/>
            <a:ext cx="2019301" cy="2090738"/>
            <a:chOff x="2056" y="1120"/>
            <a:chExt cx="1272" cy="1317"/>
          </a:xfrm>
        </p:grpSpPr>
        <p:sp>
          <p:nvSpPr>
            <p:cNvPr id="986141" name="Oval 29"/>
            <p:cNvSpPr>
              <a:spLocks noChangeArrowheads="1"/>
            </p:cNvSpPr>
            <p:nvPr/>
          </p:nvSpPr>
          <p:spPr bwMode="auto">
            <a:xfrm>
              <a:off x="2056" y="2197"/>
              <a:ext cx="192" cy="240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2" name="Rectangle 30"/>
            <p:cNvSpPr>
              <a:spLocks noChangeArrowheads="1"/>
            </p:cNvSpPr>
            <p:nvPr/>
          </p:nvSpPr>
          <p:spPr bwMode="auto">
            <a:xfrm>
              <a:off x="3160" y="1120"/>
              <a:ext cx="168" cy="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2800" dirty="0">
                  <a:solidFill>
                    <a:srgbClr val="FF3300"/>
                  </a:solidFill>
                  <a:latin typeface="Tahoma" pitchFamily="34" charset="0"/>
                </a:rPr>
                <a:t>i</a:t>
              </a:r>
            </a:p>
          </p:txBody>
        </p:sp>
      </p:grpSp>
      <p:sp>
        <p:nvSpPr>
          <p:cNvPr id="1868831" name="Oval 31"/>
          <p:cNvSpPr>
            <a:spLocks noChangeArrowheads="1"/>
          </p:cNvSpPr>
          <p:nvPr/>
        </p:nvSpPr>
        <p:spPr bwMode="auto">
          <a:xfrm>
            <a:off x="1403350" y="3244512"/>
            <a:ext cx="304800" cy="381000"/>
          </a:xfrm>
          <a:prstGeom prst="ellipse">
            <a:avLst/>
          </a:prstGeom>
          <a:noFill/>
          <a:ln w="222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3704598" y="3251595"/>
            <a:ext cx="1857378" cy="895348"/>
            <a:chOff x="2336" y="2432"/>
            <a:chExt cx="1170" cy="564"/>
          </a:xfrm>
        </p:grpSpPr>
        <p:sp>
          <p:nvSpPr>
            <p:cNvPr id="986139" name="Oval 33"/>
            <p:cNvSpPr>
              <a:spLocks noChangeArrowheads="1"/>
            </p:cNvSpPr>
            <p:nvPr/>
          </p:nvSpPr>
          <p:spPr bwMode="auto">
            <a:xfrm>
              <a:off x="2336" y="2432"/>
              <a:ext cx="192" cy="240"/>
            </a:xfrm>
            <a:prstGeom prst="ellipse">
              <a:avLst/>
            </a:prstGeom>
            <a:noFill/>
            <a:ln w="2222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0" name="Rectangle 34"/>
            <p:cNvSpPr>
              <a:spLocks noChangeArrowheads="1"/>
            </p:cNvSpPr>
            <p:nvPr/>
          </p:nvSpPr>
          <p:spPr bwMode="auto">
            <a:xfrm>
              <a:off x="3200" y="2666"/>
              <a:ext cx="306" cy="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2800" dirty="0">
                  <a:solidFill>
                    <a:srgbClr val="00A000"/>
                  </a:solidFill>
                  <a:latin typeface="Tahoma" pitchFamily="34" charset="0"/>
                </a:rPr>
                <a:t>m</a:t>
              </a:r>
            </a:p>
          </p:txBody>
        </p:sp>
      </p:grpSp>
      <p:sp>
        <p:nvSpPr>
          <p:cNvPr id="10" name="Rettangolo arrotondato 9"/>
          <p:cNvSpPr/>
          <p:nvPr/>
        </p:nvSpPr>
        <p:spPr bwMode="auto">
          <a:xfrm>
            <a:off x="679314" y="5882593"/>
            <a:ext cx="7848872" cy="43366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How </a:t>
            </a:r>
            <a:r>
              <a:rPr lang="it-IT" dirty="0">
                <a:solidFill>
                  <a:schemeClr val="bg1"/>
                </a:solidFill>
              </a:rPr>
              <a:t>do </a:t>
            </a:r>
            <a:r>
              <a:rPr lang="it-IT" dirty="0" err="1">
                <a:solidFill>
                  <a:schemeClr val="bg1"/>
                </a:solidFill>
              </a:rPr>
              <a:t>we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know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where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to start</a:t>
            </a:r>
            <a:r>
              <a:rPr kumimoji="0" lang="it-IT" sz="2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?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Keep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sampled</a:t>
            </a:r>
            <a:r>
              <a:rPr kumimoji="0" lang="it-IT" sz="2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positions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4054096" y="3068960"/>
            <a:ext cx="4893931" cy="1368152"/>
            <a:chOff x="4054096" y="3068960"/>
            <a:chExt cx="4893931" cy="1368152"/>
          </a:xfrm>
        </p:grpSpPr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6369927" y="3251595"/>
              <a:ext cx="250581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US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T = </a:t>
              </a:r>
              <a:r>
                <a:rPr lang="it-IT" altLang="en-US" sz="2400" dirty="0" err="1">
                  <a:solidFill>
                    <a:srgbClr val="C00000"/>
                  </a:solidFill>
                  <a:latin typeface="Comic Sans MS" panose="030F0702030302020204" pitchFamily="66" charset="0"/>
                </a:rPr>
                <a:t>mississippi</a:t>
              </a:r>
              <a:r>
                <a:rPr lang="it-IT" altLang="en-US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#</a:t>
              </a:r>
              <a:endParaRPr lang="en-US" altLang="en-US" sz="1600" b="1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5" name="Group 85"/>
            <p:cNvGrpSpPr>
              <a:grpSpLocks/>
            </p:cNvGrpSpPr>
            <p:nvPr/>
          </p:nvGrpSpPr>
          <p:grpSpPr bwMode="auto">
            <a:xfrm>
              <a:off x="6979527" y="3632595"/>
              <a:ext cx="1968500" cy="717550"/>
              <a:chOff x="3456" y="1104"/>
              <a:chExt cx="1240" cy="452"/>
            </a:xfrm>
          </p:grpSpPr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3504" y="1296"/>
                <a:ext cx="1167" cy="260"/>
                <a:chOff x="3504" y="1296"/>
                <a:chExt cx="1167" cy="260"/>
              </a:xfrm>
            </p:grpSpPr>
            <p:sp>
              <p:nvSpPr>
                <p:cNvPr id="48" name="Rectangle 48"/>
                <p:cNvSpPr>
                  <a:spLocks noChangeArrowheads="1"/>
                </p:cNvSpPr>
                <p:nvPr/>
              </p:nvSpPr>
              <p:spPr bwMode="auto">
                <a:xfrm>
                  <a:off x="3504" y="1344"/>
                  <a:ext cx="116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969696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en-US" sz="1600" dirty="0" err="1">
                      <a:latin typeface="Comic Sans MS" panose="030F0702030302020204" pitchFamily="66" charset="0"/>
                    </a:rPr>
                    <a:t>sampling</a:t>
                  </a:r>
                  <a:r>
                    <a:rPr lang="it-IT" altLang="en-US" sz="1600" dirty="0">
                      <a:latin typeface="Comic Sans MS" panose="030F0702030302020204" pitchFamily="66" charset="0"/>
                    </a:rPr>
                    <a:t> </a:t>
                  </a:r>
                  <a:r>
                    <a:rPr lang="it-IT" altLang="en-US" sz="1600" dirty="0" err="1">
                      <a:latin typeface="Comic Sans MS" panose="030F0702030302020204" pitchFamily="66" charset="0"/>
                    </a:rPr>
                    <a:t>step</a:t>
                  </a:r>
                  <a:r>
                    <a:rPr lang="it-IT" altLang="en-US" sz="1600" dirty="0">
                      <a:latin typeface="Comic Sans MS" panose="030F0702030302020204" pitchFamily="66" charset="0"/>
                    </a:rPr>
                    <a:t> </a:t>
                  </a:r>
                  <a:r>
                    <a:rPr lang="it-IT" altLang="en-US" sz="1600" dirty="0" err="1">
                      <a:latin typeface="Comic Sans MS" panose="030F0702030302020204" pitchFamily="66" charset="0"/>
                    </a:rPr>
                    <a:t>is</a:t>
                  </a:r>
                  <a:r>
                    <a:rPr lang="it-IT" altLang="en-US" sz="1600" dirty="0">
                      <a:latin typeface="Comic Sans MS" panose="030F0702030302020204" pitchFamily="66" charset="0"/>
                    </a:rPr>
                    <a:t> 4</a:t>
                  </a:r>
                  <a:endParaRPr lang="en-US" altLang="en-US" sz="16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49" name="AutoShape 49"/>
                <p:cNvSpPr>
                  <a:spLocks/>
                </p:cNvSpPr>
                <p:nvPr/>
              </p:nvSpPr>
              <p:spPr bwMode="auto">
                <a:xfrm rot="16200000">
                  <a:off x="4008" y="792"/>
                  <a:ext cx="96" cy="1104"/>
                </a:xfrm>
                <a:prstGeom prst="leftBrace">
                  <a:avLst>
                    <a:gd name="adj1" fmla="val 95833"/>
                    <a:gd name="adj2" fmla="val 50000"/>
                  </a:avLst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969696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7" name="Rectangle 84"/>
              <p:cNvSpPr>
                <a:spLocks noChangeArrowheads="1"/>
              </p:cNvSpPr>
              <p:nvPr/>
            </p:nvSpPr>
            <p:spPr bwMode="auto">
              <a:xfrm>
                <a:off x="3456" y="1104"/>
                <a:ext cx="1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69696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en-US" sz="1400" b="1" dirty="0">
                    <a:latin typeface="Comic Sans MS" panose="030F0702030302020204" pitchFamily="66" charset="0"/>
                  </a:rPr>
                  <a:t>1    4     8      12 </a:t>
                </a:r>
                <a:endParaRPr lang="en-US" altLang="en-US" sz="1400" b="1" dirty="0"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11" name="Ovale 10"/>
            <p:cNvSpPr/>
            <p:nvPr/>
          </p:nvSpPr>
          <p:spPr bwMode="auto">
            <a:xfrm>
              <a:off x="4090491" y="3357913"/>
              <a:ext cx="157864" cy="154831"/>
            </a:xfrm>
            <a:prstGeom prst="ellipse">
              <a:avLst/>
            </a:prstGeom>
            <a:solidFill>
              <a:srgbClr val="CC3300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1" name="Ovale 50"/>
            <p:cNvSpPr/>
            <p:nvPr/>
          </p:nvSpPr>
          <p:spPr bwMode="auto">
            <a:xfrm>
              <a:off x="4067944" y="3645024"/>
              <a:ext cx="157864" cy="154831"/>
            </a:xfrm>
            <a:prstGeom prst="ellipse">
              <a:avLst/>
            </a:prstGeom>
            <a:solidFill>
              <a:srgbClr val="CC3300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2" name="Ovale 51"/>
            <p:cNvSpPr/>
            <p:nvPr/>
          </p:nvSpPr>
          <p:spPr bwMode="auto">
            <a:xfrm>
              <a:off x="4067944" y="3068960"/>
              <a:ext cx="157864" cy="154831"/>
            </a:xfrm>
            <a:prstGeom prst="ellipse">
              <a:avLst/>
            </a:prstGeom>
            <a:solidFill>
              <a:srgbClr val="CC3300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3" name="Ovale 52"/>
            <p:cNvSpPr/>
            <p:nvPr/>
          </p:nvSpPr>
          <p:spPr bwMode="auto">
            <a:xfrm>
              <a:off x="4054096" y="4282281"/>
              <a:ext cx="157864" cy="154831"/>
            </a:xfrm>
            <a:prstGeom prst="ellipse">
              <a:avLst/>
            </a:prstGeom>
            <a:solidFill>
              <a:srgbClr val="CC3300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4548665" y="4412522"/>
            <a:ext cx="4338113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it-IT" sz="1800" dirty="0" err="1">
                <a:solidFill>
                  <a:srgbClr val="C00000"/>
                </a:solidFill>
                <a:latin typeface="Comic Sans MS" pitchFamily="66" charset="0"/>
              </a:rPr>
              <a:t>Trade</a:t>
            </a:r>
            <a:r>
              <a:rPr lang="it-IT" sz="1800" dirty="0">
                <a:solidFill>
                  <a:srgbClr val="C00000"/>
                </a:solidFill>
                <a:latin typeface="Comic Sans MS" pitchFamily="66" charset="0"/>
              </a:rPr>
              <a:t>-off </a:t>
            </a:r>
            <a:r>
              <a:rPr lang="it-IT" sz="1800" dirty="0" err="1">
                <a:solidFill>
                  <a:srgbClr val="C00000"/>
                </a:solidFill>
                <a:latin typeface="Comic Sans MS" pitchFamily="66" charset="0"/>
              </a:rPr>
              <a:t>between</a:t>
            </a:r>
            <a:r>
              <a:rPr lang="it-IT" sz="18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sz="1800" dirty="0" err="1">
                <a:solidFill>
                  <a:srgbClr val="C00000"/>
                </a:solidFill>
                <a:latin typeface="Comic Sans MS" pitchFamily="66" charset="0"/>
              </a:rPr>
              <a:t>space</a:t>
            </a:r>
            <a:r>
              <a:rPr lang="it-IT" sz="1800" dirty="0">
                <a:solidFill>
                  <a:srgbClr val="C00000"/>
                </a:solidFill>
                <a:latin typeface="Comic Sans MS" pitchFamily="66" charset="0"/>
              </a:rPr>
              <a:t> (n log n/S bits) and </a:t>
            </a:r>
            <a:r>
              <a:rPr lang="it-IT" sz="1800" dirty="0" err="1">
                <a:solidFill>
                  <a:srgbClr val="C00000"/>
                </a:solidFill>
                <a:latin typeface="Comic Sans MS" pitchFamily="66" charset="0"/>
              </a:rPr>
              <a:t>decompression</a:t>
            </a:r>
            <a:r>
              <a:rPr lang="it-IT" sz="1800" dirty="0">
                <a:solidFill>
                  <a:srgbClr val="C00000"/>
                </a:solidFill>
                <a:latin typeface="Comic Sans MS" pitchFamily="66" charset="0"/>
              </a:rPr>
              <a:t> time of an L-long </a:t>
            </a:r>
            <a:r>
              <a:rPr lang="it-IT" sz="1800" dirty="0" err="1">
                <a:solidFill>
                  <a:srgbClr val="C00000"/>
                </a:solidFill>
                <a:latin typeface="Comic Sans MS" pitchFamily="66" charset="0"/>
              </a:rPr>
              <a:t>substring</a:t>
            </a:r>
            <a:r>
              <a:rPr lang="it-IT" sz="1800" dirty="0">
                <a:solidFill>
                  <a:srgbClr val="C00000"/>
                </a:solidFill>
                <a:latin typeface="Comic Sans MS" pitchFamily="66" charset="0"/>
              </a:rPr>
              <a:t> (S+ L time) due to the </a:t>
            </a:r>
            <a:r>
              <a:rPr lang="it-IT" sz="1800" dirty="0" err="1">
                <a:solidFill>
                  <a:srgbClr val="C00000"/>
                </a:solidFill>
                <a:latin typeface="Comic Sans MS" pitchFamily="66" charset="0"/>
              </a:rPr>
              <a:t>sampling</a:t>
            </a:r>
            <a:r>
              <a:rPr lang="it-IT" sz="18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sz="1800" dirty="0" err="1">
                <a:solidFill>
                  <a:srgbClr val="C00000"/>
                </a:solidFill>
                <a:latin typeface="Comic Sans MS" pitchFamily="66" charset="0"/>
              </a:rPr>
              <a:t>step</a:t>
            </a:r>
            <a:r>
              <a:rPr lang="it-IT" sz="1800" dirty="0">
                <a:solidFill>
                  <a:srgbClr val="C00000"/>
                </a:solidFill>
                <a:latin typeface="Comic Sans MS" pitchFamily="66" charset="0"/>
              </a:rPr>
              <a:t> S</a:t>
            </a:r>
          </a:p>
        </p:txBody>
      </p:sp>
      <p:sp>
        <p:nvSpPr>
          <p:cNvPr id="43" name="Rettangolo arrotondato 42"/>
          <p:cNvSpPr/>
          <p:nvPr/>
        </p:nvSpPr>
        <p:spPr bwMode="auto">
          <a:xfrm>
            <a:off x="683568" y="6379707"/>
            <a:ext cx="7848872" cy="43366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Generalised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Rank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-Select over the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column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5723896" y="44624"/>
            <a:ext cx="3420104" cy="1223789"/>
          </a:xfrm>
          <a:prstGeom prst="roundRect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Search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is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possible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,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not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in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these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lectures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...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524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68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6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68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8688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9" dur="500"/>
                                        <p:tgtEl>
                                          <p:spTgt spid="18688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2" dur="500"/>
                                        <p:tgtEl>
                                          <p:spTgt spid="1868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8823" grpId="0"/>
      <p:bldP spid="1868823" grpId="1"/>
      <p:bldP spid="1868824" grpId="0" animBg="1"/>
      <p:bldP spid="1868824" grpId="1" animBg="1"/>
      <p:bldP spid="1868831" grpId="0" animBg="1"/>
      <p:bldP spid="1868831" grpId="1" animBg="1"/>
      <p:bldP spid="10" grpId="0" animBg="1"/>
      <p:bldP spid="54" grpId="0"/>
      <p:bldP spid="43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7882" y="829878"/>
            <a:ext cx="7772400" cy="528638"/>
          </a:xfrm>
        </p:spPr>
        <p:txBody>
          <a:bodyPr/>
          <a:lstStyle/>
          <a:p>
            <a:r>
              <a:rPr lang="it-IT" altLang="en-US" sz="3000" dirty="0">
                <a:solidFill>
                  <a:srgbClr val="000099"/>
                </a:solidFill>
              </a:rPr>
              <a:t>The </a:t>
            </a:r>
            <a:r>
              <a:rPr lang="it-IT" altLang="en-US" sz="3000" dirty="0" err="1">
                <a:solidFill>
                  <a:srgbClr val="000099"/>
                </a:solidFill>
              </a:rPr>
              <a:t>Suffix</a:t>
            </a:r>
            <a:r>
              <a:rPr lang="it-IT" altLang="en-US" sz="3000" dirty="0">
                <a:solidFill>
                  <a:srgbClr val="000099"/>
                </a:solidFill>
              </a:rPr>
              <a:t> Array</a:t>
            </a:r>
            <a:endParaRPr lang="en-US" altLang="en-US" sz="1500" dirty="0">
              <a:solidFill>
                <a:srgbClr val="000099"/>
              </a:solidFill>
            </a:endParaRP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63960"/>
            <a:ext cx="7772400" cy="381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it-IT" altLang="en-US" sz="2000">
                <a:solidFill>
                  <a:srgbClr val="CC3300"/>
                </a:solidFill>
                <a:latin typeface="Comic Sans MS" panose="030F0702030302020204" pitchFamily="66" charset="0"/>
              </a:rPr>
              <a:t>Prop 1.</a:t>
            </a:r>
            <a:r>
              <a:rPr lang="it-IT" altLang="en-US" sz="2000">
                <a:latin typeface="Comic Sans MS" panose="030F0702030302020204" pitchFamily="66" charset="0"/>
              </a:rPr>
              <a:t> All suffixes in SUF(T) having prefix P are contiguous.</a:t>
            </a:r>
            <a:endParaRPr lang="en-US" altLang="en-US" sz="2000">
              <a:latin typeface="Comic Sans MS" panose="030F0702030302020204" pitchFamily="66" charset="0"/>
            </a:endParaRP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3515544" y="4840560"/>
            <a:ext cx="679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rgbClr val="339933"/>
                </a:solidFill>
              </a:rPr>
              <a:t>P=si</a:t>
            </a:r>
            <a:endParaRPr lang="en-GB" altLang="en-US" sz="2000">
              <a:solidFill>
                <a:srgbClr val="339933"/>
              </a:solidFill>
            </a:endParaRPr>
          </a:p>
        </p:txBody>
      </p:sp>
      <p:sp>
        <p:nvSpPr>
          <p:cNvPr id="1049605" name="Text Box 5"/>
          <p:cNvSpPr txBox="1">
            <a:spLocks noChangeArrowheads="1"/>
          </p:cNvSpPr>
          <p:nvPr/>
        </p:nvSpPr>
        <p:spPr bwMode="auto">
          <a:xfrm>
            <a:off x="3286944" y="2630760"/>
            <a:ext cx="2482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6969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it-IT" altLang="en-US" sz="2400">
                <a:latin typeface="Comic Sans MS" panose="030F0702030302020204" pitchFamily="66" charset="0"/>
              </a:rPr>
              <a:t>T = mississippi</a:t>
            </a:r>
            <a:r>
              <a:rPr lang="it-IT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#</a:t>
            </a:r>
            <a:endParaRPr lang="en-US" altLang="en-US" sz="240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049606" name="Group 6"/>
          <p:cNvGrpSpPr>
            <a:grpSpLocks/>
          </p:cNvGrpSpPr>
          <p:nvPr/>
        </p:nvGrpSpPr>
        <p:grpSpPr bwMode="auto">
          <a:xfrm>
            <a:off x="1762944" y="2935560"/>
            <a:ext cx="2286000" cy="3516313"/>
            <a:chOff x="1248" y="1584"/>
            <a:chExt cx="1440" cy="2215"/>
          </a:xfrm>
        </p:grpSpPr>
        <p:sp>
          <p:nvSpPr>
            <p:cNvPr id="1049607" name="Text Box 7"/>
            <p:cNvSpPr txBox="1">
              <a:spLocks noChangeArrowheads="1"/>
            </p:cNvSpPr>
            <p:nvPr/>
          </p:nvSpPr>
          <p:spPr bwMode="auto">
            <a:xfrm>
              <a:off x="1248" y="1824"/>
              <a:ext cx="1440" cy="1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914400" indent="-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371600" indent="-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828800" indent="-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286000" indent="-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#</a:t>
              </a:r>
            </a:p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i#</a:t>
              </a:r>
            </a:p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ippi#</a:t>
              </a:r>
            </a:p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issippi#</a:t>
              </a:r>
            </a:p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ississippi#</a:t>
              </a:r>
            </a:p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mississippi#</a:t>
              </a:r>
            </a:p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pi#</a:t>
              </a:r>
            </a:p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ppi#</a:t>
              </a:r>
            </a:p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sippi#</a:t>
              </a:r>
            </a:p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sissippi#</a:t>
              </a:r>
            </a:p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ssippi#</a:t>
              </a:r>
            </a:p>
            <a:p>
              <a:pPr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altLang="en-US" sz="1600" b="1">
                  <a:latin typeface="Courier New" panose="02070309020205020404" pitchFamily="49" charset="0"/>
                </a:rPr>
                <a:t>ssissippi#</a:t>
              </a:r>
              <a:endParaRPr lang="en-GB" altLang="en-US" sz="1600" b="1">
                <a:latin typeface="Courier New" panose="02070309020205020404" pitchFamily="49" charset="0"/>
              </a:endParaRPr>
            </a:p>
          </p:txBody>
        </p:sp>
        <p:sp>
          <p:nvSpPr>
            <p:cNvPr id="1049608" name="Text Box 8"/>
            <p:cNvSpPr txBox="1">
              <a:spLocks noChangeArrowheads="1"/>
            </p:cNvSpPr>
            <p:nvPr/>
          </p:nvSpPr>
          <p:spPr bwMode="auto">
            <a:xfrm>
              <a:off x="1248" y="1584"/>
              <a:ext cx="6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altLang="en-US">
                  <a:latin typeface="Comic Sans MS" panose="030F0702030302020204" pitchFamily="66" charset="0"/>
                </a:rPr>
                <a:t>SUF(T)</a:t>
              </a:r>
              <a:endParaRPr lang="en-US" altLang="en-US">
                <a:latin typeface="Comic Sans MS" panose="030F0702030302020204" pitchFamily="66" charset="0"/>
              </a:endParaRPr>
            </a:p>
          </p:txBody>
        </p:sp>
      </p:grpSp>
      <p:sp>
        <p:nvSpPr>
          <p:cNvPr id="1049609" name="AutoShape 9"/>
          <p:cNvSpPr>
            <a:spLocks/>
          </p:cNvSpPr>
          <p:nvPr/>
        </p:nvSpPr>
        <p:spPr bwMode="auto">
          <a:xfrm>
            <a:off x="2982144" y="5373960"/>
            <a:ext cx="228600" cy="533400"/>
          </a:xfrm>
          <a:prstGeom prst="rightBrace">
            <a:avLst>
              <a:gd name="adj1" fmla="val 19444"/>
              <a:gd name="adj2" fmla="val 50000"/>
            </a:avLst>
          </a:prstGeom>
          <a:noFill/>
          <a:ln w="25400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6969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9610" name="Line 10"/>
          <p:cNvSpPr>
            <a:spLocks noChangeShapeType="1"/>
          </p:cNvSpPr>
          <p:nvPr/>
        </p:nvSpPr>
        <p:spPr bwMode="auto">
          <a:xfrm flipH="1">
            <a:off x="2448744" y="5221560"/>
            <a:ext cx="1143000" cy="1524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49611" name="Group 11"/>
          <p:cNvGrpSpPr>
            <a:grpSpLocks/>
          </p:cNvGrpSpPr>
          <p:nvPr/>
        </p:nvGrpSpPr>
        <p:grpSpPr bwMode="auto">
          <a:xfrm>
            <a:off x="4282307" y="5145360"/>
            <a:ext cx="4754189" cy="1524000"/>
            <a:chOff x="3504" y="2160"/>
            <a:chExt cx="2256" cy="960"/>
          </a:xfrm>
        </p:grpSpPr>
        <p:sp>
          <p:nvSpPr>
            <p:cNvPr id="1049612" name="Text Box 12"/>
            <p:cNvSpPr txBox="1">
              <a:spLocks noChangeArrowheads="1"/>
            </p:cNvSpPr>
            <p:nvPr/>
          </p:nvSpPr>
          <p:spPr bwMode="auto">
            <a:xfrm>
              <a:off x="3542" y="2186"/>
              <a:ext cx="2099" cy="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altLang="en-US">
                  <a:solidFill>
                    <a:schemeClr val="tx2"/>
                  </a:solidFill>
                  <a:latin typeface="Comic Sans MS" panose="030F0702030302020204" pitchFamily="66" charset="0"/>
                </a:rPr>
                <a:t>Suffix Array</a:t>
              </a:r>
            </a:p>
            <a:p>
              <a:pPr eaLnBrk="0" hangingPunct="0">
                <a:lnSpc>
                  <a:spcPct val="110000"/>
                </a:lnSpc>
                <a:buFontTx/>
                <a:buChar char="•"/>
              </a:pPr>
              <a:r>
                <a:rPr lang="it-IT" altLang="en-US">
                  <a:latin typeface="Comic Sans MS" panose="030F0702030302020204" pitchFamily="66" charset="0"/>
                </a:rPr>
                <a:t> SA: </a:t>
              </a:r>
              <a:r>
                <a:rPr lang="it-IT" altLang="en-US">
                  <a:latin typeface="Symbol" panose="05050102010706020507" pitchFamily="18" charset="2"/>
                </a:rPr>
                <a:t>Q</a:t>
              </a:r>
              <a:r>
                <a:rPr lang="it-IT" altLang="en-US" sz="1600">
                  <a:latin typeface="Symbol" panose="05050102010706020507" pitchFamily="18" charset="2"/>
                </a:rPr>
                <a:t>(</a:t>
              </a:r>
              <a:r>
                <a:rPr lang="it-IT" altLang="en-US" sz="1600">
                  <a:latin typeface="Comic Sans MS" panose="030F0702030302020204" pitchFamily="66" charset="0"/>
                </a:rPr>
                <a:t>N log</a:t>
              </a:r>
              <a:r>
                <a:rPr lang="it-IT" altLang="en-US" sz="1600" baseline="-25000">
                  <a:latin typeface="Comic Sans MS" panose="030F0702030302020204" pitchFamily="66" charset="0"/>
                </a:rPr>
                <a:t>2</a:t>
              </a:r>
              <a:r>
                <a:rPr lang="it-IT" altLang="en-US" sz="1600">
                  <a:latin typeface="Comic Sans MS" panose="030F0702030302020204" pitchFamily="66" charset="0"/>
                </a:rPr>
                <a:t> N) bits</a:t>
              </a:r>
            </a:p>
            <a:p>
              <a:pPr eaLnBrk="0" hangingPunct="0">
                <a:lnSpc>
                  <a:spcPct val="110000"/>
                </a:lnSpc>
                <a:buFontTx/>
                <a:buChar char="•"/>
              </a:pPr>
              <a:r>
                <a:rPr lang="it-IT" altLang="en-US">
                  <a:latin typeface="Comic Sans MS" panose="030F0702030302020204" pitchFamily="66" charset="0"/>
                </a:rPr>
                <a:t> Text T: N chars</a:t>
              </a:r>
            </a:p>
            <a:p>
              <a:pPr eaLnBrk="0" hangingPunct="0">
                <a:lnSpc>
                  <a:spcPct val="120000"/>
                </a:lnSpc>
              </a:pPr>
              <a:r>
                <a:rPr lang="en-US" altLang="en-US">
                  <a:latin typeface="Comic Sans MS" panose="030F0702030302020204" pitchFamily="66" charset="0"/>
                  <a:sym typeface="Wingdings" panose="05000000000000000000" pitchFamily="2" charset="2"/>
                </a:rPr>
                <a:t>     </a:t>
              </a:r>
              <a:r>
                <a:rPr lang="it-IT" altLang="en-US">
                  <a:latin typeface="Comic Sans MS" panose="030F0702030302020204" pitchFamily="66" charset="0"/>
                  <a:sym typeface="Wingdings" panose="05000000000000000000" pitchFamily="2" charset="2"/>
                </a:rPr>
                <a:t> In practice, a total of </a:t>
              </a:r>
              <a:r>
                <a:rPr lang="it-IT" altLang="en-US">
                  <a:solidFill>
                    <a:srgbClr val="CC3300"/>
                  </a:solidFill>
                  <a:latin typeface="Comic Sans MS" panose="030F0702030302020204" pitchFamily="66" charset="0"/>
                  <a:sym typeface="Wingdings" panose="05000000000000000000" pitchFamily="2" charset="2"/>
                </a:rPr>
                <a:t>5N bytes</a:t>
              </a:r>
              <a:endParaRPr lang="en-US" altLang="en-US">
                <a:latin typeface="Comic Sans MS" panose="030F0702030302020204" pitchFamily="66" charset="0"/>
                <a:sym typeface="Wingdings" panose="05000000000000000000" pitchFamily="2" charset="2"/>
              </a:endParaRPr>
            </a:p>
          </p:txBody>
        </p:sp>
        <p:sp>
          <p:nvSpPr>
            <p:cNvPr id="1049613" name="Rectangle 13"/>
            <p:cNvSpPr>
              <a:spLocks noChangeArrowheads="1"/>
            </p:cNvSpPr>
            <p:nvPr/>
          </p:nvSpPr>
          <p:spPr bwMode="auto">
            <a:xfrm>
              <a:off x="3504" y="2160"/>
              <a:ext cx="2256" cy="96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9614" name="Group 14"/>
          <p:cNvGrpSpPr>
            <a:grpSpLocks/>
          </p:cNvGrpSpPr>
          <p:nvPr/>
        </p:nvGrpSpPr>
        <p:grpSpPr bwMode="auto">
          <a:xfrm>
            <a:off x="543744" y="2452960"/>
            <a:ext cx="1676400" cy="482600"/>
            <a:chOff x="480" y="1280"/>
            <a:chExt cx="1056" cy="304"/>
          </a:xfrm>
        </p:grpSpPr>
        <p:sp>
          <p:nvSpPr>
            <p:cNvPr id="1049615" name="AutoShape 15"/>
            <p:cNvSpPr>
              <a:spLocks noChangeArrowheads="1"/>
            </p:cNvSpPr>
            <p:nvPr/>
          </p:nvSpPr>
          <p:spPr bwMode="auto">
            <a:xfrm rot="16200000">
              <a:off x="1296" y="1344"/>
              <a:ext cx="240" cy="240"/>
            </a:xfrm>
            <a:custGeom>
              <a:avLst/>
              <a:gdLst>
                <a:gd name="G0" fmla="+- 11829 0 0"/>
                <a:gd name="G1" fmla="+- 18514 0 0"/>
                <a:gd name="G2" fmla="+- 7200 0 0"/>
                <a:gd name="G3" fmla="*/ 11829 1 2"/>
                <a:gd name="G4" fmla="+- G3 10800 0"/>
                <a:gd name="G5" fmla="+- 21600 11829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6715 w 21600"/>
                <a:gd name="T1" fmla="*/ 0 h 21600"/>
                <a:gd name="T2" fmla="*/ 11829 w 21600"/>
                <a:gd name="T3" fmla="*/ 7200 h 21600"/>
                <a:gd name="T4" fmla="*/ 0 w 21600"/>
                <a:gd name="T5" fmla="*/ 195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715" y="0"/>
                  </a:moveTo>
                  <a:lnTo>
                    <a:pt x="11829" y="7200"/>
                  </a:lnTo>
                  <a:lnTo>
                    <a:pt x="14915" y="7200"/>
                  </a:lnTo>
                  <a:lnTo>
                    <a:pt x="14915" y="17401"/>
                  </a:lnTo>
                  <a:lnTo>
                    <a:pt x="0" y="17401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FF33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616" name="Rectangle 16"/>
            <p:cNvSpPr>
              <a:spLocks noChangeArrowheads="1"/>
            </p:cNvSpPr>
            <p:nvPr/>
          </p:nvSpPr>
          <p:spPr bwMode="auto">
            <a:xfrm>
              <a:off x="480" y="1280"/>
              <a:ext cx="84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altLang="en-US">
                  <a:solidFill>
                    <a:srgbClr val="FF3300"/>
                  </a:solidFill>
                  <a:latin typeface="Symbol" panose="05050102010706020507" pitchFamily="18" charset="2"/>
                </a:rPr>
                <a:t>Q</a:t>
              </a:r>
              <a:r>
                <a:rPr lang="it-IT" altLang="en-US" sz="1600">
                  <a:solidFill>
                    <a:srgbClr val="FF3300"/>
                  </a:solidFill>
                  <a:latin typeface="Comic Sans MS" panose="030F0702030302020204" pitchFamily="66" charset="0"/>
                </a:rPr>
                <a:t>(N</a:t>
              </a:r>
              <a:r>
                <a:rPr lang="it-IT" altLang="en-US" sz="1600" baseline="30000">
                  <a:solidFill>
                    <a:srgbClr val="FF33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altLang="en-US" sz="1600">
                  <a:solidFill>
                    <a:srgbClr val="FF3300"/>
                  </a:solidFill>
                  <a:latin typeface="Comic Sans MS" panose="030F0702030302020204" pitchFamily="66" charset="0"/>
                </a:rPr>
                <a:t>) space</a:t>
              </a:r>
              <a:endParaRPr lang="en-GB" altLang="en-US" sz="1600">
                <a:solidFill>
                  <a:srgbClr val="FF3300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49617" name="Group 17"/>
          <p:cNvGrpSpPr>
            <a:grpSpLocks/>
          </p:cNvGrpSpPr>
          <p:nvPr/>
        </p:nvGrpSpPr>
        <p:grpSpPr bwMode="auto">
          <a:xfrm>
            <a:off x="1188269" y="2630760"/>
            <a:ext cx="4581525" cy="3821113"/>
            <a:chOff x="886" y="1392"/>
            <a:chExt cx="2886" cy="2407"/>
          </a:xfrm>
        </p:grpSpPr>
        <p:grpSp>
          <p:nvGrpSpPr>
            <p:cNvPr id="1049618" name="Group 18"/>
            <p:cNvGrpSpPr>
              <a:grpSpLocks/>
            </p:cNvGrpSpPr>
            <p:nvPr/>
          </p:nvGrpSpPr>
          <p:grpSpPr bwMode="auto">
            <a:xfrm>
              <a:off x="886" y="1584"/>
              <a:ext cx="362" cy="2215"/>
              <a:chOff x="886" y="1584"/>
              <a:chExt cx="362" cy="2215"/>
            </a:xfrm>
          </p:grpSpPr>
          <p:sp>
            <p:nvSpPr>
              <p:cNvPr id="1049619" name="Rectangle 19"/>
              <p:cNvSpPr>
                <a:spLocks noChangeArrowheads="1"/>
              </p:cNvSpPr>
              <p:nvPr/>
            </p:nvSpPr>
            <p:spPr bwMode="auto">
              <a:xfrm>
                <a:off x="912" y="1824"/>
                <a:ext cx="263" cy="1968"/>
              </a:xfrm>
              <a:prstGeom prst="rect">
                <a:avLst/>
              </a:prstGeom>
              <a:noFill/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620" name="Text Box 20"/>
              <p:cNvSpPr txBox="1">
                <a:spLocks noChangeArrowheads="1"/>
              </p:cNvSpPr>
              <p:nvPr/>
            </p:nvSpPr>
            <p:spPr bwMode="auto">
              <a:xfrm>
                <a:off x="886" y="1584"/>
                <a:ext cx="30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b="1">
                    <a:solidFill>
                      <a:schemeClr val="tx2"/>
                    </a:solidFill>
                  </a:rPr>
                  <a:t>SA</a:t>
                </a:r>
                <a:endParaRPr lang="en-GB" altLang="en-US" b="1">
                  <a:solidFill>
                    <a:schemeClr val="tx2"/>
                  </a:solidFill>
                </a:endParaRPr>
              </a:p>
            </p:txBody>
          </p:sp>
          <p:sp>
            <p:nvSpPr>
              <p:cNvPr id="1049621" name="Text Box 21"/>
              <p:cNvSpPr txBox="1">
                <a:spLocks noChangeArrowheads="1"/>
              </p:cNvSpPr>
              <p:nvPr/>
            </p:nvSpPr>
            <p:spPr bwMode="auto">
              <a:xfrm>
                <a:off x="912" y="1824"/>
                <a:ext cx="336" cy="19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14400" indent="-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371600" indent="-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828800" indent="-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286000" indent="-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12</a:t>
                </a:r>
              </a:p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11</a:t>
                </a:r>
                <a:endParaRPr lang="it-IT" altLang="en-US" sz="1600" b="1">
                  <a:solidFill>
                    <a:schemeClr val="tx2"/>
                  </a:solidFill>
                  <a:latin typeface="Courier New" panose="02070309020205020404" pitchFamily="49" charset="0"/>
                </a:endParaRPr>
              </a:p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8</a:t>
                </a:r>
              </a:p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5</a:t>
                </a:r>
              </a:p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2</a:t>
                </a:r>
              </a:p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1</a:t>
                </a:r>
              </a:p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10</a:t>
                </a:r>
              </a:p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9</a:t>
                </a:r>
              </a:p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7</a:t>
                </a:r>
              </a:p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4</a:t>
                </a:r>
              </a:p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6</a:t>
                </a:r>
              </a:p>
              <a:p>
                <a:pPr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 altLang="en-US" sz="16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3</a:t>
                </a:r>
                <a:endParaRPr lang="en-GB" altLang="en-US" sz="1600" b="1">
                  <a:solidFill>
                    <a:schemeClr val="tx2"/>
                  </a:solidFill>
                  <a:latin typeface="Courier New" panose="02070309020205020404" pitchFamily="49" charset="0"/>
                </a:endParaRPr>
              </a:p>
            </p:txBody>
          </p:sp>
        </p:grpSp>
        <p:sp>
          <p:nvSpPr>
            <p:cNvPr id="1049622" name="Text Box 22"/>
            <p:cNvSpPr txBox="1">
              <a:spLocks noChangeArrowheads="1"/>
            </p:cNvSpPr>
            <p:nvPr/>
          </p:nvSpPr>
          <p:spPr bwMode="auto">
            <a:xfrm>
              <a:off x="2208" y="1392"/>
              <a:ext cx="15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altLang="en-US" sz="2400">
                  <a:solidFill>
                    <a:schemeClr val="tx2"/>
                  </a:solidFill>
                  <a:latin typeface="Comic Sans MS" panose="030F0702030302020204" pitchFamily="66" charset="0"/>
                </a:rPr>
                <a:t>T = mississippi#</a:t>
              </a:r>
              <a:endParaRPr lang="en-US" altLang="en-US" sz="2400">
                <a:solidFill>
                  <a:schemeClr val="tx2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49623" name="Group 23"/>
          <p:cNvGrpSpPr>
            <a:grpSpLocks/>
          </p:cNvGrpSpPr>
          <p:nvPr/>
        </p:nvGrpSpPr>
        <p:grpSpPr bwMode="auto">
          <a:xfrm>
            <a:off x="1534344" y="2424385"/>
            <a:ext cx="3330575" cy="1806575"/>
            <a:chOff x="1104" y="1262"/>
            <a:chExt cx="2098" cy="1138"/>
          </a:xfrm>
        </p:grpSpPr>
        <p:grpSp>
          <p:nvGrpSpPr>
            <p:cNvPr id="1049624" name="Group 24"/>
            <p:cNvGrpSpPr>
              <a:grpSpLocks/>
            </p:cNvGrpSpPr>
            <p:nvPr/>
          </p:nvGrpSpPr>
          <p:grpSpPr bwMode="auto">
            <a:xfrm>
              <a:off x="1104" y="1632"/>
              <a:ext cx="2098" cy="768"/>
              <a:chOff x="1104" y="1632"/>
              <a:chExt cx="2098" cy="768"/>
            </a:xfrm>
          </p:grpSpPr>
          <p:sp>
            <p:nvSpPr>
              <p:cNvPr id="1049625" name="Line 25"/>
              <p:cNvSpPr>
                <a:spLocks noChangeShapeType="1"/>
              </p:cNvSpPr>
              <p:nvPr/>
            </p:nvSpPr>
            <p:spPr bwMode="auto">
              <a:xfrm flipV="1">
                <a:off x="1104" y="1632"/>
                <a:ext cx="1920" cy="76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49626" name="Text Box 26"/>
              <p:cNvSpPr txBox="1">
                <a:spLocks noChangeArrowheads="1"/>
              </p:cNvSpPr>
              <p:nvPr/>
            </p:nvSpPr>
            <p:spPr bwMode="auto">
              <a:xfrm>
                <a:off x="2352" y="1824"/>
                <a:ext cx="85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en-US" sz="140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suffix pointer</a:t>
                </a:r>
                <a:endParaRPr lang="en-GB" altLang="en-US" sz="140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1049627" name="Rectangle 27"/>
            <p:cNvSpPr>
              <a:spLocks noChangeArrowheads="1"/>
            </p:cNvSpPr>
            <p:nvPr/>
          </p:nvSpPr>
          <p:spPr bwMode="auto">
            <a:xfrm>
              <a:off x="2928" y="1262"/>
              <a:ext cx="19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altLang="en-US" sz="1600">
                  <a:solidFill>
                    <a:srgbClr val="FF6600"/>
                  </a:solidFill>
                  <a:latin typeface="Comic Sans MS" panose="030F0702030302020204" pitchFamily="66" charset="0"/>
                </a:rPr>
                <a:t>5</a:t>
              </a:r>
              <a:endParaRPr lang="en-GB" altLang="en-US" sz="1600">
                <a:solidFill>
                  <a:srgbClr val="FF66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049628" name="Rectangle 28"/>
          <p:cNvSpPr>
            <a:spLocks noChangeArrowheads="1"/>
          </p:cNvSpPr>
          <p:nvPr/>
        </p:nvSpPr>
        <p:spPr bwMode="auto">
          <a:xfrm>
            <a:off x="467544" y="1944960"/>
            <a:ext cx="6570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6969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it-IT" altLang="en-US" sz="2000">
                <a:solidFill>
                  <a:srgbClr val="CC3300"/>
                </a:solidFill>
                <a:latin typeface="Comic Sans MS" panose="030F0702030302020204" pitchFamily="66" charset="0"/>
              </a:rPr>
              <a:t>Prop 2.</a:t>
            </a:r>
            <a:r>
              <a:rPr lang="it-IT" altLang="en-US" sz="2000">
                <a:latin typeface="Comic Sans MS" panose="030F0702030302020204" pitchFamily="66" charset="0"/>
              </a:rPr>
              <a:t> Starting position is the lexicographic one of P.</a:t>
            </a:r>
            <a:endParaRPr lang="en-US" altLang="en-US" sz="20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5717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9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49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9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9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49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604" grpId="0"/>
      <p:bldP spid="1049609" grpId="0" animBg="1"/>
      <p:bldP spid="1049610" grpId="0" animBg="1"/>
      <p:bldP spid="1049610" grpId="1" animBg="1"/>
      <p:bldP spid="104962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7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720725"/>
          </a:xfrm>
        </p:spPr>
        <p:txBody>
          <a:bodyPr/>
          <a:lstStyle/>
          <a:p>
            <a:pPr eaLnBrk="1" hangingPunct="1"/>
            <a:r>
              <a:rPr lang="it-IT">
                <a:solidFill>
                  <a:srgbClr val="000099"/>
                </a:solidFill>
              </a:rPr>
              <a:t>The big (unconscious) step...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39975" y="1628775"/>
            <a:ext cx="4354513" cy="5229225"/>
            <a:chOff x="2653" y="618"/>
            <a:chExt cx="2676" cy="3702"/>
          </a:xfrm>
        </p:grpSpPr>
        <p:pic>
          <p:nvPicPr>
            <p:cNvPr id="97177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53" y="663"/>
              <a:ext cx="2590" cy="36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1780" name="Rectangle 5"/>
            <p:cNvSpPr>
              <a:spLocks noChangeArrowheads="1"/>
            </p:cNvSpPr>
            <p:nvPr/>
          </p:nvSpPr>
          <p:spPr bwMode="auto">
            <a:xfrm>
              <a:off x="2653" y="618"/>
              <a:ext cx="2676" cy="3702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170488" y="3065463"/>
            <a:ext cx="3352800" cy="2790825"/>
            <a:chOff x="3264" y="1833"/>
            <a:chExt cx="2112" cy="1758"/>
          </a:xfrm>
        </p:grpSpPr>
        <p:sp>
          <p:nvSpPr>
            <p:cNvPr id="973857" name="Rectangle 3"/>
            <p:cNvSpPr>
              <a:spLocks noChangeArrowheads="1"/>
            </p:cNvSpPr>
            <p:nvPr/>
          </p:nvSpPr>
          <p:spPr bwMode="auto">
            <a:xfrm>
              <a:off x="3264" y="2400"/>
              <a:ext cx="2064" cy="11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i</a:t>
              </a:r>
              <a:r>
                <a:rPr lang="en-US">
                  <a:latin typeface="Courier New" pitchFamily="49" charset="0"/>
                </a:rPr>
                <a:t>#</a:t>
              </a:r>
              <a:r>
                <a:rPr lang="it-IT">
                  <a:latin typeface="Courier New" pitchFamily="49" charset="0"/>
                </a:rPr>
                <a:t>m</a:t>
              </a:r>
              <a:r>
                <a:rPr lang="en-US">
                  <a:latin typeface="Courier New" pitchFamily="49" charset="0"/>
                </a:rPr>
                <a:t>issis</a:t>
              </a:r>
              <a:r>
                <a:rPr lang="it-IT">
                  <a:latin typeface="Courier New" pitchFamily="49" charset="0"/>
                </a:rPr>
                <a:t>si  p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pi#mississ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ippi#missi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issippi#mi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sippi#miss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sissippi#m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73858" name="Rectangle 4"/>
            <p:cNvSpPr>
              <a:spLocks noChangeArrowheads="1"/>
            </p:cNvSpPr>
            <p:nvPr/>
          </p:nvSpPr>
          <p:spPr bwMode="auto">
            <a:xfrm>
              <a:off x="3264" y="1833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m</a:t>
              </a:r>
              <a:r>
                <a:rPr lang="en-US">
                  <a:latin typeface="Courier New" pitchFamily="49" charset="0"/>
                </a:rPr>
                <a:t>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</a:p>
          </p:txBody>
        </p:sp>
        <p:sp>
          <p:nvSpPr>
            <p:cNvPr id="973859" name="Rectangle 5"/>
            <p:cNvSpPr>
              <a:spLocks noChangeArrowheads="1"/>
            </p:cNvSpPr>
            <p:nvPr/>
          </p:nvSpPr>
          <p:spPr bwMode="auto">
            <a:xfrm>
              <a:off x="3264" y="2219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m  issi</a:t>
              </a:r>
              <a:r>
                <a:rPr lang="en-US">
                  <a:latin typeface="Courier New" pitchFamily="49" charset="0"/>
                </a:rPr>
                <a:t>ssippi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#</a:t>
              </a:r>
            </a:p>
          </p:txBody>
        </p:sp>
        <p:sp>
          <p:nvSpPr>
            <p:cNvPr id="973860" name="Rectangle 6"/>
            <p:cNvSpPr>
              <a:spLocks noChangeArrowheads="1"/>
            </p:cNvSpPr>
            <p:nvPr/>
          </p:nvSpPr>
          <p:spPr bwMode="auto">
            <a:xfrm>
              <a:off x="3264" y="2026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ssi</a:t>
              </a:r>
              <a:r>
                <a:rPr lang="en-US"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  m</a:t>
              </a: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973826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0" y="692150"/>
            <a:ext cx="8077200" cy="660400"/>
          </a:xfrm>
        </p:spPr>
        <p:txBody>
          <a:bodyPr/>
          <a:lstStyle/>
          <a:p>
            <a:pPr eaLnBrk="1" hangingPunct="1"/>
            <a:r>
              <a:rPr lang="it-IT" sz="3100"/>
              <a:t>The Burrows-Wheeler Transform   </a:t>
            </a:r>
            <a:r>
              <a:rPr lang="it-IT" sz="1800"/>
              <a:t>(1994)</a:t>
            </a:r>
            <a:endParaRPr lang="en-US" sz="1800"/>
          </a:p>
        </p:txBody>
      </p:sp>
      <p:sp>
        <p:nvSpPr>
          <p:cNvPr id="973827" name="Rectangle 8"/>
          <p:cNvSpPr>
            <a:spLocks noChangeArrowheads="1"/>
          </p:cNvSpPr>
          <p:nvPr/>
        </p:nvSpPr>
        <p:spPr bwMode="auto">
          <a:xfrm>
            <a:off x="457200" y="1639888"/>
            <a:ext cx="44529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/>
              <a:t>Let us given a text</a:t>
            </a:r>
            <a:r>
              <a:rPr lang="it-IT">
                <a:latin typeface="Comic Sans MS" pitchFamily="66" charset="0"/>
              </a:rPr>
              <a:t> T = mississippi</a:t>
            </a:r>
            <a:r>
              <a:rPr lang="it-IT">
                <a:solidFill>
                  <a:srgbClr val="FF3300"/>
                </a:solidFill>
                <a:latin typeface="Comic Sans MS" pitchFamily="66" charset="0"/>
              </a:rPr>
              <a:t>#</a:t>
            </a:r>
            <a:endParaRPr lang="en-US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1836041" name="Rectangle 9"/>
          <p:cNvSpPr>
            <a:spLocks noChangeArrowheads="1"/>
          </p:cNvSpPr>
          <p:nvPr/>
        </p:nvSpPr>
        <p:spPr bwMode="auto">
          <a:xfrm>
            <a:off x="1355725" y="2133600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mississippi#</a:t>
            </a:r>
          </a:p>
        </p:txBody>
      </p:sp>
      <p:sp>
        <p:nvSpPr>
          <p:cNvPr id="1836042" name="Rectangle 10"/>
          <p:cNvSpPr>
            <a:spLocks noChangeArrowheads="1"/>
          </p:cNvSpPr>
          <p:nvPr/>
        </p:nvSpPr>
        <p:spPr bwMode="auto">
          <a:xfrm>
            <a:off x="1355725" y="2441575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ississippi#</a:t>
            </a:r>
            <a:r>
              <a:rPr lang="it-IT">
                <a:latin typeface="Courier New" pitchFamily="49" charset="0"/>
              </a:rPr>
              <a:t>m</a:t>
            </a:r>
            <a:endParaRPr lang="en-US">
              <a:latin typeface="Courier New" pitchFamily="49" charset="0"/>
            </a:endParaRPr>
          </a:p>
        </p:txBody>
      </p:sp>
      <p:sp>
        <p:nvSpPr>
          <p:cNvPr id="1836043" name="Rectangle 11"/>
          <p:cNvSpPr>
            <a:spLocks noChangeArrowheads="1"/>
          </p:cNvSpPr>
          <p:nvPr/>
        </p:nvSpPr>
        <p:spPr bwMode="auto">
          <a:xfrm>
            <a:off x="1355725" y="2746375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ssissippi#</a:t>
            </a:r>
            <a:r>
              <a:rPr lang="it-IT">
                <a:latin typeface="Courier New" pitchFamily="49" charset="0"/>
              </a:rPr>
              <a:t>mi </a:t>
            </a:r>
            <a:endParaRPr lang="en-US">
              <a:latin typeface="Courier New" pitchFamily="49" charset="0"/>
            </a:endParaRPr>
          </a:p>
        </p:txBody>
      </p:sp>
      <p:sp>
        <p:nvSpPr>
          <p:cNvPr id="1836044" name="Rectangle 12"/>
          <p:cNvSpPr>
            <a:spLocks noChangeArrowheads="1"/>
          </p:cNvSpPr>
          <p:nvPr/>
        </p:nvSpPr>
        <p:spPr bwMode="auto">
          <a:xfrm>
            <a:off x="1355725" y="3051175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sissippi#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</a:t>
            </a:r>
          </a:p>
        </p:txBody>
      </p:sp>
      <p:sp>
        <p:nvSpPr>
          <p:cNvPr id="1836045" name="Rectangle 13"/>
          <p:cNvSpPr>
            <a:spLocks noChangeArrowheads="1"/>
          </p:cNvSpPr>
          <p:nvPr/>
        </p:nvSpPr>
        <p:spPr bwMode="auto">
          <a:xfrm>
            <a:off x="1355725" y="3951288"/>
            <a:ext cx="2209800" cy="1890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issis</a:t>
            </a:r>
            <a:endParaRPr lang="it-IT">
              <a:latin typeface="Courier New" pitchFamily="49" charset="0"/>
            </a:endParaRPr>
          </a:p>
          <a:p>
            <a:pPr eaLnBrk="0" hangingPunct="0">
              <a:lnSpc>
                <a:spcPct val="4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ippi#mississ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ppi#mississi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pi#mississip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i#mississipp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#mississippi</a:t>
            </a:r>
            <a:endParaRPr lang="en-US">
              <a:latin typeface="Courier New" pitchFamily="49" charset="0"/>
            </a:endParaRPr>
          </a:p>
        </p:txBody>
      </p:sp>
      <p:sp>
        <p:nvSpPr>
          <p:cNvPr id="1836046" name="Rectangle 14"/>
          <p:cNvSpPr>
            <a:spLocks noChangeArrowheads="1"/>
          </p:cNvSpPr>
          <p:nvPr/>
        </p:nvSpPr>
        <p:spPr bwMode="auto">
          <a:xfrm>
            <a:off x="1355725" y="3663950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issi</a:t>
            </a:r>
          </a:p>
        </p:txBody>
      </p:sp>
      <p:sp>
        <p:nvSpPr>
          <p:cNvPr id="1836047" name="Rectangle 15"/>
          <p:cNvSpPr>
            <a:spLocks noChangeArrowheads="1"/>
          </p:cNvSpPr>
          <p:nvPr/>
        </p:nvSpPr>
        <p:spPr bwMode="auto">
          <a:xfrm>
            <a:off x="1355725" y="3357563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issippi#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iss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4088" y="3432175"/>
            <a:ext cx="1512887" cy="685800"/>
            <a:chOff x="2208" y="2064"/>
            <a:chExt cx="953" cy="432"/>
          </a:xfrm>
        </p:grpSpPr>
        <p:sp>
          <p:nvSpPr>
            <p:cNvPr id="973855" name="AutoShape 17"/>
            <p:cNvSpPr>
              <a:spLocks noChangeArrowheads="1"/>
            </p:cNvSpPr>
            <p:nvPr/>
          </p:nvSpPr>
          <p:spPr bwMode="auto">
            <a:xfrm>
              <a:off x="2400" y="2256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56" name="Rectangle 18"/>
            <p:cNvSpPr>
              <a:spLocks noChangeArrowheads="1"/>
            </p:cNvSpPr>
            <p:nvPr/>
          </p:nvSpPr>
          <p:spPr bwMode="auto">
            <a:xfrm>
              <a:off x="2208" y="2064"/>
              <a:ext cx="95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1600">
                  <a:solidFill>
                    <a:srgbClr val="FF0000"/>
                  </a:solidFill>
                  <a:latin typeface="Comic Sans MS" pitchFamily="66" charset="0"/>
                </a:rPr>
                <a:t>Sort the rows</a:t>
              </a:r>
              <a:endParaRPr lang="en-US" sz="160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284288" y="2147888"/>
            <a:ext cx="6934200" cy="3798887"/>
            <a:chOff x="816" y="1255"/>
            <a:chExt cx="4368" cy="2393"/>
          </a:xfrm>
        </p:grpSpPr>
        <p:sp>
          <p:nvSpPr>
            <p:cNvPr id="973852" name="Rectangle 20"/>
            <p:cNvSpPr>
              <a:spLocks noChangeArrowheads="1"/>
            </p:cNvSpPr>
            <p:nvPr/>
          </p:nvSpPr>
          <p:spPr bwMode="auto">
            <a:xfrm>
              <a:off x="3264" y="1255"/>
              <a:ext cx="192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#  </a:t>
              </a:r>
              <a:r>
                <a:rPr lang="en-US">
                  <a:latin typeface="Courier New" pitchFamily="49" charset="0"/>
                </a:rPr>
                <a:t>mississipp</a:t>
              </a:r>
              <a:r>
                <a:rPr lang="it-IT">
                  <a:latin typeface="Courier New" pitchFamily="49" charset="0"/>
                </a:rPr>
                <a:t>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73853" name="Oval 21"/>
            <p:cNvSpPr>
              <a:spLocks noChangeArrowheads="1"/>
            </p:cNvSpPr>
            <p:nvPr/>
          </p:nvSpPr>
          <p:spPr bwMode="auto">
            <a:xfrm>
              <a:off x="816" y="3360"/>
              <a:ext cx="1392" cy="28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54" name="Line 22"/>
            <p:cNvSpPr>
              <a:spLocks noChangeShapeType="1"/>
            </p:cNvSpPr>
            <p:nvPr/>
          </p:nvSpPr>
          <p:spPr bwMode="auto">
            <a:xfrm flipV="1">
              <a:off x="2208" y="1440"/>
              <a:ext cx="1104" cy="20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208088" y="2455863"/>
            <a:ext cx="7162800" cy="3186112"/>
            <a:chOff x="768" y="1449"/>
            <a:chExt cx="4512" cy="2007"/>
          </a:xfrm>
        </p:grpSpPr>
        <p:sp>
          <p:nvSpPr>
            <p:cNvPr id="973849" name="Rectangle 24"/>
            <p:cNvSpPr>
              <a:spLocks noChangeArrowheads="1"/>
            </p:cNvSpPr>
            <p:nvPr/>
          </p:nvSpPr>
          <p:spPr bwMode="auto">
            <a:xfrm>
              <a:off x="3264" y="1449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latin typeface="Courier New" pitchFamily="49" charset="0"/>
                </a:rPr>
                <a:t>#</a:t>
              </a:r>
              <a:r>
                <a:rPr lang="it-IT">
                  <a:latin typeface="Courier New" pitchFamily="49" charset="0"/>
                </a:rPr>
                <a:t>m</a:t>
              </a:r>
              <a:r>
                <a:rPr lang="en-US">
                  <a:latin typeface="Courier New" pitchFamily="49" charset="0"/>
                </a:rPr>
                <a:t>ississip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p</a:t>
              </a:r>
            </a:p>
          </p:txBody>
        </p:sp>
        <p:sp>
          <p:nvSpPr>
            <p:cNvPr id="973850" name="Oval 25"/>
            <p:cNvSpPr>
              <a:spLocks noChangeArrowheads="1"/>
            </p:cNvSpPr>
            <p:nvPr/>
          </p:nvSpPr>
          <p:spPr bwMode="auto">
            <a:xfrm>
              <a:off x="768" y="3168"/>
              <a:ext cx="1392" cy="28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51" name="Line 26"/>
            <p:cNvSpPr>
              <a:spLocks noChangeShapeType="1"/>
            </p:cNvSpPr>
            <p:nvPr/>
          </p:nvSpPr>
          <p:spPr bwMode="auto">
            <a:xfrm flipV="1">
              <a:off x="2160" y="1632"/>
              <a:ext cx="1152" cy="16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1219200" y="2781300"/>
            <a:ext cx="7924800" cy="1890713"/>
            <a:chOff x="768" y="1641"/>
            <a:chExt cx="4992" cy="1191"/>
          </a:xfrm>
        </p:grpSpPr>
        <p:sp>
          <p:nvSpPr>
            <p:cNvPr id="973846" name="Rectangle 28"/>
            <p:cNvSpPr>
              <a:spLocks noChangeArrowheads="1"/>
            </p:cNvSpPr>
            <p:nvPr/>
          </p:nvSpPr>
          <p:spPr bwMode="auto">
            <a:xfrm>
              <a:off x="3264" y="1641"/>
              <a:ext cx="249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latin typeface="Courier New" pitchFamily="49" charset="0"/>
                </a:rPr>
                <a:t>ppi#</a:t>
              </a:r>
              <a:r>
                <a:rPr lang="it-IT">
                  <a:latin typeface="Courier New" pitchFamily="49" charset="0"/>
                </a:rPr>
                <a:t>mi</a:t>
              </a:r>
              <a:r>
                <a:rPr lang="en-US">
                  <a:latin typeface="Courier New" pitchFamily="49" charset="0"/>
                </a:rPr>
                <a:t>ssis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  <a:r>
                <a:rPr lang="it-IT">
                  <a:latin typeface="Courier New" pitchFamily="49" charset="0"/>
                </a:rPr>
                <a:t> 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73847" name="Oval 29"/>
            <p:cNvSpPr>
              <a:spLocks noChangeArrowheads="1"/>
            </p:cNvSpPr>
            <p:nvPr/>
          </p:nvSpPr>
          <p:spPr bwMode="auto">
            <a:xfrm>
              <a:off x="768" y="2544"/>
              <a:ext cx="1392" cy="28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48" name="Line 30"/>
            <p:cNvSpPr>
              <a:spLocks noChangeShapeType="1"/>
            </p:cNvSpPr>
            <p:nvPr/>
          </p:nvSpPr>
          <p:spPr bwMode="auto">
            <a:xfrm flipV="1">
              <a:off x="2160" y="1824"/>
              <a:ext cx="1152" cy="86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36063" name="Rectangle 31"/>
          <p:cNvSpPr>
            <a:spLocks noChangeArrowheads="1"/>
          </p:cNvSpPr>
          <p:nvPr/>
        </p:nvSpPr>
        <p:spPr bwMode="auto">
          <a:xfrm>
            <a:off x="5170488" y="1755775"/>
            <a:ext cx="3381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F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836064" name="Rectangle 32"/>
          <p:cNvSpPr>
            <a:spLocks noChangeArrowheads="1"/>
          </p:cNvSpPr>
          <p:nvPr/>
        </p:nvSpPr>
        <p:spPr bwMode="auto">
          <a:xfrm>
            <a:off x="7451725" y="1755775"/>
            <a:ext cx="3238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L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380288" y="2060575"/>
            <a:ext cx="1492250" cy="3886200"/>
            <a:chOff x="4656" y="1200"/>
            <a:chExt cx="940" cy="2448"/>
          </a:xfrm>
        </p:grpSpPr>
        <p:sp>
          <p:nvSpPr>
            <p:cNvPr id="973842" name="Rectangle 34"/>
            <p:cNvSpPr>
              <a:spLocks noChangeArrowheads="1"/>
            </p:cNvSpPr>
            <p:nvPr/>
          </p:nvSpPr>
          <p:spPr bwMode="auto">
            <a:xfrm>
              <a:off x="4656" y="1200"/>
              <a:ext cx="288" cy="2448"/>
            </a:xfrm>
            <a:prstGeom prst="rect">
              <a:avLst/>
            </a:prstGeom>
            <a:noFill/>
            <a:ln w="31750">
              <a:solidFill>
                <a:srgbClr val="48F02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43" name="Rectangle 35"/>
            <p:cNvSpPr>
              <a:spLocks noChangeArrowheads="1"/>
            </p:cNvSpPr>
            <p:nvPr/>
          </p:nvSpPr>
          <p:spPr bwMode="auto">
            <a:xfrm>
              <a:off x="5328" y="2304"/>
              <a:ext cx="26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2800">
                  <a:solidFill>
                    <a:srgbClr val="006600"/>
                  </a:solidFill>
                  <a:latin typeface="Comic Sans MS" pitchFamily="66" charset="0"/>
                </a:rPr>
                <a:t>T</a:t>
              </a:r>
              <a:endParaRPr lang="en-US" sz="2800">
                <a:solidFill>
                  <a:srgbClr val="006600"/>
                </a:solidFill>
                <a:latin typeface="Comic Sans MS" pitchFamily="66" charset="0"/>
              </a:endParaRPr>
            </a:p>
          </p:txBody>
        </p:sp>
        <p:sp>
          <p:nvSpPr>
            <p:cNvPr id="973844" name="Rectangle 36"/>
            <p:cNvSpPr>
              <a:spLocks noChangeArrowheads="1"/>
            </p:cNvSpPr>
            <p:nvPr/>
          </p:nvSpPr>
          <p:spPr bwMode="auto">
            <a:xfrm>
              <a:off x="4656" y="2221"/>
              <a:ext cx="288" cy="240"/>
            </a:xfrm>
            <a:prstGeom prst="rect">
              <a:avLst/>
            </a:prstGeom>
            <a:noFill/>
            <a:ln w="22225">
              <a:solidFill>
                <a:srgbClr val="00CC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45" name="AutoShape 37"/>
            <p:cNvSpPr>
              <a:spLocks noChangeArrowheads="1"/>
            </p:cNvSpPr>
            <p:nvPr/>
          </p:nvSpPr>
          <p:spPr bwMode="auto">
            <a:xfrm>
              <a:off x="5040" y="2304"/>
              <a:ext cx="240" cy="336"/>
            </a:xfrm>
            <a:prstGeom prst="leftRightArrow">
              <a:avLst>
                <a:gd name="adj1" fmla="val 50000"/>
                <a:gd name="adj2" fmla="val 20000"/>
              </a:avLst>
            </a:prstGeom>
            <a:gradFill rotWithShape="0">
              <a:gsLst>
                <a:gs pos="0">
                  <a:srgbClr val="48F026"/>
                </a:gs>
                <a:gs pos="100000">
                  <a:srgbClr val="1A570E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36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36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36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36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6041" grpId="0" autoUpdateAnimBg="0"/>
      <p:bldP spid="1836042" grpId="0" autoUpdateAnimBg="0"/>
      <p:bldP spid="1836043" grpId="0" autoUpdateAnimBg="0"/>
      <p:bldP spid="1836044" grpId="0" autoUpdateAnimBg="0"/>
      <p:bldP spid="1836045" grpId="0" autoUpdateAnimBg="0"/>
      <p:bldP spid="1836046" grpId="0" autoUpdateAnimBg="0"/>
      <p:bldP spid="1836047" grpId="0" autoUpdateAnimBg="0"/>
      <p:bldP spid="1836063" grpId="0" autoUpdateAnimBg="0"/>
      <p:bldP spid="183606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A famous example</a:t>
            </a:r>
          </a:p>
        </p:txBody>
      </p:sp>
      <p:pic>
        <p:nvPicPr>
          <p:cNvPr id="975874" name="Picture 4" descr="Picture1"/>
          <p:cNvPicPr>
            <a:picLocks noChangeAspect="1" noChangeArrowheads="1"/>
          </p:cNvPicPr>
          <p:nvPr/>
        </p:nvPicPr>
        <p:blipFill rotWithShape="1">
          <a:blip r:embed="rId3" cstate="print"/>
          <a:srcRect l="10516"/>
          <a:stretch/>
        </p:blipFill>
        <p:spPr bwMode="auto">
          <a:xfrm>
            <a:off x="539552" y="1628775"/>
            <a:ext cx="4896644" cy="512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5875" name="AutoShape 5"/>
          <p:cNvSpPr>
            <a:spLocks noChangeArrowheads="1"/>
          </p:cNvSpPr>
          <p:nvPr/>
        </p:nvSpPr>
        <p:spPr bwMode="auto">
          <a:xfrm>
            <a:off x="5634338" y="3501008"/>
            <a:ext cx="1439862" cy="20161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 dirty="0" err="1"/>
              <a:t>Much</a:t>
            </a:r>
            <a:endParaRPr lang="it-IT" b="1" dirty="0"/>
          </a:p>
          <a:p>
            <a:pPr algn="ctr"/>
            <a:r>
              <a:rPr lang="it-IT" b="1" dirty="0" err="1"/>
              <a:t>longer</a:t>
            </a:r>
            <a:r>
              <a:rPr lang="it-IT" b="1" dirty="0"/>
              <a:t>...</a:t>
            </a:r>
          </a:p>
        </p:txBody>
      </p:sp>
      <p:pic>
        <p:nvPicPr>
          <p:cNvPr id="13" name="Picture 4" descr="Picture1"/>
          <p:cNvPicPr>
            <a:picLocks noChangeAspect="1" noChangeArrowheads="1"/>
          </p:cNvPicPr>
          <p:nvPr/>
        </p:nvPicPr>
        <p:blipFill rotWithShape="1">
          <a:blip r:embed="rId3" cstate="print"/>
          <a:srcRect r="88816"/>
          <a:stretch/>
        </p:blipFill>
        <p:spPr bwMode="auto">
          <a:xfrm>
            <a:off x="7272343" y="1628774"/>
            <a:ext cx="612025" cy="512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720725"/>
          </a:xfrm>
        </p:spPr>
        <p:txBody>
          <a:bodyPr/>
          <a:lstStyle/>
          <a:p>
            <a:pPr eaLnBrk="1" hangingPunct="1"/>
            <a:r>
              <a:rPr lang="it-IT" sz="3200">
                <a:solidFill>
                  <a:srgbClr val="000099"/>
                </a:solidFill>
              </a:rPr>
              <a:t>Compressing L seems promising...</a:t>
            </a:r>
          </a:p>
        </p:txBody>
      </p:sp>
      <p:pic>
        <p:nvPicPr>
          <p:cNvPr id="977922" name="Picture 3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338" y="1511300"/>
            <a:ext cx="42449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9044" name="Rectangle 4"/>
          <p:cNvSpPr>
            <a:spLocks noChangeArrowheads="1"/>
          </p:cNvSpPr>
          <p:nvPr/>
        </p:nvSpPr>
        <p:spPr bwMode="auto">
          <a:xfrm>
            <a:off x="5365750" y="2087563"/>
            <a:ext cx="3382963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it-IT">
                <a:solidFill>
                  <a:srgbClr val="0000FF"/>
                </a:solidFill>
                <a:latin typeface="Comic Sans MS" pitchFamily="66" charset="0"/>
              </a:rPr>
              <a:t>Key observation:</a:t>
            </a:r>
          </a:p>
          <a:p>
            <a:pPr marL="457200" indent="-457200" eaLnBrk="0" hangingPunct="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l"/>
            </a:pPr>
            <a:r>
              <a:rPr lang="it-IT" sz="1800">
                <a:latin typeface="Comic Sans MS" pitchFamily="66" charset="0"/>
              </a:rPr>
              <a:t>L is locally homogeneous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57825" y="3022600"/>
            <a:ext cx="3543300" cy="407988"/>
            <a:chOff x="3061" y="1661"/>
            <a:chExt cx="2232" cy="342"/>
          </a:xfrm>
        </p:grpSpPr>
        <p:sp>
          <p:nvSpPr>
            <p:cNvPr id="977929" name="AutoShape 6"/>
            <p:cNvSpPr>
              <a:spLocks noChangeArrowheads="1"/>
            </p:cNvSpPr>
            <p:nvPr/>
          </p:nvSpPr>
          <p:spPr bwMode="auto">
            <a:xfrm>
              <a:off x="3061" y="1661"/>
              <a:ext cx="318" cy="272"/>
            </a:xfrm>
            <a:prstGeom prst="rightArrow">
              <a:avLst>
                <a:gd name="adj1" fmla="val 50000"/>
                <a:gd name="adj2" fmla="val 2922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7930" name="Text Box 7"/>
            <p:cNvSpPr txBox="1">
              <a:spLocks noChangeArrowheads="1"/>
            </p:cNvSpPr>
            <p:nvPr/>
          </p:nvSpPr>
          <p:spPr bwMode="auto">
            <a:xfrm>
              <a:off x="3412" y="1671"/>
              <a:ext cx="1881" cy="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FF3300"/>
                  </a:solidFill>
                  <a:latin typeface="Comic Sans MS" pitchFamily="66" charset="0"/>
                </a:rPr>
                <a:t>L is highly compressible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292725" y="4103688"/>
            <a:ext cx="3527425" cy="1752600"/>
            <a:chOff x="2699" y="2478"/>
            <a:chExt cx="2928" cy="1104"/>
          </a:xfrm>
        </p:grpSpPr>
        <p:sp>
          <p:nvSpPr>
            <p:cNvPr id="977927" name="Rectangle 9"/>
            <p:cNvSpPr>
              <a:spLocks noChangeArrowheads="1"/>
            </p:cNvSpPr>
            <p:nvPr/>
          </p:nvSpPr>
          <p:spPr bwMode="auto">
            <a:xfrm>
              <a:off x="2699" y="2478"/>
              <a:ext cx="292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457200" indent="-4572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dirty="0" err="1">
                  <a:solidFill>
                    <a:srgbClr val="0000FF"/>
                  </a:solidFill>
                  <a:latin typeface="Comic Sans MS" pitchFamily="66" charset="0"/>
                </a:rPr>
                <a:t>Algorithm</a:t>
              </a:r>
              <a:r>
                <a:rPr lang="it-IT" dirty="0">
                  <a:solidFill>
                    <a:srgbClr val="0000FF"/>
                  </a:solidFill>
                  <a:latin typeface="Comic Sans MS" pitchFamily="66" charset="0"/>
                </a:rPr>
                <a:t> </a:t>
              </a:r>
              <a:r>
                <a:rPr lang="it-IT" dirty="0" err="1">
                  <a:solidFill>
                    <a:srgbClr val="0000FF"/>
                  </a:solidFill>
                  <a:latin typeface="Comic Sans MS" pitchFamily="66" charset="0"/>
                </a:rPr>
                <a:t>Bzip</a:t>
              </a:r>
              <a:r>
                <a:rPr lang="it-IT" dirty="0">
                  <a:solidFill>
                    <a:srgbClr val="0000FF"/>
                  </a:solidFill>
                  <a:latin typeface="Comic Sans MS" pitchFamily="66" charset="0"/>
                </a:rPr>
                <a:t> :</a:t>
              </a:r>
            </a:p>
            <a:p>
              <a:pPr marL="457200" indent="-457200" eaLnBrk="0" hangingPunct="0">
                <a:lnSpc>
                  <a:spcPct val="140000"/>
                </a:lnSpc>
                <a:spcBef>
                  <a:spcPct val="20000"/>
                </a:spcBef>
                <a:buClr>
                  <a:schemeClr val="tx1"/>
                </a:buClr>
                <a:buSzPct val="110000"/>
                <a:buFont typeface="+mj-lt"/>
                <a:buAutoNum type="arabicPeriod"/>
              </a:pPr>
              <a:r>
                <a:rPr lang="it-IT" sz="1800" dirty="0" err="1">
                  <a:latin typeface="Comic Sans MS" pitchFamily="66" charset="0"/>
                </a:rPr>
                <a:t>Move</a:t>
              </a:r>
              <a:r>
                <a:rPr lang="it-IT" sz="1800" dirty="0">
                  <a:latin typeface="Comic Sans MS" pitchFamily="66" charset="0"/>
                </a:rPr>
                <a:t>-to-Front </a:t>
              </a:r>
              <a:r>
                <a:rPr lang="it-IT" sz="1800" dirty="0" err="1">
                  <a:latin typeface="Comic Sans MS" pitchFamily="66" charset="0"/>
                </a:rPr>
                <a:t>coding</a:t>
              </a:r>
              <a:r>
                <a:rPr lang="it-IT" sz="1800" dirty="0">
                  <a:latin typeface="Comic Sans MS" pitchFamily="66" charset="0"/>
                </a:rPr>
                <a:t> of L</a:t>
              </a:r>
            </a:p>
            <a:p>
              <a:pPr marL="457200" indent="-457200" eaLnBrk="0" hangingPunct="0">
                <a:lnSpc>
                  <a:spcPct val="130000"/>
                </a:lnSpc>
                <a:spcBef>
                  <a:spcPct val="20000"/>
                </a:spcBef>
                <a:buClr>
                  <a:schemeClr val="tx1"/>
                </a:buClr>
                <a:buSzPct val="115000"/>
                <a:buFont typeface="+mj-lt"/>
                <a:buAutoNum type="arabicPeriod"/>
              </a:pPr>
              <a:r>
                <a:rPr lang="it-IT" sz="1800" dirty="0" err="1">
                  <a:latin typeface="Comic Sans MS" pitchFamily="66" charset="0"/>
                </a:rPr>
                <a:t>Run-Length</a:t>
              </a:r>
              <a:r>
                <a:rPr lang="it-IT" sz="1800" dirty="0">
                  <a:latin typeface="Comic Sans MS" pitchFamily="66" charset="0"/>
                </a:rPr>
                <a:t> </a:t>
              </a:r>
              <a:r>
                <a:rPr lang="it-IT" sz="1800" dirty="0" err="1">
                  <a:latin typeface="Comic Sans MS" pitchFamily="66" charset="0"/>
                </a:rPr>
                <a:t>coding</a:t>
              </a:r>
              <a:endParaRPr lang="it-IT" sz="1800" dirty="0">
                <a:latin typeface="Comic Sans MS" pitchFamily="66" charset="0"/>
                <a:sym typeface="Wingdings" pitchFamily="2" charset="2"/>
              </a:endParaRPr>
            </a:p>
            <a:p>
              <a:pPr marL="457200" indent="-457200" eaLnBrk="0" hangingPunct="0">
                <a:lnSpc>
                  <a:spcPct val="130000"/>
                </a:lnSpc>
                <a:spcBef>
                  <a:spcPct val="20000"/>
                </a:spcBef>
                <a:buClr>
                  <a:schemeClr val="tx1"/>
                </a:buClr>
                <a:buSzPct val="110000"/>
                <a:buFont typeface="+mj-lt"/>
                <a:buAutoNum type="arabicPeriod"/>
              </a:pPr>
              <a:r>
                <a:rPr lang="it-IT" sz="1800" dirty="0">
                  <a:latin typeface="Comic Sans MS" pitchFamily="66" charset="0"/>
                  <a:sym typeface="Wingdings" pitchFamily="2" charset="2"/>
                </a:rPr>
                <a:t>Statistical </a:t>
              </a:r>
              <a:r>
                <a:rPr lang="it-IT" sz="1800" dirty="0" err="1">
                  <a:latin typeface="Comic Sans MS" pitchFamily="66" charset="0"/>
                  <a:sym typeface="Wingdings" pitchFamily="2" charset="2"/>
                </a:rPr>
                <a:t>coder</a:t>
              </a:r>
              <a:endParaRPr lang="it-IT" sz="1600" dirty="0">
                <a:latin typeface="Comic Sans MS" pitchFamily="66" charset="0"/>
              </a:endParaRPr>
            </a:p>
          </p:txBody>
        </p:sp>
        <p:sp>
          <p:nvSpPr>
            <p:cNvPr id="977928" name="Rectangle 10"/>
            <p:cNvSpPr>
              <a:spLocks noChangeArrowheads="1"/>
            </p:cNvSpPr>
            <p:nvPr/>
          </p:nvSpPr>
          <p:spPr bwMode="auto">
            <a:xfrm>
              <a:off x="2699" y="2478"/>
              <a:ext cx="2928" cy="1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79051" name="Rectangle 11"/>
          <p:cNvSpPr>
            <a:spLocks noChangeArrowheads="1"/>
          </p:cNvSpPr>
          <p:nvPr/>
        </p:nvSpPr>
        <p:spPr bwMode="auto">
          <a:xfrm>
            <a:off x="395288" y="6237288"/>
            <a:ext cx="7499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FF0000"/>
              </a:buClr>
              <a:buSzPct val="105000"/>
              <a:buFont typeface="Wingdings 2" pitchFamily="18" charset="2"/>
              <a:buChar char="R"/>
            </a:pPr>
            <a:r>
              <a:rPr lang="it-IT" sz="1800">
                <a:solidFill>
                  <a:srgbClr val="FF0000"/>
                </a:solidFill>
                <a:latin typeface="Comic Sans MS" pitchFamily="66" charset="0"/>
              </a:rPr>
              <a:t>Bzip vs. Gzip: 20% vs. 33%, but it is slower in (de)compression !</a:t>
            </a:r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540096" y="3931964"/>
            <a:ext cx="4391944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539552" y="4509120"/>
            <a:ext cx="439248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611534" y="4725144"/>
            <a:ext cx="4320506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4" name="Gruppo 3"/>
          <p:cNvGrpSpPr/>
          <p:nvPr/>
        </p:nvGrpSpPr>
        <p:grpSpPr>
          <a:xfrm>
            <a:off x="1008360" y="2133377"/>
            <a:ext cx="395288" cy="3887885"/>
            <a:chOff x="1008360" y="2133377"/>
            <a:chExt cx="395288" cy="3887885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008360" y="2133377"/>
              <a:ext cx="395288" cy="1798587"/>
            </a:xfrm>
            <a:prstGeom prst="rect">
              <a:avLst/>
            </a:prstGeom>
            <a:solidFill>
              <a:srgbClr val="FFFF99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1008360" y="3931963"/>
              <a:ext cx="395288" cy="577157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3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" name="Rectangle 7"/>
            <p:cNvSpPr>
              <a:spLocks noChangeArrowheads="1"/>
            </p:cNvSpPr>
            <p:nvPr/>
          </p:nvSpPr>
          <p:spPr bwMode="auto">
            <a:xfrm>
              <a:off x="1008360" y="4509121"/>
              <a:ext cx="395288" cy="216024"/>
            </a:xfrm>
            <a:prstGeom prst="rect">
              <a:avLst/>
            </a:prstGeom>
            <a:solidFill>
              <a:srgbClr val="FF7C80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1008360" y="4725143"/>
              <a:ext cx="395288" cy="1296119"/>
            </a:xfrm>
            <a:prstGeom prst="rect">
              <a:avLst/>
            </a:prstGeom>
            <a:solidFill>
              <a:schemeClr val="accent1">
                <a:lumMod val="75000"/>
                <a:alpha val="3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9044" grpId="0" autoUpdateAnimBg="0"/>
      <p:bldP spid="1879051" grpId="0" autoUpdateAnimBg="0"/>
      <p:bldP spid="12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69" name="Rectangle 2"/>
          <p:cNvSpPr>
            <a:spLocks noChangeArrowheads="1"/>
          </p:cNvSpPr>
          <p:nvPr/>
        </p:nvSpPr>
        <p:spPr bwMode="auto">
          <a:xfrm>
            <a:off x="395288" y="1771650"/>
            <a:ext cx="3276600" cy="482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50938" y="1862138"/>
            <a:ext cx="2286000" cy="4592637"/>
            <a:chOff x="1824" y="1094"/>
            <a:chExt cx="1440" cy="289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24" y="1252"/>
              <a:ext cx="1440" cy="2735"/>
              <a:chOff x="1824" y="1252"/>
              <a:chExt cx="1440" cy="2735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824" y="1252"/>
                <a:ext cx="1152" cy="236"/>
                <a:chOff x="1824" y="1252"/>
                <a:chExt cx="1248" cy="236"/>
              </a:xfrm>
            </p:grpSpPr>
            <p:sp>
              <p:nvSpPr>
                <p:cNvPr id="979993" name="AutoShape 6"/>
                <p:cNvSpPr>
                  <a:spLocks/>
                </p:cNvSpPr>
                <p:nvPr/>
              </p:nvSpPr>
              <p:spPr bwMode="auto">
                <a:xfrm rot="5400000">
                  <a:off x="2424" y="840"/>
                  <a:ext cx="48" cy="1248"/>
                </a:xfrm>
                <a:prstGeom prst="leftBrace">
                  <a:avLst>
                    <a:gd name="adj1" fmla="val 216667"/>
                    <a:gd name="adj2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97999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054" y="1252"/>
                  <a:ext cx="84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it-IT" sz="1400" b="1">
                      <a:latin typeface="Tahoma" pitchFamily="34" charset="0"/>
                    </a:rPr>
                    <a:t>BWT matrix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979992" name="Text Box 8"/>
              <p:cNvSpPr txBox="1">
                <a:spLocks noChangeArrowheads="1"/>
              </p:cNvSpPr>
              <p:nvPr/>
            </p:nvSpPr>
            <p:spPr bwMode="auto">
              <a:xfrm>
                <a:off x="1824" y="1536"/>
                <a:ext cx="1440" cy="245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#mississipp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i#mississip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ippi#missis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issippi#mis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ississippi#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mississippi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pi#mississi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ppi#mississ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sippi#missi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sissippi#mi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ssippi#miss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ssissippi#m</a:t>
                </a:r>
                <a:endParaRPr lang="en-GB">
                  <a:latin typeface="Courier New" pitchFamily="49" charset="0"/>
                </a:endParaRPr>
              </a:p>
            </p:txBody>
          </p:sp>
        </p:grpSp>
        <p:sp>
          <p:nvSpPr>
            <p:cNvPr id="979989" name="AutoShape 9"/>
            <p:cNvSpPr>
              <a:spLocks noChangeArrowheads="1"/>
            </p:cNvSpPr>
            <p:nvPr/>
          </p:nvSpPr>
          <p:spPr bwMode="auto">
            <a:xfrm rot="10800000">
              <a:off x="2448" y="1094"/>
              <a:ext cx="768" cy="144"/>
            </a:xfrm>
            <a:prstGeom prst="curvedUpArrow">
              <a:avLst>
                <a:gd name="adj1" fmla="val 106667"/>
                <a:gd name="adj2" fmla="val 213333"/>
                <a:gd name="adj3" fmla="val 33333"/>
              </a:avLst>
            </a:prstGeom>
            <a:solidFill>
              <a:srgbClr val="FF00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9990" name="Rectangle 10"/>
            <p:cNvSpPr>
              <a:spLocks noChangeArrowheads="1"/>
            </p:cNvSpPr>
            <p:nvPr/>
          </p:nvSpPr>
          <p:spPr bwMode="auto">
            <a:xfrm>
              <a:off x="1824" y="2534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it-IT">
                <a:latin typeface="Courier New" pitchFamily="49" charset="0"/>
              </a:endParaRPr>
            </a:p>
          </p:txBody>
        </p:sp>
      </p:grpSp>
      <p:sp>
        <p:nvSpPr>
          <p:cNvPr id="1870859" name="Text Box 11"/>
          <p:cNvSpPr txBox="1">
            <a:spLocks noChangeArrowheads="1"/>
          </p:cNvSpPr>
          <p:nvPr/>
        </p:nvSpPr>
        <p:spPr bwMode="auto">
          <a:xfrm>
            <a:off x="1150938" y="2563813"/>
            <a:ext cx="2159000" cy="3890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mississipp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mississip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ississippi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b="1">
                <a:solidFill>
                  <a:schemeClr val="tx2"/>
                </a:solidFill>
                <a:latin typeface="Courier New" pitchFamily="49" charset="0"/>
              </a:rPr>
              <a:t>m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ississippi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ssissippi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</a:t>
            </a:r>
            <a:endParaRPr lang="en-GB">
              <a:latin typeface="Courier New" pitchFamily="49" charset="0"/>
            </a:endParaRPr>
          </a:p>
        </p:txBody>
      </p:sp>
      <p:sp>
        <p:nvSpPr>
          <p:cNvPr id="979972" name="Rectangle 12"/>
          <p:cNvSpPr>
            <a:spLocks noGrp="1" noChangeArrowheads="1"/>
          </p:cNvSpPr>
          <p:nvPr>
            <p:ph type="title"/>
          </p:nvPr>
        </p:nvSpPr>
        <p:spPr>
          <a:xfrm>
            <a:off x="468313" y="814388"/>
            <a:ext cx="7772400" cy="527050"/>
          </a:xfrm>
        </p:spPr>
        <p:txBody>
          <a:bodyPr/>
          <a:lstStyle/>
          <a:p>
            <a:pPr eaLnBrk="1" hangingPunct="1"/>
            <a:r>
              <a:rPr lang="it-IT" sz="3600">
                <a:solidFill>
                  <a:srgbClr val="000099"/>
                </a:solidFill>
              </a:rPr>
              <a:t>How to compute the BWT ?</a:t>
            </a:r>
            <a:endParaRPr lang="en-US" sz="3600">
              <a:solidFill>
                <a:srgbClr val="000099"/>
              </a:solidFill>
            </a:endParaRPr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055938" y="2106613"/>
            <a:ext cx="400050" cy="4360862"/>
            <a:chOff x="3024" y="1248"/>
            <a:chExt cx="252" cy="2747"/>
          </a:xfrm>
        </p:grpSpPr>
        <p:sp>
          <p:nvSpPr>
            <p:cNvPr id="979985" name="Text Box 14"/>
            <p:cNvSpPr txBox="1">
              <a:spLocks noChangeArrowheads="1"/>
            </p:cNvSpPr>
            <p:nvPr/>
          </p:nvSpPr>
          <p:spPr bwMode="auto">
            <a:xfrm>
              <a:off x="3024" y="1536"/>
              <a:ext cx="240" cy="2459"/>
            </a:xfrm>
            <a:prstGeom prst="rect">
              <a:avLst/>
            </a:prstGeom>
            <a:noFill/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p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m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latin typeface="Courier New" pitchFamily="49" charset="0"/>
                </a:rPr>
                <a:t>#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p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  <a:endParaRPr lang="en-GB">
                <a:solidFill>
                  <a:srgbClr val="FF3300"/>
                </a:solidFill>
                <a:latin typeface="Courier New" pitchFamily="49" charset="0"/>
              </a:endParaRPr>
            </a:p>
          </p:txBody>
        </p:sp>
        <p:sp>
          <p:nvSpPr>
            <p:cNvPr id="979986" name="Rectangle 15"/>
            <p:cNvSpPr>
              <a:spLocks noChangeArrowheads="1"/>
            </p:cNvSpPr>
            <p:nvPr/>
          </p:nvSpPr>
          <p:spPr bwMode="auto">
            <a:xfrm>
              <a:off x="3024" y="1536"/>
              <a:ext cx="240" cy="2448"/>
            </a:xfrm>
            <a:prstGeom prst="rect">
              <a:avLst/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9987" name="Text Box 16"/>
            <p:cNvSpPr txBox="1">
              <a:spLocks noChangeArrowheads="1"/>
            </p:cNvSpPr>
            <p:nvPr/>
          </p:nvSpPr>
          <p:spPr bwMode="auto">
            <a:xfrm>
              <a:off x="3072" y="1248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mic Sans MS" pitchFamily="66" charset="0"/>
                </a:rPr>
                <a:t>L</a:t>
              </a:r>
              <a:endParaRPr lang="en-GB">
                <a:solidFill>
                  <a:srgbClr val="FF33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541338" y="2106613"/>
            <a:ext cx="990600" cy="4343400"/>
            <a:chOff x="1440" y="1248"/>
            <a:chExt cx="624" cy="2736"/>
          </a:xfrm>
        </p:grpSpPr>
        <p:sp>
          <p:nvSpPr>
            <p:cNvPr id="979981" name="Text Box 18"/>
            <p:cNvSpPr txBox="1">
              <a:spLocks noChangeArrowheads="1"/>
            </p:cNvSpPr>
            <p:nvPr/>
          </p:nvSpPr>
          <p:spPr bwMode="auto">
            <a:xfrm>
              <a:off x="1440" y="1536"/>
              <a:ext cx="624" cy="2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12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2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11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8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5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2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10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9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7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4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6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3</a:t>
              </a:r>
              <a:endParaRPr lang="en-GB" b="1">
                <a:solidFill>
                  <a:srgbClr val="FF3300"/>
                </a:solidFill>
                <a:latin typeface="Courier New" pitchFamily="49" charset="0"/>
              </a:endParaRP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1440" y="1248"/>
              <a:ext cx="344" cy="2736"/>
              <a:chOff x="1440" y="1248"/>
              <a:chExt cx="344" cy="2736"/>
            </a:xfrm>
          </p:grpSpPr>
          <p:sp>
            <p:nvSpPr>
              <p:cNvPr id="979983" name="Rectangle 20"/>
              <p:cNvSpPr>
                <a:spLocks noChangeArrowheads="1"/>
              </p:cNvSpPr>
              <p:nvPr/>
            </p:nvSpPr>
            <p:spPr bwMode="auto">
              <a:xfrm>
                <a:off x="1440" y="1536"/>
                <a:ext cx="288" cy="244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79984" name="Text Box 21"/>
              <p:cNvSpPr txBox="1">
                <a:spLocks noChangeArrowheads="1"/>
              </p:cNvSpPr>
              <p:nvPr/>
            </p:nvSpPr>
            <p:spPr bwMode="auto">
              <a:xfrm>
                <a:off x="1440" y="1248"/>
                <a:ext cx="34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3300"/>
                    </a:solidFill>
                    <a:latin typeface="Comic Sans MS" pitchFamily="66" charset="0"/>
                  </a:rPr>
                  <a:t>SA</a:t>
                </a:r>
                <a:endParaRPr lang="en-GB">
                  <a:solidFill>
                    <a:srgbClr val="FF3300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1870870" name="AutoShape 22"/>
          <p:cNvSpPr>
            <a:spLocks noChangeArrowheads="1"/>
          </p:cNvSpPr>
          <p:nvPr/>
        </p:nvSpPr>
        <p:spPr bwMode="auto">
          <a:xfrm rot="10800000">
            <a:off x="617538" y="1878013"/>
            <a:ext cx="1219200" cy="228600"/>
          </a:xfrm>
          <a:prstGeom prst="curvedUpArrow">
            <a:avLst>
              <a:gd name="adj1" fmla="val 106667"/>
              <a:gd name="adj2" fmla="val 213333"/>
              <a:gd name="adj3" fmla="val 33333"/>
            </a:avLst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70871" name="AutoShape 23"/>
          <p:cNvSpPr>
            <a:spLocks noChangeArrowheads="1"/>
          </p:cNvSpPr>
          <p:nvPr/>
        </p:nvSpPr>
        <p:spPr bwMode="auto">
          <a:xfrm>
            <a:off x="4319588" y="2636838"/>
            <a:ext cx="3311525" cy="576262"/>
          </a:xfrm>
          <a:prstGeom prst="wedgeRectCallout">
            <a:avLst>
              <a:gd name="adj1" fmla="val -80394"/>
              <a:gd name="adj2" fmla="val 84162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sz="2400" dirty="0">
                <a:solidFill>
                  <a:schemeClr val="bg1"/>
                </a:solidFill>
                <a:latin typeface="Tahoma" pitchFamily="34" charset="0"/>
              </a:rPr>
              <a:t>	L[3] = T[ 8 - 1 ]</a:t>
            </a:r>
            <a:endParaRPr lang="it-IT" sz="24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870872" name="Text Box 24"/>
          <p:cNvSpPr txBox="1">
            <a:spLocks noChangeArrowheads="1"/>
          </p:cNvSpPr>
          <p:nvPr/>
        </p:nvSpPr>
        <p:spPr bwMode="auto">
          <a:xfrm>
            <a:off x="4175125" y="2205038"/>
            <a:ext cx="4029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solidFill>
                  <a:srgbClr val="000099"/>
                </a:solidFill>
                <a:latin typeface="Comic Sans MS" pitchFamily="66" charset="0"/>
              </a:rPr>
              <a:t>We said that: L[i] precedes F[i] in T</a:t>
            </a:r>
          </a:p>
        </p:txBody>
      </p: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3973513" y="3760985"/>
            <a:ext cx="4718050" cy="503237"/>
            <a:chOff x="2426" y="1525"/>
            <a:chExt cx="2767" cy="317"/>
          </a:xfrm>
        </p:grpSpPr>
        <p:sp>
          <p:nvSpPr>
            <p:cNvPr id="979979" name="Text Box 26"/>
            <p:cNvSpPr txBox="1">
              <a:spLocks noChangeArrowheads="1"/>
            </p:cNvSpPr>
            <p:nvPr/>
          </p:nvSpPr>
          <p:spPr bwMode="auto">
            <a:xfrm>
              <a:off x="2472" y="1570"/>
              <a:ext cx="27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solidFill>
                    <a:srgbClr val="000099"/>
                  </a:solidFill>
                  <a:latin typeface="Comic Sans MS" pitchFamily="66" charset="0"/>
                </a:rPr>
                <a:t>Given SA and T, we have L[i]  = T[SA[i]-1]</a:t>
              </a:r>
            </a:p>
          </p:txBody>
        </p:sp>
        <p:sp>
          <p:nvSpPr>
            <p:cNvPr id="979980" name="Rectangle 27"/>
            <p:cNvSpPr>
              <a:spLocks noChangeArrowheads="1"/>
            </p:cNvSpPr>
            <p:nvPr/>
          </p:nvSpPr>
          <p:spPr bwMode="auto">
            <a:xfrm>
              <a:off x="2426" y="1525"/>
              <a:ext cx="2767" cy="317"/>
            </a:xfrm>
            <a:prstGeom prst="rect">
              <a:avLst/>
            </a:prstGeom>
            <a:noFill/>
            <a:ln w="539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28" name="Group 25"/>
          <p:cNvGrpSpPr>
            <a:grpSpLocks/>
          </p:cNvGrpSpPr>
          <p:nvPr/>
        </p:nvGrpSpPr>
        <p:grpSpPr bwMode="auto">
          <a:xfrm>
            <a:off x="3963389" y="4653954"/>
            <a:ext cx="4569703" cy="1150936"/>
            <a:chOff x="2260" y="1525"/>
            <a:chExt cx="2680" cy="725"/>
          </a:xfrm>
        </p:grpSpPr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2312" y="1584"/>
              <a:ext cx="2581" cy="582"/>
            </a:xfrm>
            <a:prstGeom prst="rect">
              <a:avLst/>
            </a:prstGeom>
            <a:noFill/>
            <a:ln w="9525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800" dirty="0" err="1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This</a:t>
              </a:r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</a:t>
              </a:r>
              <a:r>
                <a:rPr lang="it-IT" sz="1800" dirty="0" err="1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is</a:t>
              </a:r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</a:t>
              </a:r>
              <a:r>
                <a:rPr lang="it-IT" sz="1800" dirty="0" err="1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one</a:t>
              </a:r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of the </a:t>
              </a:r>
              <a:r>
                <a:rPr lang="it-IT" sz="1800" dirty="0" err="1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main</a:t>
              </a:r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</a:t>
              </a:r>
              <a:r>
                <a:rPr lang="it-IT" sz="1800" dirty="0" err="1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reasons</a:t>
              </a:r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for</a:t>
              </a:r>
            </a:p>
            <a:p>
              <a:pPr algn="ctr"/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the </a:t>
              </a:r>
              <a:r>
                <a:rPr lang="it-IT" sz="1800" dirty="0" err="1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number</a:t>
              </a:r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of </a:t>
              </a:r>
              <a:r>
                <a:rPr lang="it-IT" sz="1800" dirty="0" err="1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pubblications</a:t>
              </a:r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</a:t>
              </a:r>
              <a:r>
                <a:rPr lang="it-IT" sz="1800" dirty="0" err="1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spurred</a:t>
              </a:r>
              <a:endParaRPr lang="it-IT" sz="18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  <a:p>
              <a:pPr algn="ctr"/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in ‘94-’10 on </a:t>
              </a:r>
              <a:r>
                <a:rPr lang="it-IT" sz="1800" dirty="0" err="1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Suffix</a:t>
              </a:r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 Array </a:t>
              </a:r>
              <a:r>
                <a:rPr lang="it-IT" sz="1800" dirty="0" err="1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construction</a:t>
              </a:r>
              <a:endParaRPr lang="it-IT" sz="18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2260" y="1525"/>
              <a:ext cx="2680" cy="725"/>
            </a:xfrm>
            <a:prstGeom prst="rect">
              <a:avLst/>
            </a:prstGeom>
            <a:noFill/>
            <a:ln w="53975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87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0859" grpId="0" autoUpdateAnimBg="0"/>
      <p:bldP spid="1870870" grpId="0" animBg="1"/>
      <p:bldP spid="1870871" grpId="0" animBg="1"/>
      <p:bldP spid="18708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77950" y="3060700"/>
            <a:ext cx="3352800" cy="2790825"/>
            <a:chOff x="3264" y="1833"/>
            <a:chExt cx="2112" cy="1758"/>
          </a:xfrm>
        </p:grpSpPr>
        <p:sp>
          <p:nvSpPr>
            <p:cNvPr id="984100" name="Rectangle 3"/>
            <p:cNvSpPr>
              <a:spLocks noChangeArrowheads="1"/>
            </p:cNvSpPr>
            <p:nvPr/>
          </p:nvSpPr>
          <p:spPr bwMode="auto">
            <a:xfrm>
              <a:off x="3264" y="2400"/>
              <a:ext cx="2064" cy="11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#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issis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si</a:t>
              </a:r>
              <a:r>
                <a:rPr lang="it-IT">
                  <a:latin typeface="Courier New" pitchFamily="49" charset="0"/>
                </a:rPr>
                <a:t>  p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pi#mississ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ippi#missi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issippi#mi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sippi#miss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sissippi#m</a:t>
              </a:r>
              <a:r>
                <a:rPr lang="it-IT">
                  <a:latin typeface="Courier New" pitchFamily="49" charset="0"/>
                </a:rPr>
                <a:t>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84101" name="Rectangle 4"/>
            <p:cNvSpPr>
              <a:spLocks noChangeArrowheads="1"/>
            </p:cNvSpPr>
            <p:nvPr/>
          </p:nvSpPr>
          <p:spPr bwMode="auto">
            <a:xfrm>
              <a:off x="3264" y="1833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ssippi#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</a:p>
          </p:txBody>
        </p:sp>
        <p:sp>
          <p:nvSpPr>
            <p:cNvPr id="984102" name="Rectangle 5"/>
            <p:cNvSpPr>
              <a:spLocks noChangeArrowheads="1"/>
            </p:cNvSpPr>
            <p:nvPr/>
          </p:nvSpPr>
          <p:spPr bwMode="auto">
            <a:xfrm>
              <a:off x="3264" y="2219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m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issi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ssippi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#</a:t>
              </a:r>
            </a:p>
          </p:txBody>
        </p:sp>
        <p:sp>
          <p:nvSpPr>
            <p:cNvPr id="984103" name="Rectangle 6"/>
            <p:cNvSpPr>
              <a:spLocks noChangeArrowheads="1"/>
            </p:cNvSpPr>
            <p:nvPr/>
          </p:nvSpPr>
          <p:spPr bwMode="auto">
            <a:xfrm>
              <a:off x="3264" y="2026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ssi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  m</a:t>
              </a: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984066" name="Rectangle 7"/>
          <p:cNvSpPr>
            <a:spLocks noChangeArrowheads="1"/>
          </p:cNvSpPr>
          <p:nvPr/>
        </p:nvSpPr>
        <p:spPr bwMode="auto">
          <a:xfrm>
            <a:off x="1346200" y="2114550"/>
            <a:ext cx="3048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#  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mississipp</a:t>
            </a:r>
            <a:r>
              <a:rPr lang="it-IT">
                <a:latin typeface="Courier New" pitchFamily="49" charset="0"/>
              </a:rPr>
              <a:t>  i</a:t>
            </a:r>
            <a:endParaRPr lang="en-US">
              <a:latin typeface="Courier New" pitchFamily="49" charset="0"/>
            </a:endParaRPr>
          </a:p>
        </p:txBody>
      </p:sp>
      <p:sp>
        <p:nvSpPr>
          <p:cNvPr id="984067" name="Rectangle 8"/>
          <p:cNvSpPr>
            <a:spLocks noChangeArrowheads="1"/>
          </p:cNvSpPr>
          <p:nvPr/>
        </p:nvSpPr>
        <p:spPr bwMode="auto">
          <a:xfrm>
            <a:off x="1346200" y="2422525"/>
            <a:ext cx="320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#</a:t>
            </a:r>
            <a:r>
              <a:rPr lang="it-IT">
                <a:solidFill>
                  <a:srgbClr val="777777"/>
                </a:solidFill>
                <a:latin typeface="Courier New" pitchFamily="49" charset="0"/>
              </a:rPr>
              <a:t>m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ississip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p</a:t>
            </a:r>
          </a:p>
        </p:txBody>
      </p:sp>
      <p:sp>
        <p:nvSpPr>
          <p:cNvPr id="984068" name="Rectangle 9"/>
          <p:cNvSpPr>
            <a:spLocks noChangeArrowheads="1"/>
          </p:cNvSpPr>
          <p:nvPr/>
        </p:nvSpPr>
        <p:spPr bwMode="auto">
          <a:xfrm>
            <a:off x="1346200" y="2727325"/>
            <a:ext cx="3962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ppi#</a:t>
            </a:r>
            <a:r>
              <a:rPr lang="it-IT">
                <a:solidFill>
                  <a:srgbClr val="777777"/>
                </a:solidFill>
                <a:latin typeface="Courier New" pitchFamily="49" charset="0"/>
              </a:rPr>
              <a:t>mi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ssis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s</a:t>
            </a:r>
            <a:r>
              <a:rPr lang="it-IT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984069" name="Rectangle 10"/>
          <p:cNvSpPr>
            <a:spLocks noChangeArrowheads="1"/>
          </p:cNvSpPr>
          <p:nvPr/>
        </p:nvSpPr>
        <p:spPr bwMode="auto">
          <a:xfrm>
            <a:off x="1346200" y="1722438"/>
            <a:ext cx="3381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F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84070" name="Rectangle 11"/>
          <p:cNvSpPr>
            <a:spLocks noChangeArrowheads="1"/>
          </p:cNvSpPr>
          <p:nvPr/>
        </p:nvSpPr>
        <p:spPr bwMode="auto">
          <a:xfrm>
            <a:off x="3627438" y="1722438"/>
            <a:ext cx="3238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L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683000" y="4286250"/>
            <a:ext cx="4162425" cy="1295400"/>
            <a:chOff x="2304" y="2592"/>
            <a:chExt cx="2622" cy="816"/>
          </a:xfrm>
        </p:grpSpPr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072" y="2640"/>
              <a:ext cx="1854" cy="212"/>
              <a:chOff x="3072" y="2496"/>
              <a:chExt cx="1854" cy="212"/>
            </a:xfrm>
          </p:grpSpPr>
          <p:sp>
            <p:nvSpPr>
              <p:cNvPr id="984098" name="AutoShape 14"/>
              <p:cNvSpPr>
                <a:spLocks noChangeArrowheads="1"/>
              </p:cNvSpPr>
              <p:nvPr/>
            </p:nvSpPr>
            <p:spPr bwMode="auto">
              <a:xfrm>
                <a:off x="3072" y="2514"/>
                <a:ext cx="240" cy="192"/>
              </a:xfrm>
              <a:prstGeom prst="rightArrow">
                <a:avLst>
                  <a:gd name="adj1" fmla="val 50000"/>
                  <a:gd name="adj2" fmla="val 31250"/>
                </a:avLst>
              </a:prstGeom>
              <a:solidFill>
                <a:srgbClr val="17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84099" name="Rectangle 15"/>
              <p:cNvSpPr>
                <a:spLocks noChangeArrowheads="1"/>
              </p:cNvSpPr>
              <p:nvPr/>
            </p:nvSpPr>
            <p:spPr bwMode="auto">
              <a:xfrm>
                <a:off x="3360" y="2496"/>
                <a:ext cx="156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/>
                  <a:buNone/>
                </a:pPr>
                <a:r>
                  <a:rPr lang="it-IT" sz="1600">
                    <a:latin typeface="Comic Sans MS" pitchFamily="66" charset="0"/>
                  </a:rPr>
                  <a:t>Take two equal L’s chars</a:t>
                </a:r>
              </a:p>
            </p:txBody>
          </p: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2304" y="2592"/>
              <a:ext cx="192" cy="816"/>
              <a:chOff x="384" y="2592"/>
              <a:chExt cx="192" cy="816"/>
            </a:xfrm>
          </p:grpSpPr>
          <p:sp>
            <p:nvSpPr>
              <p:cNvPr id="984096" name="Oval 17"/>
              <p:cNvSpPr>
                <a:spLocks noChangeArrowheads="1"/>
              </p:cNvSpPr>
              <p:nvPr/>
            </p:nvSpPr>
            <p:spPr bwMode="auto">
              <a:xfrm>
                <a:off x="384" y="2592"/>
                <a:ext cx="192" cy="240"/>
              </a:xfrm>
              <a:prstGeom prst="ellipse">
                <a:avLst/>
              </a:prstGeom>
              <a:noFill/>
              <a:ln w="254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84097" name="Oval 18"/>
              <p:cNvSpPr>
                <a:spLocks noChangeArrowheads="1"/>
              </p:cNvSpPr>
              <p:nvPr/>
            </p:nvSpPr>
            <p:spPr bwMode="auto">
              <a:xfrm>
                <a:off x="384" y="3168"/>
                <a:ext cx="192" cy="240"/>
              </a:xfrm>
              <a:prstGeom prst="ellips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4699000" y="3565525"/>
            <a:ext cx="3962400" cy="762000"/>
            <a:chOff x="2976" y="1968"/>
            <a:chExt cx="2496" cy="480"/>
          </a:xfrm>
        </p:grpSpPr>
        <p:sp>
          <p:nvSpPr>
            <p:cNvPr id="984092" name="Rectangle 20"/>
            <p:cNvSpPr>
              <a:spLocks noChangeArrowheads="1"/>
            </p:cNvSpPr>
            <p:nvPr/>
          </p:nvSpPr>
          <p:spPr bwMode="auto">
            <a:xfrm>
              <a:off x="2976" y="1968"/>
              <a:ext cx="249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 dirty="0">
                  <a:solidFill>
                    <a:srgbClr val="000099"/>
                  </a:solidFill>
                  <a:latin typeface="Comic Sans MS" pitchFamily="66" charset="0"/>
                </a:rPr>
                <a:t>Can </a:t>
              </a:r>
              <a:r>
                <a:rPr lang="it-IT" sz="1600" dirty="0" err="1">
                  <a:solidFill>
                    <a:srgbClr val="000099"/>
                  </a:solidFill>
                  <a:latin typeface="Comic Sans MS" pitchFamily="66" charset="0"/>
                </a:rPr>
                <a:t>we</a:t>
              </a:r>
              <a:r>
                <a:rPr lang="it-IT" sz="1600" dirty="0">
                  <a:solidFill>
                    <a:srgbClr val="000099"/>
                  </a:solidFill>
                  <a:latin typeface="Comic Sans MS" pitchFamily="66" charset="0"/>
                </a:rPr>
                <a:t> </a:t>
              </a:r>
              <a:r>
                <a:rPr lang="it-IT" sz="1600" dirty="0" err="1">
                  <a:solidFill>
                    <a:srgbClr val="000099"/>
                  </a:solidFill>
                  <a:latin typeface="Comic Sans MS" pitchFamily="66" charset="0"/>
                </a:rPr>
                <a:t>map</a:t>
              </a:r>
              <a:r>
                <a:rPr lang="it-IT" sz="1600" dirty="0">
                  <a:solidFill>
                    <a:srgbClr val="000099"/>
                  </a:solidFill>
                  <a:latin typeface="Comic Sans MS" pitchFamily="66" charset="0"/>
                </a:rPr>
                <a:t> L’s </a:t>
              </a:r>
              <a:r>
                <a:rPr lang="it-IT" sz="1600" dirty="0" err="1">
                  <a:solidFill>
                    <a:srgbClr val="000099"/>
                  </a:solidFill>
                  <a:latin typeface="Comic Sans MS" pitchFamily="66" charset="0"/>
                </a:rPr>
                <a:t>chars</a:t>
              </a:r>
              <a:r>
                <a:rPr lang="it-IT" sz="1600" dirty="0">
                  <a:solidFill>
                    <a:srgbClr val="000099"/>
                  </a:solidFill>
                  <a:latin typeface="Comic Sans MS" pitchFamily="66" charset="0"/>
                </a:rPr>
                <a:t> </a:t>
              </a:r>
              <a:r>
                <a:rPr lang="it-IT" sz="1600" dirty="0" err="1">
                  <a:solidFill>
                    <a:srgbClr val="000099"/>
                  </a:solidFill>
                  <a:latin typeface="Comic Sans MS" pitchFamily="66" charset="0"/>
                </a:rPr>
                <a:t>onto</a:t>
              </a:r>
              <a:r>
                <a:rPr lang="it-IT" sz="1600" dirty="0">
                  <a:solidFill>
                    <a:srgbClr val="000099"/>
                  </a:solidFill>
                  <a:latin typeface="Comic Sans MS" pitchFamily="66" charset="0"/>
                </a:rPr>
                <a:t> </a:t>
              </a:r>
              <a:r>
                <a:rPr lang="it-IT" sz="1600" dirty="0" err="1">
                  <a:solidFill>
                    <a:srgbClr val="000099"/>
                  </a:solidFill>
                  <a:latin typeface="Comic Sans MS" pitchFamily="66" charset="0"/>
                </a:rPr>
                <a:t>F’s</a:t>
              </a:r>
              <a:r>
                <a:rPr lang="it-IT" sz="1600" dirty="0">
                  <a:solidFill>
                    <a:srgbClr val="000099"/>
                  </a:solidFill>
                  <a:latin typeface="Comic Sans MS" pitchFamily="66" charset="0"/>
                </a:rPr>
                <a:t> </a:t>
              </a:r>
              <a:r>
                <a:rPr lang="it-IT" sz="1600" dirty="0" err="1">
                  <a:solidFill>
                    <a:srgbClr val="000099"/>
                  </a:solidFill>
                  <a:latin typeface="Comic Sans MS" pitchFamily="66" charset="0"/>
                </a:rPr>
                <a:t>chars</a:t>
              </a:r>
              <a:r>
                <a:rPr lang="it-IT" sz="1600" dirty="0">
                  <a:solidFill>
                    <a:srgbClr val="000099"/>
                  </a:solidFill>
                  <a:latin typeface="Comic Sans MS" pitchFamily="66" charset="0"/>
                </a:rPr>
                <a:t> ?</a:t>
              </a:r>
            </a:p>
          </p:txBody>
        </p:sp>
        <p:sp>
          <p:nvSpPr>
            <p:cNvPr id="984093" name="Rectangle 21"/>
            <p:cNvSpPr>
              <a:spLocks noChangeArrowheads="1"/>
            </p:cNvSpPr>
            <p:nvPr/>
          </p:nvSpPr>
          <p:spPr bwMode="auto">
            <a:xfrm>
              <a:off x="2976" y="2208"/>
              <a:ext cx="249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 dirty="0">
                  <a:solidFill>
                    <a:srgbClr val="000099"/>
                  </a:solidFill>
                  <a:latin typeface="Comic Sans MS" pitchFamily="66" charset="0"/>
                </a:rPr>
                <a:t>... </a:t>
              </a:r>
              <a:r>
                <a:rPr lang="it-IT" sz="1600" dirty="0" err="1">
                  <a:solidFill>
                    <a:srgbClr val="000099"/>
                  </a:solidFill>
                  <a:latin typeface="Comic Sans MS" pitchFamily="66" charset="0"/>
                </a:rPr>
                <a:t>Need</a:t>
              </a:r>
              <a:r>
                <a:rPr lang="it-IT" sz="1600" dirty="0">
                  <a:solidFill>
                    <a:srgbClr val="000099"/>
                  </a:solidFill>
                  <a:latin typeface="Comic Sans MS" pitchFamily="66" charset="0"/>
                </a:rPr>
                <a:t> to </a:t>
              </a:r>
              <a:r>
                <a:rPr lang="it-IT" sz="1600" dirty="0" err="1">
                  <a:solidFill>
                    <a:srgbClr val="000099"/>
                  </a:solidFill>
                  <a:latin typeface="Comic Sans MS" pitchFamily="66" charset="0"/>
                </a:rPr>
                <a:t>distinguish</a:t>
              </a:r>
              <a:r>
                <a:rPr lang="it-IT" sz="1600" dirty="0">
                  <a:solidFill>
                    <a:srgbClr val="5C37FB"/>
                  </a:solidFill>
                  <a:latin typeface="Comic Sans MS" pitchFamily="66" charset="0"/>
                </a:rPr>
                <a:t> </a:t>
              </a:r>
              <a:r>
                <a:rPr lang="it-IT" sz="1600" dirty="0" err="1">
                  <a:solidFill>
                    <a:srgbClr val="CC3300"/>
                  </a:solidFill>
                  <a:latin typeface="Comic Sans MS" pitchFamily="66" charset="0"/>
                </a:rPr>
                <a:t>equal</a:t>
              </a:r>
              <a:r>
                <a:rPr lang="it-IT" sz="1600" dirty="0">
                  <a:solidFill>
                    <a:srgbClr val="CC3300"/>
                  </a:solidFill>
                  <a:latin typeface="Comic Sans MS" pitchFamily="66" charset="0"/>
                </a:rPr>
                <a:t> </a:t>
              </a:r>
              <a:r>
                <a:rPr lang="it-IT" sz="1600" dirty="0" err="1">
                  <a:solidFill>
                    <a:srgbClr val="CC3300"/>
                  </a:solidFill>
                  <a:latin typeface="Comic Sans MS" pitchFamily="66" charset="0"/>
                </a:rPr>
                <a:t>chars</a:t>
              </a:r>
              <a:r>
                <a:rPr lang="it-IT" sz="1600" dirty="0">
                  <a:solidFill>
                    <a:srgbClr val="000099"/>
                  </a:solidFill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4906963" y="4718050"/>
            <a:ext cx="3322637" cy="336550"/>
            <a:chOff x="3072" y="2832"/>
            <a:chExt cx="2093" cy="212"/>
          </a:xfrm>
        </p:grpSpPr>
        <p:sp>
          <p:nvSpPr>
            <p:cNvPr id="984090" name="AutoShape 23"/>
            <p:cNvSpPr>
              <a:spLocks noChangeArrowheads="1"/>
            </p:cNvSpPr>
            <p:nvPr/>
          </p:nvSpPr>
          <p:spPr bwMode="auto">
            <a:xfrm>
              <a:off x="3072" y="2850"/>
              <a:ext cx="240" cy="192"/>
            </a:xfrm>
            <a:prstGeom prst="rightArrow">
              <a:avLst>
                <a:gd name="adj1" fmla="val 50000"/>
                <a:gd name="adj2" fmla="val 31250"/>
              </a:avLst>
            </a:prstGeom>
            <a:solidFill>
              <a:srgbClr val="17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4091" name="Rectangle 24"/>
            <p:cNvSpPr>
              <a:spLocks noChangeArrowheads="1"/>
            </p:cNvSpPr>
            <p:nvPr/>
          </p:nvSpPr>
          <p:spPr bwMode="auto">
            <a:xfrm>
              <a:off x="3360" y="2832"/>
              <a:ext cx="180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latin typeface="Comic Sans MS" pitchFamily="66" charset="0"/>
                </a:rPr>
                <a:t>Rotate rightward their rows</a:t>
              </a:r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1346200" y="4303713"/>
            <a:ext cx="2209800" cy="1211262"/>
            <a:chOff x="864" y="2625"/>
            <a:chExt cx="1392" cy="763"/>
          </a:xfrm>
        </p:grpSpPr>
        <p:sp>
          <p:nvSpPr>
            <p:cNvPr id="984088" name="Rectangle 26"/>
            <p:cNvSpPr>
              <a:spLocks noChangeArrowheads="1"/>
            </p:cNvSpPr>
            <p:nvPr/>
          </p:nvSpPr>
          <p:spPr bwMode="auto">
            <a:xfrm>
              <a:off x="864" y="2625"/>
              <a:ext cx="1392" cy="192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4089" name="Rectangle 27"/>
            <p:cNvSpPr>
              <a:spLocks noChangeArrowheads="1"/>
            </p:cNvSpPr>
            <p:nvPr/>
          </p:nvSpPr>
          <p:spPr bwMode="auto">
            <a:xfrm>
              <a:off x="864" y="3196"/>
              <a:ext cx="1392" cy="192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66780" name="AutoShape 28"/>
          <p:cNvSpPr>
            <a:spLocks noChangeArrowheads="1"/>
          </p:cNvSpPr>
          <p:nvPr/>
        </p:nvSpPr>
        <p:spPr bwMode="auto">
          <a:xfrm rot="-4967377">
            <a:off x="88106" y="3218657"/>
            <a:ext cx="1830387" cy="539750"/>
          </a:xfrm>
          <a:prstGeom prst="curvedDownArrow">
            <a:avLst>
              <a:gd name="adj1" fmla="val 2010"/>
              <a:gd name="adj2" fmla="val 104750"/>
              <a:gd name="adj3" fmla="val 15773"/>
            </a:avLst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81" name="AutoShape 29"/>
          <p:cNvSpPr>
            <a:spLocks noChangeArrowheads="1"/>
          </p:cNvSpPr>
          <p:nvPr/>
        </p:nvSpPr>
        <p:spPr bwMode="auto">
          <a:xfrm rot="-5157898">
            <a:off x="-249237" y="3870325"/>
            <a:ext cx="2514600" cy="533400"/>
          </a:xfrm>
          <a:prstGeom prst="curvedDownArrow">
            <a:avLst>
              <a:gd name="adj1" fmla="val 2794"/>
              <a:gd name="adj2" fmla="val 133091"/>
              <a:gd name="adj3" fmla="val 24176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5003800" y="5013325"/>
            <a:ext cx="2697163" cy="565150"/>
            <a:chOff x="3168" y="3072"/>
            <a:chExt cx="1699" cy="356"/>
          </a:xfrm>
        </p:grpSpPr>
        <p:sp>
          <p:nvSpPr>
            <p:cNvPr id="984086" name="Rectangle 31"/>
            <p:cNvSpPr>
              <a:spLocks noChangeArrowheads="1"/>
            </p:cNvSpPr>
            <p:nvPr/>
          </p:nvSpPr>
          <p:spPr bwMode="auto">
            <a:xfrm>
              <a:off x="3456" y="3216"/>
              <a:ext cx="1411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solidFill>
                    <a:schemeClr val="tx2"/>
                  </a:solidFill>
                  <a:latin typeface="Comic Sans MS" pitchFamily="66" charset="0"/>
                </a:rPr>
                <a:t>Same relative order !!</a:t>
              </a:r>
            </a:p>
          </p:txBody>
        </p:sp>
        <p:sp>
          <p:nvSpPr>
            <p:cNvPr id="984087" name="AutoShape 32"/>
            <p:cNvSpPr>
              <a:spLocks noChangeArrowheads="1"/>
            </p:cNvSpPr>
            <p:nvPr/>
          </p:nvSpPr>
          <p:spPr bwMode="auto">
            <a:xfrm rot="5400000">
              <a:off x="3144" y="3096"/>
              <a:ext cx="288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540 h 21600"/>
                <a:gd name="T20" fmla="*/ 18525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7213" y="0"/>
                  </a:moveTo>
                  <a:lnTo>
                    <a:pt x="12825" y="7200"/>
                  </a:lnTo>
                  <a:lnTo>
                    <a:pt x="15911" y="7200"/>
                  </a:lnTo>
                  <a:lnTo>
                    <a:pt x="15911" y="18563"/>
                  </a:lnTo>
                  <a:lnTo>
                    <a:pt x="0" y="18563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99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984078" name="Rectangle 33"/>
          <p:cNvSpPr>
            <a:spLocks noChangeArrowheads="1"/>
          </p:cNvSpPr>
          <p:nvPr/>
        </p:nvSpPr>
        <p:spPr bwMode="auto">
          <a:xfrm>
            <a:off x="1809750" y="2125663"/>
            <a:ext cx="1655763" cy="3671887"/>
          </a:xfrm>
          <a:prstGeom prst="rect">
            <a:avLst/>
          </a:prstGeom>
          <a:noFill/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984079" name="Text Box 34"/>
          <p:cNvSpPr txBox="1">
            <a:spLocks noChangeArrowheads="1"/>
          </p:cNvSpPr>
          <p:nvPr/>
        </p:nvSpPr>
        <p:spPr bwMode="auto">
          <a:xfrm>
            <a:off x="1862138" y="1838325"/>
            <a:ext cx="8683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400" b="1">
                <a:solidFill>
                  <a:srgbClr val="C0C0C0"/>
                </a:solidFill>
                <a:latin typeface="Comic Sans MS" pitchFamily="66" charset="0"/>
              </a:rPr>
              <a:t>unknown</a:t>
            </a:r>
          </a:p>
        </p:txBody>
      </p:sp>
      <p:sp>
        <p:nvSpPr>
          <p:cNvPr id="1866787" name="Rectangle 35"/>
          <p:cNvSpPr>
            <a:spLocks noChangeArrowheads="1"/>
          </p:cNvSpPr>
          <p:nvPr/>
        </p:nvSpPr>
        <p:spPr bwMode="auto">
          <a:xfrm>
            <a:off x="1835150" y="2133600"/>
            <a:ext cx="1655763" cy="3671888"/>
          </a:xfrm>
          <a:prstGeom prst="rect">
            <a:avLst/>
          </a:prstGeom>
          <a:solidFill>
            <a:srgbClr val="969696"/>
          </a:solidFill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1866788" name="AutoShape 36"/>
          <p:cNvSpPr>
            <a:spLocks noChangeArrowheads="1"/>
          </p:cNvSpPr>
          <p:nvPr/>
        </p:nvSpPr>
        <p:spPr bwMode="auto">
          <a:xfrm rot="-579068">
            <a:off x="1593850" y="2414588"/>
            <a:ext cx="2089150" cy="71437"/>
          </a:xfrm>
          <a:prstGeom prst="leftArrow">
            <a:avLst>
              <a:gd name="adj1" fmla="val 50000"/>
              <a:gd name="adj2" fmla="val 731116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89" name="AutoShape 37"/>
          <p:cNvSpPr>
            <a:spLocks noChangeArrowheads="1"/>
          </p:cNvSpPr>
          <p:nvPr/>
        </p:nvSpPr>
        <p:spPr bwMode="auto">
          <a:xfrm rot="1995241" flipV="1">
            <a:off x="1389063" y="3597275"/>
            <a:ext cx="2593975" cy="71438"/>
          </a:xfrm>
          <a:prstGeom prst="leftArrow">
            <a:avLst>
              <a:gd name="adj1" fmla="val 50000"/>
              <a:gd name="adj2" fmla="val 907771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90" name="AutoShape 38"/>
          <p:cNvSpPr>
            <a:spLocks noChangeArrowheads="1"/>
          </p:cNvSpPr>
          <p:nvPr/>
        </p:nvSpPr>
        <p:spPr bwMode="auto">
          <a:xfrm rot="2584336" flipV="1">
            <a:off x="1300163" y="4586288"/>
            <a:ext cx="2808287" cy="71437"/>
          </a:xfrm>
          <a:prstGeom prst="leftArrow">
            <a:avLst>
              <a:gd name="adj1" fmla="val 50000"/>
              <a:gd name="adj2" fmla="val 982784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91" name="AutoShape 39"/>
          <p:cNvSpPr>
            <a:spLocks noChangeArrowheads="1"/>
          </p:cNvSpPr>
          <p:nvPr/>
        </p:nvSpPr>
        <p:spPr bwMode="auto">
          <a:xfrm rot="2584336" flipV="1">
            <a:off x="1306513" y="4286250"/>
            <a:ext cx="2771775" cy="69850"/>
          </a:xfrm>
          <a:prstGeom prst="leftArrow">
            <a:avLst>
              <a:gd name="adj1" fmla="val 50000"/>
              <a:gd name="adj2" fmla="val 992045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84085" name="Rectangle 40"/>
          <p:cNvSpPr>
            <a:spLocks noGrp="1" noChangeArrowheads="1"/>
          </p:cNvSpPr>
          <p:nvPr>
            <p:ph type="title"/>
          </p:nvPr>
        </p:nvSpPr>
        <p:spPr>
          <a:xfrm>
            <a:off x="611188" y="715963"/>
            <a:ext cx="7772400" cy="481012"/>
          </a:xfrm>
        </p:spPr>
        <p:txBody>
          <a:bodyPr anchor="ctr"/>
          <a:lstStyle/>
          <a:p>
            <a:pPr eaLnBrk="1" hangingPunct="1"/>
            <a:r>
              <a:rPr lang="it-IT">
                <a:solidFill>
                  <a:srgbClr val="000099"/>
                </a:solidFill>
              </a:rPr>
              <a:t>A useful tool:  L </a:t>
            </a:r>
            <a:r>
              <a:rPr lang="it-IT" sz="3100">
                <a:solidFill>
                  <a:srgbClr val="000099"/>
                </a:solidFill>
                <a:sym typeface="Wingdings" pitchFamily="2" charset="2"/>
              </a:rPr>
              <a:t></a:t>
            </a:r>
            <a:r>
              <a:rPr lang="it-IT">
                <a:solidFill>
                  <a:srgbClr val="000099"/>
                </a:solidFill>
              </a:rPr>
              <a:t> F mapping</a:t>
            </a:r>
            <a:endParaRPr lang="en-US" sz="2400">
              <a:solidFill>
                <a:srgbClr val="000099"/>
              </a:solidFill>
            </a:endParaRPr>
          </a:p>
        </p:txBody>
      </p:sp>
      <p:grpSp>
        <p:nvGrpSpPr>
          <p:cNvPr id="41" name="Group 25"/>
          <p:cNvGrpSpPr>
            <a:grpSpLocks/>
          </p:cNvGrpSpPr>
          <p:nvPr/>
        </p:nvGrpSpPr>
        <p:grpSpPr bwMode="auto">
          <a:xfrm>
            <a:off x="1548742" y="6092749"/>
            <a:ext cx="7102277" cy="503237"/>
            <a:chOff x="2405" y="1507"/>
            <a:chExt cx="2767" cy="317"/>
          </a:xfrm>
        </p:grpSpPr>
        <p:sp>
          <p:nvSpPr>
            <p:cNvPr id="42" name="Text Box 26"/>
            <p:cNvSpPr txBox="1">
              <a:spLocks noChangeArrowheads="1"/>
            </p:cNvSpPr>
            <p:nvPr/>
          </p:nvSpPr>
          <p:spPr bwMode="auto">
            <a:xfrm>
              <a:off x="2472" y="1570"/>
              <a:ext cx="262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 dirty="0" err="1">
                  <a:solidFill>
                    <a:srgbClr val="000099"/>
                  </a:solidFill>
                  <a:latin typeface="Comic Sans MS" pitchFamily="66" charset="0"/>
                </a:rPr>
                <a:t>Rank</a:t>
              </a:r>
              <a:r>
                <a:rPr lang="it-IT" sz="1800" baseline="-25000" dirty="0" err="1">
                  <a:solidFill>
                    <a:srgbClr val="000099"/>
                  </a:solidFill>
                  <a:latin typeface="Comic Sans MS" pitchFamily="66" charset="0"/>
                </a:rPr>
                <a:t>char</a:t>
              </a:r>
              <a:r>
                <a:rPr lang="it-IT" sz="1800" dirty="0">
                  <a:solidFill>
                    <a:srgbClr val="000099"/>
                  </a:solidFill>
                  <a:latin typeface="Comic Sans MS" pitchFamily="66" charset="0"/>
                </a:rPr>
                <a:t>(</a:t>
              </a:r>
              <a:r>
                <a:rPr lang="it-IT" sz="1800" dirty="0" err="1">
                  <a:solidFill>
                    <a:srgbClr val="000099"/>
                  </a:solidFill>
                  <a:latin typeface="Comic Sans MS" pitchFamily="66" charset="0"/>
                </a:rPr>
                <a:t>pos</a:t>
              </a:r>
              <a:r>
                <a:rPr lang="it-IT" sz="1800" dirty="0">
                  <a:solidFill>
                    <a:srgbClr val="000099"/>
                  </a:solidFill>
                  <a:latin typeface="Comic Sans MS" pitchFamily="66" charset="0"/>
                </a:rPr>
                <a:t>) and </a:t>
              </a:r>
              <a:r>
                <a:rPr lang="it-IT" sz="1800" dirty="0" err="1">
                  <a:solidFill>
                    <a:srgbClr val="000099"/>
                  </a:solidFill>
                  <a:latin typeface="Comic Sans MS" pitchFamily="66" charset="0"/>
                </a:rPr>
                <a:t>Select</a:t>
              </a:r>
              <a:r>
                <a:rPr lang="it-IT" sz="1800" baseline="-25000" dirty="0" err="1">
                  <a:solidFill>
                    <a:srgbClr val="000099"/>
                  </a:solidFill>
                  <a:latin typeface="Comic Sans MS" pitchFamily="66" charset="0"/>
                </a:rPr>
                <a:t>char</a:t>
              </a:r>
              <a:r>
                <a:rPr lang="it-IT" sz="1800" dirty="0">
                  <a:solidFill>
                    <a:srgbClr val="000099"/>
                  </a:solidFill>
                  <a:latin typeface="Comic Sans MS" pitchFamily="66" charset="0"/>
                </a:rPr>
                <a:t>(</a:t>
              </a:r>
              <a:r>
                <a:rPr lang="it-IT" sz="1800" dirty="0" err="1">
                  <a:solidFill>
                    <a:srgbClr val="000099"/>
                  </a:solidFill>
                  <a:latin typeface="Comic Sans MS" pitchFamily="66" charset="0"/>
                </a:rPr>
                <a:t>pos</a:t>
              </a:r>
              <a:r>
                <a:rPr lang="it-IT" sz="1800" dirty="0">
                  <a:solidFill>
                    <a:srgbClr val="000099"/>
                  </a:solidFill>
                  <a:latin typeface="Comic Sans MS" pitchFamily="66" charset="0"/>
                </a:rPr>
                <a:t>) are </a:t>
              </a:r>
              <a:r>
                <a:rPr lang="it-IT" sz="1800" dirty="0" err="1">
                  <a:solidFill>
                    <a:srgbClr val="000099"/>
                  </a:solidFill>
                  <a:latin typeface="Comic Sans MS" pitchFamily="66" charset="0"/>
                </a:rPr>
                <a:t>key</a:t>
              </a:r>
              <a:r>
                <a:rPr lang="it-IT" sz="1800" dirty="0">
                  <a:solidFill>
                    <a:srgbClr val="000099"/>
                  </a:solidFill>
                  <a:latin typeface="Comic Sans MS" pitchFamily="66" charset="0"/>
                </a:rPr>
                <a:t> </a:t>
              </a:r>
              <a:r>
                <a:rPr lang="it-IT" sz="1800" dirty="0" err="1">
                  <a:solidFill>
                    <a:srgbClr val="000099"/>
                  </a:solidFill>
                  <a:latin typeface="Comic Sans MS" pitchFamily="66" charset="0"/>
                </a:rPr>
                <a:t>operations</a:t>
              </a:r>
              <a:r>
                <a:rPr lang="it-IT" sz="1800" dirty="0">
                  <a:solidFill>
                    <a:srgbClr val="000099"/>
                  </a:solidFill>
                  <a:latin typeface="Comic Sans MS" pitchFamily="66" charset="0"/>
                </a:rPr>
                <a:t> </a:t>
              </a:r>
              <a:r>
                <a:rPr lang="it-IT" sz="1800" dirty="0" err="1">
                  <a:solidFill>
                    <a:srgbClr val="000099"/>
                  </a:solidFill>
                  <a:latin typeface="Comic Sans MS" pitchFamily="66" charset="0"/>
                </a:rPr>
                <a:t>nowadays</a:t>
              </a:r>
              <a:endParaRPr lang="it-IT" sz="1800" dirty="0">
                <a:solidFill>
                  <a:srgbClr val="000099"/>
                </a:solidFill>
                <a:latin typeface="Comic Sans MS" pitchFamily="66" charset="0"/>
              </a:endParaRPr>
            </a:p>
          </p:txBody>
        </p:sp>
        <p:sp>
          <p:nvSpPr>
            <p:cNvPr id="43" name="Rectangle 27"/>
            <p:cNvSpPr>
              <a:spLocks noChangeArrowheads="1"/>
            </p:cNvSpPr>
            <p:nvPr/>
          </p:nvSpPr>
          <p:spPr bwMode="auto">
            <a:xfrm>
              <a:off x="2405" y="1507"/>
              <a:ext cx="2767" cy="317"/>
            </a:xfrm>
            <a:prstGeom prst="rect">
              <a:avLst/>
            </a:prstGeom>
            <a:noFill/>
            <a:ln w="539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66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66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6780" grpId="0" animBg="1"/>
      <p:bldP spid="1866780" grpId="1" animBg="1"/>
      <p:bldP spid="1866781" grpId="0" animBg="1"/>
      <p:bldP spid="1866781" grpId="1" animBg="1"/>
      <p:bldP spid="1866788" grpId="0" animBg="1"/>
      <p:bldP spid="1866789" grpId="0" animBg="1"/>
      <p:bldP spid="1866790" grpId="0" animBg="1"/>
      <p:bldP spid="186679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71600" y="1981200"/>
            <a:ext cx="4743450" cy="2062163"/>
            <a:chOff x="864" y="1248"/>
            <a:chExt cx="2988" cy="1299"/>
          </a:xfrm>
        </p:grpSpPr>
        <p:sp>
          <p:nvSpPr>
            <p:cNvPr id="986152" name="Oval 3"/>
            <p:cNvSpPr>
              <a:spLocks noChangeArrowheads="1"/>
            </p:cNvSpPr>
            <p:nvPr/>
          </p:nvSpPr>
          <p:spPr bwMode="auto">
            <a:xfrm>
              <a:off x="864" y="1248"/>
              <a:ext cx="192" cy="240"/>
            </a:xfrm>
            <a:prstGeom prst="ellipse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53" name="Text Box 4"/>
            <p:cNvSpPr txBox="1">
              <a:spLocks noChangeArrowheads="1"/>
            </p:cNvSpPr>
            <p:nvPr/>
          </p:nvSpPr>
          <p:spPr bwMode="auto">
            <a:xfrm>
              <a:off x="2777" y="2297"/>
              <a:ext cx="107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latin typeface="Comic Sans MS" pitchFamily="66" charset="0"/>
                </a:rPr>
                <a:t>T =</a:t>
              </a:r>
              <a:r>
                <a:rPr lang="it-IT">
                  <a:latin typeface="Times New Roman" pitchFamily="18" charset="0"/>
                </a:rPr>
                <a:t> ....           </a:t>
              </a:r>
              <a:r>
                <a:rPr lang="it-IT" b="1">
                  <a:solidFill>
                    <a:schemeClr val="tx2"/>
                  </a:solidFill>
                  <a:latin typeface="Times New Roman" pitchFamily="18" charset="0"/>
                </a:rPr>
                <a:t>#</a:t>
              </a:r>
            </a:p>
          </p:txBody>
        </p:sp>
      </p:grpSp>
      <p:sp>
        <p:nvSpPr>
          <p:cNvPr id="1868805" name="Rectangle 5"/>
          <p:cNvSpPr>
            <a:spLocks noChangeArrowheads="1"/>
          </p:cNvSpPr>
          <p:nvPr/>
        </p:nvSpPr>
        <p:spPr bwMode="auto">
          <a:xfrm>
            <a:off x="1835150" y="1989138"/>
            <a:ext cx="1655763" cy="3671887"/>
          </a:xfrm>
          <a:prstGeom prst="rect">
            <a:avLst/>
          </a:prstGeom>
          <a:solidFill>
            <a:srgbClr val="C0C0C0"/>
          </a:solidFill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986115" name="Rectangle 6"/>
          <p:cNvSpPr>
            <a:spLocks noChangeArrowheads="1"/>
          </p:cNvSpPr>
          <p:nvPr/>
        </p:nvSpPr>
        <p:spPr bwMode="auto">
          <a:xfrm>
            <a:off x="1371600" y="2286000"/>
            <a:ext cx="320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#</a:t>
            </a:r>
            <a:r>
              <a:rPr lang="it-IT">
                <a:solidFill>
                  <a:srgbClr val="C0C0C0"/>
                </a:solidFill>
                <a:latin typeface="Courier New" pitchFamily="49" charset="0"/>
              </a:rPr>
              <a:t>m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ississip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p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03350" y="2924175"/>
            <a:ext cx="3352800" cy="2790825"/>
            <a:chOff x="3264" y="1833"/>
            <a:chExt cx="2112" cy="1758"/>
          </a:xfrm>
        </p:grpSpPr>
        <p:sp>
          <p:nvSpPr>
            <p:cNvPr id="986148" name="Rectangle 8"/>
            <p:cNvSpPr>
              <a:spLocks noChangeArrowheads="1"/>
            </p:cNvSpPr>
            <p:nvPr/>
          </p:nvSpPr>
          <p:spPr bwMode="auto">
            <a:xfrm>
              <a:off x="3264" y="2400"/>
              <a:ext cx="2064" cy="11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#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issis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si</a:t>
              </a:r>
              <a:r>
                <a:rPr lang="it-IT">
                  <a:latin typeface="Courier New" pitchFamily="49" charset="0"/>
                </a:rPr>
                <a:t>  p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pi#mississ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ippi#missi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issippi#mi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sippi#miss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sissippi#m</a:t>
              </a:r>
              <a:r>
                <a:rPr lang="it-IT">
                  <a:latin typeface="Courier New" pitchFamily="49" charset="0"/>
                </a:rPr>
                <a:t>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86149" name="Rectangle 9"/>
            <p:cNvSpPr>
              <a:spLocks noChangeArrowheads="1"/>
            </p:cNvSpPr>
            <p:nvPr/>
          </p:nvSpPr>
          <p:spPr bwMode="auto">
            <a:xfrm>
              <a:off x="3264" y="1833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ssippi#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</a:p>
          </p:txBody>
        </p:sp>
        <p:sp>
          <p:nvSpPr>
            <p:cNvPr id="986150" name="Rectangle 10"/>
            <p:cNvSpPr>
              <a:spLocks noChangeArrowheads="1"/>
            </p:cNvSpPr>
            <p:nvPr/>
          </p:nvSpPr>
          <p:spPr bwMode="auto">
            <a:xfrm>
              <a:off x="3264" y="2219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m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issi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ssippi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#</a:t>
              </a:r>
            </a:p>
          </p:txBody>
        </p:sp>
        <p:sp>
          <p:nvSpPr>
            <p:cNvPr id="986151" name="Rectangle 11"/>
            <p:cNvSpPr>
              <a:spLocks noChangeArrowheads="1"/>
            </p:cNvSpPr>
            <p:nvPr/>
          </p:nvSpPr>
          <p:spPr bwMode="auto">
            <a:xfrm>
              <a:off x="3264" y="2026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ssi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  m</a:t>
              </a: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986117" name="Rectangle 12"/>
          <p:cNvSpPr>
            <a:spLocks noGrp="1" noChangeArrowheads="1"/>
          </p:cNvSpPr>
          <p:nvPr>
            <p:ph type="title"/>
          </p:nvPr>
        </p:nvSpPr>
        <p:spPr>
          <a:xfrm>
            <a:off x="539750" y="787400"/>
            <a:ext cx="7772400" cy="481013"/>
          </a:xfrm>
        </p:spPr>
        <p:txBody>
          <a:bodyPr/>
          <a:lstStyle/>
          <a:p>
            <a:pPr eaLnBrk="1" hangingPunct="1"/>
            <a:r>
              <a:rPr lang="it-IT">
                <a:solidFill>
                  <a:srgbClr val="000099"/>
                </a:solidFill>
              </a:rPr>
              <a:t>The BWT is invertible</a:t>
            </a: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986118" name="Rectangle 13"/>
          <p:cNvSpPr>
            <a:spLocks noChangeArrowheads="1"/>
          </p:cNvSpPr>
          <p:nvPr/>
        </p:nvSpPr>
        <p:spPr bwMode="auto">
          <a:xfrm>
            <a:off x="1371600" y="1978025"/>
            <a:ext cx="3048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#  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mississipp</a:t>
            </a:r>
            <a:r>
              <a:rPr lang="it-IT">
                <a:latin typeface="Courier New" pitchFamily="49" charset="0"/>
              </a:rPr>
              <a:t>  i</a:t>
            </a:r>
            <a:endParaRPr lang="en-US">
              <a:latin typeface="Courier New" pitchFamily="49" charset="0"/>
            </a:endParaRPr>
          </a:p>
        </p:txBody>
      </p:sp>
      <p:sp>
        <p:nvSpPr>
          <p:cNvPr id="986119" name="Rectangle 14"/>
          <p:cNvSpPr>
            <a:spLocks noChangeArrowheads="1"/>
          </p:cNvSpPr>
          <p:nvPr/>
        </p:nvSpPr>
        <p:spPr bwMode="auto">
          <a:xfrm>
            <a:off x="1371600" y="2590800"/>
            <a:ext cx="3962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ppi#</a:t>
            </a:r>
            <a:r>
              <a:rPr lang="it-IT">
                <a:solidFill>
                  <a:srgbClr val="C0C0C0"/>
                </a:solidFill>
                <a:latin typeface="Courier New" pitchFamily="49" charset="0"/>
              </a:rPr>
              <a:t>mi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ssis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s</a:t>
            </a:r>
            <a:r>
              <a:rPr lang="it-IT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986120" name="Rectangle 15"/>
          <p:cNvSpPr>
            <a:spLocks noChangeArrowheads="1"/>
          </p:cNvSpPr>
          <p:nvPr/>
        </p:nvSpPr>
        <p:spPr bwMode="auto">
          <a:xfrm>
            <a:off x="1371600" y="1585913"/>
            <a:ext cx="3381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latin typeface="Comic Sans MS" pitchFamily="66" charset="0"/>
              </a:rPr>
              <a:t>F</a:t>
            </a:r>
            <a:endParaRPr lang="en-US">
              <a:latin typeface="Comic Sans MS" pitchFamily="66" charset="0"/>
            </a:endParaRPr>
          </a:p>
        </p:txBody>
      </p:sp>
      <p:sp>
        <p:nvSpPr>
          <p:cNvPr id="986121" name="Rectangle 16"/>
          <p:cNvSpPr>
            <a:spLocks noChangeArrowheads="1"/>
          </p:cNvSpPr>
          <p:nvPr/>
        </p:nvSpPr>
        <p:spPr bwMode="auto">
          <a:xfrm>
            <a:off x="3652838" y="1585913"/>
            <a:ext cx="3238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latin typeface="Comic Sans MS" pitchFamily="66" charset="0"/>
              </a:rPr>
              <a:t>L</a:t>
            </a:r>
            <a:endParaRPr lang="en-US">
              <a:latin typeface="Comic Sans MS" pitchFamily="66" charset="0"/>
            </a:endParaRPr>
          </a:p>
        </p:txBody>
      </p:sp>
      <p:sp>
        <p:nvSpPr>
          <p:cNvPr id="986122" name="Rectangle 17"/>
          <p:cNvSpPr>
            <a:spLocks noChangeArrowheads="1"/>
          </p:cNvSpPr>
          <p:nvPr/>
        </p:nvSpPr>
        <p:spPr bwMode="auto">
          <a:xfrm>
            <a:off x="1835150" y="1989138"/>
            <a:ext cx="1655763" cy="3671887"/>
          </a:xfrm>
          <a:prstGeom prst="rect">
            <a:avLst/>
          </a:prstGeom>
          <a:noFill/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986123" name="Text Box 18"/>
          <p:cNvSpPr txBox="1">
            <a:spLocks noChangeArrowheads="1"/>
          </p:cNvSpPr>
          <p:nvPr/>
        </p:nvSpPr>
        <p:spPr bwMode="auto">
          <a:xfrm>
            <a:off x="1887538" y="1701800"/>
            <a:ext cx="8683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400" b="1">
                <a:solidFill>
                  <a:srgbClr val="C0C0C0"/>
                </a:solidFill>
                <a:latin typeface="Comic Sans MS" pitchFamily="66" charset="0"/>
              </a:rPr>
              <a:t>unknown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140200" y="1989138"/>
            <a:ext cx="4752975" cy="1173162"/>
            <a:chOff x="2608" y="1117"/>
            <a:chExt cx="2132" cy="739"/>
          </a:xfrm>
        </p:grpSpPr>
        <p:sp>
          <p:nvSpPr>
            <p:cNvPr id="986145" name="Rectangle 20"/>
            <p:cNvSpPr>
              <a:spLocks noChangeArrowheads="1"/>
            </p:cNvSpPr>
            <p:nvPr/>
          </p:nvSpPr>
          <p:spPr bwMode="auto">
            <a:xfrm>
              <a:off x="2789" y="1344"/>
              <a:ext cx="195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lnSpc>
                  <a:spcPct val="12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latin typeface="Comic Sans MS" pitchFamily="66" charset="0"/>
                </a:rPr>
                <a:t>1. LF-array maps L’s to F’s chars</a:t>
              </a:r>
            </a:p>
          </p:txBody>
        </p:sp>
        <p:sp>
          <p:nvSpPr>
            <p:cNvPr id="986146" name="Rectangle 21"/>
            <p:cNvSpPr>
              <a:spLocks noChangeArrowheads="1"/>
            </p:cNvSpPr>
            <p:nvPr/>
          </p:nvSpPr>
          <p:spPr bwMode="auto">
            <a:xfrm>
              <a:off x="2789" y="1616"/>
              <a:ext cx="186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latin typeface="Comic Sans MS" pitchFamily="66" charset="0"/>
                </a:rPr>
                <a:t>2. L[ i ]  precedes F[ i ] in T </a:t>
              </a:r>
            </a:p>
          </p:txBody>
        </p:sp>
        <p:sp>
          <p:nvSpPr>
            <p:cNvPr id="986147" name="Rectangle 22"/>
            <p:cNvSpPr>
              <a:spLocks noChangeArrowheads="1"/>
            </p:cNvSpPr>
            <p:nvPr/>
          </p:nvSpPr>
          <p:spPr bwMode="auto">
            <a:xfrm>
              <a:off x="2608" y="1117"/>
              <a:ext cx="92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1600">
                  <a:solidFill>
                    <a:srgbClr val="CC3300"/>
                  </a:solidFill>
                  <a:latin typeface="Comic Sans MS" pitchFamily="66" charset="0"/>
                </a:rPr>
                <a:t>Two key properties:</a:t>
              </a:r>
            </a:p>
          </p:txBody>
        </p:sp>
      </p:grpSp>
      <p:sp>
        <p:nvSpPr>
          <p:cNvPr id="1868823" name="Rectangle 23"/>
          <p:cNvSpPr>
            <a:spLocks noChangeArrowheads="1"/>
          </p:cNvSpPr>
          <p:nvPr/>
        </p:nvSpPr>
        <p:spPr bwMode="auto">
          <a:xfrm>
            <a:off x="4211638" y="3357563"/>
            <a:ext cx="2559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it-IT" sz="1600">
                <a:solidFill>
                  <a:schemeClr val="tx2"/>
                </a:solidFill>
                <a:latin typeface="Comic Sans MS" pitchFamily="66" charset="0"/>
              </a:rPr>
              <a:t>Reconstruct T backward:</a:t>
            </a:r>
          </a:p>
        </p:txBody>
      </p:sp>
      <p:sp>
        <p:nvSpPr>
          <p:cNvPr id="1868824" name="Oval 24"/>
          <p:cNvSpPr>
            <a:spLocks noChangeArrowheads="1"/>
          </p:cNvSpPr>
          <p:nvPr/>
        </p:nvSpPr>
        <p:spPr bwMode="auto">
          <a:xfrm>
            <a:off x="1373188" y="2276475"/>
            <a:ext cx="304800" cy="381000"/>
          </a:xfrm>
          <a:prstGeom prst="ellipse">
            <a:avLst/>
          </a:prstGeom>
          <a:noFill/>
          <a:ln w="222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635375" y="1989138"/>
            <a:ext cx="2259013" cy="2044700"/>
            <a:chOff x="2290" y="1253"/>
            <a:chExt cx="1423" cy="1288"/>
          </a:xfrm>
        </p:grpSpPr>
        <p:sp>
          <p:nvSpPr>
            <p:cNvPr id="986143" name="Oval 26"/>
            <p:cNvSpPr>
              <a:spLocks noChangeArrowheads="1"/>
            </p:cNvSpPr>
            <p:nvPr/>
          </p:nvSpPr>
          <p:spPr bwMode="auto">
            <a:xfrm>
              <a:off x="2290" y="1253"/>
              <a:ext cx="192" cy="240"/>
            </a:xfrm>
            <a:prstGeom prst="ellips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4" name="Rectangle 27"/>
            <p:cNvSpPr>
              <a:spLocks noChangeArrowheads="1"/>
            </p:cNvSpPr>
            <p:nvPr/>
          </p:nvSpPr>
          <p:spPr bwMode="auto">
            <a:xfrm>
              <a:off x="3560" y="2291"/>
              <a:ext cx="1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5C37FB"/>
                  </a:solidFill>
                  <a:latin typeface="Tahoma" pitchFamily="34" charset="0"/>
                </a:rPr>
                <a:t>i</a:t>
              </a:r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635375" y="2276475"/>
            <a:ext cx="2197100" cy="1757363"/>
            <a:chOff x="2290" y="1434"/>
            <a:chExt cx="1384" cy="1107"/>
          </a:xfrm>
        </p:grpSpPr>
        <p:sp>
          <p:nvSpPr>
            <p:cNvPr id="986141" name="Oval 29"/>
            <p:cNvSpPr>
              <a:spLocks noChangeArrowheads="1"/>
            </p:cNvSpPr>
            <p:nvPr/>
          </p:nvSpPr>
          <p:spPr bwMode="auto">
            <a:xfrm>
              <a:off x="2290" y="1434"/>
              <a:ext cx="192" cy="240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2" name="Rectangle 30"/>
            <p:cNvSpPr>
              <a:spLocks noChangeArrowheads="1"/>
            </p:cNvSpPr>
            <p:nvPr/>
          </p:nvSpPr>
          <p:spPr bwMode="auto">
            <a:xfrm>
              <a:off x="3470" y="2291"/>
              <a:ext cx="20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FF3300"/>
                  </a:solidFill>
                  <a:latin typeface="Tahoma" pitchFamily="34" charset="0"/>
                </a:rPr>
                <a:t>p</a:t>
              </a:r>
            </a:p>
          </p:txBody>
        </p:sp>
      </p:grpSp>
      <p:sp>
        <p:nvSpPr>
          <p:cNvPr id="1868831" name="Oval 31"/>
          <p:cNvSpPr>
            <a:spLocks noChangeArrowheads="1"/>
          </p:cNvSpPr>
          <p:nvPr/>
        </p:nvSpPr>
        <p:spPr bwMode="auto">
          <a:xfrm>
            <a:off x="1403350" y="3860800"/>
            <a:ext cx="304800" cy="381000"/>
          </a:xfrm>
          <a:prstGeom prst="ellipse">
            <a:avLst/>
          </a:prstGeom>
          <a:noFill/>
          <a:ln w="222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3708400" y="3636963"/>
            <a:ext cx="1979613" cy="604837"/>
            <a:chOff x="2336" y="2291"/>
            <a:chExt cx="1247" cy="381"/>
          </a:xfrm>
        </p:grpSpPr>
        <p:sp>
          <p:nvSpPr>
            <p:cNvPr id="986139" name="Oval 33"/>
            <p:cNvSpPr>
              <a:spLocks noChangeArrowheads="1"/>
            </p:cNvSpPr>
            <p:nvPr/>
          </p:nvSpPr>
          <p:spPr bwMode="auto">
            <a:xfrm>
              <a:off x="2336" y="2432"/>
              <a:ext cx="192" cy="240"/>
            </a:xfrm>
            <a:prstGeom prst="ellipse">
              <a:avLst/>
            </a:prstGeom>
            <a:noFill/>
            <a:ln w="2222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0" name="Rectangle 34"/>
            <p:cNvSpPr>
              <a:spLocks noChangeArrowheads="1"/>
            </p:cNvSpPr>
            <p:nvPr/>
          </p:nvSpPr>
          <p:spPr bwMode="auto">
            <a:xfrm>
              <a:off x="3379" y="2291"/>
              <a:ext cx="20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00A000"/>
                  </a:solidFill>
                  <a:latin typeface="Tahoma" pitchFamily="34" charset="0"/>
                </a:rPr>
                <a:t>p</a:t>
              </a:r>
            </a:p>
          </p:txBody>
        </p:sp>
      </p:grpSp>
      <p:sp>
        <p:nvSpPr>
          <p:cNvPr id="1868835" name="Oval 35"/>
          <p:cNvSpPr>
            <a:spLocks noChangeArrowheads="1"/>
          </p:cNvSpPr>
          <p:nvPr/>
        </p:nvSpPr>
        <p:spPr bwMode="auto">
          <a:xfrm>
            <a:off x="1403350" y="4149725"/>
            <a:ext cx="304800" cy="381000"/>
          </a:xfrm>
          <a:prstGeom prst="ellipse">
            <a:avLst/>
          </a:prstGeom>
          <a:noFill/>
          <a:ln w="222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3708400" y="3659188"/>
            <a:ext cx="1809750" cy="871537"/>
            <a:chOff x="2336" y="2305"/>
            <a:chExt cx="1140" cy="549"/>
          </a:xfrm>
        </p:grpSpPr>
        <p:sp>
          <p:nvSpPr>
            <p:cNvPr id="986137" name="Rectangle 37"/>
            <p:cNvSpPr>
              <a:spLocks noChangeArrowheads="1"/>
            </p:cNvSpPr>
            <p:nvPr/>
          </p:nvSpPr>
          <p:spPr bwMode="auto">
            <a:xfrm>
              <a:off x="3323" y="2305"/>
              <a:ext cx="1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CC3300"/>
                  </a:solidFill>
                  <a:latin typeface="Tahoma" pitchFamily="34" charset="0"/>
                </a:rPr>
                <a:t>i</a:t>
              </a:r>
            </a:p>
          </p:txBody>
        </p:sp>
        <p:sp>
          <p:nvSpPr>
            <p:cNvPr id="986138" name="Oval 38"/>
            <p:cNvSpPr>
              <a:spLocks noChangeArrowheads="1"/>
            </p:cNvSpPr>
            <p:nvPr/>
          </p:nvSpPr>
          <p:spPr bwMode="auto">
            <a:xfrm>
              <a:off x="2336" y="2614"/>
              <a:ext cx="192" cy="240"/>
            </a:xfrm>
            <a:prstGeom prst="ellipse">
              <a:avLst/>
            </a:prstGeom>
            <a:noFill/>
            <a:ln w="222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68839" name="Rectangle 39"/>
          <p:cNvSpPr>
            <a:spLocks noChangeArrowheads="1"/>
          </p:cNvSpPr>
          <p:nvPr/>
        </p:nvSpPr>
        <p:spPr bwMode="auto">
          <a:xfrm>
            <a:off x="1331913" y="1989138"/>
            <a:ext cx="503237" cy="3671887"/>
          </a:xfrm>
          <a:prstGeom prst="rect">
            <a:avLst/>
          </a:prstGeom>
          <a:solidFill>
            <a:srgbClr val="96969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Rettangolo arrotondato 9"/>
          <p:cNvSpPr/>
          <p:nvPr/>
        </p:nvSpPr>
        <p:spPr bwMode="auto">
          <a:xfrm>
            <a:off x="2895600" y="5876925"/>
            <a:ext cx="6209037" cy="72139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Several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issues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about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efficiency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in time and </a:t>
            </a:r>
            <a:r>
              <a:rPr kumimoji="0" lang="it-IT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space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6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68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68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68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6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8805" grpId="0" animBg="1"/>
      <p:bldP spid="1868805" grpId="1" animBg="1"/>
      <p:bldP spid="1868823" grpId="0"/>
      <p:bldP spid="1868824" grpId="0" animBg="1"/>
      <p:bldP spid="1868831" grpId="0" animBg="1"/>
      <p:bldP spid="1868835" grpId="0" animBg="1"/>
      <p:bldP spid="1868839" grpId="0" animBg="1"/>
      <p:bldP spid="1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19946</TotalTime>
  <Words>987</Words>
  <Application>Microsoft Macintosh PowerPoint</Application>
  <PresentationFormat>Presentazione su schermo (4:3)</PresentationFormat>
  <Paragraphs>236</Paragraphs>
  <Slides>11</Slides>
  <Notes>11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2" baseType="lpstr">
      <vt:lpstr>Arial</vt:lpstr>
      <vt:lpstr>Comic Sans MS</vt:lpstr>
      <vt:lpstr>Courier New</vt:lpstr>
      <vt:lpstr>Lucida Sans</vt:lpstr>
      <vt:lpstr>Monotype Sorts</vt:lpstr>
      <vt:lpstr>Symbol</vt:lpstr>
      <vt:lpstr>Tahoma</vt:lpstr>
      <vt:lpstr>Times New Roman</vt:lpstr>
      <vt:lpstr>Wingdings</vt:lpstr>
      <vt:lpstr>Wingdings 2</vt:lpstr>
      <vt:lpstr>Default Design</vt:lpstr>
      <vt:lpstr>Data Compression</vt:lpstr>
      <vt:lpstr>The Suffix Array</vt:lpstr>
      <vt:lpstr>The big (unconscious) step...</vt:lpstr>
      <vt:lpstr>The Burrows-Wheeler Transform   (1994)</vt:lpstr>
      <vt:lpstr>A famous example</vt:lpstr>
      <vt:lpstr>Compressing L seems promising...</vt:lpstr>
      <vt:lpstr>How to compute the BWT ?</vt:lpstr>
      <vt:lpstr>A useful tool:  L  F mapping</vt:lpstr>
      <vt:lpstr>The BWT is invertible</vt:lpstr>
      <vt:lpstr>You find this in your Linux distribution</vt:lpstr>
      <vt:lpstr>Decompress any substring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Algorithmics</dc:title>
  <dc:creator>Paolo Ferragina</dc:creator>
  <cp:lastModifiedBy>Paolo Ferragina</cp:lastModifiedBy>
  <cp:revision>1613</cp:revision>
  <cp:lastPrinted>2014-08-03T10:07:51Z</cp:lastPrinted>
  <dcterms:created xsi:type="dcterms:W3CDTF">2002-09-18T16:13:07Z</dcterms:created>
  <dcterms:modified xsi:type="dcterms:W3CDTF">2023-12-05T08:06:34Z</dcterms:modified>
</cp:coreProperties>
</file>